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-42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103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1983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6674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16993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265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991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180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7131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31433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3240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23737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96582-F350-479A-8B65-3F2F5E0D9AB5}" type="datetimeFigureOut">
              <a:rPr lang="en-GB" smtClean="0"/>
              <a:t>29/11/2014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3047D9-00B3-4CBA-BD7F-43DA5DCB6C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92693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1676400"/>
            <a:ext cx="7772400" cy="1470025"/>
          </a:xfrm>
        </p:spPr>
        <p:txBody>
          <a:bodyPr/>
          <a:lstStyle/>
          <a:p>
            <a:r>
              <a:rPr lang="en-US" dirty="0" smtClean="0"/>
              <a:t>A surfeit of –isms: Languages in Kenyan education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962400"/>
            <a:ext cx="7086600" cy="16002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solidFill>
                  <a:schemeClr val="tx1"/>
                </a:solidFill>
              </a:rPr>
              <a:t>John Lowe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School of Education</a:t>
            </a:r>
          </a:p>
          <a:p>
            <a:r>
              <a:rPr lang="en-US" dirty="0" smtClean="0">
                <a:solidFill>
                  <a:schemeClr val="tx1"/>
                </a:solidFill>
              </a:rPr>
              <a:t>University of Nottingham Ningbo China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97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8915" y="76200"/>
            <a:ext cx="5234717" cy="6781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3986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00" y="137678"/>
            <a:ext cx="5141354" cy="6697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25488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1" y="152400"/>
            <a:ext cx="6629400" cy="6306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67920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Kenya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~ 46 million people</a:t>
            </a:r>
          </a:p>
          <a:p>
            <a:r>
              <a:rPr lang="en-US" dirty="0" smtClean="0"/>
              <a:t>67 (42?) languages</a:t>
            </a:r>
          </a:p>
          <a:p>
            <a:r>
              <a:rPr lang="en-US" dirty="0" smtClean="0"/>
              <a:t>3 dying, 3 in danger, 14 ‘institutional’</a:t>
            </a:r>
          </a:p>
          <a:p>
            <a:r>
              <a:rPr lang="en-US" dirty="0" smtClean="0"/>
              <a:t>2 ‘national’ languages – Swahili and English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41577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Colonialism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British colony</a:t>
            </a:r>
          </a:p>
          <a:p>
            <a:r>
              <a:rPr lang="en-US" dirty="0" smtClean="0"/>
              <a:t>English as the ‘official’ language</a:t>
            </a:r>
          </a:p>
          <a:p>
            <a:r>
              <a:rPr lang="en-US" dirty="0" smtClean="0"/>
              <a:t>(Not an ‘inevitable’ choice)</a:t>
            </a:r>
          </a:p>
          <a:p>
            <a:r>
              <a:rPr lang="en-US" dirty="0" smtClean="0"/>
              <a:t>Limited availability of a lingua franca</a:t>
            </a:r>
          </a:p>
          <a:p>
            <a:r>
              <a:rPr lang="en-US" dirty="0"/>
              <a:t>L</a:t>
            </a:r>
            <a:r>
              <a:rPr lang="en-US" dirty="0" smtClean="0"/>
              <a:t>imited English-speaking ‘low-level elite’</a:t>
            </a:r>
          </a:p>
          <a:p>
            <a:r>
              <a:rPr lang="en-US" dirty="0" smtClean="0"/>
              <a:t>L1 for oral instruction, English from early primary school. Swahili policy inchoate.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19284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Independence (1964)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Nationalism and ‘nation building’</a:t>
            </a:r>
          </a:p>
          <a:p>
            <a:r>
              <a:rPr lang="en-US" dirty="0" smtClean="0"/>
              <a:t>Regionalism/Pan-Africanism</a:t>
            </a:r>
          </a:p>
          <a:p>
            <a:r>
              <a:rPr lang="en-US" dirty="0" smtClean="0"/>
              <a:t>Tribalism as potentially dividing</a:t>
            </a:r>
          </a:p>
          <a:p>
            <a:r>
              <a:rPr lang="en-US" dirty="0" smtClean="0"/>
              <a:t>Commission-ism</a:t>
            </a:r>
          </a:p>
          <a:p>
            <a:r>
              <a:rPr lang="en-US" dirty="0" smtClean="0"/>
              <a:t>English as ‘official’ language; Swahili as ‘national’ language</a:t>
            </a:r>
          </a:p>
          <a:p>
            <a:r>
              <a:rPr lang="en-US" dirty="0" smtClean="0"/>
              <a:t>English remained supreme in education</a:t>
            </a:r>
          </a:p>
          <a:p>
            <a:r>
              <a:rPr lang="en-US" dirty="0" smtClean="0"/>
              <a:t>Local languages and Swahili – fluctuating fortunes and usage</a:t>
            </a:r>
          </a:p>
          <a:p>
            <a:r>
              <a:rPr lang="en-US" dirty="0" smtClean="0"/>
              <a:t>Not a truly multilingual education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32791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‘Globalism’</a:t>
            </a:r>
          </a:p>
          <a:p>
            <a:r>
              <a:rPr lang="en-US" dirty="0" smtClean="0"/>
              <a:t>Post-colonialism/ neo-imperialism</a:t>
            </a:r>
          </a:p>
          <a:p>
            <a:r>
              <a:rPr lang="en-US" dirty="0" smtClean="0"/>
              <a:t>Neo-liberalism and elitism</a:t>
            </a:r>
          </a:p>
          <a:p>
            <a:r>
              <a:rPr lang="en-US" dirty="0" smtClean="0"/>
              <a:t>English and Swahili both ‘official’ languages</a:t>
            </a:r>
          </a:p>
          <a:p>
            <a:r>
              <a:rPr lang="en-US" dirty="0" smtClean="0"/>
              <a:t>Growing ‘urbanism’: multilingualism, linguae </a:t>
            </a:r>
            <a:r>
              <a:rPr lang="en-US" dirty="0" err="1" smtClean="0"/>
              <a:t>francae</a:t>
            </a:r>
            <a:r>
              <a:rPr lang="en-US" dirty="0" smtClean="0"/>
              <a:t>, ‘Sheng’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9184695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Education policy today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Rural </a:t>
            </a:r>
            <a:r>
              <a:rPr lang="en-US" dirty="0" smtClean="0"/>
              <a:t>schools 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P1 </a:t>
            </a:r>
            <a:r>
              <a:rPr lang="en-US" dirty="0"/>
              <a:t>– </a:t>
            </a:r>
            <a:r>
              <a:rPr lang="en-US" dirty="0" smtClean="0"/>
              <a:t>P3: L1 as </a:t>
            </a:r>
            <a:r>
              <a:rPr lang="en-US" dirty="0" err="1" smtClean="0"/>
              <a:t>MoI</a:t>
            </a:r>
            <a:r>
              <a:rPr lang="en-US" dirty="0"/>
              <a:t>;</a:t>
            </a:r>
            <a:r>
              <a:rPr lang="en-US" dirty="0" smtClean="0"/>
              <a:t> English and Swahili as subjects</a:t>
            </a:r>
          </a:p>
          <a:p>
            <a:pPr marL="0" indent="0">
              <a:buNone/>
            </a:pPr>
            <a:r>
              <a:rPr lang="en-US" dirty="0" smtClean="0"/>
              <a:t>P4 onwards: English as </a:t>
            </a:r>
            <a:r>
              <a:rPr lang="en-US" dirty="0" err="1" smtClean="0"/>
              <a:t>MoI</a:t>
            </a:r>
            <a:r>
              <a:rPr lang="en-US" dirty="0" smtClean="0"/>
              <a:t> and subject; </a:t>
            </a:r>
            <a:r>
              <a:rPr lang="en-US" dirty="0"/>
              <a:t>Swahili as </a:t>
            </a:r>
            <a:r>
              <a:rPr lang="en-US" dirty="0" smtClean="0"/>
              <a:t>subject; no L1</a:t>
            </a:r>
            <a:endParaRPr lang="en-US" dirty="0"/>
          </a:p>
          <a:p>
            <a:r>
              <a:rPr lang="en-US" dirty="0"/>
              <a:t>Urban </a:t>
            </a:r>
            <a:r>
              <a:rPr lang="en-US" dirty="0" smtClean="0"/>
              <a:t>schools </a:t>
            </a:r>
          </a:p>
          <a:p>
            <a:pPr marL="0" indent="0">
              <a:buNone/>
            </a:pPr>
            <a:r>
              <a:rPr lang="en-US" dirty="0" smtClean="0"/>
              <a:t>P1 – P3: Swahili as </a:t>
            </a:r>
            <a:r>
              <a:rPr lang="en-US" dirty="0" err="1" smtClean="0"/>
              <a:t>MoI</a:t>
            </a:r>
            <a:r>
              <a:rPr lang="en-US" dirty="0"/>
              <a:t>;</a:t>
            </a:r>
            <a:r>
              <a:rPr lang="en-US" dirty="0" smtClean="0"/>
              <a:t> English as subject; No L1</a:t>
            </a:r>
          </a:p>
          <a:p>
            <a:pPr marL="0" indent="0">
              <a:buNone/>
            </a:pPr>
            <a:r>
              <a:rPr lang="en-US" dirty="0" smtClean="0"/>
              <a:t>P4 onwards: English as </a:t>
            </a:r>
            <a:r>
              <a:rPr lang="en-US" dirty="0" err="1" smtClean="0"/>
              <a:t>MoI</a:t>
            </a:r>
            <a:r>
              <a:rPr lang="en-US" dirty="0" smtClean="0"/>
              <a:t> and subject; Swahili as subject; no L1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9318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Some issues </a:t>
            </a:r>
            <a:br>
              <a:rPr lang="en-US" dirty="0" smtClean="0"/>
            </a:br>
            <a:r>
              <a:rPr lang="en-US" sz="2000" dirty="0" smtClean="0"/>
              <a:t>(partly drawing on </a:t>
            </a:r>
            <a:r>
              <a:rPr lang="en-US" sz="2000" dirty="0" err="1" smtClean="0"/>
              <a:t>Nyaga</a:t>
            </a:r>
            <a:r>
              <a:rPr lang="en-US" sz="2000" dirty="0" smtClean="0"/>
              <a:t> and </a:t>
            </a:r>
            <a:r>
              <a:rPr lang="en-US" sz="2000" dirty="0" err="1" smtClean="0"/>
              <a:t>Anthonissen</a:t>
            </a:r>
            <a:r>
              <a:rPr lang="en-US" sz="2000" dirty="0" smtClean="0"/>
              <a:t>, 2012)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A: Class 1, urban, 32 children, 11 L1s (including English and Swahili), teachers’ 2 L1s</a:t>
            </a:r>
          </a:p>
          <a:p>
            <a:r>
              <a:rPr lang="en-US" dirty="0" smtClean="0"/>
              <a:t>B: Class 1, rural, 44 children, 3 L1s (not English or Swahili), teacher’s L1 not shared with children</a:t>
            </a:r>
          </a:p>
          <a:p>
            <a:r>
              <a:rPr lang="en-US" dirty="0" smtClean="0"/>
              <a:t>C: Class 1, urban (private), 21 children, all with English and Swahili as L1s, some with other ‘semi-L1s’, one teacher with own L1, Swahili and English, one teacher with English only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1073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743200" y="462677"/>
            <a:ext cx="3276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Thank you</a:t>
            </a:r>
          </a:p>
          <a:p>
            <a:pPr algn="ctr"/>
            <a:r>
              <a:rPr lang="en-US" sz="5400" dirty="0" smtClean="0">
                <a:solidFill>
                  <a:srgbClr val="92D050"/>
                </a:solidFill>
              </a:rPr>
              <a:t>Asante</a:t>
            </a:r>
          </a:p>
          <a:p>
            <a:pPr algn="ctr"/>
            <a:r>
              <a:rPr lang="zh-CN" altLang="en-US" sz="5400" dirty="0" smtClean="0">
                <a:solidFill>
                  <a:srgbClr val="FF0000"/>
                </a:solidFill>
              </a:rPr>
              <a:t>谢谢</a:t>
            </a:r>
            <a:endParaRPr lang="en-GB" sz="54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85047" y="3276600"/>
            <a:ext cx="65532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/>
              <a:t>Observations, questions, further discussion, proposals for joint research* …</a:t>
            </a:r>
          </a:p>
          <a:p>
            <a:endParaRPr lang="en-US" sz="2800" dirty="0"/>
          </a:p>
          <a:p>
            <a:pPr algn="ctr"/>
            <a:r>
              <a:rPr lang="en-US" sz="2800" dirty="0" smtClean="0">
                <a:solidFill>
                  <a:srgbClr val="0070C0"/>
                </a:solidFill>
              </a:rPr>
              <a:t>John.Lowe@nottingham.edu.cn</a:t>
            </a:r>
            <a:endParaRPr lang="en-GB" sz="2800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114800" y="5638800"/>
            <a:ext cx="4191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* Particularly encouraged from anyone with a large research grant </a:t>
            </a:r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1800" y="5961965"/>
            <a:ext cx="569979" cy="5699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5607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433</TotalTime>
  <Words>355</Words>
  <Application>Microsoft Office PowerPoint</Application>
  <PresentationFormat>On-screen Show (4:3)</PresentationFormat>
  <Paragraphs>49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A surfeit of –isms: Languages in Kenyan education</vt:lpstr>
      <vt:lpstr>PowerPoint Presentation</vt:lpstr>
      <vt:lpstr>PowerPoint Presentation</vt:lpstr>
      <vt:lpstr>PowerPoint Presentation</vt:lpstr>
      <vt:lpstr>Kenya</vt:lpstr>
      <vt:lpstr>Colonialism</vt:lpstr>
      <vt:lpstr>Independence (1964)</vt:lpstr>
      <vt:lpstr>Today</vt:lpstr>
      <vt:lpstr>Education policy today</vt:lpstr>
      <vt:lpstr>Some issues  (partly drawing on Nyaga and Anthonissen, 2012)</vt:lpstr>
      <vt:lpstr>PowerPoint Presentation</vt:lpstr>
    </vt:vector>
  </TitlesOfParts>
  <Company>The University of Nottingham Ningbo China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 surfeit of –isms: Languages in Kenyan education</dc:title>
  <dc:creator>Information Services</dc:creator>
  <cp:lastModifiedBy>Information Services</cp:lastModifiedBy>
  <cp:revision>12</cp:revision>
  <dcterms:created xsi:type="dcterms:W3CDTF">2014-11-28T03:51:42Z</dcterms:created>
  <dcterms:modified xsi:type="dcterms:W3CDTF">2014-11-29T04:27:34Z</dcterms:modified>
</cp:coreProperties>
</file>