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7" r:id="rId2"/>
    <p:sldId id="269" r:id="rId3"/>
    <p:sldId id="258" r:id="rId4"/>
    <p:sldId id="259" r:id="rId5"/>
    <p:sldId id="262" r:id="rId6"/>
    <p:sldId id="260" r:id="rId7"/>
    <p:sldId id="268" r:id="rId8"/>
    <p:sldId id="264" r:id="rId9"/>
    <p:sldId id="263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7543" autoAdjust="0"/>
  </p:normalViewPr>
  <p:slideViewPr>
    <p:cSldViewPr snapToGrid="0">
      <p:cViewPr varScale="1">
        <p:scale>
          <a:sx n="84" d="100"/>
          <a:sy n="84" d="100"/>
        </p:scale>
        <p:origin x="7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1136CA-4063-4CF5-B54D-39CA6721206E}" type="datetimeFigureOut">
              <a:rPr lang="en-US" smtClean="0"/>
              <a:t>5/10/2018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4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4F2439-7E26-4352-A53B-C619390FA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9486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</a:t>
            </a:r>
            <a:r>
              <a:rPr lang="en-US" altLang="zh-CN" dirty="0" smtClean="0"/>
              <a:t>nswer</a:t>
            </a:r>
            <a:r>
              <a:rPr lang="zh-CN" altLang="en-US" dirty="0" smtClean="0"/>
              <a:t>：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①</a:t>
            </a:r>
            <a:r>
              <a:rPr lang="zh-TW" altLang="en-US" dirty="0" smtClean="0"/>
              <a:t>世衞建议的每日鹽、糖、脂肪攝取上限是多少？</a:t>
            </a:r>
          </a:p>
          <a:p>
            <a:r>
              <a:rPr lang="zh-CN" altLang="en-US" dirty="0" smtClean="0"/>
              <a:t>成人钠摄入量（ 每日</a:t>
            </a:r>
            <a:r>
              <a:rPr lang="en-US" altLang="zh-CN" dirty="0" smtClean="0"/>
              <a:t>2</a:t>
            </a:r>
            <a:r>
              <a:rPr lang="zh-CN" altLang="en-US" dirty="0" smtClean="0"/>
              <a:t>克钠 ，相当于每日</a:t>
            </a:r>
            <a:r>
              <a:rPr lang="en-US" altLang="zh-CN" dirty="0" smtClean="0"/>
              <a:t>5</a:t>
            </a:r>
            <a:r>
              <a:rPr lang="zh-CN" altLang="en-US" dirty="0" smtClean="0"/>
              <a:t>克盐 </a:t>
            </a:r>
            <a:r>
              <a:rPr lang="en-US" altLang="zh-CN" dirty="0" smtClean="0"/>
              <a:t>)</a:t>
            </a:r>
            <a:r>
              <a:rPr lang="zh-CN" altLang="en-US" dirty="0" smtClean="0"/>
              <a:t>。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游离糖摄入量降至摄入总能量的</a:t>
            </a:r>
            <a:r>
              <a:rPr lang="en-US" altLang="zh-CN" dirty="0" smtClean="0"/>
              <a:t>10%</a:t>
            </a:r>
            <a:r>
              <a:rPr lang="zh-CN" altLang="en-US" dirty="0" smtClean="0"/>
              <a:t>以下，不到</a:t>
            </a:r>
            <a:r>
              <a:rPr lang="en-US" altLang="zh-CN" dirty="0" smtClean="0"/>
              <a:t>50</a:t>
            </a:r>
            <a:r>
              <a:rPr lang="zh-CN" altLang="en-US" dirty="0" smtClean="0"/>
              <a:t>克。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脂肪含量占总能量的</a:t>
            </a:r>
            <a:r>
              <a:rPr lang="en-US" altLang="zh-CN" dirty="0" smtClean="0"/>
              <a:t>30%</a:t>
            </a:r>
            <a:r>
              <a:rPr lang="zh-CN" altLang="en-US" dirty="0" smtClean="0"/>
              <a:t>以下。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endParaRPr lang="en-US" altLang="zh-TW" dirty="0" smtClean="0"/>
          </a:p>
          <a:p>
            <a:r>
              <a:rPr lang="zh-CN" altLang="en-US" dirty="0" smtClean="0"/>
              <a:t>②</a:t>
            </a:r>
            <a:r>
              <a:rPr lang="zh-TW" altLang="en-US" dirty="0" smtClean="0"/>
              <a:t>「低鹽低糖」的标准的标准是什么？</a:t>
            </a:r>
            <a:endParaRPr lang="en-US" altLang="zh-TW" dirty="0" smtClean="0"/>
          </a:p>
          <a:p>
            <a:r>
              <a:rPr lang="zh-CN" altLang="en-US" dirty="0" smtClean="0"/>
              <a:t>低盐：</a:t>
            </a:r>
            <a:r>
              <a:rPr lang="zh-TW" altLang="en-US" dirty="0" smtClean="0"/>
              <a:t>該食物（不論是固體或液體）每</a:t>
            </a:r>
            <a:r>
              <a:rPr lang="en-US" altLang="zh-TW" dirty="0" smtClean="0"/>
              <a:t>100</a:t>
            </a:r>
            <a:r>
              <a:rPr lang="zh-TW" altLang="en-US" dirty="0" smtClean="0"/>
              <a:t>克或</a:t>
            </a:r>
            <a:r>
              <a:rPr lang="en-US" altLang="zh-TW" dirty="0" smtClean="0"/>
              <a:t>100</a:t>
            </a:r>
            <a:r>
              <a:rPr lang="zh-TW" altLang="en-US" dirty="0" smtClean="0"/>
              <a:t>毫升食物含不超過</a:t>
            </a:r>
            <a:r>
              <a:rPr lang="en-US" altLang="zh-TW" dirty="0" smtClean="0"/>
              <a:t>0.12</a:t>
            </a:r>
            <a:r>
              <a:rPr lang="zh-TW" altLang="en-US" dirty="0" smtClean="0"/>
              <a:t>克鈉。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CN" altLang="en-US" dirty="0" smtClean="0"/>
              <a:t>低糖：</a:t>
            </a:r>
            <a:r>
              <a:rPr lang="zh-TW" altLang="en-US" dirty="0" smtClean="0"/>
              <a:t>該食物是固體食物，且每</a:t>
            </a:r>
            <a:r>
              <a:rPr lang="en-US" altLang="zh-TW" dirty="0" smtClean="0"/>
              <a:t>100</a:t>
            </a:r>
            <a:r>
              <a:rPr lang="zh-TW" altLang="en-US" dirty="0" smtClean="0"/>
              <a:t>克食物含不超過</a:t>
            </a:r>
            <a:r>
              <a:rPr lang="en-US" altLang="zh-TW" dirty="0" smtClean="0"/>
              <a:t>5</a:t>
            </a:r>
            <a:r>
              <a:rPr lang="zh-TW" altLang="en-US" dirty="0" smtClean="0"/>
              <a:t>克糖。或該食物是液體食物，且每</a:t>
            </a:r>
            <a:r>
              <a:rPr lang="en-US" altLang="zh-TW" dirty="0" smtClean="0"/>
              <a:t>100</a:t>
            </a:r>
            <a:r>
              <a:rPr lang="zh-TW" altLang="en-US" dirty="0" smtClean="0"/>
              <a:t>毫升食物含不超過</a:t>
            </a:r>
            <a:r>
              <a:rPr lang="en-US" altLang="zh-TW" dirty="0" smtClean="0"/>
              <a:t>5</a:t>
            </a:r>
            <a:r>
              <a:rPr lang="zh-TW" altLang="en-US" dirty="0" smtClean="0"/>
              <a:t>克糖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dirty="0" smtClean="0"/>
          </a:p>
          <a:p>
            <a:r>
              <a:rPr lang="zh-CN" altLang="en-US" dirty="0" smtClean="0"/>
              <a:t>③</a:t>
            </a:r>
            <a:r>
              <a:rPr lang="zh-TW" altLang="en-US" dirty="0" smtClean="0"/>
              <a:t>攝取過量鹽、糖、脂肪對健康的影響有哪些</a:t>
            </a:r>
            <a:r>
              <a:rPr lang="en-US" altLang="zh-TW" dirty="0" smtClean="0"/>
              <a:t>?</a:t>
            </a:r>
          </a:p>
          <a:p>
            <a:r>
              <a:rPr lang="zh-CN" altLang="en-US" dirty="0" smtClean="0"/>
              <a:t>容易導致過重或肥胖問題，及日後罹患代謝症侯群、糖尿病和心血管疾病等慢性病的機率。</a:t>
            </a:r>
            <a:endParaRPr lang="en-US" altLang="zh-TW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8EE87D-CD39-47D9-B9CA-29A77F899599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4014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4F2439-7E26-4352-A53B-C619390FAF9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036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4F2439-7E26-4352-A53B-C619390FAF9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3681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8EE87D-CD39-47D9-B9CA-29A77F899599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400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477718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520322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95123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554588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74743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671111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615619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156428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479258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570704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159089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5/10/2018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69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ho.int/mediacentre/factsheets/fs394/zh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healthforall.com.tw/?action=article_in&amp;id=211" TargetMode="External"/><Relationship Id="rId4" Type="http://schemas.openxmlformats.org/officeDocument/2006/relationships/hyperlink" Target="http://www.cfs.gov.hk/tc_chi/programme/programme_rdss/programme_Salt_Sugar_Label_Scheme.html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11.png"/><Relationship Id="rId5" Type="http://schemas.openxmlformats.org/officeDocument/2006/relationships/image" Target="../media/image6.png"/><Relationship Id="rId10" Type="http://schemas.openxmlformats.org/officeDocument/2006/relationships/image" Target="../media/image10.png"/><Relationship Id="rId4" Type="http://schemas.microsoft.com/office/2007/relationships/hdphoto" Target="../media/hdphoto1.wdp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hyperlink" Target="https://www.weibo.com/ttarticle/p/show?id=2309351000443991268924506984" TargetMode="Externa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635" y="423813"/>
            <a:ext cx="7886700" cy="612579"/>
          </a:xfrm>
        </p:spPr>
        <p:txBody>
          <a:bodyPr>
            <a:normAutofit/>
          </a:bodyPr>
          <a:lstStyle/>
          <a:p>
            <a:r>
              <a:rPr lang="zh-TW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三</a:t>
            </a:r>
            <a:r>
              <a:rPr lang="zh-TW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：食物安全的要素與準則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6190" y="1218955"/>
            <a:ext cx="8571620" cy="531995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目的：</a:t>
            </a:r>
            <a:endParaRPr lang="en-US" altLang="zh-CN" sz="20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了解</a:t>
            </a:r>
            <a:r>
              <a:rPr lang="zh-TW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食物</a:t>
            </a:r>
            <a:r>
              <a:rPr lang="zh-TW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安全的要素與</a:t>
            </a:r>
            <a:r>
              <a:rPr lang="zh-TW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準則</a:t>
            </a:r>
            <a:endParaRPr lang="en-US" altLang="zh-CN" sz="2000" dirty="0" smtClean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457200" indent="-457200">
              <a:buAutoNum type="arabicPeriod"/>
            </a:pPr>
            <a:r>
              <a:rPr lang="zh-CN" altLang="en-US" sz="2000" b="1" dirty="0" smtClean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到</a:t>
            </a:r>
            <a:r>
              <a:rPr lang="zh-TW" altLang="en-US" sz="2000" b="1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世衞網頁</a:t>
            </a:r>
            <a:r>
              <a:rPr lang="zh-TW" altLang="en-US" sz="2000" b="1" dirty="0" smtClean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查詢</a:t>
            </a:r>
            <a:r>
              <a:rPr lang="zh-CN" altLang="en-US" sz="2000" b="1" dirty="0" smtClean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國際食品安全的要素與准則   </a:t>
            </a:r>
            <a:endParaRPr lang="en-US" altLang="zh-CN" sz="2000" b="1" dirty="0" smtClean="0">
              <a:solidFill>
                <a:srgbClr val="00B05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lvl="1"/>
            <a:r>
              <a:rPr lang="en-US" altLang="zh-CN" sz="1800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  <a:hlinkClick r:id="rId3"/>
              </a:rPr>
              <a:t>http://www.who.int/mediacentre/factsheets/fs394/zh</a:t>
            </a:r>
            <a:r>
              <a:rPr lang="en-US" altLang="zh-CN" sz="1800" dirty="0" smtClean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  <a:hlinkClick r:id="rId3"/>
              </a:rPr>
              <a:t>/</a:t>
            </a:r>
            <a:endParaRPr lang="en-US" altLang="zh-CN" sz="1800" dirty="0">
              <a:solidFill>
                <a:srgbClr val="00B05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sz="2000" b="1" dirty="0" smtClean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2</a:t>
            </a:r>
            <a:r>
              <a:rPr lang="en-US" altLang="zh-CN" sz="2000" b="1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. </a:t>
            </a:r>
            <a:r>
              <a:rPr lang="zh-TW" altLang="en-US" sz="2000" b="1" dirty="0" smtClean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到政府</a:t>
            </a:r>
            <a:r>
              <a:rPr lang="zh-TW" altLang="en-US" sz="2000" b="1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網頁查詢「低鹽低糖」</a:t>
            </a:r>
            <a:r>
              <a:rPr lang="zh-CN" altLang="en-US" sz="2000" b="1" dirty="0" smtClean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的標準</a:t>
            </a:r>
            <a:endParaRPr lang="en-US" altLang="zh-CN" sz="2000" b="1" dirty="0">
              <a:solidFill>
                <a:srgbClr val="00B05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lvl="1"/>
            <a:r>
              <a:rPr lang="en-US" altLang="zh-CN" sz="1800" dirty="0">
                <a:latin typeface="SimSun" panose="02010600030101010101" pitchFamily="2" charset="-122"/>
                <a:ea typeface="SimSun" panose="02010600030101010101" pitchFamily="2" charset="-122"/>
                <a:hlinkClick r:id="rId4"/>
              </a:rPr>
              <a:t>http://</a:t>
            </a:r>
            <a:r>
              <a:rPr lang="en-US" altLang="zh-CN" sz="1800" dirty="0" smtClean="0">
                <a:latin typeface="SimSun" panose="02010600030101010101" pitchFamily="2" charset="-122"/>
                <a:ea typeface="SimSun" panose="02010600030101010101" pitchFamily="2" charset="-122"/>
                <a:hlinkClick r:id="rId4"/>
              </a:rPr>
              <a:t>www.cfs.gov.hk/tc_chi/programme/programme_rdss/programme_Salt_Sugar_Label_Scheme.html</a:t>
            </a:r>
            <a:r>
              <a:rPr lang="zh-CN" altLang="en-US" sz="1800" dirty="0" smtClean="0">
                <a:latin typeface="SimSun" panose="02010600030101010101" pitchFamily="2" charset="-122"/>
                <a:ea typeface="SimSun" panose="02010600030101010101" pitchFamily="2" charset="-122"/>
              </a:rPr>
              <a:t>、</a:t>
            </a:r>
            <a:endParaRPr lang="en-US" altLang="zh-CN" sz="18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lvl="1"/>
            <a:r>
              <a:rPr lang="en-US" altLang="zh-CN" sz="1800" dirty="0">
                <a:latin typeface="SimSun" panose="02010600030101010101" pitchFamily="2" charset="-122"/>
                <a:ea typeface="SimSun" panose="02010600030101010101" pitchFamily="2" charset="-122"/>
                <a:hlinkClick r:id="rId5"/>
              </a:rPr>
              <a:t>https://healthforall.com.tw/?</a:t>
            </a:r>
            <a:r>
              <a:rPr lang="en-US" altLang="zh-CN" sz="1800" dirty="0" smtClean="0">
                <a:latin typeface="SimSun" panose="02010600030101010101" pitchFamily="2" charset="-122"/>
                <a:ea typeface="SimSun" panose="02010600030101010101" pitchFamily="2" charset="-122"/>
                <a:hlinkClick r:id="rId5"/>
              </a:rPr>
              <a:t>action=article_in&amp;id=211</a:t>
            </a:r>
            <a:endParaRPr lang="en-US" altLang="zh-CN" sz="1800" dirty="0" smtClean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lvl="1"/>
            <a:endParaRPr lang="en-US" altLang="zh-CN" sz="1800" dirty="0" smtClean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zh-TW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世衞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建議的</a:t>
            </a:r>
            <a:r>
              <a:rPr lang="zh-TW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每日鹽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、糖、脂肪</a:t>
            </a:r>
            <a:r>
              <a:rPr lang="zh-TW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攝取上限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是多少？</a:t>
            </a:r>
            <a:endParaRPr lang="en-US" altLang="zh-CN" sz="2000" dirty="0" smtClean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en-US" altLang="zh-TW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___________________________________________________</a:t>
            </a:r>
            <a:endParaRPr lang="en-US" altLang="zh-TW" sz="20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zh-TW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「低鹽低糖</a:t>
            </a:r>
            <a:r>
              <a:rPr lang="zh-TW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」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的標準的標準是什麼？</a:t>
            </a:r>
            <a:endParaRPr lang="en-US" altLang="zh-CN" sz="20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en-US" altLang="zh-TW" sz="2000" dirty="0">
                <a:latin typeface="SimSun" panose="02010600030101010101" pitchFamily="2" charset="-122"/>
                <a:ea typeface="SimSun" panose="02010600030101010101" pitchFamily="2" charset="-122"/>
              </a:rPr>
              <a:t>___________________________________________________</a:t>
            </a:r>
          </a:p>
          <a:p>
            <a:pPr marL="0" indent="0">
              <a:buNone/>
            </a:pPr>
            <a:r>
              <a:rPr lang="zh-TW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攝取過量鹽</a:t>
            </a: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、</a:t>
            </a:r>
            <a:r>
              <a:rPr lang="zh-TW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糖</a:t>
            </a: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、脂肪</a:t>
            </a:r>
            <a:r>
              <a:rPr lang="zh-TW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對健康的影響</a:t>
            </a: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有哪些</a:t>
            </a:r>
            <a:r>
              <a:rPr lang="en-US" altLang="zh-TW" sz="2000" dirty="0">
                <a:latin typeface="SimSun" panose="02010600030101010101" pitchFamily="2" charset="-122"/>
                <a:ea typeface="SimSun" panose="02010600030101010101" pitchFamily="2" charset="-122"/>
              </a:rPr>
              <a:t>?</a:t>
            </a:r>
          </a:p>
          <a:p>
            <a:pPr marL="0" indent="0">
              <a:buNone/>
            </a:pPr>
            <a:r>
              <a:rPr 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___________________________________________________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57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672" y="289679"/>
            <a:ext cx="5173027" cy="6431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37804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8130" y="1478280"/>
            <a:ext cx="8427085" cy="48780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目的：商業飲品的糖含量測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試</a:t>
            </a:r>
            <a:endParaRPr lang="en-US" altLang="zh-CN" sz="2000" dirty="0" smtClean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材料</a:t>
            </a: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：尿糖試紙、水、飲料、試管</a:t>
            </a:r>
          </a:p>
          <a:p>
            <a:pPr marL="0" indent="0">
              <a:buNone/>
            </a:pPr>
            <a:r>
              <a:rPr lang="en-US" altLang="zh-CN" sz="2000" b="1" dirty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1.</a:t>
            </a:r>
            <a:r>
              <a:rPr lang="zh-CN" altLang="en-US" sz="2000" b="1" dirty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讀取飲料的標籤</a:t>
            </a:r>
          </a:p>
          <a:p>
            <a:pPr marL="0" indent="0" algn="ctr">
              <a:buNone/>
            </a:pP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標籤一覽表</a:t>
            </a:r>
          </a:p>
          <a:p>
            <a:pPr marL="0" indent="0">
              <a:buNone/>
            </a:pPr>
            <a:endParaRPr lang="zh-CN" altLang="en-US" sz="20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endParaRPr lang="zh-CN" altLang="en-US" sz="20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endParaRPr lang="en-US" altLang="zh-CN" sz="20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endParaRPr lang="en-US" altLang="zh-CN" sz="2000" dirty="0">
              <a:solidFill>
                <a:srgbClr val="00B05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endParaRPr lang="en-US" altLang="zh-CN" sz="2000" dirty="0">
              <a:solidFill>
                <a:srgbClr val="00B05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endParaRPr lang="en-US" altLang="zh-CN" sz="2000" dirty="0">
              <a:solidFill>
                <a:srgbClr val="00B05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zh-CN" sz="2000" dirty="0">
              <a:solidFill>
                <a:srgbClr val="00B05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endParaRPr lang="zh-CN" altLang="en-US" sz="2000" dirty="0">
              <a:solidFill>
                <a:srgbClr val="FF000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endParaRPr lang="zh-CN" altLang="en-US" sz="2000" dirty="0">
              <a:solidFill>
                <a:schemeClr val="tx1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endParaRPr lang="en-US" altLang="zh-CN" sz="2000" dirty="0">
              <a:solidFill>
                <a:srgbClr val="00B05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endParaRPr lang="en-US" altLang="zh-CN" sz="2000" dirty="0">
              <a:solidFill>
                <a:srgbClr val="00B05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endParaRPr lang="en-US" altLang="zh-CN" sz="2000" dirty="0">
              <a:solidFill>
                <a:srgbClr val="00B05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endParaRPr lang="en-US" altLang="zh-CN" sz="2000" dirty="0">
              <a:solidFill>
                <a:srgbClr val="00B05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650" y="282222"/>
            <a:ext cx="8416876" cy="913861"/>
          </a:xfrm>
        </p:spPr>
        <p:txBody>
          <a:bodyPr>
            <a:normAutofit/>
          </a:bodyPr>
          <a:lstStyle/>
          <a:p>
            <a:r>
              <a:rPr lang="zh-TW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四</a:t>
            </a:r>
            <a:r>
              <a:rPr lang="zh-TW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： 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商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業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飲品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的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糖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含量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測試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0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6144048"/>
              </p:ext>
            </p:extLst>
          </p:nvPr>
        </p:nvGraphicFramePr>
        <p:xfrm>
          <a:off x="501650" y="3402331"/>
          <a:ext cx="7853078" cy="27963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71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816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4977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>
                          <a:ea typeface="宋体" panose="02010600030101010101" pitchFamily="2" charset="-122"/>
                        </a:rPr>
                        <a:t>飲料</a:t>
                      </a:r>
                      <a:endParaRPr lang="zh-CN" altLang="en-US" sz="1800"/>
                    </a:p>
                    <a:p>
                      <a:pPr algn="ctr"/>
                      <a:endParaRPr lang="zh-CN" altLang="en-US" dirty="0"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>
                          <a:ea typeface="宋体" panose="02010600030101010101" pitchFamily="2" charset="-122"/>
                        </a:rPr>
                        <a:t>標籤上的含糖量</a:t>
                      </a:r>
                    </a:p>
                    <a:p>
                      <a:pPr algn="ctr"/>
                      <a:r>
                        <a:rPr lang="zh-CN" altLang="en-US" dirty="0">
                          <a:ea typeface="宋体" panose="02010600030101010101" pitchFamily="2" charset="-122"/>
                        </a:rPr>
                        <a:t>（</a:t>
                      </a:r>
                      <a:r>
                        <a:rPr lang="en-US" altLang="zh-CN" dirty="0" smtClean="0">
                          <a:ea typeface="宋体" panose="02010600030101010101" pitchFamily="2" charset="-122"/>
                        </a:rPr>
                        <a:t>g</a:t>
                      </a:r>
                      <a:r>
                        <a:rPr lang="en-US" altLang="zh-CN" baseline="0" dirty="0" smtClean="0">
                          <a:ea typeface="宋体" panose="02010600030101010101" pitchFamily="2" charset="-122"/>
                        </a:rPr>
                        <a:t> /</a:t>
                      </a:r>
                      <a:r>
                        <a:rPr lang="zh-CN" altLang="en-US" baseline="0" dirty="0" smtClean="0">
                          <a:ea typeface="宋体" panose="02010600030101010101" pitchFamily="2" charset="-122"/>
                        </a:rPr>
                        <a:t>每</a:t>
                      </a:r>
                      <a:r>
                        <a:rPr lang="en-US" altLang="zh-CN" baseline="0" dirty="0" smtClean="0"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baseline="0" dirty="0" smtClean="0">
                          <a:ea typeface="宋体" panose="02010600030101010101" pitchFamily="2" charset="-122"/>
                        </a:rPr>
                        <a:t>毫升</a:t>
                      </a:r>
                      <a:r>
                        <a:rPr lang="zh-CN" altLang="en-US" dirty="0" smtClean="0">
                          <a:ea typeface="宋体" panose="02010600030101010101" pitchFamily="2" charset="-122"/>
                        </a:rPr>
                        <a:t>）</a:t>
                      </a:r>
                      <a:endParaRPr lang="zh-CN" altLang="en-US" dirty="0">
                        <a:ea typeface="宋体" panose="02010600030101010101" pitchFamily="2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272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>
                          <a:ea typeface="宋体" panose="02010600030101010101" pitchFamily="2" charset="-122"/>
                        </a:rPr>
                        <a:t>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4272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ea typeface="宋体" panose="02010600030101010101" pitchFamily="2" charset="-122"/>
                        </a:rPr>
                        <a:t>可口可樂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427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ea typeface="宋体" panose="02010600030101010101" pitchFamily="2" charset="-122"/>
                        </a:rPr>
                        <a:t>可口可樂（</a:t>
                      </a:r>
                      <a:r>
                        <a:rPr lang="en-US" altLang="zh-TW" dirty="0" smtClean="0">
                          <a:ea typeface="宋体" panose="02010600030101010101" pitchFamily="2" charset="-122"/>
                        </a:rPr>
                        <a:t>Zero</a:t>
                      </a:r>
                      <a:r>
                        <a:rPr lang="zh-TW" altLang="en-US" dirty="0" smtClean="0"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427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 smtClean="0">
                          <a:ea typeface="宋体" panose="02010600030101010101" pitchFamily="2" charset="-122"/>
                        </a:rPr>
                        <a:t>果粒橙</a:t>
                      </a:r>
                      <a:endParaRPr lang="zh-CN" altLang="en-US" dirty="0"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427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 smtClean="0">
                          <a:ea typeface="宋体" panose="02010600030101010101" pitchFamily="2" charset="-122"/>
                        </a:rPr>
                        <a:t>水動樂</a:t>
                      </a:r>
                      <a:endParaRPr lang="en-US" altLang="zh-CN" dirty="0" smtClean="0"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41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10" y="314960"/>
            <a:ext cx="7886700" cy="838835"/>
          </a:xfrm>
        </p:spPr>
        <p:txBody>
          <a:bodyPr>
            <a:normAutofit/>
          </a:bodyPr>
          <a:lstStyle/>
          <a:p>
            <a:r>
              <a:rPr lang="zh-TW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活動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四</a:t>
            </a:r>
            <a:r>
              <a:rPr lang="zh-TW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：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商業飲品的糖含量測試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90830" y="1153796"/>
            <a:ext cx="7886700" cy="520255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目的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：</a:t>
            </a: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商業飲品的糖含量測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試</a:t>
            </a:r>
            <a:endParaRPr lang="en-US" altLang="zh-CN" sz="2000" dirty="0" smtClean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材料</a:t>
            </a: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：尿糖試紙、水、飲料、試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管</a:t>
            </a:r>
            <a:r>
              <a:rPr lang="en-US" altLang="zh-CN" sz="2000" b="1" dirty="0" smtClean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/>
            </a:r>
            <a:br>
              <a:rPr lang="en-US" altLang="zh-CN" sz="2000" b="1" dirty="0" smtClean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</a:br>
            <a:endParaRPr lang="en-US" altLang="zh-CN" sz="2000" b="1" dirty="0" smtClean="0">
              <a:solidFill>
                <a:srgbClr val="92D050"/>
              </a:solidFill>
              <a:latin typeface="SimSun" panose="02010600030101010101" pitchFamily="2" charset="-122"/>
              <a:ea typeface="SimSun" panose="02010600030101010101" pitchFamily="2" charset="-122"/>
              <a:sym typeface="+mn-ea"/>
            </a:endParaRPr>
          </a:p>
          <a:p>
            <a:pPr marL="0" indent="0">
              <a:buNone/>
            </a:pPr>
            <a:r>
              <a:rPr lang="en-US" altLang="zh-TW" sz="2400" b="1" dirty="0" smtClean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2.</a:t>
            </a:r>
            <a:r>
              <a:rPr lang="zh-TW" altLang="en-US" sz="2400" b="1" dirty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稀釋飲料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400" b="1" dirty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步驟：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400" b="1" dirty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將</a:t>
            </a:r>
            <a:r>
              <a:rPr lang="en-US" altLang="zh-TW" sz="2400" b="1" dirty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2ml</a:t>
            </a:r>
            <a:r>
              <a:rPr lang="zh-TW" altLang="en-US" sz="2400" b="1" dirty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的飲品倒入試管內，再倒入</a:t>
            </a:r>
            <a:r>
              <a:rPr lang="en-US" altLang="zh-TW" sz="2400" b="1" dirty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8ml</a:t>
            </a:r>
            <a:r>
              <a:rPr lang="zh-TW" altLang="en-US" sz="2400" b="1" dirty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的水，搖勻後倒入調色盤</a:t>
            </a:r>
            <a:r>
              <a:rPr lang="zh-TW" altLang="en-US" sz="2400" b="1" dirty="0" smtClean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。</a:t>
            </a:r>
            <a:r>
              <a:rPr lang="en-US" altLang="zh-TW" sz="2400" b="1" dirty="0" smtClean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/>
            </a:r>
            <a:br>
              <a:rPr lang="en-US" altLang="zh-TW" sz="2400" b="1" dirty="0" smtClean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</a:br>
            <a:endParaRPr lang="en-US" altLang="zh-TW" sz="2400" b="1" dirty="0" smtClean="0">
              <a:solidFill>
                <a:srgbClr val="92D050"/>
              </a:solidFill>
              <a:latin typeface="SimSun" panose="02010600030101010101" pitchFamily="2" charset="-122"/>
              <a:ea typeface="SimSun" panose="02010600030101010101" pitchFamily="2" charset="-122"/>
              <a:sym typeface="+mn-ea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altLang="zh-CN" sz="2400" b="1" dirty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3</a:t>
            </a:r>
            <a:r>
              <a:rPr lang="en-US" altLang="zh-CN" sz="2400" b="1" dirty="0" smtClean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.</a:t>
            </a:r>
            <a:r>
              <a:rPr lang="zh-TW" altLang="zh-TW" sz="2400" b="1" dirty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將尿糖試紙有試劑的一段放入各樣本，約</a:t>
            </a:r>
            <a:r>
              <a:rPr lang="en-US" altLang="zh-TW" sz="24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1-2</a:t>
            </a:r>
            <a:r>
              <a:rPr lang="zh-TW" altLang="zh-TW" sz="24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秒</a:t>
            </a:r>
            <a:r>
              <a:rPr lang="zh-TW" altLang="zh-TW" sz="2400" b="1" dirty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取出，</a:t>
            </a:r>
            <a:r>
              <a:rPr lang="en-US" altLang="zh-TW" sz="24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30</a:t>
            </a:r>
            <a:r>
              <a:rPr lang="zh-TW" altLang="zh-TW" sz="24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秒內</a:t>
            </a:r>
            <a:r>
              <a:rPr lang="zh-TW" altLang="zh-TW" sz="2400" b="1" dirty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將試紙試劑一端的顏色與試紙瓶上的標準比色板比較，</a:t>
            </a:r>
            <a:r>
              <a:rPr lang="en-US" altLang="zh-TW" sz="24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30</a:t>
            </a:r>
            <a:r>
              <a:rPr lang="zh-TW" altLang="zh-TW" sz="24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秒後的結果不讀</a:t>
            </a:r>
            <a:r>
              <a:rPr lang="zh-TW" altLang="zh-TW" sz="2400" b="1" dirty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，根據顏色相同就可大概判斷出飲料的含量，填寫表</a:t>
            </a:r>
            <a:r>
              <a:rPr lang="en-US" altLang="zh-TW" sz="2400" b="1" dirty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TW" altLang="zh-TW" sz="2400" b="1" dirty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2000" b="1" dirty="0" smtClean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/>
            </a:r>
            <a:br>
              <a:rPr lang="en-US" altLang="zh-TW" sz="2000" b="1" dirty="0" smtClean="0">
                <a:solidFill>
                  <a:srgbClr val="92D050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</a:br>
            <a:endParaRPr lang="zh-TW" altLang="en-US" sz="2000" b="1" dirty="0">
              <a:solidFill>
                <a:srgbClr val="92D050"/>
              </a:solidFill>
              <a:latin typeface="SimSun" panose="02010600030101010101" pitchFamily="2" charset="-122"/>
              <a:ea typeface="SimSun" panose="02010600030101010101" pitchFamily="2" charset="-122"/>
              <a:sym typeface="+mn-ea"/>
            </a:endParaRPr>
          </a:p>
          <a:p>
            <a:pPr marL="0" indent="0">
              <a:buNone/>
            </a:pPr>
            <a:endParaRPr lang="zh-CN" altLang="en-US" sz="2000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24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7230" y="119392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尿糖試紙記錄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表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4" t="41928" r="13646" b="24169"/>
          <a:stretch/>
        </p:blipFill>
        <p:spPr>
          <a:xfrm>
            <a:off x="385810" y="2280064"/>
            <a:ext cx="8129540" cy="2755392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043" y="2280064"/>
            <a:ext cx="7793307" cy="80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61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3673" y="337517"/>
            <a:ext cx="8416876" cy="837661"/>
          </a:xfrm>
        </p:spPr>
        <p:txBody>
          <a:bodyPr>
            <a:normAutofit/>
          </a:bodyPr>
          <a:lstStyle/>
          <a:p>
            <a:r>
              <a:rPr lang="zh-TW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四</a:t>
            </a:r>
            <a:r>
              <a:rPr lang="zh-TW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：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商業飲品的糖含量測試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3672" y="1405054"/>
            <a:ext cx="8049047" cy="46772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1700" dirty="0">
                <a:latin typeface="SimSun" panose="02010600030101010101" pitchFamily="2" charset="-122"/>
                <a:ea typeface="SimSun" panose="02010600030101010101" pitchFamily="2" charset="-122"/>
              </a:rPr>
              <a:t>目的：商業飲品的糖含量測</a:t>
            </a:r>
            <a:r>
              <a:rPr lang="zh-CN" altLang="en-US" sz="1700" dirty="0" smtClean="0">
                <a:latin typeface="SimSun" panose="02010600030101010101" pitchFamily="2" charset="-122"/>
                <a:ea typeface="SimSun" panose="02010600030101010101" pitchFamily="2" charset="-122"/>
              </a:rPr>
              <a:t>試</a:t>
            </a:r>
            <a:endParaRPr lang="en-US" altLang="zh-CN" sz="1700" dirty="0" smtClean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1700" dirty="0" smtClean="0">
                <a:latin typeface="SimSun" panose="02010600030101010101" pitchFamily="2" charset="-122"/>
                <a:ea typeface="SimSun" panose="02010600030101010101" pitchFamily="2" charset="-122"/>
              </a:rPr>
              <a:t>材料</a:t>
            </a:r>
            <a:r>
              <a:rPr lang="zh-CN" altLang="en-US" sz="1700" dirty="0">
                <a:latin typeface="SimSun" panose="02010600030101010101" pitchFamily="2" charset="-122"/>
                <a:ea typeface="SimSun" panose="02010600030101010101" pitchFamily="2" charset="-122"/>
              </a:rPr>
              <a:t>：</a:t>
            </a:r>
            <a:r>
              <a:rPr lang="zh-CN" altLang="en-US" sz="1700" dirty="0"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尿糖試紙、水、飲料、試管</a:t>
            </a:r>
            <a:endParaRPr lang="en-US" altLang="zh-CN" sz="17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endParaRPr lang="en-US" altLang="zh-CN" sz="2400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232721"/>
              </p:ext>
            </p:extLst>
          </p:nvPr>
        </p:nvGraphicFramePr>
        <p:xfrm>
          <a:off x="420932" y="2981419"/>
          <a:ext cx="8519617" cy="3034958"/>
        </p:xfrm>
        <a:graphic>
          <a:graphicData uri="http://schemas.openxmlformats.org/drawingml/2006/table">
            <a:tbl>
              <a:tblPr firstRow="1" firstCol="1" bandRow="1">
                <a:tableStyleId>{68D230F3-CF80-4859-8CE7-A43EE81993B5}</a:tableStyleId>
              </a:tblPr>
              <a:tblGrid>
                <a:gridCol w="8519617">
                  <a:extLst>
                    <a:ext uri="{9D8B030D-6E8A-4147-A177-3AD203B41FA5}">
                      <a16:colId xmlns:a16="http://schemas.microsoft.com/office/drawing/2014/main" val="2434600326"/>
                    </a:ext>
                  </a:extLst>
                </a:gridCol>
              </a:tblGrid>
              <a:tr h="2449225">
                <a:tc>
                  <a:txBody>
                    <a:bodyPr/>
                    <a:lstStyle/>
                    <a:p>
                      <a:pPr marL="203200" indent="-203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A</a:t>
                      </a:r>
                      <a:r>
                        <a:rPr lang="en-US" sz="200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.</a:t>
                      </a:r>
                      <a:r>
                        <a:rPr lang="zh-TW" altLang="en-US" sz="2000" b="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由於試紙所讀到的數字是</a:t>
                      </a:r>
                      <a:r>
                        <a:rPr lang="zh-TW" sz="2000" b="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稀釋</a:t>
                      </a:r>
                      <a:r>
                        <a:rPr lang="zh-TW" altLang="en-US" sz="2000" b="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了</a:t>
                      </a:r>
                      <a:r>
                        <a:rPr lang="en-US" sz="2000" b="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5</a:t>
                      </a:r>
                      <a:r>
                        <a:rPr lang="zh-TW" sz="2000" b="0" dirty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倍后的</a:t>
                      </a:r>
                      <a:r>
                        <a:rPr lang="zh-TW" sz="2000" b="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樣本</a:t>
                      </a:r>
                      <a:endParaRPr lang="en-US" altLang="zh-TW" sz="2000" b="0" dirty="0" smtClean="0">
                        <a:effectLst/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  <a:p>
                      <a:pPr marL="203200" indent="-203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b="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  所以要知道飲品的</a:t>
                      </a:r>
                      <a:r>
                        <a:rPr lang="zh-TW" altLang="en-US" sz="2000" b="1" u="sng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真正的</a:t>
                      </a:r>
                      <a:r>
                        <a:rPr lang="zh-TW" sz="2000" b="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糖</a:t>
                      </a:r>
                      <a:r>
                        <a:rPr lang="zh-TW" sz="2000" b="0" dirty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濃度</a:t>
                      </a:r>
                      <a:r>
                        <a:rPr lang="en-US" sz="2000" b="0" dirty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(</a:t>
                      </a:r>
                      <a:r>
                        <a:rPr lang="en-US" sz="2000" b="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g/ml)</a:t>
                      </a:r>
                      <a:r>
                        <a:rPr lang="zh-TW" altLang="en-US" sz="2000" b="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便</a:t>
                      </a: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  <a:cs typeface="+mn-cs"/>
                        </a:rPr>
                        <a:t>需要將讀數 </a:t>
                      </a:r>
                      <a:r>
                        <a:rPr lang="en-US" altLang="zh-HK" sz="2000" b="0" kern="1200" dirty="0" smtClean="0">
                          <a:solidFill>
                            <a:schemeClr val="tx1"/>
                          </a:solidFill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  <a:cs typeface="+mn-cs"/>
                        </a:rPr>
                        <a:t>x</a:t>
                      </a: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  <a:cs typeface="+mn-cs"/>
                        </a:rPr>
                        <a:t> </a:t>
                      </a:r>
                      <a:r>
                        <a:rPr lang="en-US" sz="2000" b="0" kern="1200" dirty="0" smtClean="0">
                          <a:solidFill>
                            <a:schemeClr val="tx1"/>
                          </a:solidFill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  <a:cs typeface="+mn-cs"/>
                        </a:rPr>
                        <a:t>5</a:t>
                      </a:r>
                    </a:p>
                    <a:p>
                      <a:pPr marL="203200" indent="-203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  <a:cs typeface="+mn-cs"/>
                        </a:rPr>
                        <a:t>  同時，飲品上的</a:t>
                      </a:r>
                      <a:r>
                        <a:rPr lang="zh-TW" altLang="zh-HK" sz="2000" b="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糖濃度</a:t>
                      </a: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  <a:cs typeface="+mn-cs"/>
                        </a:rPr>
                        <a:t>單位為</a:t>
                      </a:r>
                      <a:r>
                        <a:rPr lang="en-US" altLang="zh-TW" sz="2000" b="0" kern="1200" dirty="0" smtClean="0">
                          <a:solidFill>
                            <a:schemeClr val="tx1"/>
                          </a:solidFill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  <a:cs typeface="+mn-cs"/>
                        </a:rPr>
                        <a:t>(g/100ml)</a:t>
                      </a: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  <a:cs typeface="+mn-cs"/>
                        </a:rPr>
                        <a:t> 而試紙的單位為</a:t>
                      </a:r>
                      <a:r>
                        <a:rPr lang="en-US" altLang="zh-TW" sz="2000" b="0" kern="1200" dirty="0" smtClean="0">
                          <a:solidFill>
                            <a:schemeClr val="tx1"/>
                          </a:solidFill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  <a:cs typeface="+mn-cs"/>
                        </a:rPr>
                        <a:t>(</a:t>
                      </a:r>
                      <a:r>
                        <a:rPr lang="en-US" altLang="zh-HK" sz="2000" b="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g/L</a:t>
                      </a:r>
                      <a:r>
                        <a:rPr lang="zh-TW" altLang="zh-HK" sz="2000" b="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）</a:t>
                      </a:r>
                      <a:r>
                        <a:rPr lang="en-US" altLang="zh-HK" sz="2000" b="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=</a:t>
                      </a:r>
                      <a:endParaRPr lang="zh-TW" sz="2000" b="0" kern="1200" dirty="0">
                        <a:solidFill>
                          <a:schemeClr val="tx1"/>
                        </a:solidFill>
                        <a:effectLst/>
                        <a:latin typeface="SimSun" panose="02010600030101010101" pitchFamily="2" charset="-122"/>
                        <a:ea typeface="SimSun" panose="02010600030101010101" pitchFamily="2" charset="-122"/>
                        <a:cs typeface="+mn-cs"/>
                      </a:endParaRPr>
                    </a:p>
                    <a:p>
                      <a:pPr marL="139700" marR="0" indent="1016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因此</a:t>
                      </a:r>
                      <a:r>
                        <a:rPr lang="zh-TW" sz="200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單位換算</a:t>
                      </a:r>
                      <a:r>
                        <a:rPr lang="zh-TW" altLang="en-US" sz="2000" b="1" kern="1200" dirty="0" smtClean="0">
                          <a:solidFill>
                            <a:schemeClr val="tx1"/>
                          </a:solidFill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  <a:cs typeface="+mn-cs"/>
                        </a:rPr>
                        <a:t>需要</a:t>
                      </a:r>
                      <a:r>
                        <a:rPr lang="en-US" altLang="zh-HK" sz="200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(</a:t>
                      </a:r>
                      <a:r>
                        <a:rPr lang="zh-TW" altLang="zh-HK" sz="200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尿糖試紙讀數</a:t>
                      </a:r>
                      <a:r>
                        <a:rPr lang="en-US" altLang="zh-HK" sz="200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)</a:t>
                      </a:r>
                      <a:r>
                        <a:rPr lang="zh-TW" altLang="zh-HK" sz="2000" b="1" kern="1200" dirty="0" smtClean="0">
                          <a:solidFill>
                            <a:schemeClr val="tx1"/>
                          </a:solidFill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  <a:cs typeface="+mn-cs"/>
                        </a:rPr>
                        <a:t>÷</a:t>
                      </a:r>
                      <a:r>
                        <a:rPr lang="en-US" altLang="zh-HK" sz="2000" b="1" kern="1200" dirty="0" smtClean="0">
                          <a:solidFill>
                            <a:schemeClr val="tx1"/>
                          </a:solidFill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  <a:cs typeface="+mn-cs"/>
                        </a:rPr>
                        <a:t>10</a:t>
                      </a:r>
                      <a:r>
                        <a:rPr lang="zh-TW" altLang="en-US" sz="2000" b="1" kern="1200" dirty="0" smtClean="0">
                          <a:solidFill>
                            <a:schemeClr val="tx1"/>
                          </a:solidFill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  <a:cs typeface="+mn-cs"/>
                        </a:rPr>
                        <a:t> 才能找到</a:t>
                      </a:r>
                      <a:r>
                        <a:rPr lang="en-US" altLang="zh-TW" sz="2000" b="0" kern="1200" dirty="0" smtClean="0">
                          <a:solidFill>
                            <a:schemeClr val="tx1"/>
                          </a:solidFill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  <a:cs typeface="+mn-cs"/>
                        </a:rPr>
                        <a:t>(g/100ml)</a:t>
                      </a: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  <a:cs typeface="+mn-cs"/>
                        </a:rPr>
                        <a:t>的真正數字</a:t>
                      </a:r>
                      <a:endParaRPr lang="zh-TW" sz="2000" b="0" dirty="0">
                        <a:effectLst/>
                        <a:latin typeface="SimSun" panose="02010600030101010101" pitchFamily="2" charset="-122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71524816"/>
                  </a:ext>
                </a:extLst>
              </a:tr>
              <a:tr h="58573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B</a:t>
                      </a:r>
                      <a:r>
                        <a:rPr lang="en-US" sz="200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.</a:t>
                      </a:r>
                      <a:r>
                        <a:rPr lang="zh-CN" altLang="en-US" sz="2000" b="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尿糖試紙對應</a:t>
                      </a:r>
                      <a:r>
                        <a:rPr lang="zh-TW" sz="2000" b="0" dirty="0" smtClean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含</a:t>
                      </a:r>
                      <a:r>
                        <a:rPr lang="zh-TW" sz="2000" b="0" dirty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糖量</a:t>
                      </a:r>
                      <a:r>
                        <a:rPr lang="en-US" sz="2000" b="0" dirty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=</a:t>
                      </a:r>
                      <a:r>
                        <a:rPr lang="zh-TW" sz="2000" b="0" dirty="0"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尿糖試紙數字</a:t>
                      </a:r>
                      <a:r>
                        <a:rPr lang="zh-TW" sz="2000" b="0" u="sng" dirty="0">
                          <a:effectLst/>
                          <a:highlight>
                            <a:srgbClr val="C0C0C0"/>
                          </a:highlight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÷</a:t>
                      </a:r>
                      <a:r>
                        <a:rPr lang="en-US" sz="2000" b="0" u="sng" dirty="0" smtClean="0">
                          <a:effectLst/>
                          <a:highlight>
                            <a:srgbClr val="C0C0C0"/>
                          </a:highlight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10 </a:t>
                      </a:r>
                      <a:r>
                        <a:rPr lang="en-US" sz="2000" b="0" u="sng" dirty="0">
                          <a:effectLst/>
                          <a:highlight>
                            <a:srgbClr val="C0C0C0"/>
                          </a:highlight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x 5 </a:t>
                      </a:r>
                      <a:endParaRPr lang="zh-TW" sz="2000" b="0" dirty="0">
                        <a:effectLst/>
                        <a:latin typeface="SimSun" panose="02010600030101010101" pitchFamily="2" charset="-122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9470607"/>
                  </a:ext>
                </a:extLst>
              </a:tr>
            </a:tbl>
          </a:graphicData>
        </a:graphic>
      </p:graphicFrame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20932" y="2366900"/>
            <a:ext cx="170523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0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101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計算公式</a:t>
            </a:r>
            <a:r>
              <a:rPr kumimoji="0" lang="en-US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:</a:t>
            </a:r>
            <a:endParaRPr kumimoji="0" lang="en-US" alt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248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94835" y="1304693"/>
            <a:ext cx="8020515" cy="4872270"/>
          </a:xfrm>
        </p:spPr>
        <p:txBody>
          <a:bodyPr/>
          <a:lstStyle/>
          <a:p>
            <a:pPr marL="0" lvl="0" indent="0">
              <a:buNone/>
            </a:pP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目的：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商業飲品的糖含量測試</a:t>
            </a:r>
            <a:endParaRPr lang="en-US" altLang="zh-CN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lvl="0" indent="0">
              <a:buNone/>
            </a:pP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材料：尿糖試紙、水、飲料、試管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494835" y="186707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活動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四</a:t>
            </a:r>
            <a:r>
              <a:rPr lang="zh-TW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：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商業飲品的糖含量測試</a:t>
            </a: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4706988"/>
              </p:ext>
            </p:extLst>
          </p:nvPr>
        </p:nvGraphicFramePr>
        <p:xfrm>
          <a:off x="817306" y="2731469"/>
          <a:ext cx="7445747" cy="3983356"/>
        </p:xfrm>
        <a:graphic>
          <a:graphicData uri="http://schemas.openxmlformats.org/drawingml/2006/table">
            <a:tbl>
              <a:tblPr firstRow="1" firstCol="1" bandRow="1"/>
              <a:tblGrid>
                <a:gridCol w="1010594">
                  <a:extLst>
                    <a:ext uri="{9D8B030D-6E8A-4147-A177-3AD203B41FA5}">
                      <a16:colId xmlns:a16="http://schemas.microsoft.com/office/drawing/2014/main" val="2438762796"/>
                    </a:ext>
                  </a:extLst>
                </a:gridCol>
                <a:gridCol w="921195">
                  <a:extLst>
                    <a:ext uri="{9D8B030D-6E8A-4147-A177-3AD203B41FA5}">
                      <a16:colId xmlns:a16="http://schemas.microsoft.com/office/drawing/2014/main" val="366876133"/>
                    </a:ext>
                  </a:extLst>
                </a:gridCol>
                <a:gridCol w="785842">
                  <a:extLst>
                    <a:ext uri="{9D8B030D-6E8A-4147-A177-3AD203B41FA5}">
                      <a16:colId xmlns:a16="http://schemas.microsoft.com/office/drawing/2014/main" val="3155821599"/>
                    </a:ext>
                  </a:extLst>
                </a:gridCol>
                <a:gridCol w="903248">
                  <a:extLst>
                    <a:ext uri="{9D8B030D-6E8A-4147-A177-3AD203B41FA5}">
                      <a16:colId xmlns:a16="http://schemas.microsoft.com/office/drawing/2014/main" val="2844500822"/>
                    </a:ext>
                  </a:extLst>
                </a:gridCol>
                <a:gridCol w="992459">
                  <a:extLst>
                    <a:ext uri="{9D8B030D-6E8A-4147-A177-3AD203B41FA5}">
                      <a16:colId xmlns:a16="http://schemas.microsoft.com/office/drawing/2014/main" val="3258553236"/>
                    </a:ext>
                  </a:extLst>
                </a:gridCol>
                <a:gridCol w="1007897">
                  <a:extLst>
                    <a:ext uri="{9D8B030D-6E8A-4147-A177-3AD203B41FA5}">
                      <a16:colId xmlns:a16="http://schemas.microsoft.com/office/drawing/2014/main" val="4087798341"/>
                    </a:ext>
                  </a:extLst>
                </a:gridCol>
                <a:gridCol w="865508">
                  <a:extLst>
                    <a:ext uri="{9D8B030D-6E8A-4147-A177-3AD203B41FA5}">
                      <a16:colId xmlns:a16="http://schemas.microsoft.com/office/drawing/2014/main" val="98699592"/>
                    </a:ext>
                  </a:extLst>
                </a:gridCol>
                <a:gridCol w="959004">
                  <a:extLst>
                    <a:ext uri="{9D8B030D-6E8A-4147-A177-3AD203B41FA5}">
                      <a16:colId xmlns:a16="http://schemas.microsoft.com/office/drawing/2014/main" val="2858715164"/>
                    </a:ext>
                  </a:extLst>
                </a:gridCol>
              </a:tblGrid>
              <a:tr h="179455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200" dirty="0"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尿糖試</a:t>
                      </a:r>
                      <a:r>
                        <a:rPr lang="zh-CN" sz="1200" dirty="0" smtClean="0"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紙</a:t>
                      </a:r>
                      <a:r>
                        <a:rPr lang="zh-CN" altLang="en-US" sz="1200" dirty="0" smtClean="0"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對照表</a:t>
                      </a:r>
                      <a:endParaRPr lang="zh-TW" sz="1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600">
                        <a:effectLst/>
                        <a:latin typeface="SimSun" panose="02010600030101010101" pitchFamily="2" charset="-122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1754524"/>
                  </a:ext>
                </a:extLst>
              </a:tr>
              <a:tr h="62044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1200" dirty="0" smtClean="0"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尿糖試紙</a:t>
                      </a:r>
                      <a:r>
                        <a:rPr lang="zh-CN" sz="1200" dirty="0" smtClean="0"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對</a:t>
                      </a:r>
                      <a:r>
                        <a:rPr lang="zh-CN" sz="1200" dirty="0"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應含糖量</a:t>
                      </a:r>
                      <a:r>
                        <a:rPr lang="en-US" sz="1200" dirty="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(g/ml)</a:t>
                      </a:r>
                      <a:endParaRPr lang="zh-TW" sz="1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0</a:t>
                      </a:r>
                      <a:endParaRPr lang="zh-TW" sz="1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7561211"/>
                  </a:ext>
                </a:extLst>
              </a:tr>
              <a:tr h="59028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200"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飲品</a:t>
                      </a:r>
                      <a:endParaRPr lang="zh-TW" sz="1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4140776"/>
                  </a:ext>
                </a:extLst>
              </a:tr>
              <a:tr h="775557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050" dirty="0"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標籤是否與尿糖試紙顏色相符</a:t>
                      </a:r>
                      <a:endParaRPr lang="zh-TW" sz="12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SimSun" panose="02010600030101010101" pitchFamily="2" charset="-122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9322469"/>
                  </a:ext>
                </a:extLst>
              </a:tr>
            </a:tbl>
          </a:graphicData>
        </a:graphic>
      </p:graphicFrame>
      <p:pic>
        <p:nvPicPr>
          <p:cNvPr id="2049" name="圖片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593" y="2755358"/>
            <a:ext cx="6233532" cy="1694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/>
          <p:cNvSpPr/>
          <p:nvPr/>
        </p:nvSpPr>
        <p:spPr>
          <a:xfrm>
            <a:off x="2213130" y="2755358"/>
            <a:ext cx="5898995" cy="51194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TW" altLang="en-US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3227890" y="2147315"/>
            <a:ext cx="220275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表</a:t>
            </a: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4.</a:t>
            </a: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結果對照表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056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2018" y="95539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預計實驗結果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30" name="Picture 6" descr="可口可樂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5549" y="1791728"/>
            <a:ext cx="2971799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可口可樂 ZERO的圖片搜尋結果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47840" y1="4938" x2="47840" y2="4938"/>
                        <a14:foregroundMark x1="46914" y1="20370" x2="46914" y2="20370"/>
                        <a14:foregroundMark x1="49074" y1="16049" x2="42284" y2="324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398" y="1791728"/>
            <a:ext cx="2686050" cy="285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23073" y="5073824"/>
            <a:ext cx="861736" cy="975943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9746" y="5073824"/>
            <a:ext cx="844267" cy="1006441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5512" y="5130137"/>
            <a:ext cx="809675" cy="1010457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99343" y="1850964"/>
            <a:ext cx="1585074" cy="2853327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65841" y="5073824"/>
            <a:ext cx="800557" cy="975943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41952" y="1738454"/>
            <a:ext cx="1562100" cy="290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54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046" y="156883"/>
            <a:ext cx="7886700" cy="1325563"/>
          </a:xfrm>
        </p:spPr>
        <p:txBody>
          <a:bodyPr>
            <a:noAutofit/>
          </a:bodyPr>
          <a:lstStyle/>
          <a:p>
            <a:r>
              <a:rPr lang="zh-TW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活動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四</a:t>
            </a:r>
            <a:r>
              <a:rPr lang="zh-TW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： 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商業飲品的糖含量測試</a:t>
            </a:r>
            <a:r>
              <a:rPr 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/>
            </a:r>
            <a:br>
              <a:rPr 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</a:br>
            <a:endParaRPr lang="zh-CN" alt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8465" y="1116648"/>
            <a:ext cx="8542655" cy="542226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目的：測試商業飲品的糖含量</a:t>
            </a:r>
            <a:endParaRPr lang="en-US" altLang="zh-CN" sz="20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材料：尿糖試紙、水、飲料、試管</a:t>
            </a:r>
            <a:endParaRPr lang="en-US" altLang="zh-CN" sz="2000" dirty="0">
              <a:latin typeface="SimSun" panose="02010600030101010101" pitchFamily="2" charset="-122"/>
              <a:ea typeface="SimSun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  <a:buFont typeface="Wingdings" panose="05000000000000000000" charset="0"/>
              <a:buChar char=""/>
            </a:pP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尿糖試紙結果說明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：</a:t>
            </a:r>
            <a:endParaRPr lang="en-US" altLang="zh-CN" sz="2000" dirty="0" smtClean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若比色為藍色，說明無糖，代表陰性結果，符號為(</a:t>
            </a:r>
            <a:r>
              <a:rPr lang="en-US" altLang="zh-CN" sz="2000" dirty="0">
                <a:latin typeface="SimSun" panose="02010600030101010101" pitchFamily="2" charset="-122"/>
                <a:ea typeface="SimSun" panose="02010600030101010101" pitchFamily="2" charset="-122"/>
              </a:rPr>
              <a:t>-</a:t>
            </a: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)；</a:t>
            </a:r>
            <a:endParaRPr lang="en-US" altLang="zh-CN" sz="20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呈藍綠色，為一個加號</a:t>
            </a:r>
            <a:r>
              <a:rPr lang="en-US" altLang="zh-CN" sz="2000" dirty="0">
                <a:latin typeface="SimSun" panose="02010600030101010101" pitchFamily="2" charset="-122"/>
                <a:ea typeface="SimSun" panose="02010600030101010101" pitchFamily="2" charset="-122"/>
              </a:rPr>
              <a:t>/</a:t>
            </a: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負號</a:t>
            </a:r>
            <a:r>
              <a:rPr lang="en-US" altLang="zh-CN" sz="2000" dirty="0">
                <a:latin typeface="SimSun" panose="02010600030101010101" pitchFamily="2" charset="-122"/>
                <a:ea typeface="SimSun" panose="02010600030101010101" pitchFamily="2" charset="-122"/>
              </a:rPr>
              <a:t>(+/-)</a:t>
            </a: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，說明含糖</a:t>
            </a:r>
            <a:r>
              <a:rPr lang="en-US" altLang="zh-CN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0-0.5g/L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；</a:t>
            </a: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/>
            </a:r>
            <a:b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</a:b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呈綠色，為一個加號(+)，說明含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糖</a:t>
            </a:r>
            <a:r>
              <a:rPr lang="en-US" altLang="zh-CN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0.5g/L-1.25g/L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；</a:t>
            </a: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/>
            </a:r>
            <a:b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</a:b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呈黃綠色，為兩個加號(++)．說明含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糖</a:t>
            </a:r>
            <a:r>
              <a:rPr lang="en-US" altLang="zh-CN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2.5g/L-5g/L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；</a:t>
            </a: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/>
            </a:r>
            <a:b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</a:b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呈橘黃色，為三個加號(+++)．說明含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糖</a:t>
            </a:r>
            <a:r>
              <a:rPr lang="en-US" altLang="zh-CN" sz="2000" dirty="0">
                <a:latin typeface="SimSun" panose="02010600030101010101" pitchFamily="2" charset="-122"/>
                <a:ea typeface="SimSun" panose="02010600030101010101" pitchFamily="2" charset="-122"/>
              </a:rPr>
              <a:t>5</a:t>
            </a:r>
            <a:r>
              <a:rPr lang="en-US" altLang="zh-CN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g/L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-</a:t>
            </a:r>
            <a:r>
              <a:rPr lang="en-US" altLang="zh-CN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10g/L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；</a:t>
            </a: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/>
            </a:r>
            <a:b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</a:b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呈磚紅色，為四個加號(++++)或以上，說明含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糖</a:t>
            </a:r>
            <a:r>
              <a:rPr lang="en-US" altLang="zh-CN" sz="2000" dirty="0">
                <a:latin typeface="SimSun" panose="02010600030101010101" pitchFamily="2" charset="-122"/>
                <a:ea typeface="SimSun" panose="02010600030101010101" pitchFamily="2" charset="-122"/>
              </a:rPr>
              <a:t>1</a:t>
            </a:r>
            <a:r>
              <a:rPr lang="en-US" altLang="zh-CN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0g/L</a:t>
            </a: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</a:rPr>
              <a:t>以上</a:t>
            </a:r>
            <a:r>
              <a:rPr lang="zh-CN" altLang="en-US" sz="2000" dirty="0"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</a:p>
          <a:p>
            <a:pPr marL="0" indent="0">
              <a:buNone/>
            </a:pPr>
            <a:endParaRPr lang="zh-CN" altLang="en-US" sz="2000" dirty="0" smtClean="0">
              <a:latin typeface="SimSun" panose="02010600030101010101" pitchFamily="2" charset="-122"/>
              <a:ea typeface="SimSun" panose="02010600030101010101" pitchFamily="2" charset="-122"/>
              <a:sym typeface="+mn-ea"/>
            </a:endParaRPr>
          </a:p>
          <a:p>
            <a:pPr marL="0" indent="0">
              <a:buNone/>
            </a:pP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飲品含糖量與標籤上的相符嗎？</a:t>
            </a:r>
            <a:r>
              <a:rPr lang="en-US" altLang="zh-CN" sz="2000" dirty="0" smtClean="0"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______________________</a:t>
            </a:r>
            <a:endParaRPr lang="en-US" altLang="zh-CN" sz="2000" dirty="0" smtClean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000" dirty="0" smtClean="0"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根據結果，你有什麼建議？</a:t>
            </a:r>
            <a:r>
              <a:rPr lang="en-US" altLang="zh-CN" sz="2000" dirty="0" smtClean="0">
                <a:latin typeface="SimSun" panose="02010600030101010101" pitchFamily="2" charset="-122"/>
                <a:ea typeface="SimSun" panose="02010600030101010101" pitchFamily="2" charset="-122"/>
                <a:sym typeface="+mn-ea"/>
              </a:rPr>
              <a:t>____________________</a:t>
            </a:r>
            <a:endParaRPr lang="zh-CN" altLang="en-US" sz="2000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420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5735" y="2032690"/>
            <a:ext cx="2737352" cy="273735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930" y="127870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活動五：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食品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成分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小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實驗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681" y="1286018"/>
            <a:ext cx="7886700" cy="474440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zh-CN" altLang="en-US" sz="2000" dirty="0" smtClean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藍莓</a:t>
            </a:r>
            <a:r>
              <a:rPr lang="zh-CN" altLang="en-US" sz="2000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汁是否添加人工色素</a:t>
            </a:r>
            <a:r>
              <a:rPr lang="zh-CN" altLang="en-US" sz="2000" dirty="0" smtClean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？</a:t>
            </a:r>
            <a:endParaRPr lang="en-US" altLang="zh-CN" sz="64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zh-CN" sz="64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20000"/>
              </a:lnSpc>
              <a:buNone/>
            </a:pPr>
            <a:endParaRPr lang="zh-CN" altLang="en-US" sz="64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zh-CN" sz="64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zh-CN" sz="64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20000"/>
              </a:lnSpc>
              <a:buNone/>
            </a:pPr>
            <a:endParaRPr lang="zh-CN" altLang="en-US" sz="6400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104" y="2266157"/>
            <a:ext cx="1259349" cy="69498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79580" y="1831260"/>
            <a:ext cx="2559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zh-CN" altLang="en-US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藍莓汁</a:t>
            </a:r>
            <a:r>
              <a:rPr lang="en-US" altLang="zh-CN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      </a:t>
            </a:r>
            <a:r>
              <a:rPr lang="zh-CN" altLang="en-US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小蘇打</a:t>
            </a:r>
            <a:endParaRPr lang="en-US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2125862" y="2233970"/>
            <a:ext cx="474530" cy="5892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2859423" y="2214774"/>
            <a:ext cx="481197" cy="6199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9334" y="6522914"/>
            <a:ext cx="52501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1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資源來源 </a:t>
            </a:r>
            <a:r>
              <a:rPr lang="en-US" altLang="zh-CN" sz="1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  <a:hlinkClick r:id="rId5"/>
              </a:rPr>
              <a:t>https://www.weibo.com/ttarticle/p/show?id=2309351000443991268924506984</a:t>
            </a:r>
            <a:endParaRPr lang="en-US" altLang="zh-CN" sz="1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defTabSz="457200"/>
            <a:endParaRPr lang="en-US" sz="1000" dirty="0">
              <a:solidFill>
                <a:prstClr val="black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534" y="2265166"/>
            <a:ext cx="1148105" cy="770990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V="1">
            <a:off x="4560409" y="3390004"/>
            <a:ext cx="1308142" cy="1027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9034" y="1868240"/>
            <a:ext cx="2566596" cy="2374101"/>
          </a:xfrm>
          <a:prstGeom prst="rect">
            <a:avLst/>
          </a:prstGeom>
        </p:spPr>
      </p:pic>
      <p:sp>
        <p:nvSpPr>
          <p:cNvPr id="17" name="Content Placeholder 2"/>
          <p:cNvSpPr txBox="1">
            <a:spLocks/>
          </p:cNvSpPr>
          <p:nvPr/>
        </p:nvSpPr>
        <p:spPr>
          <a:xfrm>
            <a:off x="366189" y="4779389"/>
            <a:ext cx="7886700" cy="15124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CN" altLang="en-US" sz="1800" dirty="0" smtClean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檢驗原理：</a:t>
            </a:r>
            <a:endParaRPr lang="en-US" altLang="zh-CN" sz="1800" dirty="0" smtClean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zh-CN" altLang="en-US" sz="1800" dirty="0" smtClean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藍莓中含有</a:t>
            </a:r>
            <a:r>
              <a:rPr lang="zh-CN" altLang="en-US" sz="1800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花青素</a:t>
            </a:r>
            <a:r>
              <a:rPr lang="zh-CN" altLang="en-US" sz="1800" dirty="0" smtClean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，它的顏色會隨</a:t>
            </a:r>
            <a:r>
              <a:rPr lang="en-US" altLang="zh-CN" sz="1800" dirty="0" smtClean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PH</a:t>
            </a:r>
            <a:r>
              <a:rPr lang="zh-CN" altLang="en-US" sz="1800" dirty="0" smtClean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值改變而</a:t>
            </a:r>
            <a:r>
              <a:rPr lang="zh-CN" altLang="en-US" sz="1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發生變化</a:t>
            </a:r>
            <a:r>
              <a:rPr lang="en-US" altLang="zh-CN" sz="1800" dirty="0" smtClean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/>
            </a:r>
            <a:br>
              <a:rPr lang="en-US" altLang="zh-CN" sz="1800" dirty="0" smtClean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</a:br>
            <a:r>
              <a:rPr lang="zh-CN" altLang="en-US" sz="1800" dirty="0" smtClean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鹼性條件</a:t>
            </a:r>
            <a:r>
              <a:rPr lang="en-US" altLang="zh-CN" sz="1800" dirty="0" smtClean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(</a:t>
            </a:r>
            <a:r>
              <a:rPr lang="zh-TW" altLang="en-US" sz="1800" dirty="0" smtClean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小蘇打</a:t>
            </a:r>
            <a:r>
              <a:rPr lang="en-US" altLang="zh-TW" sz="1800" dirty="0" smtClean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)</a:t>
            </a:r>
            <a:r>
              <a:rPr lang="zh-CN" altLang="en-US" sz="18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→</a:t>
            </a:r>
            <a:r>
              <a:rPr lang="zh-CN" altLang="en-US" sz="18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灰色</a:t>
            </a:r>
            <a:r>
              <a:rPr lang="zh-CN" altLang="en-US" sz="1800" dirty="0" smtClean="0">
                <a:solidFill>
                  <a:srgbClr val="4472C4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en-US" altLang="zh-CN" sz="1800" dirty="0" smtClean="0">
                <a:solidFill>
                  <a:srgbClr val="4472C4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/ </a:t>
            </a:r>
            <a:r>
              <a:rPr lang="zh-CN" altLang="en-US" sz="1800" dirty="0" smtClean="0">
                <a:solidFill>
                  <a:srgbClr val="4472C4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藍色</a:t>
            </a:r>
            <a:endParaRPr lang="en-US" altLang="zh-CN" sz="1800" dirty="0" smtClean="0">
              <a:solidFill>
                <a:srgbClr val="4472C4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zh-CN" altLang="en-US" sz="1800" dirty="0" smtClean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而</a:t>
            </a:r>
            <a:r>
              <a:rPr lang="zh-CN" altLang="en-US" sz="1800" dirty="0" smtClean="0">
                <a:solidFill>
                  <a:srgbClr val="ED7D3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人工合成色素</a:t>
            </a:r>
            <a:r>
              <a:rPr lang="zh-CN" altLang="en-US" sz="1800" dirty="0" smtClean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很穩定，在環境</a:t>
            </a:r>
            <a:r>
              <a:rPr lang="en-US" altLang="zh-CN" sz="1800" dirty="0" smtClean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PH</a:t>
            </a:r>
            <a:r>
              <a:rPr lang="zh-CN" altLang="en-US" sz="1800" dirty="0" smtClean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值變化時其顏色</a:t>
            </a:r>
            <a:r>
              <a:rPr lang="zh-CN" altLang="en-US" sz="1800" b="1" dirty="0" smtClean="0">
                <a:solidFill>
                  <a:srgbClr val="ED7D3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不會發生改變</a:t>
            </a:r>
            <a:endParaRPr lang="en-US" sz="1800" b="1" dirty="0" smtClean="0">
              <a:solidFill>
                <a:srgbClr val="ED7D31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endParaRPr lang="en-US" sz="1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69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68930" y="127870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活動五：食品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成分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小實驗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62" t="14996" r="45595" b="15706"/>
          <a:stretch/>
        </p:blipFill>
        <p:spPr>
          <a:xfrm>
            <a:off x="217683" y="1832753"/>
            <a:ext cx="1993187" cy="24349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42" t="13973" r="1995" b="22577"/>
          <a:stretch/>
        </p:blipFill>
        <p:spPr>
          <a:xfrm>
            <a:off x="6327239" y="1832753"/>
            <a:ext cx="2188111" cy="24349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63" t="15873" r="2394" b="14828"/>
          <a:stretch/>
        </p:blipFill>
        <p:spPr>
          <a:xfrm>
            <a:off x="3060736" y="1832753"/>
            <a:ext cx="1993187" cy="2434975"/>
          </a:xfrm>
          <a:prstGeom prst="rect">
            <a:avLst/>
          </a:prstGeom>
        </p:spPr>
      </p:pic>
      <p:sp>
        <p:nvSpPr>
          <p:cNvPr id="11" name="Cross 10"/>
          <p:cNvSpPr/>
          <p:nvPr/>
        </p:nvSpPr>
        <p:spPr>
          <a:xfrm>
            <a:off x="2363056" y="2876764"/>
            <a:ext cx="554805" cy="503434"/>
          </a:xfrm>
          <a:prstGeom prst="plus">
            <a:avLst>
              <a:gd name="adj" fmla="val 35204"/>
            </a:avLst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5474683" y="2876764"/>
            <a:ext cx="595901" cy="576538"/>
          </a:xfrm>
          <a:prstGeom prst="rightArrow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66189" y="1328246"/>
            <a:ext cx="14112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zh-TW" altLang="en-US" sz="2000" dirty="0">
                <a:solidFill>
                  <a:prstClr val="black"/>
                </a:solidFill>
              </a:rPr>
              <a:t>實驗結果：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1665" y="4876633"/>
            <a:ext cx="80324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457200">
              <a:buFont typeface="Courier New" panose="02070309020205020404" pitchFamily="49" charset="0"/>
              <a:buChar char="o"/>
            </a:pPr>
            <a:r>
              <a:rPr lang="zh-CN" altLang="en-US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顏色發生</a:t>
            </a:r>
            <a:r>
              <a:rPr lang="zh-CN" altLang="en-US" dirty="0">
                <a:solidFill>
                  <a:srgbClr val="4472C4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明顯變化</a:t>
            </a:r>
            <a:r>
              <a:rPr lang="zh-CN" altLang="en-US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→藍莓汁中</a:t>
            </a:r>
            <a:r>
              <a:rPr lang="zh-CN" altLang="en-US" dirty="0">
                <a:solidFill>
                  <a:srgbClr val="4472C4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天然色素</a:t>
            </a:r>
            <a:r>
              <a:rPr lang="zh-CN" altLang="en-US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的正常變色反應</a:t>
            </a:r>
          </a:p>
          <a:p>
            <a:pPr marL="285750" indent="-285750" defTabSz="457200">
              <a:buFont typeface="Courier New" panose="02070309020205020404" pitchFamily="49" charset="0"/>
              <a:buChar char="o"/>
            </a:pPr>
            <a:r>
              <a:rPr lang="zh-CN" altLang="en-US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顏色</a:t>
            </a:r>
            <a:r>
              <a:rPr lang="zh-CN" altLang="en-US" dirty="0">
                <a:solidFill>
                  <a:srgbClr val="ED7D3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無明顯變化</a:t>
            </a:r>
            <a:r>
              <a:rPr lang="zh-CN" altLang="en-US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→藍莓汁可能存在</a:t>
            </a:r>
            <a:r>
              <a:rPr lang="zh-CN" altLang="en-US" dirty="0">
                <a:solidFill>
                  <a:srgbClr val="ED7D3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添加的人工合成色素</a:t>
            </a:r>
          </a:p>
        </p:txBody>
      </p:sp>
    </p:spTree>
    <p:extLst>
      <p:ext uri="{BB962C8B-B14F-4D97-AF65-F5344CB8AC3E}">
        <p14:creationId xmlns:p14="http://schemas.microsoft.com/office/powerpoint/2010/main" val="2900188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71500" y="118547"/>
            <a:ext cx="7886700" cy="1325563"/>
          </a:xfrm>
        </p:spPr>
        <p:txBody>
          <a:bodyPr/>
          <a:lstStyle/>
          <a:p>
            <a:r>
              <a:rPr lang="zh-TW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相關網站</a:t>
            </a:r>
            <a:endParaRPr lang="en-US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香</a:t>
            </a:r>
            <a:r>
              <a:rPr lang="zh-CN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港</a:t>
            </a:r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檢測和認證局 </a:t>
            </a:r>
            <a:r>
              <a:rPr lang="en-US" altLang="zh-TW" dirty="0">
                <a:latin typeface="SimSun" panose="02010600030101010101" pitchFamily="2" charset="-122"/>
                <a:ea typeface="SimSun" panose="02010600030101010101" pitchFamily="2" charset="-122"/>
              </a:rPr>
              <a:t>www.hkctc.gov.hk </a:t>
            </a:r>
          </a:p>
          <a:p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香</a:t>
            </a:r>
            <a:r>
              <a:rPr lang="zh-CN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港</a:t>
            </a:r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測檢認證協會 </a:t>
            </a:r>
            <a:r>
              <a:rPr lang="en-US" altLang="zh-TW" dirty="0">
                <a:latin typeface="SimSun" panose="02010600030101010101" pitchFamily="2" charset="-122"/>
                <a:ea typeface="SimSun" panose="02010600030101010101" pitchFamily="2" charset="-122"/>
              </a:rPr>
              <a:t>www.hktic.org </a:t>
            </a:r>
          </a:p>
          <a:p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香</a:t>
            </a:r>
            <a:r>
              <a:rPr lang="zh-CN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港</a:t>
            </a:r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認可處 </a:t>
            </a:r>
            <a:r>
              <a:rPr lang="en-US" altLang="zh-TW" dirty="0">
                <a:latin typeface="SimSun" panose="02010600030101010101" pitchFamily="2" charset="-122"/>
                <a:ea typeface="SimSun" panose="02010600030101010101" pitchFamily="2" charset="-122"/>
              </a:rPr>
              <a:t>www.hkas.gov.hk </a:t>
            </a:r>
          </a:p>
          <a:p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水產養殖管理委員會 </a:t>
            </a:r>
            <a:r>
              <a:rPr lang="en-US" altLang="zh-TW" dirty="0">
                <a:latin typeface="SimSun" panose="02010600030101010101" pitchFamily="2" charset="-122"/>
                <a:ea typeface="SimSun" panose="02010600030101010101" pitchFamily="2" charset="-122"/>
              </a:rPr>
              <a:t>www.asc-aqua.org </a:t>
            </a:r>
          </a:p>
          <a:p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英國零售商協會全球標準 </a:t>
            </a:r>
            <a:r>
              <a:rPr lang="en-US" altLang="zh-TW" dirty="0">
                <a:latin typeface="SimSun" panose="02010600030101010101" pitchFamily="2" charset="-122"/>
                <a:ea typeface="SimSun" panose="02010600030101010101" pitchFamily="2" charset="-122"/>
              </a:rPr>
              <a:t>www.brcglobalstandards.com </a:t>
            </a:r>
          </a:p>
          <a:p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香</a:t>
            </a:r>
            <a:r>
              <a:rPr lang="zh-CN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港</a:t>
            </a:r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食物安全中心 </a:t>
            </a:r>
            <a:r>
              <a:rPr lang="en-US" altLang="zh-TW" dirty="0">
                <a:latin typeface="SimSun" panose="02010600030101010101" pitchFamily="2" charset="-122"/>
                <a:ea typeface="SimSun" panose="02010600030101010101" pitchFamily="2" charset="-122"/>
              </a:rPr>
              <a:t>www.cfs.gov.hk </a:t>
            </a:r>
          </a:p>
          <a:p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香</a:t>
            </a:r>
            <a:r>
              <a:rPr lang="zh-CN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港</a:t>
            </a:r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食物環境</a:t>
            </a:r>
            <a:r>
              <a:rPr lang="zh-CN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卫</a:t>
            </a:r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生署 </a:t>
            </a:r>
            <a:r>
              <a:rPr lang="en-US" altLang="zh-TW" dirty="0">
                <a:latin typeface="SimSun" panose="02010600030101010101" pitchFamily="2" charset="-122"/>
                <a:ea typeface="SimSun" panose="02010600030101010101" pitchFamily="2" charset="-122"/>
              </a:rPr>
              <a:t>www.fehd.gov.hk </a:t>
            </a:r>
          </a:p>
          <a:p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食品安全系統認證 </a:t>
            </a:r>
            <a:r>
              <a:rPr lang="en-US" altLang="zh-TW" dirty="0">
                <a:latin typeface="SimSun" panose="02010600030101010101" pitchFamily="2" charset="-122"/>
                <a:ea typeface="SimSun" panose="02010600030101010101" pitchFamily="2" charset="-122"/>
              </a:rPr>
              <a:t>22000 www.fssc22000.com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全球良好農業規範 </a:t>
            </a:r>
            <a:r>
              <a:rPr lang="en-US" altLang="zh-TW" dirty="0">
                <a:latin typeface="SimSun" panose="02010600030101010101" pitchFamily="2" charset="-122"/>
                <a:ea typeface="SimSun" panose="02010600030101010101" pitchFamily="2" charset="-122"/>
              </a:rPr>
              <a:t>www.globalgap.org </a:t>
            </a:r>
          </a:p>
          <a:p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全球食品安全倡議 </a:t>
            </a:r>
            <a:r>
              <a:rPr lang="en-US" altLang="zh-TW" dirty="0">
                <a:latin typeface="SimSun" panose="02010600030101010101" pitchFamily="2" charset="-122"/>
                <a:ea typeface="SimSun" panose="02010600030101010101" pitchFamily="2" charset="-122"/>
              </a:rPr>
              <a:t>www.mygfsi.com IFS</a:t>
            </a:r>
          </a:p>
          <a:p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認證 </a:t>
            </a:r>
            <a:r>
              <a:rPr lang="en-US" altLang="zh-TW" dirty="0">
                <a:latin typeface="SimSun" panose="02010600030101010101" pitchFamily="2" charset="-122"/>
                <a:ea typeface="SimSun" panose="02010600030101010101" pitchFamily="2" charset="-122"/>
              </a:rPr>
              <a:t>www.ifs-certification.com ISO</a:t>
            </a:r>
          </a:p>
          <a:p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認證 </a:t>
            </a:r>
            <a:r>
              <a:rPr lang="en-US" altLang="zh-TW" dirty="0">
                <a:latin typeface="SimSun" panose="02010600030101010101" pitchFamily="2" charset="-122"/>
                <a:ea typeface="SimSun" panose="02010600030101010101" pitchFamily="2" charset="-122"/>
              </a:rPr>
              <a:t>www.iso.org </a:t>
            </a:r>
          </a:p>
          <a:p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海洋管理協議會 </a:t>
            </a:r>
            <a:r>
              <a:rPr lang="en-US" altLang="zh-TW" dirty="0">
                <a:latin typeface="SimSun" panose="02010600030101010101" pitchFamily="2" charset="-122"/>
                <a:ea typeface="SimSun" panose="02010600030101010101" pitchFamily="2" charset="-122"/>
              </a:rPr>
              <a:t>www.msc.org </a:t>
            </a:r>
          </a:p>
          <a:p>
            <a:r>
              <a:rPr lang="zh-TW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食物安全質量協會 </a:t>
            </a:r>
            <a:r>
              <a:rPr lang="en-US" altLang="zh-TW" dirty="0">
                <a:latin typeface="SimSun" panose="02010600030101010101" pitchFamily="2" charset="-122"/>
                <a:ea typeface="SimSun" panose="02010600030101010101" pitchFamily="2" charset="-122"/>
              </a:rPr>
              <a:t>www.sqfi.com</a:t>
            </a:r>
            <a:endParaRPr lang="en-US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endParaRPr lang="en-US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29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1099</TotalTime>
  <Words>627</Words>
  <Application>Microsoft Office PowerPoint</Application>
  <PresentationFormat>如螢幕大小 (4:3)</PresentationFormat>
  <Paragraphs>147</Paragraphs>
  <Slides>12</Slides>
  <Notes>4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23" baseType="lpstr">
      <vt:lpstr>等线</vt:lpstr>
      <vt:lpstr>SimSun</vt:lpstr>
      <vt:lpstr>SimSun</vt:lpstr>
      <vt:lpstr>新細明體</vt:lpstr>
      <vt:lpstr>Arial</vt:lpstr>
      <vt:lpstr>Calibri</vt:lpstr>
      <vt:lpstr>Calibri Light</vt:lpstr>
      <vt:lpstr>Courier New</vt:lpstr>
      <vt:lpstr>Times New Roman</vt:lpstr>
      <vt:lpstr>Wingdings</vt:lpstr>
      <vt:lpstr>1_Office Theme</vt:lpstr>
      <vt:lpstr>活動三：食物安全的要素與準則</vt:lpstr>
      <vt:lpstr>PowerPoint 簡報</vt:lpstr>
      <vt:lpstr>活動四： 商業飲品的糖含量測試</vt:lpstr>
      <vt:lpstr>活動四：商業飲品的糖含量測試</vt:lpstr>
      <vt:lpstr>尿糖試紙記錄表</vt:lpstr>
      <vt:lpstr>活動四：商業飲品的糖含量測試</vt:lpstr>
      <vt:lpstr>活動四：商業飲品的糖含量測試</vt:lpstr>
      <vt:lpstr>預計實驗結果</vt:lpstr>
      <vt:lpstr>活動四： 商業飲品的糖含量測試 </vt:lpstr>
      <vt:lpstr>活動五：食品成分小實驗</vt:lpstr>
      <vt:lpstr>PowerPoint 簡報</vt:lpstr>
      <vt:lpstr>相關網站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活動三：食物安全的要素與準則</dc:title>
  <dc:creator>HKIEd</dc:creator>
  <cp:lastModifiedBy>User</cp:lastModifiedBy>
  <cp:revision>49</cp:revision>
  <dcterms:created xsi:type="dcterms:W3CDTF">2018-03-23T12:57:35Z</dcterms:created>
  <dcterms:modified xsi:type="dcterms:W3CDTF">2018-05-10T09:50:51Z</dcterms:modified>
</cp:coreProperties>
</file>