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  <p:sldMasterId id="2147483998" r:id="rId2"/>
  </p:sldMasterIdLst>
  <p:notesMasterIdLst>
    <p:notesMasterId r:id="rId18"/>
  </p:notesMasterIdLst>
  <p:handoutMasterIdLst>
    <p:handoutMasterId r:id="rId19"/>
  </p:handoutMasterIdLst>
  <p:sldIdLst>
    <p:sldId id="257" r:id="rId3"/>
    <p:sldId id="280" r:id="rId4"/>
    <p:sldId id="276" r:id="rId5"/>
    <p:sldId id="281" r:id="rId6"/>
    <p:sldId id="287" r:id="rId7"/>
    <p:sldId id="283" r:id="rId8"/>
    <p:sldId id="284" r:id="rId9"/>
    <p:sldId id="278" r:id="rId10"/>
    <p:sldId id="286" r:id="rId11"/>
    <p:sldId id="288" r:id="rId12"/>
    <p:sldId id="289" r:id="rId13"/>
    <p:sldId id="290" r:id="rId14"/>
    <p:sldId id="285" r:id="rId15"/>
    <p:sldId id="292" r:id="rId16"/>
    <p:sldId id="291" r:id="rId17"/>
  </p:sldIdLst>
  <p:sldSz cx="9144000" cy="6858000" type="screen4x3"/>
  <p:notesSz cx="6669088" cy="97536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66"/>
    <a:srgbClr val="4ACEB2"/>
    <a:srgbClr val="66FFFF"/>
    <a:srgbClr val="FFFF99"/>
    <a:srgbClr val="CCCCFF"/>
    <a:srgbClr val="CCFF99"/>
    <a:srgbClr val="FFCCFF"/>
    <a:srgbClr val="FFFFCC"/>
    <a:srgbClr val="CC99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2" autoAdjust="0"/>
  </p:normalViewPr>
  <p:slideViewPr>
    <p:cSldViewPr>
      <p:cViewPr>
        <p:scale>
          <a:sx n="80" d="100"/>
          <a:sy n="80" d="100"/>
        </p:scale>
        <p:origin x="-438" y="-546"/>
      </p:cViewPr>
      <p:guideLst>
        <p:guide orient="horz" pos="217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202" y="-90"/>
      </p:cViewPr>
      <p:guideLst>
        <p:guide orient="horz" pos="3072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170B7-D2D7-45EE-8FDE-A91AC35CCD4E}" type="datetimeFigureOut">
              <a:rPr lang="zh-TW" altLang="en-US" smtClean="0"/>
              <a:t>2013/3/28</a:t>
            </a:fld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51786-92CF-4D67-8E47-03B24850FE5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9384268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7F9B1-1B24-43D2-8479-519A2FB9EDBD}" type="datetimeFigureOut">
              <a:rPr lang="zh-TW" altLang="en-US" smtClean="0"/>
              <a:pPr/>
              <a:t>2013/3/28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68D1F-0B83-400E-92F1-18EB9A18B4F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機場大樓日間是否可以不開燈？</a:t>
            </a:r>
            <a:endParaRPr lang="en-US" altLang="zh-TW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可以－大樓頂部天窗在日間採集天然光照亮大樓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None/>
            </a:pP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None/>
            </a:pP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使用日光需要甚麼條件？</a:t>
            </a:r>
            <a:endParaRPr lang="en-US" altLang="zh-TW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日間、無雲、天氣好─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有些地區未能有效使用日光，但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香港具此自然優點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None/>
            </a:pP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使用天然光有甚麼好處？</a:t>
            </a:r>
            <a:endParaRPr lang="en-US" altLang="zh-TW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節省能源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老師利用網頁介紹台灣向市民出租自行車的例子</a:t>
            </a:r>
          </a:p>
          <a:p>
            <a:pPr lvl="0"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市民可在地鐵站附近租自行車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zh-TW" alt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可減少使用汽油能源，又能減少污染，達到環保的效果</a:t>
            </a:r>
            <a:endParaRPr lang="zh-TW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透過身體力行更落實低碳生活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None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請學生討論這能否應用在香港，並向全班發表意見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安全性？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道路設施的配合在香港可行嗎？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D4D56-03D4-4310-98BA-0F184AD69409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B60697-D788-4E9E-B332-D8D0D3F983A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D7BBE-5968-4E98-867F-F0E9FE7BEA9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488B85-699C-41D0-B60C-D9C2754D983D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23408B-EF3C-48EF-A3B2-336CA141099F}" type="datetime1">
              <a:rPr lang="zh-CN" altLang="en-US" smtClean="0"/>
              <a:pPr/>
              <a:t>2013-3-28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1FE2-62D3-4F41-BD4B-5032225A08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08264-0326-485B-9239-8910F90DF59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99736-E3D6-4C94-97D6-3CD78FC68021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311CC2-578F-44D1-B5DC-E3CAB7B0C537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C12E7-D316-49C4-9095-CF057E7A3E3F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74C77-7C47-4C68-BE0C-37CFDC7AB3F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83D77D-7425-496C-9674-E1D28B6B25F6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13742A-A65E-4C52-ACF6-2009F2751E5F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61C43-A06B-4484-891D-C840A4DBBD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AFB855-F945-44EB-AF3E-6D7B478E08D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9A920-808E-4C81-8A7D-630CF9ADAFB8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19104-ECB2-4FCE-A2F8-7AEB08ADA5D4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755BB0-0BA0-4A1B-9A80-FF039E1E918D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225C0-0321-46B5-843E-982868BF3446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54689C-EDA3-4E26-BFED-DBCD1DB45748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3A6-EFC0-484A-BD00-9DB1111D15BC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25090F-628D-4790-A283-CFCBF80BF790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F7C8B9-5EEB-41E5-9DF1-2EA44350737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2F510-076D-4A36-B43B-55C453AA459C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615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6163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6164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6172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AE0993-828A-4616-9E46-E908ADB182D0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7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8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10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1458025-84E6-407C-B8FD-B404C5D5DF1A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bike.com.tw/about.ph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i-architecture.blogspot.hk201009hong-kong-airport-concept.html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-architect.co.ukimagesjpgshong_kongchep_lap_kok_fosters_atrium.jpg/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chsd.gov.hk/ExhGallery_ViewPage.asp?lang=2&amp;viewProject=stanley_comple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sd.gov.hk/ExhGallery_ViewPage.asp?lang=2&amp;viewProject=stanley_complex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chsd.gov.hk/ExhGallery_ViewPage.asp?lang=2&amp;viewProject=stanley_comple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chsd.gov.hk/ExhGallery_ViewPage.asp?lang=2&amp;viewProject=stanley_comple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TW" b="1" dirty="0" smtClean="0"/>
              <a:t>課節</a:t>
            </a:r>
            <a:r>
              <a:rPr lang="zh-TW" altLang="en-US" b="1" dirty="0" smtClean="0"/>
              <a:t>五：</a:t>
            </a:r>
            <a:r>
              <a:rPr lang="zh-TW" altLang="zh-TW" b="1" dirty="0" smtClean="0"/>
              <a:t>建築物也能環保？</a:t>
            </a:r>
            <a:endParaRPr lang="zh-TW" altLang="zh-TW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393-D1BB-4F0F-A39B-659BF0AE1CC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573016"/>
            <a:ext cx="1546839" cy="2880320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48170">
            <a:off x="771989" y="3551263"/>
            <a:ext cx="1950662" cy="2473161"/>
          </a:xfrm>
          <a:prstGeom prst="rect">
            <a:avLst/>
          </a:prstGeom>
        </p:spPr>
      </p:pic>
      <p:pic>
        <p:nvPicPr>
          <p:cNvPr id="10" name="圖片 9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43133">
            <a:off x="6523831" y="3373166"/>
            <a:ext cx="1021080" cy="286512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79512" y="260648"/>
            <a:ext cx="8532440" cy="3240360"/>
          </a:xfrm>
          <a:prstGeom prst="cloudCallout">
            <a:avLst>
              <a:gd name="adj1" fmla="val 8797"/>
              <a:gd name="adj2" fmla="val 65113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4000" dirty="0" smtClean="0"/>
              <a:t>赤柱綜合大樓主要使用的光源是</a:t>
            </a:r>
            <a:r>
              <a:rPr lang="zh-TW" altLang="en-US" sz="4000" dirty="0" smtClean="0"/>
              <a:t>甚</a:t>
            </a:r>
            <a:r>
              <a:rPr lang="zh-TW" altLang="zh-TW" sz="4000" dirty="0" smtClean="0"/>
              <a:t>麼？</a:t>
            </a:r>
          </a:p>
          <a:p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橢圓 7"/>
          <p:cNvSpPr/>
          <p:nvPr/>
        </p:nvSpPr>
        <p:spPr bwMode="auto">
          <a:xfrm>
            <a:off x="5148064" y="1700808"/>
            <a:ext cx="2880320" cy="14401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600" dirty="0" smtClean="0"/>
              <a:t>太陽光</a:t>
            </a:r>
            <a:endParaRPr kumimoji="0" lang="zh-TW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79512" y="332656"/>
            <a:ext cx="8532440" cy="2088232"/>
          </a:xfrm>
          <a:prstGeom prst="cloudCallout">
            <a:avLst>
              <a:gd name="adj1" fmla="val -12922"/>
              <a:gd name="adj2" fmla="val 98065"/>
            </a:avLst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4000" dirty="0" smtClean="0"/>
              <a:t>使用太陽光有</a:t>
            </a:r>
            <a:r>
              <a:rPr lang="zh-TW" altLang="en-US" sz="4000" dirty="0" smtClean="0"/>
              <a:t>甚</a:t>
            </a:r>
            <a:r>
              <a:rPr lang="zh-TW" altLang="zh-TW" sz="4000" dirty="0" smtClean="0"/>
              <a:t>麼優點？</a:t>
            </a:r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橢圓 7"/>
          <p:cNvSpPr/>
          <p:nvPr/>
        </p:nvSpPr>
        <p:spPr bwMode="auto">
          <a:xfrm>
            <a:off x="4572000" y="1700808"/>
            <a:ext cx="3600400" cy="15841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600" dirty="0" smtClean="0"/>
              <a:t>可</a:t>
            </a:r>
            <a:r>
              <a:rPr lang="zh-TW" altLang="zh-TW" sz="3600" dirty="0" smtClean="0"/>
              <a:t>節省能源</a:t>
            </a:r>
            <a:endParaRPr kumimoji="0" lang="zh-TW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79512" y="216024"/>
            <a:ext cx="8640960" cy="2636912"/>
          </a:xfrm>
          <a:prstGeom prst="cloudCallout">
            <a:avLst>
              <a:gd name="adj1" fmla="val 12486"/>
              <a:gd name="adj2" fmla="val 101217"/>
            </a:avLst>
          </a:prstGeom>
          <a:solidFill>
            <a:srgbClr val="CC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z="4000" dirty="0" smtClean="0"/>
              <a:t>依靠</a:t>
            </a:r>
            <a:r>
              <a:rPr lang="zh-TW" altLang="zh-TW" sz="4000" dirty="0" smtClean="0"/>
              <a:t>太陽光</a:t>
            </a:r>
            <a:r>
              <a:rPr lang="zh-TW" altLang="en-US" sz="4000" dirty="0" smtClean="0"/>
              <a:t>照明</a:t>
            </a:r>
            <a:r>
              <a:rPr lang="zh-TW" altLang="zh-TW" sz="4000" dirty="0" smtClean="0"/>
              <a:t>有</a:t>
            </a:r>
            <a:r>
              <a:rPr lang="zh-TW" altLang="en-US" sz="4000" dirty="0" smtClean="0"/>
              <a:t>甚</a:t>
            </a:r>
            <a:r>
              <a:rPr lang="zh-TW" altLang="zh-TW" sz="4000" dirty="0" smtClean="0"/>
              <a:t>麼缺點？</a:t>
            </a:r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橢圓 7"/>
          <p:cNvSpPr/>
          <p:nvPr/>
        </p:nvSpPr>
        <p:spPr bwMode="auto">
          <a:xfrm>
            <a:off x="2843808" y="1556792"/>
            <a:ext cx="6120680" cy="15841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600" dirty="0" smtClean="0"/>
              <a:t>只適用於天晴的時候，陰天時不夠光</a:t>
            </a:r>
            <a:endParaRPr kumimoji="0" lang="zh-TW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0" y="0"/>
            <a:ext cx="5004048" cy="6525344"/>
          </a:xfrm>
          <a:prstGeom prst="cloudCallout">
            <a:avLst>
              <a:gd name="adj1" fmla="val 71802"/>
              <a:gd name="adj2" fmla="val -1840"/>
            </a:avLst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endParaRPr lang="zh-TW" altLang="zh-TW" sz="4000" dirty="0" smtClean="0"/>
          </a:p>
          <a:p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2656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0"/>
            <a:ext cx="1440160" cy="4041046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90575" y="1135285"/>
            <a:ext cx="3781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Clr>
                <a:schemeClr val="tx1"/>
              </a:buClr>
              <a:buSzPct val="80000"/>
            </a:pPr>
            <a:r>
              <a:rPr lang="zh-TW" altLang="zh-TW" sz="2800" b="1" dirty="0" smtClean="0"/>
              <a:t>大自然</a:t>
            </a:r>
            <a:r>
              <a:rPr lang="zh-TW" altLang="en-US" sz="2800" b="1" dirty="0" smtClean="0"/>
              <a:t>給</a:t>
            </a:r>
            <a:r>
              <a:rPr lang="zh-TW" altLang="zh-TW" sz="2800" b="1" dirty="0" smtClean="0"/>
              <a:t>我們源源不絕</a:t>
            </a:r>
            <a:endParaRPr lang="en-US" altLang="zh-TW" sz="2800" b="1" dirty="0" smtClean="0"/>
          </a:p>
          <a:p>
            <a:pPr marL="342900" lvl="0" indent="-342900">
              <a:spcBef>
                <a:spcPct val="20000"/>
              </a:spcBef>
              <a:buClr>
                <a:schemeClr val="tx1"/>
              </a:buClr>
              <a:buSzPct val="80000"/>
            </a:pPr>
            <a:r>
              <a:rPr lang="zh-TW" altLang="zh-TW" sz="2800" b="1" dirty="0" smtClean="0"/>
              <a:t>的能源，名叫可再生能</a:t>
            </a:r>
            <a:endParaRPr lang="en-US" altLang="zh-TW" sz="2800" b="1" dirty="0" smtClean="0"/>
          </a:p>
          <a:p>
            <a:pPr marL="342900" lvl="0" indent="-342900">
              <a:spcBef>
                <a:spcPct val="20000"/>
              </a:spcBef>
              <a:buClr>
                <a:schemeClr val="tx1"/>
              </a:buClr>
              <a:buSzPct val="80000"/>
            </a:pPr>
            <a:r>
              <a:rPr lang="zh-TW" altLang="zh-TW" sz="2800" b="1" dirty="0" smtClean="0"/>
              <a:t>源</a:t>
            </a:r>
            <a:r>
              <a:rPr lang="zh-TW" altLang="en-US" sz="2800" b="1" dirty="0" smtClean="0"/>
              <a:t>，有：</a:t>
            </a:r>
            <a:endParaRPr lang="en-US" altLang="zh-TW" sz="2800" b="1" dirty="0" smtClean="0"/>
          </a:p>
          <a:p>
            <a:pPr marL="342900" lvl="0" indent="-342900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n"/>
            </a:pPr>
            <a:r>
              <a:rPr lang="zh-TW" altLang="en-US" sz="2800" b="1" kern="0" dirty="0" smtClean="0">
                <a:latin typeface="+mn-lt"/>
                <a:ea typeface="+mn-ea"/>
              </a:rPr>
              <a:t>太</a:t>
            </a:r>
            <a:r>
              <a:rPr kumimoji="0" 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陽能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風能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水能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生物能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地熱能</a:t>
            </a:r>
            <a:endParaRPr kumimoji="0" lang="zh-TW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爆炸 2 8"/>
          <p:cNvSpPr/>
          <p:nvPr/>
        </p:nvSpPr>
        <p:spPr bwMode="auto">
          <a:xfrm>
            <a:off x="2915816" y="3501008"/>
            <a:ext cx="6048672" cy="3240360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TW" sz="3000" b="1" dirty="0" smtClean="0">
                <a:solidFill>
                  <a:schemeClr val="accent5"/>
                </a:solidFill>
              </a:rPr>
              <a:t> </a:t>
            </a:r>
            <a:r>
              <a:rPr lang="zh-TW" altLang="zh-TW" sz="3000" b="1" dirty="0" smtClean="0">
                <a:solidFill>
                  <a:schemeClr val="accent5"/>
                </a:solidFill>
              </a:rPr>
              <a:t>不會導致污染，取之不盡、</a:t>
            </a:r>
            <a:endParaRPr lang="en-US" altLang="zh-TW" sz="3000" b="1" dirty="0" smtClean="0">
              <a:solidFill>
                <a:schemeClr val="accent5"/>
              </a:solidFill>
            </a:endParaRPr>
          </a:p>
          <a:p>
            <a:r>
              <a:rPr lang="zh-TW" altLang="zh-TW" sz="3000" b="1" dirty="0" smtClean="0">
                <a:solidFill>
                  <a:schemeClr val="accent5"/>
                </a:solidFill>
              </a:rPr>
              <a:t>用之不竭</a:t>
            </a:r>
            <a:endParaRPr kumimoji="0" lang="zh-TW" altLang="en-US" sz="30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836712"/>
            <a:ext cx="1728192" cy="3218013"/>
          </a:xfrm>
          <a:prstGeom prst="rect">
            <a:avLst/>
          </a:prstGeom>
        </p:spPr>
      </p:pic>
      <p:sp>
        <p:nvSpPr>
          <p:cNvPr id="11" name="Rectangular Callout 10"/>
          <p:cNvSpPr/>
          <p:nvPr/>
        </p:nvSpPr>
        <p:spPr bwMode="auto">
          <a:xfrm>
            <a:off x="2627784" y="2780928"/>
            <a:ext cx="4968552" cy="1296144"/>
          </a:xfrm>
          <a:prstGeom prst="wedgeRectCallout">
            <a:avLst>
              <a:gd name="adj1" fmla="val -101"/>
              <a:gd name="adj2" fmla="val -89039"/>
            </a:avLst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C000">
                <a:alpha val="60000"/>
              </a:srgb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你們在日常生活中會如何善用這些可再生能源，以保護環境？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utoUpdateAnimBg="0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3700463"/>
          </a:xfrm>
        </p:spPr>
        <p:txBody>
          <a:bodyPr/>
          <a:lstStyle/>
          <a:p>
            <a:r>
              <a:rPr lang="zh-TW" altLang="zh-TW" dirty="0" smtClean="0"/>
              <a:t>台灣出租自行車網頁：</a:t>
            </a:r>
          </a:p>
          <a:p>
            <a:r>
              <a:rPr lang="en-US" altLang="zh-TW" u="sng" dirty="0" smtClean="0">
                <a:hlinkClick r:id="rId3"/>
              </a:rPr>
              <a:t>http://www.youbike.com.tw/about.php</a:t>
            </a:r>
            <a:endParaRPr lang="en-US" altLang="zh-TW" u="sng" dirty="0" smtClean="0"/>
          </a:p>
          <a:p>
            <a:pPr>
              <a:buNone/>
            </a:pP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loud Callout 5"/>
          <p:cNvSpPr/>
          <p:nvPr/>
        </p:nvSpPr>
        <p:spPr bwMode="auto">
          <a:xfrm>
            <a:off x="539552" y="2924944"/>
            <a:ext cx="4104456" cy="1800200"/>
          </a:xfrm>
          <a:prstGeom prst="cloudCallout">
            <a:avLst/>
          </a:prstGeom>
          <a:solidFill>
            <a:srgbClr val="FFCC99"/>
          </a:solidFill>
          <a:ln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你認為此計劃能否應用在香港？</a:t>
            </a:r>
          </a:p>
        </p:txBody>
      </p:sp>
      <p:sp>
        <p:nvSpPr>
          <p:cNvPr id="5" name="Explosion 1 4"/>
          <p:cNvSpPr/>
          <p:nvPr/>
        </p:nvSpPr>
        <p:spPr bwMode="auto">
          <a:xfrm>
            <a:off x="3563888" y="2852936"/>
            <a:ext cx="5256584" cy="3600400"/>
          </a:xfrm>
          <a:prstGeom prst="irregularSeal1">
            <a:avLst/>
          </a:prstGeom>
          <a:solidFill>
            <a:srgbClr val="66FFFF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新細明體" pitchFamily="18" charset="-120"/>
              </a:rPr>
              <a:t>我們各人都可以用自己的力量去節能減排！</a:t>
            </a:r>
            <a:endParaRPr kumimoji="0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79512" y="260648"/>
            <a:ext cx="8964488" cy="2952328"/>
          </a:xfrm>
          <a:prstGeom prst="cloudCallout">
            <a:avLst>
              <a:gd name="adj1" fmla="val -12113"/>
              <a:gd name="adj2" fmla="val 72359"/>
            </a:avLst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kumimoji="0" lang="zh-TW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你們要善用能源</a:t>
            </a:r>
            <a:r>
              <a:rPr lang="zh-TW" altLang="en-US" sz="4000" dirty="0" smtClean="0"/>
              <a:t>，為地球建設未來，做一個環保小先鋒！再見！</a:t>
            </a:r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356992"/>
            <a:ext cx="1021080" cy="2865120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 descr="httphi-architecture.blogspot.hk201009hong-kong-airport-concept.htm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6840760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7343775" y="6381750"/>
            <a:ext cx="1800225" cy="476250"/>
          </a:xfrm>
        </p:spPr>
        <p:txBody>
          <a:bodyPr/>
          <a:lstStyle/>
          <a:p>
            <a:fld id="{6FB61C43-A06B-4484-891D-C840A4DBBD9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圖片 5" descr="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996952"/>
            <a:ext cx="1728192" cy="3218013"/>
          </a:xfrm>
          <a:prstGeom prst="rect">
            <a:avLst/>
          </a:prstGeom>
        </p:spPr>
      </p:pic>
      <p:sp>
        <p:nvSpPr>
          <p:cNvPr id="8" name="流程圖: 程序 7"/>
          <p:cNvSpPr/>
          <p:nvPr/>
        </p:nvSpPr>
        <p:spPr bwMode="auto">
          <a:xfrm>
            <a:off x="6660232" y="0"/>
            <a:ext cx="2160240" cy="548680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香港國際機場</a:t>
            </a:r>
          </a:p>
        </p:txBody>
      </p:sp>
      <p:sp>
        <p:nvSpPr>
          <p:cNvPr id="7" name="文字方塊 7"/>
          <p:cNvSpPr txBox="1"/>
          <p:nvPr/>
        </p:nvSpPr>
        <p:spPr>
          <a:xfrm>
            <a:off x="0" y="6279123"/>
            <a:ext cx="4860032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</a:t>
            </a:r>
            <a:r>
              <a:rPr lang="zh-TW" altLang="en-US" sz="1000" dirty="0" smtClean="0"/>
              <a:t>：</a:t>
            </a:r>
            <a:r>
              <a:rPr lang="en-US" altLang="zh-TW" sz="1000" u="sng" dirty="0" smtClean="0">
                <a:hlinkClick r:id="rId4"/>
              </a:rPr>
              <a:t>http</a:t>
            </a:r>
            <a:r>
              <a:rPr lang="en-US" altLang="zh-TW" sz="1000" u="sng" dirty="0" smtClean="0">
                <a:hlinkClick r:id="rId4"/>
              </a:rPr>
              <a:t>://</a:t>
            </a:r>
            <a:r>
              <a:rPr lang="en-US" altLang="zh-TW" sz="1000" u="sng" dirty="0" smtClean="0">
                <a:hlinkClick r:id="rId4"/>
              </a:rPr>
              <a:t>hi-architecture.blogspot.hk201009hong-kong-airport-concept.html</a:t>
            </a:r>
            <a:endParaRPr lang="zh-TW" altLang="zh-TW" sz="1000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996952"/>
            <a:ext cx="1728192" cy="3218013"/>
          </a:xfrm>
          <a:prstGeom prst="rect">
            <a:avLst/>
          </a:prstGeom>
        </p:spPr>
      </p:pic>
      <p:pic>
        <p:nvPicPr>
          <p:cNvPr id="11" name="圖片 10" descr="httpwww.e-architect.co.ukimagesjpgshong_kongchep_lap_kok_fosters_atrium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63258" y="0"/>
            <a:ext cx="5380742" cy="6858000"/>
          </a:xfrm>
          <a:prstGeom prst="rect">
            <a:avLst/>
          </a:prstGeom>
        </p:spPr>
      </p:pic>
      <p:sp>
        <p:nvSpPr>
          <p:cNvPr id="5" name="雲朵形圖說文字 4"/>
          <p:cNvSpPr/>
          <p:nvPr/>
        </p:nvSpPr>
        <p:spPr bwMode="auto">
          <a:xfrm>
            <a:off x="72008" y="576064"/>
            <a:ext cx="4283968" cy="1988840"/>
          </a:xfrm>
          <a:prstGeom prst="cloudCallout">
            <a:avLst>
              <a:gd name="adj1" fmla="val -13882"/>
              <a:gd name="adj2" fmla="val 68912"/>
            </a:avLst>
          </a:prstGeom>
          <a:solidFill>
            <a:srgbClr val="FFCC99"/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zh-TW" sz="2800" dirty="0" smtClean="0"/>
              <a:t>機場大樓日間</a:t>
            </a:r>
            <a:r>
              <a:rPr lang="zh-TW" altLang="en-US" sz="2800" dirty="0" smtClean="0"/>
              <a:t>是否可以</a:t>
            </a:r>
            <a:r>
              <a:rPr lang="zh-TW" altLang="zh-TW" sz="2800" dirty="0" smtClean="0"/>
              <a:t>不開燈？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文字方塊 7"/>
          <p:cNvSpPr txBox="1"/>
          <p:nvPr/>
        </p:nvSpPr>
        <p:spPr>
          <a:xfrm>
            <a:off x="3779912" y="6457890"/>
            <a:ext cx="493204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</a:t>
            </a:r>
            <a:r>
              <a:rPr lang="zh-TW" altLang="en-US" sz="1000" dirty="0" smtClean="0"/>
              <a:t>：</a:t>
            </a:r>
            <a:endParaRPr lang="en-US" altLang="zh-TW" sz="1000" dirty="0" smtClean="0"/>
          </a:p>
          <a:p>
            <a:r>
              <a:rPr lang="en-US" altLang="zh-TW" sz="1000" u="sng" dirty="0" smtClean="0">
                <a:hlinkClick r:id="rId5"/>
              </a:rPr>
              <a:t>http</a:t>
            </a:r>
            <a:r>
              <a:rPr lang="en-US" altLang="zh-TW" sz="1000" u="sng" dirty="0" smtClean="0">
                <a:hlinkClick r:id="rId5"/>
              </a:rPr>
              <a:t>://</a:t>
            </a:r>
            <a:r>
              <a:rPr lang="en-US" altLang="zh-TW" sz="1000" u="sng" dirty="0" smtClean="0">
                <a:hlinkClick r:id="rId5"/>
              </a:rPr>
              <a:t>www.e-architect.co.ukimagesjpgshong_kongchep_lap_kok_fosters_atrium.jpg</a:t>
            </a:r>
            <a:endParaRPr lang="zh-TW" altLang="zh-TW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內容版面配置區 8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332656"/>
            <a:ext cx="9144000" cy="6165304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7343775" y="6381750"/>
            <a:ext cx="1800225" cy="476250"/>
          </a:xfrm>
        </p:spPr>
        <p:txBody>
          <a:bodyPr/>
          <a:lstStyle/>
          <a:p>
            <a:fld id="{6FB61C43-A06B-4484-891D-C840A4DBB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圖片 5" descr="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068960"/>
            <a:ext cx="1656184" cy="3083929"/>
          </a:xfrm>
          <a:prstGeom prst="rect">
            <a:avLst/>
          </a:prstGeom>
        </p:spPr>
      </p:pic>
      <p:sp>
        <p:nvSpPr>
          <p:cNvPr id="8" name="流程圖: 程序 7"/>
          <p:cNvSpPr/>
          <p:nvPr/>
        </p:nvSpPr>
        <p:spPr bwMode="auto">
          <a:xfrm>
            <a:off x="1979712" y="332656"/>
            <a:ext cx="5256584" cy="648072"/>
          </a:xfrm>
          <a:prstGeom prst="flowChartProcess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zh-TW" sz="2400" b="1" dirty="0" smtClean="0"/>
              <a:t>赤柱綜合大樓</a:t>
            </a:r>
            <a:r>
              <a:rPr lang="zh-TW" altLang="en-US" sz="2400" b="1" dirty="0" smtClean="0"/>
              <a:t>～</a:t>
            </a:r>
            <a:r>
              <a:rPr lang="zh-TW" altLang="zh-TW" sz="2400" b="1" dirty="0" smtClean="0"/>
              <a:t>二樓中央庭院（日間）</a:t>
            </a:r>
            <a:endParaRPr kumimoji="0" lang="zh-TW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流程圖: 接點 10"/>
          <p:cNvSpPr/>
          <p:nvPr/>
        </p:nvSpPr>
        <p:spPr bwMode="auto">
          <a:xfrm>
            <a:off x="4139952" y="3789040"/>
            <a:ext cx="3528392" cy="2376264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流程圖: 程序 11"/>
          <p:cNvSpPr/>
          <p:nvPr/>
        </p:nvSpPr>
        <p:spPr bwMode="auto">
          <a:xfrm>
            <a:off x="2843808" y="3645024"/>
            <a:ext cx="1728192" cy="576064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dirty="0" smtClean="0"/>
              <a:t>玻璃地台</a:t>
            </a: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4" name="圓角矩形圖說文字 13"/>
          <p:cNvSpPr/>
          <p:nvPr/>
        </p:nvSpPr>
        <p:spPr bwMode="auto">
          <a:xfrm>
            <a:off x="5004048" y="1196752"/>
            <a:ext cx="3312368" cy="2160240"/>
          </a:xfrm>
          <a:prstGeom prst="wedgeRoundRectCallout">
            <a:avLst>
              <a:gd name="adj1" fmla="val -17161"/>
              <a:gd name="adj2" fmla="val 64424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2800" dirty="0" smtClean="0"/>
              <a:t>玻璃地台可</a:t>
            </a:r>
            <a:r>
              <a:rPr lang="zh-TW" altLang="en-US" sz="2800" dirty="0" smtClean="0"/>
              <a:t>讓</a:t>
            </a:r>
            <a:r>
              <a:rPr lang="zh-TW" altLang="zh-TW" sz="2800" dirty="0" smtClean="0"/>
              <a:t>太陽的天然光</a:t>
            </a:r>
            <a:r>
              <a:rPr lang="zh-TW" altLang="en-US" sz="2800" dirty="0" smtClean="0"/>
              <a:t>透進</a:t>
            </a:r>
            <a:r>
              <a:rPr lang="zh-TW" altLang="zh-TW" sz="2800" dirty="0" smtClean="0"/>
              <a:t>下層，令下層也能以天然光照明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文字方塊 7"/>
          <p:cNvSpPr txBox="1"/>
          <p:nvPr/>
        </p:nvSpPr>
        <p:spPr>
          <a:xfrm>
            <a:off x="0" y="6237312"/>
            <a:ext cx="6084168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</a:t>
            </a:r>
            <a:r>
              <a:rPr lang="zh-TW" altLang="en-US" sz="1000" dirty="0" smtClean="0"/>
              <a:t>：</a:t>
            </a:r>
            <a:r>
              <a:rPr lang="en-US" altLang="zh-TW" sz="1000" u="sng" dirty="0" smtClean="0">
                <a:hlinkClick r:id="rId4"/>
              </a:rPr>
              <a:t>http</a:t>
            </a:r>
            <a:r>
              <a:rPr lang="en-US" altLang="zh-TW" sz="1000" u="sng" dirty="0" smtClean="0">
                <a:hlinkClick r:id="rId4"/>
              </a:rPr>
              <a:t>://www.archsd.gov.hk/ExhGallery_ViewPage.asp?lang=2&amp;viewProject=stanley_complex</a:t>
            </a:r>
            <a:endParaRPr lang="zh-TW" altLang="zh-TW" sz="1000" dirty="0"/>
          </a:p>
        </p:txBody>
      </p:sp>
      <p:sp>
        <p:nvSpPr>
          <p:cNvPr id="10" name="雲朵形圖說文字 9"/>
          <p:cNvSpPr/>
          <p:nvPr/>
        </p:nvSpPr>
        <p:spPr bwMode="auto">
          <a:xfrm>
            <a:off x="2411760" y="1484784"/>
            <a:ext cx="2520280" cy="1800200"/>
          </a:xfrm>
          <a:prstGeom prst="cloudCallout">
            <a:avLst/>
          </a:prstGeom>
          <a:solidFill>
            <a:srgbClr val="FFCC99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玻璃有甚麼特點和好處？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 descr="赤柱綜合大樓 (英文版本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6024"/>
            <a:ext cx="914400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7343775" y="6381750"/>
            <a:ext cx="1800225" cy="476250"/>
          </a:xfrm>
        </p:spPr>
        <p:txBody>
          <a:bodyPr/>
          <a:lstStyle/>
          <a:p>
            <a:fld id="{6FB61C43-A06B-4484-891D-C840A4DBB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流程圖: 程序 7"/>
          <p:cNvSpPr/>
          <p:nvPr/>
        </p:nvSpPr>
        <p:spPr bwMode="auto">
          <a:xfrm>
            <a:off x="1979712" y="188640"/>
            <a:ext cx="5328592" cy="648072"/>
          </a:xfrm>
          <a:prstGeom prst="flowChartProcess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zh-TW" sz="2400" b="1" dirty="0" smtClean="0"/>
              <a:t>赤柱綜合大樓</a:t>
            </a:r>
            <a:r>
              <a:rPr lang="zh-TW" altLang="en-US" sz="2400" b="1" dirty="0" smtClean="0"/>
              <a:t>～</a:t>
            </a:r>
            <a:r>
              <a:rPr lang="zh-TW" altLang="zh-TW" sz="2400" b="1" dirty="0" smtClean="0"/>
              <a:t>二樓中央庭院（</a:t>
            </a:r>
            <a:r>
              <a:rPr lang="zh-TW" altLang="en-US" sz="2400" b="1" dirty="0" smtClean="0"/>
              <a:t>晚</a:t>
            </a:r>
            <a:r>
              <a:rPr lang="zh-TW" altLang="zh-TW" sz="2400" b="1" dirty="0" smtClean="0"/>
              <a:t>間）</a:t>
            </a:r>
            <a:endParaRPr kumimoji="0" lang="zh-TW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流程圖: 接點 10"/>
          <p:cNvSpPr/>
          <p:nvPr/>
        </p:nvSpPr>
        <p:spPr bwMode="auto">
          <a:xfrm>
            <a:off x="2915816" y="4653136"/>
            <a:ext cx="3528392" cy="1584176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流程圖: 程序 11"/>
          <p:cNvSpPr/>
          <p:nvPr/>
        </p:nvSpPr>
        <p:spPr bwMode="auto">
          <a:xfrm>
            <a:off x="2411760" y="4077072"/>
            <a:ext cx="1728192" cy="576064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dirty="0" smtClean="0"/>
              <a:t>玻璃地台</a:t>
            </a: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4" name="圓角矩形圖說文字 13"/>
          <p:cNvSpPr/>
          <p:nvPr/>
        </p:nvSpPr>
        <p:spPr bwMode="auto">
          <a:xfrm>
            <a:off x="4788024" y="2060848"/>
            <a:ext cx="3312368" cy="1872208"/>
          </a:xfrm>
          <a:prstGeom prst="wedgeRoundRectCallout">
            <a:avLst>
              <a:gd name="adj1" fmla="val -26124"/>
              <a:gd name="adj2" fmla="val 83664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zh-TW" sz="2800" dirty="0" smtClean="0"/>
              <a:t>玻璃地台可將下層的燈光透出，令上層也能以燈光照明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文字方塊 7"/>
          <p:cNvSpPr txBox="1"/>
          <p:nvPr/>
        </p:nvSpPr>
        <p:spPr>
          <a:xfrm>
            <a:off x="0" y="6279123"/>
            <a:ext cx="6084168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</a:t>
            </a:r>
            <a:r>
              <a:rPr lang="zh-TW" altLang="en-US" sz="1000" dirty="0" smtClean="0"/>
              <a:t>：</a:t>
            </a:r>
            <a:r>
              <a:rPr lang="en-US" altLang="zh-TW" sz="1000" u="sng" dirty="0" smtClean="0">
                <a:hlinkClick r:id="rId3"/>
              </a:rPr>
              <a:t>http</a:t>
            </a:r>
            <a:r>
              <a:rPr lang="en-US" altLang="zh-TW" sz="1000" u="sng" dirty="0" smtClean="0">
                <a:hlinkClick r:id="rId3"/>
              </a:rPr>
              <a:t>://www.archsd.gov.hk/ExhGallery_ViewPage.asp?lang=2&amp;viewProject=stanley_complex</a:t>
            </a:r>
            <a:endParaRPr lang="zh-TW" altLang="zh-TW" sz="1000" dirty="0"/>
          </a:p>
        </p:txBody>
      </p:sp>
      <p:pic>
        <p:nvPicPr>
          <p:cNvPr id="16" name="圖片 15" descr="LED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6152" y="3523484"/>
            <a:ext cx="2133600" cy="2610615"/>
          </a:xfrm>
          <a:prstGeom prst="rect">
            <a:avLst/>
          </a:prstGeom>
        </p:spPr>
      </p:pic>
      <p:sp>
        <p:nvSpPr>
          <p:cNvPr id="10" name="雲朵形圖說文字 9"/>
          <p:cNvSpPr/>
          <p:nvPr/>
        </p:nvSpPr>
        <p:spPr bwMode="auto">
          <a:xfrm>
            <a:off x="1763688" y="1916832"/>
            <a:ext cx="2808312" cy="1656184"/>
          </a:xfrm>
          <a:prstGeom prst="cloudCallout">
            <a:avLst/>
          </a:prstGeom>
          <a:solidFill>
            <a:srgbClr val="FFCC99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這設計有甚麼好處？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內容版面配置區 14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88640"/>
            <a:ext cx="9143999" cy="6264696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7343775" y="6381750"/>
            <a:ext cx="1800225" cy="476250"/>
          </a:xfrm>
        </p:spPr>
        <p:txBody>
          <a:bodyPr/>
          <a:lstStyle/>
          <a:p>
            <a:fld id="{6FB61C43-A06B-4484-891D-C840A4DBBD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流程圖: 程序 7"/>
          <p:cNvSpPr/>
          <p:nvPr/>
        </p:nvSpPr>
        <p:spPr bwMode="auto">
          <a:xfrm>
            <a:off x="2699792" y="188640"/>
            <a:ext cx="3528392" cy="620688"/>
          </a:xfrm>
          <a:prstGeom prst="flowChartProcess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b="1" dirty="0" smtClean="0"/>
              <a:t>赤柱綜合大樓</a:t>
            </a:r>
            <a:r>
              <a:rPr lang="zh-TW" altLang="en-US" sz="2400" b="1" dirty="0" smtClean="0"/>
              <a:t>～會議室</a:t>
            </a: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流程圖: 接點 10"/>
          <p:cNvSpPr/>
          <p:nvPr/>
        </p:nvSpPr>
        <p:spPr bwMode="auto">
          <a:xfrm>
            <a:off x="4644008" y="1412776"/>
            <a:ext cx="4499992" cy="3888432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流程圖: 程序 11"/>
          <p:cNvSpPr/>
          <p:nvPr/>
        </p:nvSpPr>
        <p:spPr bwMode="auto">
          <a:xfrm>
            <a:off x="2987824" y="3284984"/>
            <a:ext cx="1728192" cy="576064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dirty="0" smtClean="0"/>
              <a:t>玻璃幕牆</a:t>
            </a: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4" name="圓角矩形圖說文字 13"/>
          <p:cNvSpPr/>
          <p:nvPr/>
        </p:nvSpPr>
        <p:spPr bwMode="auto">
          <a:xfrm>
            <a:off x="1619672" y="4077072"/>
            <a:ext cx="3168352" cy="2016224"/>
          </a:xfrm>
          <a:prstGeom prst="wedgeRoundRectCallout">
            <a:avLst>
              <a:gd name="adj1" fmla="val 58858"/>
              <a:gd name="adj2" fmla="val -29194"/>
              <a:gd name="adj3" fmla="val 16667"/>
            </a:avLst>
          </a:prstGeom>
          <a:solidFill>
            <a:srgbClr val="CCFF99"/>
          </a:solidFill>
          <a:ln w="9525" cap="flat" cmpd="sng" algn="ctr">
            <a:solidFill>
              <a:srgbClr val="CCFF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2800" dirty="0" smtClean="0"/>
              <a:t>玻璃幕牆可增加透光度，</a:t>
            </a:r>
            <a:r>
              <a:rPr lang="zh-TW" altLang="en-US" sz="2800" dirty="0" smtClean="0"/>
              <a:t>讓</a:t>
            </a:r>
            <a:r>
              <a:rPr lang="zh-TW" altLang="zh-TW" sz="2800" dirty="0" smtClean="0"/>
              <a:t>天然光</a:t>
            </a:r>
            <a:r>
              <a:rPr lang="zh-TW" altLang="en-US" sz="2800" dirty="0" smtClean="0"/>
              <a:t>透進</a:t>
            </a:r>
            <a:r>
              <a:rPr lang="zh-TW" altLang="zh-TW" sz="2800" dirty="0" smtClean="0"/>
              <a:t>室內，善用天然光線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9" name="圖片 8" descr="save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996952"/>
            <a:ext cx="1021080" cy="2865120"/>
          </a:xfrm>
          <a:prstGeom prst="rect">
            <a:avLst/>
          </a:prstGeom>
        </p:spPr>
      </p:pic>
      <p:sp>
        <p:nvSpPr>
          <p:cNvPr id="10" name="文字方塊 7"/>
          <p:cNvSpPr txBox="1"/>
          <p:nvPr/>
        </p:nvSpPr>
        <p:spPr>
          <a:xfrm>
            <a:off x="0" y="6237312"/>
            <a:ext cx="6084168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</a:t>
            </a:r>
            <a:r>
              <a:rPr lang="zh-TW" altLang="en-US" sz="1000" dirty="0" smtClean="0"/>
              <a:t>：</a:t>
            </a:r>
            <a:r>
              <a:rPr lang="en-US" altLang="zh-TW" sz="1000" u="sng" dirty="0" smtClean="0">
                <a:hlinkClick r:id="rId4"/>
              </a:rPr>
              <a:t>http</a:t>
            </a:r>
            <a:r>
              <a:rPr lang="en-US" altLang="zh-TW" sz="1000" u="sng" dirty="0" smtClean="0">
                <a:hlinkClick r:id="rId4"/>
              </a:rPr>
              <a:t>://www.archsd.gov.hk/ExhGallery_ViewPage.asp?lang=2&amp;viewProject=stanley_complex</a:t>
            </a:r>
            <a:endParaRPr lang="zh-TW" altLang="zh-TW" sz="1000" dirty="0"/>
          </a:p>
        </p:txBody>
      </p:sp>
      <p:sp>
        <p:nvSpPr>
          <p:cNvPr id="13" name="雲朵形圖說文字 12"/>
          <p:cNvSpPr/>
          <p:nvPr/>
        </p:nvSpPr>
        <p:spPr bwMode="auto">
          <a:xfrm>
            <a:off x="1187624" y="1412776"/>
            <a:ext cx="2736304" cy="1728192"/>
          </a:xfrm>
          <a:prstGeom prst="cloudCallout">
            <a:avLst>
              <a:gd name="adj1" fmla="val 38447"/>
              <a:gd name="adj2" fmla="val 49149"/>
            </a:avLst>
          </a:prstGeom>
          <a:solidFill>
            <a:srgbClr val="FFCC99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這設計有甚麼好處？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 descr="赤柱綜合大樓 (英文版本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7343775" y="6381750"/>
            <a:ext cx="1800225" cy="476250"/>
          </a:xfrm>
        </p:spPr>
        <p:txBody>
          <a:bodyPr/>
          <a:lstStyle/>
          <a:p>
            <a:fld id="{6FB61C43-A06B-4484-891D-C840A4DBBD9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流程圖: 程序 7"/>
          <p:cNvSpPr/>
          <p:nvPr/>
        </p:nvSpPr>
        <p:spPr bwMode="auto">
          <a:xfrm>
            <a:off x="2843808" y="188640"/>
            <a:ext cx="3528392" cy="620688"/>
          </a:xfrm>
          <a:prstGeom prst="flowChartProcess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b="1" dirty="0" smtClean="0"/>
              <a:t>赤柱綜合大樓</a:t>
            </a:r>
            <a:r>
              <a:rPr lang="zh-TW" altLang="en-US" sz="2400" b="1" dirty="0" smtClean="0"/>
              <a:t>～走廊</a:t>
            </a: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流程圖: 接點 10"/>
          <p:cNvSpPr/>
          <p:nvPr/>
        </p:nvSpPr>
        <p:spPr bwMode="auto">
          <a:xfrm>
            <a:off x="5940152" y="116632"/>
            <a:ext cx="2987824" cy="6336704"/>
          </a:xfrm>
          <a:prstGeom prst="flowChartConnector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流程圖: 程序 11"/>
          <p:cNvSpPr/>
          <p:nvPr/>
        </p:nvSpPr>
        <p:spPr bwMode="auto">
          <a:xfrm>
            <a:off x="4211960" y="2564904"/>
            <a:ext cx="1728192" cy="576064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dirty="0" smtClean="0"/>
              <a:t>金屬遮篷</a:t>
            </a:r>
            <a:endParaRPr lang="zh-TW" altLang="zh-TW" sz="2400" dirty="0"/>
          </a:p>
        </p:txBody>
      </p:sp>
      <p:sp>
        <p:nvSpPr>
          <p:cNvPr id="14" name="圓角矩形圖說文字 13"/>
          <p:cNvSpPr/>
          <p:nvPr/>
        </p:nvSpPr>
        <p:spPr bwMode="auto">
          <a:xfrm>
            <a:off x="1979712" y="3212976"/>
            <a:ext cx="3384376" cy="3024336"/>
          </a:xfrm>
          <a:prstGeom prst="wedgeRoundRectCallout">
            <a:avLst>
              <a:gd name="adj1" fmla="val 64663"/>
              <a:gd name="adj2" fmla="val -29788"/>
              <a:gd name="adj3" fmla="val 16667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2800" dirty="0" smtClean="0"/>
              <a:t>金屬遮篷有效阻隔</a:t>
            </a:r>
            <a:r>
              <a:rPr lang="zh-TW" altLang="zh-TW" sz="2800" b="1" dirty="0" smtClean="0"/>
              <a:t>炎夏</a:t>
            </a:r>
            <a:r>
              <a:rPr lang="zh-TW" altLang="zh-TW" sz="2800" dirty="0" smtClean="0"/>
              <a:t>直射的陽光，疏導熱力；然而在</a:t>
            </a:r>
            <a:r>
              <a:rPr lang="zh-TW" altLang="zh-TW" sz="2800" b="1" dirty="0" smtClean="0"/>
              <a:t>冬季</a:t>
            </a:r>
            <a:r>
              <a:rPr lang="zh-TW" altLang="zh-TW" sz="2800" dirty="0" smtClean="0"/>
              <a:t>，吸收太陽熱力有助節省供暖系統的耗電量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9" name="圖片 8" descr="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284984"/>
            <a:ext cx="1512168" cy="2815761"/>
          </a:xfrm>
          <a:prstGeom prst="rect">
            <a:avLst/>
          </a:prstGeom>
        </p:spPr>
      </p:pic>
      <p:sp>
        <p:nvSpPr>
          <p:cNvPr id="10" name="文字方塊 7"/>
          <p:cNvSpPr txBox="1"/>
          <p:nvPr/>
        </p:nvSpPr>
        <p:spPr>
          <a:xfrm>
            <a:off x="0" y="6279123"/>
            <a:ext cx="6084168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dirty="0" smtClean="0"/>
              <a:t>圖片</a:t>
            </a:r>
            <a:r>
              <a:rPr lang="zh-TW" altLang="en-US" sz="1000" dirty="0" smtClean="0"/>
              <a:t>來源：</a:t>
            </a:r>
            <a:r>
              <a:rPr lang="en-US" altLang="zh-TW" sz="1000" u="sng" dirty="0" smtClean="0">
                <a:hlinkClick r:id="rId4"/>
              </a:rPr>
              <a:t>http</a:t>
            </a:r>
            <a:r>
              <a:rPr lang="en-US" altLang="zh-TW" sz="1000" u="sng" dirty="0" smtClean="0">
                <a:hlinkClick r:id="rId4"/>
              </a:rPr>
              <a:t>://www.archsd.gov.hk/ExhGallery_ViewPage.asp?lang=2&amp;viewProject=stanley_complex</a:t>
            </a:r>
            <a:endParaRPr lang="zh-TW" altLang="zh-TW" sz="1000" dirty="0"/>
          </a:p>
        </p:txBody>
      </p:sp>
      <p:sp>
        <p:nvSpPr>
          <p:cNvPr id="13" name="雲朵形圖說文字 12"/>
          <p:cNvSpPr/>
          <p:nvPr/>
        </p:nvSpPr>
        <p:spPr bwMode="auto">
          <a:xfrm>
            <a:off x="35496" y="764704"/>
            <a:ext cx="5184576" cy="2160240"/>
          </a:xfrm>
          <a:prstGeom prst="cloudCallout">
            <a:avLst>
              <a:gd name="adj1" fmla="val 28184"/>
              <a:gd name="adj2" fmla="val 48574"/>
            </a:avLst>
          </a:prstGeom>
          <a:solidFill>
            <a:srgbClr val="FFCC99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dirty="0" smtClean="0"/>
              <a:t>金屬</a:t>
            </a:r>
            <a:r>
              <a:rPr lang="zh-TW" altLang="en-US" sz="2400" dirty="0" smtClean="0"/>
              <a:t>的導熱功能如何？它在冬夏二季的作用是甚麼？怎樣在冬季協助節省耗電量？</a:t>
            </a: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79512" y="188640"/>
            <a:ext cx="8964488" cy="2520280"/>
          </a:xfrm>
          <a:prstGeom prst="cloudCallout">
            <a:avLst>
              <a:gd name="adj1" fmla="val 14407"/>
              <a:gd name="adj2" fmla="val 91115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4000" dirty="0" smtClean="0"/>
              <a:t>赤柱綜合大樓</a:t>
            </a:r>
            <a:r>
              <a:rPr lang="zh-TW" altLang="en-US" sz="4000" dirty="0" smtClean="0"/>
              <a:t>的</a:t>
            </a:r>
            <a:r>
              <a:rPr lang="zh-TW" altLang="zh-TW" sz="4000" dirty="0" smtClean="0"/>
              <a:t>牆和窗</a:t>
            </a:r>
            <a:r>
              <a:rPr lang="zh-TW" altLang="en-US" sz="4000" dirty="0" smtClean="0"/>
              <a:t>，</a:t>
            </a:r>
            <a:r>
              <a:rPr lang="zh-TW" altLang="zh-TW" sz="4000" dirty="0" smtClean="0"/>
              <a:t>用了</a:t>
            </a:r>
            <a:r>
              <a:rPr lang="zh-TW" altLang="en-US" sz="4000" dirty="0" smtClean="0"/>
              <a:t>甚</a:t>
            </a:r>
            <a:r>
              <a:rPr lang="zh-TW" altLang="zh-TW" sz="4000" dirty="0" smtClean="0"/>
              <a:t>麼共同物料</a:t>
            </a:r>
            <a:r>
              <a:rPr lang="zh-TW" altLang="en-US" sz="4000" dirty="0" smtClean="0"/>
              <a:t>建造</a:t>
            </a:r>
            <a:r>
              <a:rPr lang="zh-TW" altLang="zh-TW" sz="4000" dirty="0" smtClean="0"/>
              <a:t>？</a:t>
            </a:r>
            <a:endParaRPr lang="en-US" altLang="zh-TW" sz="4000" dirty="0" smtClean="0"/>
          </a:p>
          <a:p>
            <a:pPr lvl="0"/>
            <a:endParaRPr lang="zh-TW" altLang="zh-TW" sz="4000" dirty="0" smtClean="0"/>
          </a:p>
          <a:p>
            <a:pPr lvl="0"/>
            <a:endParaRPr lang="zh-TW" altLang="zh-TW" sz="4000" dirty="0" smtClean="0"/>
          </a:p>
          <a:p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橢圓 7"/>
          <p:cNvSpPr/>
          <p:nvPr/>
        </p:nvSpPr>
        <p:spPr bwMode="auto">
          <a:xfrm>
            <a:off x="1835696" y="2060848"/>
            <a:ext cx="2880320" cy="14401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zh-TW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玻璃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79512" y="188640"/>
            <a:ext cx="8964488" cy="2664296"/>
          </a:xfrm>
          <a:prstGeom prst="cloudCallout">
            <a:avLst>
              <a:gd name="adj1" fmla="val -7693"/>
              <a:gd name="adj2" fmla="val 84561"/>
            </a:avLst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4000" dirty="0" smtClean="0"/>
              <a:t>玻璃的特點是</a:t>
            </a:r>
            <a:r>
              <a:rPr lang="zh-TW" altLang="en-US" sz="4000" dirty="0" smtClean="0"/>
              <a:t>甚</a:t>
            </a:r>
            <a:r>
              <a:rPr lang="zh-TW" altLang="zh-TW" sz="4000" dirty="0" smtClean="0"/>
              <a:t>麼</a:t>
            </a:r>
            <a:r>
              <a:rPr lang="zh-TW" altLang="en-US" sz="4000" dirty="0" smtClean="0"/>
              <a:t>？</a:t>
            </a:r>
            <a:endParaRPr lang="zh-TW" altLang="zh-TW" sz="4000" dirty="0" smtClean="0"/>
          </a:p>
          <a:p>
            <a:endParaRPr kumimoji="0" lang="zh-TW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橢圓 7"/>
          <p:cNvSpPr/>
          <p:nvPr/>
        </p:nvSpPr>
        <p:spPr bwMode="auto">
          <a:xfrm>
            <a:off x="1115616" y="1772816"/>
            <a:ext cx="2880320" cy="14401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600" dirty="0" smtClean="0"/>
              <a:t>透明</a:t>
            </a:r>
            <a:endParaRPr kumimoji="0" lang="zh-TW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橢圓 8"/>
          <p:cNvSpPr/>
          <p:nvPr/>
        </p:nvSpPr>
        <p:spPr bwMode="auto">
          <a:xfrm>
            <a:off x="5076056" y="1772816"/>
            <a:ext cx="2880320" cy="14401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600" dirty="0" smtClean="0"/>
              <a:t>透光</a:t>
            </a:r>
            <a:endParaRPr kumimoji="0" lang="zh-TW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4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Pages>0</Pages>
  <Words>908</Words>
  <Characters>0</Characters>
  <Application>Microsoft Office PowerPoint</Application>
  <DocSecurity>0</DocSecurity>
  <PresentationFormat>On-screen Show (4:3)</PresentationFormat>
  <Lines>0</Lines>
  <Paragraphs>118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4_佈景主題4</vt:lpstr>
      <vt:lpstr>5_佈景主題4</vt:lpstr>
      <vt:lpstr>課節五：建築物也能環保？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CMT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能源與我們的世界</dc:title>
  <dc:creator>Chan</dc:creator>
  <cp:lastModifiedBy>HKIEd</cp:lastModifiedBy>
  <cp:revision>95</cp:revision>
  <cp:lastPrinted>1899-12-30T00:00:00Z</cp:lastPrinted>
  <dcterms:created xsi:type="dcterms:W3CDTF">2010-01-10T17:04:05Z</dcterms:created>
  <dcterms:modified xsi:type="dcterms:W3CDTF">2013-03-28T01:58:33Z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1033-6.3.0.1736</vt:lpwstr>
  </property>
</Properties>
</file>