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  <p:sldMasterId id="2147483998" r:id="rId2"/>
  </p:sldMasterIdLst>
  <p:notesMasterIdLst>
    <p:notesMasterId r:id="rId13"/>
  </p:notesMasterIdLst>
  <p:handoutMasterIdLst>
    <p:handoutMasterId r:id="rId14"/>
  </p:handoutMasterIdLst>
  <p:sldIdLst>
    <p:sldId id="257" r:id="rId3"/>
    <p:sldId id="260" r:id="rId4"/>
    <p:sldId id="256" r:id="rId5"/>
    <p:sldId id="263" r:id="rId6"/>
    <p:sldId id="264" r:id="rId7"/>
    <p:sldId id="269" r:id="rId8"/>
    <p:sldId id="266" r:id="rId9"/>
    <p:sldId id="267" r:id="rId10"/>
    <p:sldId id="265" r:id="rId11"/>
    <p:sldId id="268" r:id="rId12"/>
  </p:sldIdLst>
  <p:sldSz cx="9144000" cy="6858000" type="screen4x3"/>
  <p:notesSz cx="6669088" cy="97536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99"/>
    <a:srgbClr val="FFFF66"/>
    <a:srgbClr val="FFFF99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>
    <p:restoredLeft sz="15620"/>
    <p:restoredTop sz="81310" autoAdjust="0"/>
  </p:normalViewPr>
  <p:slideViewPr>
    <p:cSldViewPr>
      <p:cViewPr>
        <p:scale>
          <a:sx n="90" d="100"/>
          <a:sy n="90" d="100"/>
        </p:scale>
        <p:origin x="-168" y="-78"/>
      </p:cViewPr>
      <p:guideLst>
        <p:guide orient="horz" pos="21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2202" y="-90"/>
      </p:cViewPr>
      <p:guideLst>
        <p:guide orient="horz" pos="3072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0C478-0926-40A4-8C1B-58617364F578}" type="datetimeFigureOut">
              <a:rPr lang="zh-TW" altLang="en-US" smtClean="0"/>
              <a:t>2013/3/28</a:t>
            </a:fld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C8826-D09E-4F91-A74A-6F1458032C7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940401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7F9B1-1B24-43D2-8479-519A2FB9EDBD}" type="datetimeFigureOut">
              <a:rPr lang="zh-TW" altLang="en-US" smtClean="0"/>
              <a:pPr/>
              <a:t>2013/3/28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68D1F-0B83-400E-92F1-18EB9A18B4F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 smtClean="0"/>
              <a:t>提問：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家人在選購燈泡時，會考慮甚麼因素？能否節省能源是否最重要的考量？</a:t>
            </a: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 smtClean="0"/>
              <a:t>提問：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你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們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日常使用電燈的習慣是怎樣的？如不想那麼快便把能源耗盡，我們應該怎麼辦呢？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D4D56-03D4-4310-98BA-0F184AD69409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60697-D788-4E9E-B332-D8D0D3F983A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D7BBE-5968-4E98-867F-F0E9FE7BEA9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488B85-699C-41D0-B60C-D9C2754D983D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3408B-EF3C-48EF-A3B2-336CA141099F}" type="datetime1">
              <a:rPr lang="zh-CN" altLang="en-US" smtClean="0"/>
              <a:pPr/>
              <a:t>2013-3-28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1FE2-62D3-4F41-BD4B-5032225A08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08264-0326-485B-9239-8910F90DF59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99736-E3D6-4C94-97D6-3CD78FC68021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11CC2-578F-44D1-B5DC-E3CAB7B0C537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C12E7-D316-49C4-9095-CF057E7A3E3F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74C77-7C47-4C68-BE0C-37CFDC7AB3F3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83D77D-7425-496C-9674-E1D28B6B25F6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13742A-A65E-4C52-ACF6-2009F2751E5F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61C43-A06B-4484-891D-C840A4DBBD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FB855-F945-44EB-AF3E-6D7B478E08D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9A920-808E-4C81-8A7D-630CF9ADAFB8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19104-ECB2-4FCE-A2F8-7AEB08ADA5D4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755BB0-0BA0-4A1B-9A80-FF039E1E918D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225C0-0321-46B5-843E-982868BF3446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54689C-EDA3-4E26-BFED-DBCD1DB45748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3A6-EFC0-484A-BD00-9DB1111D15BC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5090F-628D-4790-A283-CFCBF80BF790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7C8B9-5EEB-41E5-9DF1-2EA443507375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2F510-076D-4A36-B43B-55C453AA459C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615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6163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6164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6172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AE0993-828A-4616-9E46-E908ADB182D0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7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8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1458025-84E6-407C-B8FD-B404C5D5DF1A}" type="datetime1">
              <a:rPr lang="zh-CN" altLang="en-US" smtClean="0"/>
              <a:pPr/>
              <a:t>2013-3-28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hk.deals.yahoo.com/hong-kong/offer/history/15967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gif"/><Relationship Id="rId11" Type="http://schemas.openxmlformats.org/officeDocument/2006/relationships/image" Target="../media/image2.gif"/><Relationship Id="rId5" Type="http://schemas.openxmlformats.org/officeDocument/2006/relationships/image" Target="../media/image7.png"/><Relationship Id="rId10" Type="http://schemas.openxmlformats.org/officeDocument/2006/relationships/hyperlink" Target="http://gzlnled.en.made-in-china.com/product/ZMAxGXgPIUrJ/China-LED-Bulb-4.html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://kansir.net/bulb-cfl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3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1.gi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amouswonders.com/victoria-harbor-in-hong-kong/" TargetMode="Externa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b="1" dirty="0" smtClean="0"/>
              <a:t>課節</a:t>
            </a:r>
            <a:r>
              <a:rPr lang="zh-TW" altLang="en-US" b="1" dirty="0" smtClean="0"/>
              <a:t>三</a:t>
            </a:r>
            <a:r>
              <a:rPr lang="zh-TW" altLang="zh-TW" b="1" dirty="0" smtClean="0"/>
              <a:t>：電燈的好與壞</a:t>
            </a:r>
            <a:r>
              <a:rPr lang="zh-TW" altLang="zh-TW" dirty="0" smtClean="0"/>
              <a:t/>
            </a:r>
            <a:br>
              <a:rPr lang="zh-TW" altLang="zh-TW" dirty="0" smtClean="0"/>
            </a:br>
            <a:endParaRPr lang="zh-TW" altLang="en-US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393-D1BB-4F0F-A39B-659BF0AE1CC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573016"/>
            <a:ext cx="1546839" cy="2880320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48170">
            <a:off x="771989" y="3551263"/>
            <a:ext cx="1950662" cy="2473161"/>
          </a:xfrm>
          <a:prstGeom prst="rect">
            <a:avLst/>
          </a:prstGeom>
        </p:spPr>
      </p:pic>
      <p:pic>
        <p:nvPicPr>
          <p:cNvPr id="10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43133">
            <a:off x="6523831" y="3373166"/>
            <a:ext cx="1021080" cy="286512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D9C1-7CB0-42B7-BE0B-538179EA41F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429000"/>
            <a:ext cx="1503659" cy="2799917"/>
          </a:xfrm>
          <a:prstGeom prst="rect">
            <a:avLst/>
          </a:prstGeom>
        </p:spPr>
      </p:pic>
      <p:pic>
        <p:nvPicPr>
          <p:cNvPr id="12" name="圖片 11" descr="save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068960"/>
            <a:ext cx="1228990" cy="3448510"/>
          </a:xfrm>
          <a:prstGeom prst="rect">
            <a:avLst/>
          </a:prstGeom>
        </p:spPr>
      </p:pic>
      <p:sp>
        <p:nvSpPr>
          <p:cNvPr id="15" name="Cloud Callout 14"/>
          <p:cNvSpPr/>
          <p:nvPr/>
        </p:nvSpPr>
        <p:spPr bwMode="auto">
          <a:xfrm>
            <a:off x="179512" y="332656"/>
            <a:ext cx="5472608" cy="2736304"/>
          </a:xfrm>
          <a:prstGeom prst="cloudCallout">
            <a:avLst>
              <a:gd name="adj1" fmla="val -23937"/>
              <a:gd name="adj2" fmla="val 68547"/>
            </a:avLst>
          </a:prstGeom>
          <a:solidFill>
            <a:schemeClr val="tx2">
              <a:lumMod val="40000"/>
              <a:lumOff val="60000"/>
            </a:schemeClr>
          </a:solidFill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400" dirty="0" smtClean="0"/>
              <a:t>小朋友，你知道家中使用甚麼類型的燈泡嗎？</a:t>
            </a:r>
          </a:p>
        </p:txBody>
      </p:sp>
      <p:sp>
        <p:nvSpPr>
          <p:cNvPr id="14" name="圓角矩形圖說文字 12"/>
          <p:cNvSpPr/>
          <p:nvPr/>
        </p:nvSpPr>
        <p:spPr bwMode="auto">
          <a:xfrm>
            <a:off x="4283968" y="1700808"/>
            <a:ext cx="4573016" cy="2664296"/>
          </a:xfrm>
          <a:prstGeom prst="wedgeRoundRectCallout">
            <a:avLst>
              <a:gd name="adj1" fmla="val -36435"/>
              <a:gd name="adj2" fmla="val 70086"/>
              <a:gd name="adj3" fmla="val 16667"/>
            </a:avLst>
          </a:prstGeom>
          <a:solidFill>
            <a:srgbClr val="FFCCFF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zh-TW" sz="3600" dirty="0" smtClean="0"/>
              <a:t>請回家記錄家中燈泡的</a:t>
            </a:r>
            <a:r>
              <a:rPr lang="zh-TW" altLang="zh-TW" sz="3600" b="1" dirty="0" smtClean="0"/>
              <a:t>類型</a:t>
            </a:r>
            <a:r>
              <a:rPr lang="zh-TW" altLang="zh-TW" sz="3600" dirty="0" smtClean="0"/>
              <a:t>、晚上用</a:t>
            </a:r>
            <a:r>
              <a:rPr lang="zh-TW" altLang="zh-TW" sz="3600" b="1" dirty="0" smtClean="0"/>
              <a:t>電燈的數量</a:t>
            </a:r>
            <a:r>
              <a:rPr lang="zh-TW" altLang="zh-TW" sz="3600" dirty="0" smtClean="0"/>
              <a:t>和</a:t>
            </a:r>
            <a:r>
              <a:rPr lang="zh-TW" altLang="zh-TW" sz="3600" b="1" dirty="0" smtClean="0"/>
              <a:t>時間</a:t>
            </a:r>
            <a:endParaRPr kumimoji="0" lang="zh-TW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1" name="圖片 10" descr="LED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3861048"/>
            <a:ext cx="1978428" cy="2508364"/>
          </a:xfrm>
          <a:prstGeom prst="rect">
            <a:avLst/>
          </a:prstGeom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內容版面配置區 5" descr="blu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3096344" cy="5765606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圓角矩形圖說文字 6"/>
          <p:cNvSpPr/>
          <p:nvPr/>
        </p:nvSpPr>
        <p:spPr bwMode="auto">
          <a:xfrm>
            <a:off x="4139952" y="836712"/>
            <a:ext cx="4464496" cy="3384376"/>
          </a:xfrm>
          <a:prstGeom prst="wedgeRoundRectCallout">
            <a:avLst>
              <a:gd name="adj1" fmla="val -63834"/>
              <a:gd name="adj2" fmla="val 12939"/>
              <a:gd name="adj3" fmla="val 16667"/>
            </a:avLst>
          </a:prstGeom>
          <a:solidFill>
            <a:srgbClr val="FFCCFF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你知道燈泡大致可分為多少類？哪類型的燈泡耗電量最低、最省電呢</a:t>
            </a:r>
            <a:r>
              <a:rPr lang="zh-TW" altLang="en-US" sz="3600" dirty="0" smtClean="0"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？</a:t>
            </a:r>
            <a:endParaRPr kumimoji="0" lang="zh-TW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11" name="標題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6" name="Picture 2" descr="http://kansir.net/wp-content/uploads/2010/10/light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8820" t="8832" r="29441" b="34646"/>
          <a:stretch>
            <a:fillRect/>
          </a:stretch>
        </p:blipFill>
        <p:spPr bwMode="auto">
          <a:xfrm>
            <a:off x="0" y="-27384"/>
            <a:ext cx="4716016" cy="3079823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0"/>
            <a:ext cx="4427984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 cstate="print"/>
          <a:srcRect t="1923" b="9615"/>
          <a:stretch>
            <a:fillRect/>
          </a:stretch>
        </p:blipFill>
        <p:spPr bwMode="auto">
          <a:xfrm>
            <a:off x="107504" y="3068960"/>
            <a:ext cx="374441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字版面配置區 11"/>
          <p:cNvSpPr>
            <a:spLocks noGrp="1"/>
          </p:cNvSpPr>
          <p:nvPr>
            <p:ph type="body" idx="1"/>
          </p:nvPr>
        </p:nvSpPr>
        <p:spPr>
          <a:xfrm>
            <a:off x="3203848" y="2645222"/>
            <a:ext cx="1512168" cy="423738"/>
          </a:xfrm>
          <a:solidFill>
            <a:srgbClr val="FFCCFF"/>
          </a:solidFill>
        </p:spPr>
        <p:txBody>
          <a:bodyPr/>
          <a:lstStyle/>
          <a:p>
            <a:r>
              <a:rPr lang="zh-TW" altLang="zh-TW" dirty="0" smtClean="0"/>
              <a:t>鎢絲燈泡</a:t>
            </a:r>
            <a:endParaRPr lang="zh-TW" altLang="en-US" dirty="0"/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6551712" y="4085382"/>
            <a:ext cx="1188640" cy="423738"/>
          </a:xfrm>
          <a:solidFill>
            <a:srgbClr val="FFCCFF"/>
          </a:solidFill>
        </p:spPr>
        <p:txBody>
          <a:bodyPr/>
          <a:lstStyle/>
          <a:p>
            <a:r>
              <a:rPr lang="zh-TW" altLang="zh-TW" dirty="0" smtClean="0"/>
              <a:t>慳電膽</a:t>
            </a:r>
            <a:endParaRPr lang="zh-TW" altLang="en-US" dirty="0"/>
          </a:p>
        </p:txBody>
      </p:sp>
      <p:pic>
        <p:nvPicPr>
          <p:cNvPr id="27" name="圖片 26" descr="blub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0"/>
            <a:ext cx="1619672" cy="3015941"/>
          </a:xfrm>
          <a:prstGeom prst="rect">
            <a:avLst/>
          </a:prstGeom>
        </p:spPr>
      </p:pic>
      <p:pic>
        <p:nvPicPr>
          <p:cNvPr id="29" name="圖片 28" descr="save blub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96336" y="2780928"/>
            <a:ext cx="1331640" cy="3736542"/>
          </a:xfrm>
          <a:prstGeom prst="rect">
            <a:avLst/>
          </a:prstGeom>
        </p:spPr>
      </p:pic>
      <p:sp>
        <p:nvSpPr>
          <p:cNvPr id="22" name="文字方塊 21"/>
          <p:cNvSpPr txBox="1"/>
          <p:nvPr/>
        </p:nvSpPr>
        <p:spPr>
          <a:xfrm>
            <a:off x="0" y="6304002"/>
            <a:ext cx="5524269" cy="553998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sz="1000" dirty="0" smtClean="0"/>
              <a:t>圖片來源</a:t>
            </a:r>
            <a:r>
              <a:rPr lang="en-US" altLang="zh-TW" sz="1000" dirty="0" smtClean="0"/>
              <a:t>: </a:t>
            </a:r>
            <a:r>
              <a:rPr lang="en-US" altLang="zh-TW" sz="1000" dirty="0" smtClean="0">
                <a:hlinkClick r:id="rId8"/>
              </a:rPr>
              <a:t>http://</a:t>
            </a:r>
            <a:r>
              <a:rPr lang="en-US" altLang="zh-TW" sz="1000" dirty="0" smtClean="0">
                <a:hlinkClick r:id="rId8"/>
              </a:rPr>
              <a:t>hk.deals.yahoo.com/hong-kong/offer/history/15967</a:t>
            </a:r>
            <a:endParaRPr lang="en-US" altLang="zh-TW" sz="1000" dirty="0" smtClean="0"/>
          </a:p>
          <a:p>
            <a:r>
              <a:rPr lang="en-US" altLang="zh-TW" sz="1000" dirty="0" smtClean="0"/>
              <a:t> </a:t>
            </a:r>
            <a:r>
              <a:rPr lang="en-US" altLang="zh-TW" sz="1000" dirty="0" smtClean="0"/>
              <a:t>               </a:t>
            </a:r>
            <a:r>
              <a:rPr lang="en-US" altLang="zh-TW" sz="1000" dirty="0" smtClean="0">
                <a:hlinkClick r:id="rId9"/>
              </a:rPr>
              <a:t>http</a:t>
            </a:r>
            <a:r>
              <a:rPr lang="en-US" altLang="zh-TW" sz="1000" dirty="0" smtClean="0">
                <a:hlinkClick r:id="rId9"/>
              </a:rPr>
              <a:t>://</a:t>
            </a:r>
            <a:r>
              <a:rPr lang="en-US" altLang="zh-TW" sz="1000" dirty="0" smtClean="0">
                <a:hlinkClick r:id="rId9"/>
              </a:rPr>
              <a:t>kansir.net/bulb-cfls</a:t>
            </a:r>
            <a:endParaRPr lang="en-US" altLang="zh-TW" sz="1000" dirty="0" smtClean="0"/>
          </a:p>
          <a:p>
            <a:r>
              <a:rPr lang="en-US" altLang="zh-TW" sz="1000" dirty="0" smtClean="0"/>
              <a:t>                </a:t>
            </a:r>
            <a:r>
              <a:rPr lang="en-US" altLang="zh-TW" sz="1000" dirty="0" smtClean="0">
                <a:hlinkClick r:id="rId10"/>
              </a:rPr>
              <a:t>http</a:t>
            </a:r>
            <a:r>
              <a:rPr lang="en-US" altLang="zh-TW" sz="1000" dirty="0" smtClean="0">
                <a:hlinkClick r:id="rId10"/>
              </a:rPr>
              <a:t>://</a:t>
            </a:r>
            <a:r>
              <a:rPr lang="en-US" altLang="zh-TW" sz="1000" dirty="0" smtClean="0">
                <a:hlinkClick r:id="rId10"/>
              </a:rPr>
              <a:t>gzlnled.en.made-in-china.com/product/ZMAxGXgPIUrJ/China-LED-Bulb-4.html</a:t>
            </a:r>
            <a:endParaRPr lang="zh-TW" altLang="en-US" sz="1000" dirty="0"/>
          </a:p>
        </p:txBody>
      </p:sp>
      <p:pic>
        <p:nvPicPr>
          <p:cNvPr id="28" name="圖片 27" descr="LED Blub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63888" y="3573016"/>
            <a:ext cx="2205608" cy="2796396"/>
          </a:xfrm>
          <a:prstGeom prst="rect">
            <a:avLst/>
          </a:prstGeom>
        </p:spPr>
      </p:pic>
      <p:sp>
        <p:nvSpPr>
          <p:cNvPr id="18" name="文字版面配置區 11"/>
          <p:cNvSpPr txBox="1">
            <a:spLocks/>
          </p:cNvSpPr>
          <p:nvPr/>
        </p:nvSpPr>
        <p:spPr bwMode="auto">
          <a:xfrm>
            <a:off x="2411760" y="3581326"/>
            <a:ext cx="1152128" cy="423738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LED</a:t>
            </a:r>
            <a:r>
              <a:rPr kumimoji="0" lang="zh-TW" altLang="zh-TW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燈</a:t>
            </a:r>
            <a:endParaRPr kumimoji="0" lang="zh-TW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Cloud Callout 32"/>
          <p:cNvSpPr/>
          <p:nvPr/>
        </p:nvSpPr>
        <p:spPr bwMode="auto">
          <a:xfrm>
            <a:off x="971600" y="836712"/>
            <a:ext cx="7848872" cy="4752528"/>
          </a:xfrm>
          <a:prstGeom prst="cloudCallout">
            <a:avLst>
              <a:gd name="adj1" fmla="val -27241"/>
              <a:gd name="adj2" fmla="val 58332"/>
            </a:avLst>
          </a:prstGeom>
          <a:solidFill>
            <a:srgbClr val="FFFFCC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800" dirty="0" smtClean="0">
                <a:ln/>
              </a:rPr>
              <a:t>你知道不同類型燈泡的特點嗎？它們在</a:t>
            </a:r>
            <a:r>
              <a:rPr lang="zh-TW" altLang="en-US" sz="3800" b="1" dirty="0" smtClean="0"/>
              <a:t>能源效益</a:t>
            </a:r>
            <a:r>
              <a:rPr lang="zh-TW" altLang="en-US" sz="3800" dirty="0" smtClean="0"/>
              <a:t>、</a:t>
            </a:r>
            <a:r>
              <a:rPr lang="zh-TW" altLang="en-US" sz="3800" b="1" dirty="0" smtClean="0"/>
              <a:t>對環境的影響</a:t>
            </a:r>
            <a:r>
              <a:rPr lang="zh-TW" altLang="en-US" sz="3800" dirty="0" smtClean="0"/>
              <a:t>、</a:t>
            </a:r>
            <a:r>
              <a:rPr lang="zh-TW" altLang="en-US" sz="3800" b="1" dirty="0" smtClean="0"/>
              <a:t>美觀度</a:t>
            </a:r>
            <a:r>
              <a:rPr lang="zh-TW" altLang="en-US" sz="3800" dirty="0" smtClean="0"/>
              <a:t>、</a:t>
            </a:r>
            <a:r>
              <a:rPr lang="zh-TW" altLang="en-US" sz="3800" b="1" dirty="0" smtClean="0"/>
              <a:t>實用度</a:t>
            </a:r>
            <a:r>
              <a:rPr lang="zh-TW" altLang="en-US" sz="3800" dirty="0" smtClean="0"/>
              <a:t>和</a:t>
            </a:r>
            <a:r>
              <a:rPr lang="zh-TW" altLang="en-US" sz="3800" b="1" dirty="0" smtClean="0"/>
              <a:t>價錢</a:t>
            </a:r>
            <a:r>
              <a:rPr lang="zh-TW" altLang="en-US" sz="3800" dirty="0" smtClean="0"/>
              <a:t>方面有甚麼不同？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4" grpId="0" build="p" animBg="1"/>
      <p:bldP spid="18" grpId="0" build="p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圖片 4" descr="D:\Temp\Temporary Internet Files\Content.IE5\R9USY6NR\MC90041624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13906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圖片 5" descr="D:\Temp\Temporary Internet Files\Content.IE5\R9USY6NR\MC900023565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76672"/>
            <a:ext cx="321691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圖片 6" descr="D:\Temp\Temporary Internet Files\Content.IE5\A8HAM1A2\MC900232892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372200" y="188640"/>
            <a:ext cx="18256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圓角矩形 7"/>
          <p:cNvSpPr/>
          <p:nvPr/>
        </p:nvSpPr>
        <p:spPr bwMode="auto">
          <a:xfrm>
            <a:off x="179512" y="2852936"/>
            <a:ext cx="2880320" cy="21602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b="1" dirty="0" smtClean="0"/>
              <a:t>陳婆婆</a:t>
            </a:r>
            <a:endParaRPr lang="zh-TW" altLang="zh-TW" dirty="0" smtClean="0"/>
          </a:p>
          <a:p>
            <a:r>
              <a:rPr lang="zh-TW" altLang="zh-TW" b="1" dirty="0" smtClean="0"/>
              <a:t>家中使用的燈泡：鎢絲燈泡</a:t>
            </a:r>
            <a:endParaRPr lang="zh-TW" altLang="zh-TW" dirty="0" smtClean="0"/>
          </a:p>
          <a:p>
            <a:r>
              <a:rPr lang="zh-TW" altLang="zh-TW" b="1" dirty="0" smtClean="0"/>
              <a:t>工作：退休人士</a:t>
            </a:r>
            <a:endParaRPr lang="zh-TW" altLang="zh-TW" dirty="0" smtClean="0"/>
          </a:p>
          <a:p>
            <a:r>
              <a:rPr lang="zh-TW" altLang="zh-TW" b="1" dirty="0" smtClean="0"/>
              <a:t>每月收入：</a:t>
            </a:r>
            <a:r>
              <a:rPr lang="en-US" altLang="zh-TW" b="1" dirty="0" smtClean="0"/>
              <a:t>$1090</a:t>
            </a:r>
            <a:endParaRPr lang="zh-TW" altLang="zh-TW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圓角矩形 8"/>
          <p:cNvSpPr/>
          <p:nvPr/>
        </p:nvSpPr>
        <p:spPr bwMode="auto">
          <a:xfrm>
            <a:off x="3131840" y="2852936"/>
            <a:ext cx="2880320" cy="21602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b="1" dirty="0" smtClean="0"/>
              <a:t>角色：張大文</a:t>
            </a:r>
            <a:endParaRPr lang="zh-TW" altLang="zh-TW" dirty="0" smtClean="0"/>
          </a:p>
          <a:p>
            <a:r>
              <a:rPr lang="zh-TW" altLang="zh-TW" b="1" dirty="0" smtClean="0"/>
              <a:t>家中使用的燈泡：慳電膽</a:t>
            </a:r>
            <a:endParaRPr lang="zh-TW" altLang="zh-TW" dirty="0" smtClean="0"/>
          </a:p>
          <a:p>
            <a:r>
              <a:rPr lang="zh-TW" altLang="zh-TW" b="1" dirty="0" smtClean="0"/>
              <a:t>工作：商店經理</a:t>
            </a:r>
            <a:endParaRPr lang="zh-TW" altLang="zh-TW" dirty="0" smtClean="0"/>
          </a:p>
          <a:p>
            <a:r>
              <a:rPr lang="zh-TW" altLang="zh-TW" b="1" dirty="0" smtClean="0"/>
              <a:t>每月收入：</a:t>
            </a:r>
            <a:r>
              <a:rPr lang="en-US" altLang="zh-TW" b="1" dirty="0" smtClean="0"/>
              <a:t>$20,000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0" name="圓角矩形 9"/>
          <p:cNvSpPr/>
          <p:nvPr/>
        </p:nvSpPr>
        <p:spPr bwMode="auto">
          <a:xfrm>
            <a:off x="6084168" y="2852936"/>
            <a:ext cx="2880320" cy="21602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b="1" dirty="0" smtClean="0"/>
              <a:t>角色：李小芬</a:t>
            </a:r>
            <a:endParaRPr lang="zh-TW" altLang="zh-TW" dirty="0" smtClean="0"/>
          </a:p>
          <a:p>
            <a:r>
              <a:rPr lang="zh-TW" altLang="zh-TW" b="1" dirty="0" smtClean="0"/>
              <a:t>家中使用的燈泡：</a:t>
            </a:r>
            <a:r>
              <a:rPr lang="en-US" altLang="zh-TW" b="1" dirty="0" smtClean="0"/>
              <a:t>LED </a:t>
            </a:r>
            <a:r>
              <a:rPr lang="zh-TW" altLang="zh-TW" b="1" dirty="0" smtClean="0"/>
              <a:t>燈</a:t>
            </a:r>
            <a:endParaRPr lang="zh-TW" altLang="zh-TW" dirty="0" smtClean="0"/>
          </a:p>
          <a:p>
            <a:r>
              <a:rPr lang="zh-TW" altLang="zh-TW" b="1" dirty="0" smtClean="0"/>
              <a:t>工作：環保團體主任</a:t>
            </a:r>
            <a:endParaRPr lang="zh-TW" altLang="zh-TW" dirty="0" smtClean="0"/>
          </a:p>
          <a:p>
            <a:r>
              <a:rPr lang="zh-TW" altLang="zh-TW" b="1" dirty="0" smtClean="0"/>
              <a:t>每月收入：</a:t>
            </a:r>
            <a:r>
              <a:rPr lang="en-US" altLang="zh-TW" b="1" dirty="0" smtClean="0"/>
              <a:t>$20,000</a:t>
            </a:r>
            <a:endParaRPr lang="zh-TW" altLang="zh-TW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1" name="內容版面配置區 10" descr="blub.gif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104391" y="4509120"/>
            <a:ext cx="1044116" cy="1944216"/>
          </a:xfrm>
        </p:spPr>
      </p:pic>
      <p:pic>
        <p:nvPicPr>
          <p:cNvPr id="12" name="圖片 11" descr="LED Blub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4540324"/>
            <a:ext cx="1565650" cy="1985020"/>
          </a:xfrm>
          <a:prstGeom prst="rect">
            <a:avLst/>
          </a:prstGeom>
        </p:spPr>
      </p:pic>
      <p:pic>
        <p:nvPicPr>
          <p:cNvPr id="13" name="圖片 12" descr="save blub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4596328"/>
            <a:ext cx="720080" cy="1929016"/>
          </a:xfrm>
          <a:prstGeom prst="rect">
            <a:avLst/>
          </a:prstGeom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內容版面配置區 10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19672" y="2924944"/>
            <a:ext cx="1752972" cy="326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943975"/>
            <a:ext cx="2483972" cy="3149321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032828"/>
            <a:ext cx="1090698" cy="3060468"/>
          </a:xfrm>
          <a:prstGeom prst="rect">
            <a:avLst/>
          </a:prstGeom>
        </p:spPr>
      </p:pic>
      <p:sp>
        <p:nvSpPr>
          <p:cNvPr id="8" name="橢圓形圖說文字 7"/>
          <p:cNvSpPr/>
          <p:nvPr/>
        </p:nvSpPr>
        <p:spPr bwMode="auto">
          <a:xfrm>
            <a:off x="395536" y="188640"/>
            <a:ext cx="8136904" cy="2736304"/>
          </a:xfrm>
          <a:prstGeom prst="wedgeEllipseCallout">
            <a:avLst>
              <a:gd name="adj1" fmla="val -14150"/>
              <a:gd name="adj2" fmla="val 55491"/>
            </a:avLst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3000" dirty="0" smtClean="0"/>
              <a:t>小朋友，請你向組員講述選擇我的原因，也要盡量游說他們要選擇我成為他們家的一份子，不要忘了為我辯護，堅持選擇我</a:t>
            </a:r>
            <a:r>
              <a:rPr lang="zh-TW" altLang="en-US" sz="3000" dirty="0" smtClean="0"/>
              <a:t>！</a:t>
            </a:r>
            <a:endParaRPr kumimoji="0" lang="zh-TW" alt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圖片 4" descr="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532" y="3429000"/>
            <a:ext cx="952068" cy="1772816"/>
          </a:xfrm>
          <a:prstGeom prst="rect">
            <a:avLst/>
          </a:prstGeom>
        </p:spPr>
      </p:pic>
      <p:sp>
        <p:nvSpPr>
          <p:cNvPr id="12" name="圓角矩形圖說文字 7"/>
          <p:cNvSpPr/>
          <p:nvPr/>
        </p:nvSpPr>
        <p:spPr bwMode="auto">
          <a:xfrm>
            <a:off x="107504" y="1052736"/>
            <a:ext cx="1872208" cy="1944216"/>
          </a:xfrm>
          <a:prstGeom prst="wedgeRoundRectCallout">
            <a:avLst>
              <a:gd name="adj1" fmla="val -5343"/>
              <a:gd name="adj2" fmla="val 71592"/>
              <a:gd name="adj3" fmla="val 16667"/>
            </a:avLst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800" dirty="0" smtClean="0"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小朋友，你能總結我們的</a:t>
            </a:r>
            <a:r>
              <a:rPr lang="zh-TW" altLang="zh-TW" sz="2800" dirty="0" smtClean="0"/>
              <a:t>特徵</a:t>
            </a:r>
            <a:r>
              <a:rPr lang="zh-TW" altLang="en-US" sz="2800" dirty="0" smtClean="0"/>
              <a:t>嗎？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3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816424"/>
            <a:ext cx="734451" cy="2060848"/>
          </a:xfrm>
          <a:prstGeom prst="rect">
            <a:avLst/>
          </a:prstGeom>
        </p:spPr>
      </p:pic>
      <p:graphicFrame>
        <p:nvGraphicFramePr>
          <p:cNvPr id="16" name="內容版面配置區 10"/>
          <p:cNvGraphicFramePr>
            <a:graphicFrameLocks/>
          </p:cNvGraphicFramePr>
          <p:nvPr/>
        </p:nvGraphicFramePr>
        <p:xfrm>
          <a:off x="2195736" y="1"/>
          <a:ext cx="6948263" cy="685951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08112"/>
                <a:gridCol w="1440160"/>
                <a:gridCol w="1499997"/>
                <a:gridCol w="1499997"/>
                <a:gridCol w="1499997"/>
              </a:tblGrid>
              <a:tr h="35144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b="1" kern="100" dirty="0"/>
                        <a:t>鎢絲燈泡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b="1" kern="100" dirty="0"/>
                        <a:t>慳電膽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b="1" kern="100" dirty="0"/>
                        <a:t>LED</a:t>
                      </a:r>
                      <a:r>
                        <a:rPr lang="zh-TW" sz="2200" b="1" kern="100" dirty="0"/>
                        <a:t>燈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99"/>
                    </a:solidFill>
                  </a:tcPr>
                </a:tc>
              </a:tr>
              <a:tr h="8528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能源</a:t>
                      </a:r>
                      <a:endParaRPr lang="en-US" altLang="zh-TW" sz="2200" b="1" kern="100" dirty="0" smtClean="0">
                        <a:latin typeface="Calibri"/>
                        <a:ea typeface="新細明體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效益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耗</a:t>
                      </a:r>
                      <a:r>
                        <a:rPr lang="zh-TW" sz="2200" kern="100" dirty="0" smtClean="0"/>
                        <a:t>電量</a:t>
                      </a:r>
                      <a:endParaRPr lang="en-US" altLang="zh-TW" sz="2200" kern="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kern="100" dirty="0" smtClean="0"/>
                        <a:t>（以照明</a:t>
                      </a:r>
                      <a:r>
                        <a:rPr lang="en-US" altLang="zh-TW" sz="1400" kern="100" dirty="0" smtClean="0"/>
                        <a:t>1</a:t>
                      </a:r>
                      <a:r>
                        <a:rPr lang="zh-TW" altLang="en-US" sz="1400" kern="100" dirty="0" smtClean="0"/>
                        <a:t>萬小時計）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solidFill>
                          <a:srgbClr val="C00000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solidFill>
                          <a:srgbClr val="C00000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solidFill>
                          <a:srgbClr val="C00000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52899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對環境的影響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zh-TW" sz="22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棄置</a:t>
                      </a:r>
                      <a:r>
                        <a:rPr lang="zh-TW" sz="2200" kern="100" dirty="0" smtClean="0"/>
                        <a:t>對環境</a:t>
                      </a:r>
                      <a:r>
                        <a:rPr lang="zh-TW" sz="2200" kern="100" dirty="0"/>
                        <a:t>的損害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3141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能否回收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213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二氧化碳排放</a:t>
                      </a:r>
                      <a:r>
                        <a:rPr lang="zh-TW" sz="2200" kern="100" dirty="0" smtClean="0"/>
                        <a:t>量</a:t>
                      </a:r>
                      <a:endParaRPr lang="en-US" altLang="zh-TW" sz="22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 smtClean="0"/>
                        <a:t>（以照明</a:t>
                      </a:r>
                      <a:r>
                        <a:rPr lang="en-US" altLang="zh-TW" sz="1500" kern="100" dirty="0" smtClean="0"/>
                        <a:t>1</a:t>
                      </a:r>
                      <a:r>
                        <a:rPr lang="zh-TW" altLang="en-US" sz="1500" kern="100" dirty="0" smtClean="0"/>
                        <a:t>萬小時計）</a:t>
                      </a:r>
                      <a:endParaRPr lang="zh-TW" sz="15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4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美觀度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顏色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8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實用度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能否</a:t>
                      </a:r>
                      <a:r>
                        <a:rPr lang="zh-TW" sz="2200" kern="100" dirty="0" smtClean="0"/>
                        <a:t>調</a:t>
                      </a:r>
                      <a:r>
                        <a:rPr lang="zh-TW" altLang="en-US" sz="2200" kern="100" dirty="0" smtClean="0"/>
                        <a:t>校</a:t>
                      </a:r>
                      <a:r>
                        <a:rPr lang="zh-TW" sz="2200" kern="100" dirty="0" smtClean="0"/>
                        <a:t>光度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008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壽命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04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b="1" kern="100" dirty="0"/>
                        <a:t>價錢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904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持續使用五年所需的金錢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" name="圖片 5" descr="LED Blu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5875" y="3140968"/>
            <a:ext cx="1227893" cy="15567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32" y="3429000"/>
            <a:ext cx="952068" cy="1772816"/>
          </a:xfrm>
          <a:prstGeom prst="rect">
            <a:avLst/>
          </a:prstGeom>
        </p:spPr>
      </p:pic>
      <p:sp>
        <p:nvSpPr>
          <p:cNvPr id="12" name="圓角矩形圖說文字 7"/>
          <p:cNvSpPr/>
          <p:nvPr/>
        </p:nvSpPr>
        <p:spPr bwMode="auto">
          <a:xfrm>
            <a:off x="107504" y="1052736"/>
            <a:ext cx="1872208" cy="1944216"/>
          </a:xfrm>
          <a:prstGeom prst="wedgeRoundRectCallout">
            <a:avLst>
              <a:gd name="adj1" fmla="val -5343"/>
              <a:gd name="adj2" fmla="val 71592"/>
              <a:gd name="adj3" fmla="val 16667"/>
            </a:avLst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800" dirty="0" smtClean="0"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小朋友，你能總結我們的</a:t>
            </a:r>
            <a:r>
              <a:rPr lang="zh-TW" altLang="zh-TW" sz="2800" dirty="0" smtClean="0"/>
              <a:t>特徵</a:t>
            </a:r>
            <a:r>
              <a:rPr lang="zh-TW" altLang="en-US" sz="2800" dirty="0" smtClean="0"/>
              <a:t>嗎？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3" name="圖片 6" descr="save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816424"/>
            <a:ext cx="734451" cy="2060848"/>
          </a:xfrm>
          <a:prstGeom prst="rect">
            <a:avLst/>
          </a:prstGeom>
        </p:spPr>
      </p:pic>
      <p:graphicFrame>
        <p:nvGraphicFramePr>
          <p:cNvPr id="16" name="內容版面配置區 10"/>
          <p:cNvGraphicFramePr>
            <a:graphicFrameLocks/>
          </p:cNvGraphicFramePr>
          <p:nvPr/>
        </p:nvGraphicFramePr>
        <p:xfrm>
          <a:off x="2123728" y="0"/>
          <a:ext cx="6840760" cy="685800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57849"/>
                <a:gridCol w="1410465"/>
                <a:gridCol w="1457482"/>
                <a:gridCol w="1457482"/>
                <a:gridCol w="1457482"/>
              </a:tblGrid>
              <a:tr h="35316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b="1" kern="100" dirty="0"/>
                        <a:t>鎢絲燈泡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b="1" kern="100" dirty="0"/>
                        <a:t>慳電膽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b="1" kern="100" dirty="0"/>
                        <a:t>LED</a:t>
                      </a:r>
                      <a:r>
                        <a:rPr lang="zh-TW" sz="2200" b="1" kern="100" dirty="0"/>
                        <a:t>燈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CFF99"/>
                    </a:solidFill>
                  </a:tcPr>
                </a:tc>
              </a:tr>
              <a:tr h="7825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能源</a:t>
                      </a:r>
                      <a:endParaRPr lang="en-US" altLang="zh-TW" sz="2200" b="1" kern="100" dirty="0" smtClean="0">
                        <a:latin typeface="Calibri"/>
                        <a:ea typeface="新細明體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效益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耗</a:t>
                      </a:r>
                      <a:r>
                        <a:rPr lang="zh-TW" sz="2200" kern="100" dirty="0" smtClean="0"/>
                        <a:t>電量</a:t>
                      </a:r>
                      <a:endParaRPr lang="en-US" altLang="zh-TW" sz="2200" kern="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kern="100" dirty="0" smtClean="0"/>
                        <a:t>（以照明</a:t>
                      </a:r>
                      <a:r>
                        <a:rPr lang="en-US" altLang="zh-TW" sz="1400" kern="100" dirty="0" smtClean="0"/>
                        <a:t>1</a:t>
                      </a:r>
                      <a:r>
                        <a:rPr lang="zh-TW" altLang="en-US" sz="1400" kern="100" dirty="0" smtClean="0"/>
                        <a:t>萬小時計）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600</a:t>
                      </a: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度電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110</a:t>
                      </a: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度電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50</a:t>
                      </a: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度電</a:t>
                      </a:r>
                    </a:p>
                  </a:txBody>
                  <a:tcPr marL="68580" marR="68580" marT="0" marB="0" anchor="ctr"/>
                </a:tc>
              </a:tr>
              <a:tr h="1006512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對環境的影響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zh-TW" sz="22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棄置</a:t>
                      </a:r>
                      <a:r>
                        <a:rPr lang="zh-TW" sz="2200" kern="100" dirty="0" smtClean="0"/>
                        <a:t>對環境</a:t>
                      </a:r>
                      <a:r>
                        <a:rPr lang="zh-TW" sz="2200" kern="100" dirty="0"/>
                        <a:t>的損害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棄置時對環境沒有損害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棄置時，當中的水銀對環境有損害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棄置時對環境沒有損害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62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能否回收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58171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二氧化碳排放</a:t>
                      </a:r>
                      <a:r>
                        <a:rPr lang="zh-TW" sz="2200" kern="100" dirty="0" smtClean="0"/>
                        <a:t>量</a:t>
                      </a:r>
                      <a:endParaRPr lang="en-US" altLang="zh-TW" sz="22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 smtClean="0"/>
                        <a:t>（以照明</a:t>
                      </a:r>
                      <a:r>
                        <a:rPr lang="en-US" altLang="zh-TW" sz="1500" kern="100" dirty="0" smtClean="0"/>
                        <a:t>1</a:t>
                      </a:r>
                      <a:r>
                        <a:rPr lang="zh-TW" altLang="en-US" sz="1500" kern="100" dirty="0" smtClean="0"/>
                        <a:t>萬小時計）</a:t>
                      </a:r>
                      <a:endParaRPr lang="zh-TW" sz="15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480</a:t>
                      </a: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公斤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88</a:t>
                      </a: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公斤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40</a:t>
                      </a: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公斤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5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美觀度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顏色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黃色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白色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多種色彩變化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86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200" b="1" kern="100" dirty="0" smtClean="0">
                          <a:latin typeface="Calibri"/>
                          <a:ea typeface="新細明體"/>
                          <a:cs typeface="Times New Roman"/>
                        </a:rPr>
                        <a:t>實用度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/>
                        <a:t>能否</a:t>
                      </a:r>
                      <a:r>
                        <a:rPr lang="zh-TW" sz="2200" kern="100" smtClean="0"/>
                        <a:t>調</a:t>
                      </a:r>
                      <a:r>
                        <a:rPr lang="zh-TW" altLang="en-US" sz="2200" kern="100" smtClean="0"/>
                        <a:t>校</a:t>
                      </a:r>
                      <a:r>
                        <a:rPr lang="zh-TW" sz="2200" kern="100" smtClean="0"/>
                        <a:t>光度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700" kern="100" dirty="0" smtClean="0"/>
                        <a:t>可以</a:t>
                      </a:r>
                      <a:r>
                        <a:rPr lang="zh-TW" altLang="en-US" sz="1700" kern="100" dirty="0" smtClean="0"/>
                        <a:t>／</a:t>
                      </a:r>
                      <a:r>
                        <a:rPr lang="zh-TW" sz="1700" kern="100" dirty="0" smtClean="0"/>
                        <a:t>不</a:t>
                      </a:r>
                      <a:r>
                        <a:rPr lang="zh-TW" altLang="en-US" sz="1700" kern="100" dirty="0" smtClean="0"/>
                        <a:t>可以</a:t>
                      </a:r>
                      <a:endParaRPr lang="zh-TW" sz="17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624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kern="100" dirty="0"/>
                        <a:t>壽命</a:t>
                      </a: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三個月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兩年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rgbClr val="C00000"/>
                          </a:solidFill>
                          <a:latin typeface="Calibri"/>
                          <a:ea typeface="新細明體"/>
                          <a:cs typeface="Times New Roman"/>
                        </a:rPr>
                        <a:t>五年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62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200" b="1" kern="100" dirty="0"/>
                        <a:t>價錢</a:t>
                      </a:r>
                      <a:endParaRPr lang="zh-TW" sz="22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22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$</a:t>
                      </a:r>
                      <a:r>
                        <a:rPr lang="en-US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5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$</a:t>
                      </a:r>
                      <a:r>
                        <a:rPr lang="en-US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25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$</a:t>
                      </a:r>
                      <a:r>
                        <a:rPr lang="en-US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100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864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b="1" kern="100" dirty="0" smtClean="0">
                          <a:latin typeface="Calibri"/>
                          <a:ea typeface="+mn-ea"/>
                          <a:cs typeface="Times New Roman"/>
                        </a:rPr>
                        <a:t>持續使用五年所需的金錢</a:t>
                      </a: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$100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$62.5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$</a:t>
                      </a:r>
                      <a:r>
                        <a:rPr lang="en-US" sz="2000" kern="100" dirty="0" smtClean="0">
                          <a:solidFill>
                            <a:srgbClr val="C00000"/>
                          </a:solidFill>
                          <a:latin typeface="新細明體"/>
                          <a:ea typeface="新細明體"/>
                          <a:cs typeface="Times New Roman"/>
                        </a:rPr>
                        <a:t>100</a:t>
                      </a:r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4644008" y="2204864"/>
            <a:ext cx="648072" cy="432048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" name="Oval 2"/>
          <p:cNvSpPr>
            <a:spLocks noChangeArrowheads="1"/>
          </p:cNvSpPr>
          <p:nvPr/>
        </p:nvSpPr>
        <p:spPr bwMode="auto">
          <a:xfrm>
            <a:off x="6732240" y="4581128"/>
            <a:ext cx="792088" cy="504056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6" name="Oval 2"/>
          <p:cNvSpPr>
            <a:spLocks noChangeArrowheads="1"/>
          </p:cNvSpPr>
          <p:nvPr/>
        </p:nvSpPr>
        <p:spPr bwMode="auto">
          <a:xfrm>
            <a:off x="6084168" y="2204864"/>
            <a:ext cx="648072" cy="432048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7" name="Oval 2"/>
          <p:cNvSpPr>
            <a:spLocks noChangeArrowheads="1"/>
          </p:cNvSpPr>
          <p:nvPr/>
        </p:nvSpPr>
        <p:spPr bwMode="auto">
          <a:xfrm>
            <a:off x="7452320" y="2204864"/>
            <a:ext cx="648072" cy="432048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8" name="Oval 2"/>
          <p:cNvSpPr>
            <a:spLocks noChangeArrowheads="1"/>
          </p:cNvSpPr>
          <p:nvPr/>
        </p:nvSpPr>
        <p:spPr bwMode="auto">
          <a:xfrm>
            <a:off x="4572000" y="4581128"/>
            <a:ext cx="648072" cy="432048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9" name="Oval 2"/>
          <p:cNvSpPr>
            <a:spLocks noChangeArrowheads="1"/>
          </p:cNvSpPr>
          <p:nvPr/>
        </p:nvSpPr>
        <p:spPr bwMode="auto">
          <a:xfrm>
            <a:off x="7524328" y="4581128"/>
            <a:ext cx="648072" cy="432048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" name="圖片 5" descr="LED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5875" y="3140968"/>
            <a:ext cx="1227893" cy="15567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內容版面配置區 10" descr="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508104" y="0"/>
            <a:ext cx="1752972" cy="326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028" y="1844824"/>
            <a:ext cx="2483972" cy="3149321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140968"/>
            <a:ext cx="1090698" cy="3060468"/>
          </a:xfrm>
          <a:prstGeom prst="rect">
            <a:avLst/>
          </a:prstGeom>
        </p:spPr>
      </p:pic>
      <p:sp>
        <p:nvSpPr>
          <p:cNvPr id="8" name="橢圓形圖說文字 7"/>
          <p:cNvSpPr/>
          <p:nvPr/>
        </p:nvSpPr>
        <p:spPr bwMode="auto">
          <a:xfrm>
            <a:off x="539552" y="404664"/>
            <a:ext cx="4608512" cy="4896544"/>
          </a:xfrm>
          <a:prstGeom prst="wedgeEllipseCallout">
            <a:avLst>
              <a:gd name="adj1" fmla="val 62572"/>
              <a:gd name="adj2" fmla="val -14689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2800" dirty="0" smtClean="0"/>
              <a:t>小朋友，請你</a:t>
            </a:r>
            <a:r>
              <a:rPr lang="zh-TW" altLang="en-US" sz="2800" dirty="0" smtClean="0"/>
              <a:t>們一起討論，選出最好的一個燈泡。緊記要好好考量我們的：</a:t>
            </a:r>
            <a:endParaRPr lang="en-US" altLang="zh-TW" sz="2800" dirty="0" smtClean="0"/>
          </a:p>
          <a:p>
            <a:pPr lvl="0">
              <a:buFont typeface="Arial" pitchFamily="34" charset="0"/>
              <a:buChar char="•"/>
            </a:pPr>
            <a:r>
              <a:rPr lang="zh-TW" altLang="en-US" sz="2800" b="1" dirty="0" smtClean="0"/>
              <a:t>能源效益</a:t>
            </a:r>
            <a:endParaRPr lang="en-US" altLang="zh-TW" sz="2800" b="1" dirty="0" smtClean="0"/>
          </a:p>
          <a:p>
            <a:pPr lvl="0">
              <a:buFont typeface="Arial" pitchFamily="34" charset="0"/>
              <a:buChar char="•"/>
            </a:pPr>
            <a:r>
              <a:rPr lang="zh-TW" altLang="en-US" sz="2800" b="1" dirty="0" smtClean="0"/>
              <a:t>對環境的影響</a:t>
            </a:r>
            <a:endParaRPr lang="en-US" altLang="zh-TW" sz="2800" b="1" dirty="0" smtClean="0"/>
          </a:p>
          <a:p>
            <a:pPr lvl="0">
              <a:buFont typeface="Arial" pitchFamily="34" charset="0"/>
              <a:buChar char="•"/>
            </a:pPr>
            <a:r>
              <a:rPr lang="zh-TW" altLang="zh-TW" sz="2800" b="1" dirty="0" smtClean="0"/>
              <a:t>價錢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7" name="內容版面配置區 6" descr="night-view-of-central-victoria-harbo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99792" y="2276872"/>
            <a:ext cx="5940661" cy="3960440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橢圓形圖說文字 4"/>
          <p:cNvSpPr/>
          <p:nvPr/>
        </p:nvSpPr>
        <p:spPr bwMode="auto">
          <a:xfrm>
            <a:off x="467544" y="188640"/>
            <a:ext cx="8424936" cy="2016224"/>
          </a:xfrm>
          <a:prstGeom prst="wedgeEllipseCallout">
            <a:avLst>
              <a:gd name="adj1" fmla="val -34464"/>
              <a:gd name="adj2" fmla="val 6132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zh-TW" sz="3000" dirty="0" smtClean="0"/>
              <a:t>儘管</a:t>
            </a:r>
            <a:r>
              <a:rPr lang="en-US" altLang="zh-TW" sz="3000" dirty="0" smtClean="0"/>
              <a:t>LED</a:t>
            </a:r>
            <a:r>
              <a:rPr lang="zh-TW" altLang="zh-TW" sz="3000" dirty="0" smtClean="0"/>
              <a:t>燈最環保，但若果不分晝夜地開著燈，又是否實踐真正的環保呢？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780928"/>
            <a:ext cx="2483972" cy="3149321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2699792" y="6237312"/>
            <a:ext cx="4032448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TW" altLang="en-US" sz="1000" dirty="0" smtClean="0"/>
              <a:t>圖片來源</a:t>
            </a:r>
            <a:r>
              <a:rPr lang="en-US" altLang="zh-TW" sz="1000" dirty="0" smtClean="0"/>
              <a:t>:</a:t>
            </a:r>
            <a:r>
              <a:rPr lang="en-US" altLang="zh-TW" sz="1000" u="sng" dirty="0" smtClean="0">
                <a:hlinkClick r:id="rId5"/>
              </a:rPr>
              <a:t> http://famouswonders.com/victoria-harbor-in-hong-kong/</a:t>
            </a:r>
            <a:endParaRPr lang="zh-TW" altLang="zh-TW" sz="1000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16052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</TotalTime>
  <Pages>0</Pages>
  <Words>822</Words>
  <Characters>0</Characters>
  <Application>Microsoft Office PowerPoint</Application>
  <DocSecurity>0</DocSecurity>
  <PresentationFormat>On-screen Show (4:3)</PresentationFormat>
  <Lines>0</Lines>
  <Paragraphs>139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4_佈景主題4</vt:lpstr>
      <vt:lpstr>5_佈景主題4</vt:lpstr>
      <vt:lpstr>課節三：電燈的好與壞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CMT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能源與我們的世界</dc:title>
  <dc:creator>Chan</dc:creator>
  <cp:lastModifiedBy>HKIEd</cp:lastModifiedBy>
  <cp:revision>91</cp:revision>
  <cp:lastPrinted>1899-12-30T00:00:00Z</cp:lastPrinted>
  <dcterms:created xsi:type="dcterms:W3CDTF">2010-01-10T17:04:05Z</dcterms:created>
  <dcterms:modified xsi:type="dcterms:W3CDTF">2013-03-28T01:20:49Z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1033-6.3.0.1736</vt:lpwstr>
  </property>
</Properties>
</file>