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1" r:id="rId1"/>
    <p:sldMasterId id="2147483998" r:id="rId2"/>
  </p:sldMasterIdLst>
  <p:notesMasterIdLst>
    <p:notesMasterId r:id="rId22"/>
  </p:notesMasterIdLst>
  <p:handoutMasterIdLst>
    <p:handoutMasterId r:id="rId23"/>
  </p:handoutMasterIdLst>
  <p:sldIdLst>
    <p:sldId id="257" r:id="rId3"/>
    <p:sldId id="294" r:id="rId4"/>
    <p:sldId id="287" r:id="rId5"/>
    <p:sldId id="282" r:id="rId6"/>
    <p:sldId id="283" r:id="rId7"/>
    <p:sldId id="284" r:id="rId8"/>
    <p:sldId id="285" r:id="rId9"/>
    <p:sldId id="286" r:id="rId10"/>
    <p:sldId id="292" r:id="rId11"/>
    <p:sldId id="293" r:id="rId12"/>
    <p:sldId id="277" r:id="rId13"/>
    <p:sldId id="279" r:id="rId14"/>
    <p:sldId id="280" r:id="rId15"/>
    <p:sldId id="281" r:id="rId16"/>
    <p:sldId id="288" r:id="rId17"/>
    <p:sldId id="289" r:id="rId18"/>
    <p:sldId id="278" r:id="rId19"/>
    <p:sldId id="290" r:id="rId20"/>
    <p:sldId id="291" r:id="rId21"/>
  </p:sldIdLst>
  <p:sldSz cx="9144000" cy="6858000" type="screen4x3"/>
  <p:notesSz cx="6669088" cy="97536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99"/>
    <a:srgbClr val="FFFF99"/>
    <a:srgbClr val="CCCCFF"/>
    <a:srgbClr val="CCFF99"/>
    <a:srgbClr val="FFCCFF"/>
    <a:srgbClr val="CC99FF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佈景主題樣式 1 - 輔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432" autoAdjust="0"/>
  </p:normalViewPr>
  <p:slideViewPr>
    <p:cSldViewPr>
      <p:cViewPr>
        <p:scale>
          <a:sx n="90" d="100"/>
          <a:sy n="90" d="100"/>
        </p:scale>
        <p:origin x="-168" y="-78"/>
      </p:cViewPr>
      <p:guideLst>
        <p:guide orient="horz" pos="217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202" y="-90"/>
      </p:cViewPr>
      <p:guideLst>
        <p:guide orient="horz" pos="3072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8E43B-FA58-42FC-8BFD-4AFE3FEB2F8E}" type="datetimeFigureOut">
              <a:rPr lang="zh-TW" altLang="en-US" smtClean="0"/>
              <a:t>2013/3/28</a:t>
            </a:fld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26465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9F2AF3-AEDC-4F1D-9A3F-E25D491EA46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9384268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7F9B1-1B24-43D2-8479-519A2FB9EDBD}" type="datetimeFigureOut">
              <a:rPr lang="zh-TW" altLang="en-US" smtClean="0"/>
              <a:pPr/>
              <a:t>2013/3/28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31838"/>
            <a:ext cx="4875212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66909" y="4632960"/>
            <a:ext cx="5335270" cy="438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68D1F-0B83-400E-92F1-18EB9A18B4F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以每個家庭一個慳電膽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40W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計，</a:t>
            </a:r>
          </a:p>
          <a:p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=0.04 x 2000000 =8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萬度電，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=$8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萬電費</a:t>
            </a: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（以上的電費估值是基於平均每度住宅電價港幣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$1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而計算）</a:t>
            </a: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TW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只關燈一小時，便能節省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$8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萬電費</a:t>
            </a: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TW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挑戰思考題：</a:t>
            </a:r>
            <a:r>
              <a:rPr kumimoji="0" lang="zh-TW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前一堂已計算過，因鎢絲燈膽不耐用，五年間的花費是</a:t>
            </a:r>
            <a:r>
              <a:rPr kumimoji="0" lang="en-US" altLang="zh-TW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$100</a:t>
            </a:r>
            <a:r>
              <a:rPr kumimoji="0" lang="zh-TW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，較</a:t>
            </a:r>
            <a:r>
              <a:rPr lang="zh-TW" altLang="en-US" sz="1200" b="0" dirty="0" smtClean="0"/>
              <a:t>慳電膽的</a:t>
            </a:r>
            <a:r>
              <a:rPr lang="en-US" altLang="zh-TW" sz="1200" b="0" dirty="0" smtClean="0"/>
              <a:t>$</a:t>
            </a:r>
            <a:r>
              <a:rPr lang="en-US" altLang="zh-TW" sz="1200" b="0" smtClean="0"/>
              <a:t>62.5</a:t>
            </a:r>
            <a:r>
              <a:rPr lang="zh-TW" altLang="en-US" sz="1200" b="0" dirty="0" smtClean="0"/>
              <a:t>為多</a:t>
            </a:r>
            <a:endParaRPr kumimoji="0" lang="en-US" altLang="zh-TW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  <a:p>
            <a:pPr lvl="0">
              <a:buFont typeface="Arial" pitchFamily="34" charset="0"/>
              <a:buChar char="•"/>
            </a:pP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endParaRPr lang="zh-TW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接受其他可行的答案，可把答案寫在黑板上。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接受其他可行的答案，可把答案寫在黑板上。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dirty="0" smtClean="0"/>
              <a:t>接受其他可行的答案，可把答案寫在黑板上。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AD4D56-03D4-4310-98BA-0F184AD69409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60393-D1BB-4F0F-A39B-659BF0AE1C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B60697-D788-4E9E-B332-D8D0D3F983A3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AA742-4C83-4C20-8ACB-439B89F5E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BD7BBE-5968-4E98-867F-F0E9FE7BEA95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A8699-6722-4855-B86A-8EEA659CB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488B85-699C-41D0-B60C-D9C2754D983D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60393-D1BB-4F0F-A39B-659BF0AE1C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23408B-EF3C-48EF-A3B2-336CA141099F}" type="datetime1">
              <a:rPr lang="zh-CN" altLang="en-US" smtClean="0"/>
              <a:pPr/>
              <a:t>2013-3-28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81FE2-62D3-4F41-BD4B-5032225A08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08264-0326-485B-9239-8910F90DF593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E5AFB-F265-4E32-A330-C67A580C7B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D99736-E3D6-4C94-97D6-3CD78FC68021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E73B3-5620-4F71-807B-9263B7ED9B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311CC2-578F-44D1-B5DC-E3CAB7B0C537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DD9C1-7CB0-42B7-BE0B-538179EA41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C12E7-D316-49C4-9095-CF057E7A3E3F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B49DB-4237-4282-8CF4-39F02CCD68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274C77-7C47-4C68-BE0C-37CFDC7AB3F3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8C081-754B-47B5-B9EA-F2E2679F3F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83D77D-7425-496C-9674-E1D28B6B25F6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89950-BC95-4846-AE21-F7805106F0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13742A-A65E-4C52-ACF6-2009F2751E5F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61C43-A06B-4484-891D-C840A4DBBD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AFB855-F945-44EB-AF3E-6D7B478E08D5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3E7E3-E4DA-470E-8B1F-BD40BD4CD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C9A920-808E-4C81-8A7D-630CF9ADAFB8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AA742-4C83-4C20-8ACB-439B89F5E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619104-ECB2-4FCE-A2F8-7AEB08ADA5D4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A8699-6722-4855-B86A-8EEA659CB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755BB0-0BA0-4A1B-9A80-FF039E1E918D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E5AFB-F265-4E32-A330-C67A580C7B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B225C0-0321-46B5-843E-982868BF3446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E73B3-5620-4F71-807B-9263B7ED9B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54689C-EDA3-4E26-BFED-DBCD1DB45748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DD9C1-7CB0-42B7-BE0B-538179EA41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C83A6-EFC0-484A-BD00-9DB1111D15BC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B49DB-4237-4282-8CF4-39F02CCD68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25090F-628D-4790-A283-CFCBF80BF790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8C081-754B-47B5-B9EA-F2E2679F3F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F7C8B9-5EEB-41E5-9DF1-2EA443507375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89950-BC95-4846-AE21-F7805106F0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2F510-076D-4A36-B43B-55C453AA459C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3E7E3-E4DA-470E-8B1F-BD40BD4CD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chemeClr val="accent2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 rot="-321349">
            <a:off x="323850" y="5157788"/>
            <a:ext cx="1511300" cy="915987"/>
            <a:chOff x="0" y="0"/>
            <a:chExt cx="952" cy="577"/>
          </a:xfrm>
        </p:grpSpPr>
        <p:grpSp>
          <p:nvGrpSpPr>
            <p:cNvPr id="6147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48" name="Cloud"/>
              <p:cNvSpPr>
                <a:spLocks noChangeAspect="1" noEditPoints="1"/>
              </p:cNvSpPr>
              <p:nvPr userDrawn="1"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49" name="Arc 10"/>
              <p:cNvSpPr>
                <a:spLocks/>
              </p:cNvSpPr>
              <p:nvPr userDrawn="1"/>
            </p:nvSpPr>
            <p:spPr bwMode="auto">
              <a:xfrm rot="6987045">
                <a:off x="365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0" name="Oval 11"/>
              <p:cNvSpPr>
                <a:spLocks noChangeArrowheads="1"/>
              </p:cNvSpPr>
              <p:nvPr userDrawn="1"/>
            </p:nvSpPr>
            <p:spPr bwMode="auto">
              <a:xfrm>
                <a:off x="315" y="225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1" name="Oval 12"/>
              <p:cNvSpPr>
                <a:spLocks noChangeArrowheads="1"/>
              </p:cNvSpPr>
              <p:nvPr userDrawn="1"/>
            </p:nvSpPr>
            <p:spPr bwMode="auto">
              <a:xfrm>
                <a:off x="679" y="182"/>
                <a:ext cx="46" cy="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52" name="Oval 13"/>
            <p:cNvSpPr>
              <a:spLocks noChangeArrowheads="1"/>
            </p:cNvSpPr>
            <p:nvPr userDrawn="1"/>
          </p:nvSpPr>
          <p:spPr bwMode="auto">
            <a:xfrm>
              <a:off x="181" y="272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53" name="Oval 14"/>
            <p:cNvSpPr>
              <a:spLocks noChangeArrowheads="1"/>
            </p:cNvSpPr>
            <p:nvPr userDrawn="1"/>
          </p:nvSpPr>
          <p:spPr bwMode="auto">
            <a:xfrm>
              <a:off x="589" y="226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154" name="Group 10"/>
          <p:cNvGrpSpPr>
            <a:grpSpLocks/>
          </p:cNvGrpSpPr>
          <p:nvPr/>
        </p:nvGrpSpPr>
        <p:grpSpPr bwMode="auto">
          <a:xfrm rot="-1001168">
            <a:off x="2484438" y="5589588"/>
            <a:ext cx="1008062" cy="627062"/>
            <a:chOff x="0" y="0"/>
            <a:chExt cx="725" cy="441"/>
          </a:xfrm>
        </p:grpSpPr>
        <p:grpSp>
          <p:nvGrpSpPr>
            <p:cNvPr id="6155" name="Group 11"/>
            <p:cNvGrpSpPr>
              <a:grpSpLocks/>
            </p:cNvGrpSpPr>
            <p:nvPr userDrawn="1"/>
          </p:nvGrpSpPr>
          <p:grpSpPr bwMode="auto">
            <a:xfrm rot="475818">
              <a:off x="0" y="0"/>
              <a:ext cx="725" cy="441"/>
              <a:chOff x="0" y="0"/>
              <a:chExt cx="1043" cy="623"/>
            </a:xfrm>
          </p:grpSpPr>
          <p:sp>
            <p:nvSpPr>
              <p:cNvPr id="6156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57" name="Arc 18"/>
              <p:cNvSpPr>
                <a:spLocks/>
              </p:cNvSpPr>
              <p:nvPr/>
            </p:nvSpPr>
            <p:spPr bwMode="auto">
              <a:xfrm rot="6987045">
                <a:off x="367" y="172"/>
                <a:ext cx="408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8" name="Oval 19"/>
              <p:cNvSpPr>
                <a:spLocks noChangeArrowheads="1"/>
              </p:cNvSpPr>
              <p:nvPr/>
            </p:nvSpPr>
            <p:spPr bwMode="auto">
              <a:xfrm>
                <a:off x="317" y="227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9" name="Oval 20"/>
              <p:cNvSpPr>
                <a:spLocks noChangeArrowheads="1"/>
              </p:cNvSpPr>
              <p:nvPr/>
            </p:nvSpPr>
            <p:spPr bwMode="auto">
              <a:xfrm>
                <a:off x="678" y="181"/>
                <a:ext cx="46" cy="4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60" name="Oval 21"/>
            <p:cNvSpPr>
              <a:spLocks noChangeArrowheads="1"/>
            </p:cNvSpPr>
            <p:nvPr userDrawn="1"/>
          </p:nvSpPr>
          <p:spPr bwMode="auto">
            <a:xfrm rot="475818">
              <a:off x="138" y="186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61" name="Oval 22"/>
            <p:cNvSpPr>
              <a:spLocks noChangeArrowheads="1"/>
            </p:cNvSpPr>
            <p:nvPr userDrawn="1"/>
          </p:nvSpPr>
          <p:spPr bwMode="auto">
            <a:xfrm rot="475818">
              <a:off x="449" y="193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162" name="Group 18"/>
          <p:cNvGrpSpPr>
            <a:grpSpLocks/>
          </p:cNvGrpSpPr>
          <p:nvPr/>
        </p:nvGrpSpPr>
        <p:grpSpPr bwMode="auto">
          <a:xfrm>
            <a:off x="4932363" y="5949950"/>
            <a:ext cx="719137" cy="411163"/>
            <a:chOff x="0" y="0"/>
            <a:chExt cx="636" cy="350"/>
          </a:xfrm>
        </p:grpSpPr>
        <p:grpSp>
          <p:nvGrpSpPr>
            <p:cNvPr id="6163" name="Group 19"/>
            <p:cNvGrpSpPr>
              <a:grpSpLocks/>
            </p:cNvGrpSpPr>
            <p:nvPr userDrawn="1"/>
          </p:nvGrpSpPr>
          <p:grpSpPr bwMode="auto">
            <a:xfrm>
              <a:off x="0" y="0"/>
              <a:ext cx="636" cy="350"/>
              <a:chOff x="0" y="0"/>
              <a:chExt cx="636" cy="350"/>
            </a:xfrm>
          </p:grpSpPr>
          <p:grpSp>
            <p:nvGrpSpPr>
              <p:cNvPr id="6164" name="Group 2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636" cy="350"/>
                <a:chOff x="0" y="0"/>
                <a:chExt cx="1043" cy="623"/>
              </a:xfrm>
            </p:grpSpPr>
            <p:sp>
              <p:nvSpPr>
                <p:cNvPr id="6165" name="Cloud"/>
                <p:cNvSpPr>
                  <a:spLocks noChangeAspect="1" noEditPoints="1"/>
                </p:cNvSpPr>
                <p:nvPr/>
              </p:nvSpPr>
              <p:spPr bwMode="auto">
                <a:xfrm>
                  <a:off x="0" y="0"/>
                  <a:ext cx="1043" cy="623"/>
                </a:xfrm>
                <a:custGeom>
                  <a:avLst/>
                  <a:gdLst>
                    <a:gd name="T0" fmla="*/ 2982 w 21600"/>
                    <a:gd name="T1" fmla="*/ 3259 h 21600"/>
                    <a:gd name="T2" fmla="*/ 17085 w 21600"/>
                    <a:gd name="T3" fmla="*/ 17335 h 21600"/>
                  </a:gdLst>
                  <a:ahLst/>
                  <a:cxnLst>
                    <a:cxn ang="0">
                      <a:pos x="1949" y="7180"/>
                    </a:cxn>
                    <a:cxn ang="0">
                      <a:pos x="0" y="10137"/>
                    </a:cxn>
                    <a:cxn ang="0">
                      <a:pos x="1074" y="12702"/>
                    </a:cxn>
                    <a:cxn ang="0">
                      <a:pos x="1063" y="12668"/>
                    </a:cxn>
                    <a:cxn ang="0">
                      <a:pos x="475" y="14690"/>
                    </a:cxn>
                    <a:cxn ang="0">
                      <a:pos x="2655" y="17650"/>
                    </a:cxn>
                    <a:cxn ang="0">
                      <a:pos x="2909" y="17629"/>
                    </a:cxn>
                    <a:cxn ang="0">
                      <a:pos x="2897" y="17649"/>
                    </a:cxn>
                    <a:cxn ang="0">
                      <a:pos x="6247" y="20300"/>
                    </a:cxn>
                    <a:cxn ang="0">
                      <a:pos x="8235" y="19546"/>
                    </a:cxn>
                    <a:cxn ang="0">
                      <a:pos x="8229" y="19550"/>
                    </a:cxn>
                    <a:cxn ang="0">
                      <a:pos x="11036" y="21597"/>
                    </a:cxn>
                    <a:cxn ang="0">
                      <a:pos x="14267" y="18324"/>
                    </a:cxn>
                    <a:cxn ang="0">
                      <a:pos x="14270" y="18350"/>
                    </a:cxn>
                    <a:cxn ang="0">
                      <a:pos x="15802" y="18947"/>
                    </a:cxn>
                    <a:cxn ang="0">
                      <a:pos x="18694" y="15045"/>
                    </a:cxn>
                    <a:cxn ang="0">
                      <a:pos x="18689" y="15035"/>
                    </a:cxn>
                    <a:cxn ang="0">
                      <a:pos x="21597" y="10472"/>
                    </a:cxn>
                    <a:cxn ang="0">
                      <a:pos x="20896" y="7663"/>
                    </a:cxn>
                    <a:cxn ang="0">
                      <a:pos x="20889" y="7661"/>
                    </a:cxn>
                    <a:cxn ang="0">
                      <a:pos x="21105" y="6228"/>
                    </a:cxn>
                    <a:cxn ang="0">
                      <a:pos x="19139" y="2719"/>
                    </a:cxn>
                    <a:cxn ang="0">
                      <a:pos x="19148" y="2712"/>
                    </a:cxn>
                    <a:cxn ang="0">
                      <a:pos x="16758" y="0"/>
                    </a:cxn>
                    <a:cxn ang="0">
                      <a:pos x="14905" y="1165"/>
                    </a:cxn>
                    <a:cxn ang="0">
                      <a:pos x="14909" y="1170"/>
                    </a:cxn>
                    <a:cxn ang="0">
                      <a:pos x="13174" y="0"/>
                    </a:cxn>
                    <a:cxn ang="0">
                      <a:pos x="11221" y="1645"/>
                    </a:cxn>
                    <a:cxn ang="0">
                      <a:pos x="11229" y="1694"/>
                    </a:cxn>
                    <a:cxn ang="0">
                      <a:pos x="9358" y="650"/>
                    </a:cxn>
                    <a:cxn ang="0">
                      <a:pos x="7003" y="2578"/>
                    </a:cxn>
                    <a:cxn ang="0">
                      <a:pos x="6995" y="2602"/>
                    </a:cxn>
                    <a:cxn ang="0">
                      <a:pos x="5288" y="1972"/>
                    </a:cxn>
                    <a:cxn ang="0">
                      <a:pos x="1912" y="6567"/>
                    </a:cxn>
                    <a:cxn ang="0">
                      <a:pos x="1942" y="7186"/>
                    </a:cxn>
                    <a:cxn ang="0">
                      <a:pos x="1074" y="12702"/>
                    </a:cxn>
                    <a:cxn ang="0">
                      <a:pos x="2172" y="13110"/>
                    </a:cxn>
                    <a:cxn ang="0">
                      <a:pos x="2341" y="13101"/>
                    </a:cxn>
                    <a:cxn ang="0">
                      <a:pos x="2909" y="17629"/>
                    </a:cxn>
                    <a:cxn ang="0">
                      <a:pos x="3463" y="17439"/>
                    </a:cxn>
                    <a:cxn ang="0">
                      <a:pos x="7895" y="18680"/>
                    </a:cxn>
                    <a:cxn ang="0">
                      <a:pos x="8229" y="19550"/>
                    </a:cxn>
                    <a:cxn ang="0">
                      <a:pos x="14267" y="18324"/>
                    </a:cxn>
                    <a:cxn ang="0">
                      <a:pos x="14400" y="17370"/>
                    </a:cxn>
                    <a:cxn ang="0">
                      <a:pos x="18694" y="15045"/>
                    </a:cxn>
                    <a:cxn ang="0">
                      <a:pos x="18695" y="15013"/>
                    </a:cxn>
                    <a:cxn ang="0">
                      <a:pos x="17069" y="11477"/>
                    </a:cxn>
                    <a:cxn ang="0">
                      <a:pos x="20165" y="8999"/>
                    </a:cxn>
                    <a:cxn ang="0">
                      <a:pos x="20889" y="7661"/>
                    </a:cxn>
                    <a:cxn ang="0">
                      <a:pos x="19186" y="3344"/>
                    </a:cxn>
                    <a:cxn ang="0">
                      <a:pos x="19187" y="3297"/>
                    </a:cxn>
                    <a:cxn ang="0">
                      <a:pos x="19148" y="2712"/>
                    </a:cxn>
                    <a:cxn ang="0">
                      <a:pos x="14905" y="1165"/>
                    </a:cxn>
                    <a:cxn ang="0">
                      <a:pos x="14535" y="1971"/>
                    </a:cxn>
                    <a:cxn ang="0">
                      <a:pos x="11221" y="1645"/>
                    </a:cxn>
                    <a:cxn ang="0">
                      <a:pos x="11041" y="2340"/>
                    </a:cxn>
                    <a:cxn ang="0">
                      <a:pos x="7645" y="3276"/>
                    </a:cxn>
                    <a:cxn ang="0">
                      <a:pos x="6995" y="2602"/>
                    </a:cxn>
                    <a:cxn ang="0">
                      <a:pos x="1942" y="7186"/>
                    </a:cxn>
                    <a:cxn ang="0">
                      <a:pos x="2056" y="7895"/>
                    </a:cxn>
                  </a:cxnLst>
                  <a:rect l="T0" t="T1" r="T2" b="T3"/>
                  <a:pathLst>
                    <a:path w="21600" h="21600" extrusionOk="0">
                      <a:moveTo>
                        <a:pt x="1949" y="7180"/>
                      </a:moveTo>
                      <a:cubicBezTo>
                        <a:pt x="841" y="7336"/>
                        <a:pt x="0" y="8613"/>
                        <a:pt x="0" y="10137"/>
                      </a:cubicBezTo>
                      <a:cubicBezTo>
                        <a:pt x="-1" y="11192"/>
                        <a:pt x="409" y="12169"/>
                        <a:pt x="1074" y="12702"/>
                      </a:cubicBezTo>
                      <a:lnTo>
                        <a:pt x="1063" y="12668"/>
                      </a:lnTo>
                      <a:cubicBezTo>
                        <a:pt x="685" y="13217"/>
                        <a:pt x="475" y="13940"/>
                        <a:pt x="475" y="14690"/>
                      </a:cubicBezTo>
                      <a:cubicBezTo>
                        <a:pt x="475" y="16325"/>
                        <a:pt x="1451" y="17650"/>
                        <a:pt x="2655" y="17650"/>
                      </a:cubicBezTo>
                      <a:cubicBezTo>
                        <a:pt x="2739" y="17650"/>
                        <a:pt x="2824" y="17643"/>
                        <a:pt x="2909" y="17629"/>
                      </a:cubicBezTo>
                      <a:lnTo>
                        <a:pt x="2897" y="17649"/>
                      </a:lnTo>
                      <a:cubicBezTo>
                        <a:pt x="3585" y="19288"/>
                        <a:pt x="4863" y="20300"/>
                        <a:pt x="6247" y="20300"/>
                      </a:cubicBezTo>
                      <a:cubicBezTo>
                        <a:pt x="6947" y="20299"/>
                        <a:pt x="7635" y="20039"/>
                        <a:pt x="8235" y="19546"/>
                      </a:cubicBezTo>
                      <a:lnTo>
                        <a:pt x="8229" y="19550"/>
                      </a:lnTo>
                      <a:cubicBezTo>
                        <a:pt x="8855" y="20829"/>
                        <a:pt x="9908" y="21597"/>
                        <a:pt x="11036" y="21597"/>
                      </a:cubicBezTo>
                      <a:cubicBezTo>
                        <a:pt x="12523" y="21596"/>
                        <a:pt x="13836" y="20267"/>
                        <a:pt x="14267" y="18324"/>
                      </a:cubicBezTo>
                      <a:lnTo>
                        <a:pt x="14270" y="18350"/>
                      </a:lnTo>
                      <a:cubicBezTo>
                        <a:pt x="14730" y="18740"/>
                        <a:pt x="15260" y="18947"/>
                        <a:pt x="15802" y="18947"/>
                      </a:cubicBezTo>
                      <a:cubicBezTo>
                        <a:pt x="17390" y="18946"/>
                        <a:pt x="18682" y="17205"/>
                        <a:pt x="18694" y="15045"/>
                      </a:cubicBezTo>
                      <a:lnTo>
                        <a:pt x="18689" y="15035"/>
                      </a:lnTo>
                      <a:cubicBezTo>
                        <a:pt x="20357" y="14710"/>
                        <a:pt x="21597" y="12765"/>
                        <a:pt x="21597" y="10472"/>
                      </a:cubicBezTo>
                      <a:cubicBezTo>
                        <a:pt x="21597" y="9456"/>
                        <a:pt x="21350" y="8469"/>
                        <a:pt x="20896" y="7663"/>
                      </a:cubicBezTo>
                      <a:lnTo>
                        <a:pt x="20889" y="7661"/>
                      </a:lnTo>
                      <a:cubicBezTo>
                        <a:pt x="21031" y="7208"/>
                        <a:pt x="21105" y="6721"/>
                        <a:pt x="21105" y="6228"/>
                      </a:cubicBezTo>
                      <a:cubicBezTo>
                        <a:pt x="21105" y="4588"/>
                        <a:pt x="20299" y="3150"/>
                        <a:pt x="19139" y="2719"/>
                      </a:cubicBezTo>
                      <a:lnTo>
                        <a:pt x="19148" y="2712"/>
                      </a:lnTo>
                      <a:cubicBezTo>
                        <a:pt x="18940" y="1142"/>
                        <a:pt x="17933" y="0"/>
                        <a:pt x="16758" y="0"/>
                      </a:cubicBezTo>
                      <a:cubicBezTo>
                        <a:pt x="16044" y="-1"/>
                        <a:pt x="15367" y="426"/>
                        <a:pt x="14905" y="1165"/>
                      </a:cubicBezTo>
                      <a:lnTo>
                        <a:pt x="14909" y="1170"/>
                      </a:lnTo>
                      <a:cubicBezTo>
                        <a:pt x="14497" y="432"/>
                        <a:pt x="13855" y="0"/>
                        <a:pt x="13174" y="0"/>
                      </a:cubicBezTo>
                      <a:cubicBezTo>
                        <a:pt x="12347" y="-1"/>
                        <a:pt x="11590" y="637"/>
                        <a:pt x="11221" y="1645"/>
                      </a:cubicBezTo>
                      <a:lnTo>
                        <a:pt x="11229" y="1694"/>
                      </a:lnTo>
                      <a:cubicBezTo>
                        <a:pt x="10730" y="1024"/>
                        <a:pt x="10058" y="650"/>
                        <a:pt x="9358" y="650"/>
                      </a:cubicBezTo>
                      <a:cubicBezTo>
                        <a:pt x="8372" y="649"/>
                        <a:pt x="7466" y="1391"/>
                        <a:pt x="7003" y="2578"/>
                      </a:cubicBezTo>
                      <a:lnTo>
                        <a:pt x="6995" y="2602"/>
                      </a:lnTo>
                      <a:cubicBezTo>
                        <a:pt x="6477" y="2189"/>
                        <a:pt x="5888" y="1972"/>
                        <a:pt x="5288" y="1972"/>
                      </a:cubicBezTo>
                      <a:cubicBezTo>
                        <a:pt x="3423" y="1972"/>
                        <a:pt x="1912" y="4029"/>
                        <a:pt x="1912" y="6567"/>
                      </a:cubicBezTo>
                      <a:cubicBezTo>
                        <a:pt x="1911" y="6774"/>
                        <a:pt x="1922" y="6981"/>
                        <a:pt x="1942" y="7186"/>
                      </a:cubicBezTo>
                      <a:close/>
                    </a:path>
                    <a:path w="21600" h="21600" fill="none" extrusionOk="0">
                      <a:moveTo>
                        <a:pt x="1074" y="12702"/>
                      </a:moveTo>
                      <a:cubicBezTo>
                        <a:pt x="1407" y="12969"/>
                        <a:pt x="1786" y="13110"/>
                        <a:pt x="2172" y="13110"/>
                      </a:cubicBezTo>
                      <a:cubicBezTo>
                        <a:pt x="2228" y="13109"/>
                        <a:pt x="2285" y="13107"/>
                        <a:pt x="2341" y="13101"/>
                      </a:cubicBezTo>
                    </a:path>
                    <a:path w="21600" h="21600" fill="none" extrusionOk="0">
                      <a:moveTo>
                        <a:pt x="2909" y="17629"/>
                      </a:moveTo>
                      <a:cubicBezTo>
                        <a:pt x="3099" y="17599"/>
                        <a:pt x="3285" y="17535"/>
                        <a:pt x="3463" y="17439"/>
                      </a:cubicBezTo>
                    </a:path>
                    <a:path w="21600" h="21600" fill="none" extrusionOk="0">
                      <a:moveTo>
                        <a:pt x="7895" y="18680"/>
                      </a:moveTo>
                      <a:cubicBezTo>
                        <a:pt x="7983" y="18985"/>
                        <a:pt x="8095" y="19277"/>
                        <a:pt x="8229" y="19550"/>
                      </a:cubicBezTo>
                    </a:path>
                    <a:path w="21600" h="21600" fill="none" extrusionOk="0">
                      <a:moveTo>
                        <a:pt x="14267" y="18324"/>
                      </a:moveTo>
                      <a:cubicBezTo>
                        <a:pt x="14336" y="18013"/>
                        <a:pt x="14380" y="17693"/>
                        <a:pt x="14400" y="17370"/>
                      </a:cubicBezTo>
                    </a:path>
                    <a:path w="21600" h="21600" fill="none" extrusionOk="0">
                      <a:moveTo>
                        <a:pt x="18694" y="15045"/>
                      </a:moveTo>
                      <a:cubicBezTo>
                        <a:pt x="18694" y="15034"/>
                        <a:pt x="18695" y="15024"/>
                        <a:pt x="18695" y="15013"/>
                      </a:cubicBezTo>
                      <a:cubicBezTo>
                        <a:pt x="18695" y="13508"/>
                        <a:pt x="18063" y="12136"/>
                        <a:pt x="17069" y="11477"/>
                      </a:cubicBezTo>
                    </a:path>
                    <a:path w="21600" h="21600" fill="none" extrusionOk="0">
                      <a:moveTo>
                        <a:pt x="20165" y="8999"/>
                      </a:moveTo>
                      <a:cubicBezTo>
                        <a:pt x="20479" y="8635"/>
                        <a:pt x="20726" y="8177"/>
                        <a:pt x="20889" y="7661"/>
                      </a:cubicBezTo>
                    </a:path>
                    <a:path w="21600" h="21600" fill="none" extrusionOk="0">
                      <a:moveTo>
                        <a:pt x="19186" y="3344"/>
                      </a:moveTo>
                      <a:cubicBezTo>
                        <a:pt x="19186" y="3328"/>
                        <a:pt x="19187" y="3313"/>
                        <a:pt x="19187" y="3297"/>
                      </a:cubicBezTo>
                      <a:cubicBezTo>
                        <a:pt x="19187" y="3101"/>
                        <a:pt x="19174" y="2905"/>
                        <a:pt x="19148" y="2712"/>
                      </a:cubicBezTo>
                    </a:path>
                    <a:path w="21600" h="21600" fill="none" extrusionOk="0">
                      <a:moveTo>
                        <a:pt x="14905" y="1165"/>
                      </a:moveTo>
                      <a:cubicBezTo>
                        <a:pt x="14754" y="1408"/>
                        <a:pt x="14629" y="1679"/>
                        <a:pt x="14535" y="1971"/>
                      </a:cubicBezTo>
                    </a:path>
                    <a:path w="21600" h="21600" fill="none" extrusionOk="0">
                      <a:moveTo>
                        <a:pt x="11221" y="1645"/>
                      </a:moveTo>
                      <a:cubicBezTo>
                        <a:pt x="11140" y="1866"/>
                        <a:pt x="11080" y="2099"/>
                        <a:pt x="11041" y="2340"/>
                      </a:cubicBezTo>
                    </a:path>
                    <a:path w="21600" h="21600" fill="none" extrusionOk="0">
                      <a:moveTo>
                        <a:pt x="7645" y="3276"/>
                      </a:moveTo>
                      <a:cubicBezTo>
                        <a:pt x="7449" y="3016"/>
                        <a:pt x="7231" y="2790"/>
                        <a:pt x="6995" y="2602"/>
                      </a:cubicBezTo>
                    </a:path>
                    <a:path w="21600" h="21600" fill="none" extrusionOk="0">
                      <a:moveTo>
                        <a:pt x="1942" y="7186"/>
                      </a:moveTo>
                      <a:cubicBezTo>
                        <a:pt x="1966" y="7426"/>
                        <a:pt x="2004" y="7663"/>
                        <a:pt x="2056" y="7895"/>
                      </a:cubicBezTo>
                    </a:path>
                  </a:pathLst>
                </a:custGeom>
                <a:solidFill>
                  <a:schemeClr val="accent1">
                    <a:alpha val="79999"/>
                  </a:schemeClr>
                </a:solidFill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80322" dir="1106097" algn="ctr" rotWithShape="0">
                    <a:srgbClr val="808080"/>
                  </a:outerShdw>
                </a:effectLst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6166" name="Arc 26"/>
                <p:cNvSpPr>
                  <a:spLocks/>
                </p:cNvSpPr>
                <p:nvPr/>
              </p:nvSpPr>
              <p:spPr bwMode="auto">
                <a:xfrm rot="6987045">
                  <a:off x="366" y="173"/>
                  <a:ext cx="409" cy="239"/>
                </a:xfrm>
                <a:custGeom>
                  <a:avLst/>
                  <a:gdLst>
                    <a:gd name="T0" fmla="*/ 0 w 21600"/>
                    <a:gd name="T1" fmla="*/ 0 h 19035"/>
                    <a:gd name="T2" fmla="*/ 21600 w 21600"/>
                    <a:gd name="T3" fmla="*/ 19035 h 19035"/>
                  </a:gdLst>
                  <a:ahLst/>
                  <a:cxnLst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0" y="19035"/>
                    </a:cxn>
                  </a:cxnLst>
                  <a:rect l="T0" t="T1" r="T2" b="T3"/>
                  <a:pathLst>
                    <a:path w="21600" h="19035" fill="none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</a:path>
                    <a:path w="21600" h="19035" stroke="0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  <a:lnTo>
                        <a:pt x="0" y="19035"/>
                      </a:lnTo>
                      <a:close/>
                    </a:path>
                  </a:pathLst>
                </a:custGeom>
                <a:noFill/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  <p:sp>
              <p:nvSpPr>
                <p:cNvPr id="6167" name="Oval 27"/>
                <p:cNvSpPr>
                  <a:spLocks noChangeArrowheads="1"/>
                </p:cNvSpPr>
                <p:nvPr/>
              </p:nvSpPr>
              <p:spPr bwMode="auto">
                <a:xfrm>
                  <a:off x="318" y="226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  <p:sp>
              <p:nvSpPr>
                <p:cNvPr id="6168" name="Oval 28"/>
                <p:cNvSpPr>
                  <a:spLocks noChangeArrowheads="1"/>
                </p:cNvSpPr>
                <p:nvPr/>
              </p:nvSpPr>
              <p:spPr bwMode="auto">
                <a:xfrm>
                  <a:off x="679" y="183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</p:grpSp>
          <p:sp>
            <p:nvSpPr>
              <p:cNvPr id="6169" name="Oval 29"/>
              <p:cNvSpPr>
                <a:spLocks noChangeArrowheads="1"/>
              </p:cNvSpPr>
              <p:nvPr userDrawn="1"/>
            </p:nvSpPr>
            <p:spPr bwMode="auto">
              <a:xfrm>
                <a:off x="121" y="165"/>
                <a:ext cx="122" cy="27"/>
              </a:xfrm>
              <a:prstGeom prst="ellipse">
                <a:avLst/>
              </a:prstGeom>
              <a:solidFill>
                <a:srgbClr val="0000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0" name="Oval 30"/>
            <p:cNvSpPr>
              <a:spLocks noChangeArrowheads="1"/>
            </p:cNvSpPr>
            <p:nvPr userDrawn="1"/>
          </p:nvSpPr>
          <p:spPr bwMode="auto">
            <a:xfrm>
              <a:off x="393" y="136"/>
              <a:ext cx="122" cy="27"/>
            </a:xfrm>
            <a:prstGeom prst="ellipse">
              <a:avLst/>
            </a:prstGeom>
            <a:solidFill>
              <a:srgbClr val="00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171" name="Group 27"/>
          <p:cNvGrpSpPr>
            <a:grpSpLocks/>
          </p:cNvGrpSpPr>
          <p:nvPr/>
        </p:nvGrpSpPr>
        <p:grpSpPr bwMode="auto">
          <a:xfrm rot="339896">
            <a:off x="6804025" y="5445125"/>
            <a:ext cx="1223963" cy="771525"/>
            <a:chOff x="0" y="0"/>
            <a:chExt cx="952" cy="577"/>
          </a:xfrm>
        </p:grpSpPr>
        <p:grpSp>
          <p:nvGrpSpPr>
            <p:cNvPr id="6172" name="Group 28"/>
            <p:cNvGrpSpPr>
              <a:grpSpLocks/>
            </p:cNvGrpSpPr>
            <p:nvPr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73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74" name="Arc 34"/>
              <p:cNvSpPr>
                <a:spLocks/>
              </p:cNvSpPr>
              <p:nvPr/>
            </p:nvSpPr>
            <p:spPr bwMode="auto">
              <a:xfrm rot="6987045">
                <a:off x="364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75" name="Oval 35"/>
              <p:cNvSpPr>
                <a:spLocks noChangeArrowheads="1"/>
              </p:cNvSpPr>
              <p:nvPr/>
            </p:nvSpPr>
            <p:spPr bwMode="auto">
              <a:xfrm>
                <a:off x="316" y="224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76" name="Oval 36"/>
              <p:cNvSpPr>
                <a:spLocks noChangeArrowheads="1"/>
              </p:cNvSpPr>
              <p:nvPr/>
            </p:nvSpPr>
            <p:spPr bwMode="auto">
              <a:xfrm>
                <a:off x="677" y="180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7" name="Oval 37"/>
            <p:cNvSpPr>
              <a:spLocks noChangeArrowheads="1"/>
            </p:cNvSpPr>
            <p:nvPr/>
          </p:nvSpPr>
          <p:spPr bwMode="auto">
            <a:xfrm>
              <a:off x="181" y="270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78" name="Oval 38"/>
            <p:cNvSpPr>
              <a:spLocks noChangeArrowheads="1"/>
            </p:cNvSpPr>
            <p:nvPr/>
          </p:nvSpPr>
          <p:spPr bwMode="auto">
            <a:xfrm>
              <a:off x="587" y="225"/>
              <a:ext cx="183" cy="44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sp>
        <p:nvSpPr>
          <p:cNvPr id="6179" name="Arc 42"/>
          <p:cNvSpPr>
            <a:spLocks/>
          </p:cNvSpPr>
          <p:nvPr/>
        </p:nvSpPr>
        <p:spPr bwMode="auto">
          <a:xfrm rot="247852" flipV="1">
            <a:off x="3563938" y="5873750"/>
            <a:ext cx="615950" cy="576263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0" name="Arc 43"/>
          <p:cNvSpPr>
            <a:spLocks/>
          </p:cNvSpPr>
          <p:nvPr/>
        </p:nvSpPr>
        <p:spPr bwMode="auto">
          <a:xfrm rot="247852" flipV="1">
            <a:off x="8101013" y="5229225"/>
            <a:ext cx="792162" cy="1149350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1" name="Arc 44"/>
          <p:cNvSpPr>
            <a:spLocks/>
          </p:cNvSpPr>
          <p:nvPr/>
        </p:nvSpPr>
        <p:spPr bwMode="auto">
          <a:xfrm rot="247852" flipV="1">
            <a:off x="3995738" y="5589588"/>
            <a:ext cx="287337" cy="357187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按一下以編輯母片標題樣式</a:t>
            </a:r>
          </a:p>
        </p:txBody>
      </p:sp>
      <p:sp>
        <p:nvSpPr>
          <p:cNvPr id="61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</a:p>
        </p:txBody>
      </p:sp>
      <p:sp>
        <p:nvSpPr>
          <p:cNvPr id="6184" name="日期版面配置區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03350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6AE0993-828A-4616-9E46-E908ADB182D0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185" name="頁尾版面配置區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89413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186" name="投影片編號版面配置區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75475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F1CE0E-4237-40C6-933E-3D3CBA0D409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</p:sldLayoutIdLst>
  <p:transition>
    <p:dissolv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800">
          <a:solidFill>
            <a:srgbClr val="FF0066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000">
          <a:solidFill>
            <a:srgbClr val="FF0066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chemeClr val="accent2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 rot="-321349">
            <a:off x="323850" y="5157788"/>
            <a:ext cx="1511300" cy="915987"/>
            <a:chOff x="0" y="0"/>
            <a:chExt cx="952" cy="577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48" name="Cloud"/>
              <p:cNvSpPr>
                <a:spLocks noChangeAspect="1" noEditPoints="1"/>
              </p:cNvSpPr>
              <p:nvPr userDrawn="1"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49" name="Arc 10"/>
              <p:cNvSpPr>
                <a:spLocks/>
              </p:cNvSpPr>
              <p:nvPr userDrawn="1"/>
            </p:nvSpPr>
            <p:spPr bwMode="auto">
              <a:xfrm rot="6987045">
                <a:off x="365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0" name="Oval 11"/>
              <p:cNvSpPr>
                <a:spLocks noChangeArrowheads="1"/>
              </p:cNvSpPr>
              <p:nvPr userDrawn="1"/>
            </p:nvSpPr>
            <p:spPr bwMode="auto">
              <a:xfrm>
                <a:off x="315" y="225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1" name="Oval 12"/>
              <p:cNvSpPr>
                <a:spLocks noChangeArrowheads="1"/>
              </p:cNvSpPr>
              <p:nvPr userDrawn="1"/>
            </p:nvSpPr>
            <p:spPr bwMode="auto">
              <a:xfrm>
                <a:off x="679" y="182"/>
                <a:ext cx="46" cy="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52" name="Oval 13"/>
            <p:cNvSpPr>
              <a:spLocks noChangeArrowheads="1"/>
            </p:cNvSpPr>
            <p:nvPr userDrawn="1"/>
          </p:nvSpPr>
          <p:spPr bwMode="auto">
            <a:xfrm>
              <a:off x="181" y="272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53" name="Oval 14"/>
            <p:cNvSpPr>
              <a:spLocks noChangeArrowheads="1"/>
            </p:cNvSpPr>
            <p:nvPr userDrawn="1"/>
          </p:nvSpPr>
          <p:spPr bwMode="auto">
            <a:xfrm>
              <a:off x="589" y="226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 rot="-1001168">
            <a:off x="2484438" y="5589588"/>
            <a:ext cx="1008062" cy="627062"/>
            <a:chOff x="0" y="0"/>
            <a:chExt cx="725" cy="441"/>
          </a:xfrm>
        </p:grpSpPr>
        <p:grpSp>
          <p:nvGrpSpPr>
            <p:cNvPr id="5" name="Group 11"/>
            <p:cNvGrpSpPr>
              <a:grpSpLocks/>
            </p:cNvGrpSpPr>
            <p:nvPr userDrawn="1"/>
          </p:nvGrpSpPr>
          <p:grpSpPr bwMode="auto">
            <a:xfrm rot="475818">
              <a:off x="0" y="0"/>
              <a:ext cx="725" cy="441"/>
              <a:chOff x="0" y="0"/>
              <a:chExt cx="1043" cy="623"/>
            </a:xfrm>
          </p:grpSpPr>
          <p:sp>
            <p:nvSpPr>
              <p:cNvPr id="6156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57" name="Arc 18"/>
              <p:cNvSpPr>
                <a:spLocks/>
              </p:cNvSpPr>
              <p:nvPr/>
            </p:nvSpPr>
            <p:spPr bwMode="auto">
              <a:xfrm rot="6987045">
                <a:off x="367" y="172"/>
                <a:ext cx="408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8" name="Oval 19"/>
              <p:cNvSpPr>
                <a:spLocks noChangeArrowheads="1"/>
              </p:cNvSpPr>
              <p:nvPr/>
            </p:nvSpPr>
            <p:spPr bwMode="auto">
              <a:xfrm>
                <a:off x="317" y="227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9" name="Oval 20"/>
              <p:cNvSpPr>
                <a:spLocks noChangeArrowheads="1"/>
              </p:cNvSpPr>
              <p:nvPr/>
            </p:nvSpPr>
            <p:spPr bwMode="auto">
              <a:xfrm>
                <a:off x="678" y="181"/>
                <a:ext cx="46" cy="4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60" name="Oval 21"/>
            <p:cNvSpPr>
              <a:spLocks noChangeArrowheads="1"/>
            </p:cNvSpPr>
            <p:nvPr userDrawn="1"/>
          </p:nvSpPr>
          <p:spPr bwMode="auto">
            <a:xfrm rot="475818">
              <a:off x="138" y="186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61" name="Oval 22"/>
            <p:cNvSpPr>
              <a:spLocks noChangeArrowheads="1"/>
            </p:cNvSpPr>
            <p:nvPr userDrawn="1"/>
          </p:nvSpPr>
          <p:spPr bwMode="auto">
            <a:xfrm rot="475818">
              <a:off x="449" y="193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4932363" y="5949950"/>
            <a:ext cx="719137" cy="411163"/>
            <a:chOff x="0" y="0"/>
            <a:chExt cx="636" cy="350"/>
          </a:xfrm>
        </p:grpSpPr>
        <p:grpSp>
          <p:nvGrpSpPr>
            <p:cNvPr id="7" name="Group 19"/>
            <p:cNvGrpSpPr>
              <a:grpSpLocks/>
            </p:cNvGrpSpPr>
            <p:nvPr userDrawn="1"/>
          </p:nvGrpSpPr>
          <p:grpSpPr bwMode="auto">
            <a:xfrm>
              <a:off x="0" y="0"/>
              <a:ext cx="636" cy="350"/>
              <a:chOff x="0" y="0"/>
              <a:chExt cx="636" cy="350"/>
            </a:xfrm>
          </p:grpSpPr>
          <p:grpSp>
            <p:nvGrpSpPr>
              <p:cNvPr id="8" name="Group 2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636" cy="350"/>
                <a:chOff x="0" y="0"/>
                <a:chExt cx="1043" cy="623"/>
              </a:xfrm>
            </p:grpSpPr>
            <p:sp>
              <p:nvSpPr>
                <p:cNvPr id="6165" name="Cloud"/>
                <p:cNvSpPr>
                  <a:spLocks noChangeAspect="1" noEditPoints="1"/>
                </p:cNvSpPr>
                <p:nvPr/>
              </p:nvSpPr>
              <p:spPr bwMode="auto">
                <a:xfrm>
                  <a:off x="0" y="0"/>
                  <a:ext cx="1043" cy="623"/>
                </a:xfrm>
                <a:custGeom>
                  <a:avLst/>
                  <a:gdLst>
                    <a:gd name="T0" fmla="*/ 2982 w 21600"/>
                    <a:gd name="T1" fmla="*/ 3259 h 21600"/>
                    <a:gd name="T2" fmla="*/ 17085 w 21600"/>
                    <a:gd name="T3" fmla="*/ 17335 h 21600"/>
                  </a:gdLst>
                  <a:ahLst/>
                  <a:cxnLst>
                    <a:cxn ang="0">
                      <a:pos x="1949" y="7180"/>
                    </a:cxn>
                    <a:cxn ang="0">
                      <a:pos x="0" y="10137"/>
                    </a:cxn>
                    <a:cxn ang="0">
                      <a:pos x="1074" y="12702"/>
                    </a:cxn>
                    <a:cxn ang="0">
                      <a:pos x="1063" y="12668"/>
                    </a:cxn>
                    <a:cxn ang="0">
                      <a:pos x="475" y="14690"/>
                    </a:cxn>
                    <a:cxn ang="0">
                      <a:pos x="2655" y="17650"/>
                    </a:cxn>
                    <a:cxn ang="0">
                      <a:pos x="2909" y="17629"/>
                    </a:cxn>
                    <a:cxn ang="0">
                      <a:pos x="2897" y="17649"/>
                    </a:cxn>
                    <a:cxn ang="0">
                      <a:pos x="6247" y="20300"/>
                    </a:cxn>
                    <a:cxn ang="0">
                      <a:pos x="8235" y="19546"/>
                    </a:cxn>
                    <a:cxn ang="0">
                      <a:pos x="8229" y="19550"/>
                    </a:cxn>
                    <a:cxn ang="0">
                      <a:pos x="11036" y="21597"/>
                    </a:cxn>
                    <a:cxn ang="0">
                      <a:pos x="14267" y="18324"/>
                    </a:cxn>
                    <a:cxn ang="0">
                      <a:pos x="14270" y="18350"/>
                    </a:cxn>
                    <a:cxn ang="0">
                      <a:pos x="15802" y="18947"/>
                    </a:cxn>
                    <a:cxn ang="0">
                      <a:pos x="18694" y="15045"/>
                    </a:cxn>
                    <a:cxn ang="0">
                      <a:pos x="18689" y="15035"/>
                    </a:cxn>
                    <a:cxn ang="0">
                      <a:pos x="21597" y="10472"/>
                    </a:cxn>
                    <a:cxn ang="0">
                      <a:pos x="20896" y="7663"/>
                    </a:cxn>
                    <a:cxn ang="0">
                      <a:pos x="20889" y="7661"/>
                    </a:cxn>
                    <a:cxn ang="0">
                      <a:pos x="21105" y="6228"/>
                    </a:cxn>
                    <a:cxn ang="0">
                      <a:pos x="19139" y="2719"/>
                    </a:cxn>
                    <a:cxn ang="0">
                      <a:pos x="19148" y="2712"/>
                    </a:cxn>
                    <a:cxn ang="0">
                      <a:pos x="16758" y="0"/>
                    </a:cxn>
                    <a:cxn ang="0">
                      <a:pos x="14905" y="1165"/>
                    </a:cxn>
                    <a:cxn ang="0">
                      <a:pos x="14909" y="1170"/>
                    </a:cxn>
                    <a:cxn ang="0">
                      <a:pos x="13174" y="0"/>
                    </a:cxn>
                    <a:cxn ang="0">
                      <a:pos x="11221" y="1645"/>
                    </a:cxn>
                    <a:cxn ang="0">
                      <a:pos x="11229" y="1694"/>
                    </a:cxn>
                    <a:cxn ang="0">
                      <a:pos x="9358" y="650"/>
                    </a:cxn>
                    <a:cxn ang="0">
                      <a:pos x="7003" y="2578"/>
                    </a:cxn>
                    <a:cxn ang="0">
                      <a:pos x="6995" y="2602"/>
                    </a:cxn>
                    <a:cxn ang="0">
                      <a:pos x="5288" y="1972"/>
                    </a:cxn>
                    <a:cxn ang="0">
                      <a:pos x="1912" y="6567"/>
                    </a:cxn>
                    <a:cxn ang="0">
                      <a:pos x="1942" y="7186"/>
                    </a:cxn>
                    <a:cxn ang="0">
                      <a:pos x="1074" y="12702"/>
                    </a:cxn>
                    <a:cxn ang="0">
                      <a:pos x="2172" y="13110"/>
                    </a:cxn>
                    <a:cxn ang="0">
                      <a:pos x="2341" y="13101"/>
                    </a:cxn>
                    <a:cxn ang="0">
                      <a:pos x="2909" y="17629"/>
                    </a:cxn>
                    <a:cxn ang="0">
                      <a:pos x="3463" y="17439"/>
                    </a:cxn>
                    <a:cxn ang="0">
                      <a:pos x="7895" y="18680"/>
                    </a:cxn>
                    <a:cxn ang="0">
                      <a:pos x="8229" y="19550"/>
                    </a:cxn>
                    <a:cxn ang="0">
                      <a:pos x="14267" y="18324"/>
                    </a:cxn>
                    <a:cxn ang="0">
                      <a:pos x="14400" y="17370"/>
                    </a:cxn>
                    <a:cxn ang="0">
                      <a:pos x="18694" y="15045"/>
                    </a:cxn>
                    <a:cxn ang="0">
                      <a:pos x="18695" y="15013"/>
                    </a:cxn>
                    <a:cxn ang="0">
                      <a:pos x="17069" y="11477"/>
                    </a:cxn>
                    <a:cxn ang="0">
                      <a:pos x="20165" y="8999"/>
                    </a:cxn>
                    <a:cxn ang="0">
                      <a:pos x="20889" y="7661"/>
                    </a:cxn>
                    <a:cxn ang="0">
                      <a:pos x="19186" y="3344"/>
                    </a:cxn>
                    <a:cxn ang="0">
                      <a:pos x="19187" y="3297"/>
                    </a:cxn>
                    <a:cxn ang="0">
                      <a:pos x="19148" y="2712"/>
                    </a:cxn>
                    <a:cxn ang="0">
                      <a:pos x="14905" y="1165"/>
                    </a:cxn>
                    <a:cxn ang="0">
                      <a:pos x="14535" y="1971"/>
                    </a:cxn>
                    <a:cxn ang="0">
                      <a:pos x="11221" y="1645"/>
                    </a:cxn>
                    <a:cxn ang="0">
                      <a:pos x="11041" y="2340"/>
                    </a:cxn>
                    <a:cxn ang="0">
                      <a:pos x="7645" y="3276"/>
                    </a:cxn>
                    <a:cxn ang="0">
                      <a:pos x="6995" y="2602"/>
                    </a:cxn>
                    <a:cxn ang="0">
                      <a:pos x="1942" y="7186"/>
                    </a:cxn>
                    <a:cxn ang="0">
                      <a:pos x="2056" y="7895"/>
                    </a:cxn>
                  </a:cxnLst>
                  <a:rect l="T0" t="T1" r="T2" b="T3"/>
                  <a:pathLst>
                    <a:path w="21600" h="21600" extrusionOk="0">
                      <a:moveTo>
                        <a:pt x="1949" y="7180"/>
                      </a:moveTo>
                      <a:cubicBezTo>
                        <a:pt x="841" y="7336"/>
                        <a:pt x="0" y="8613"/>
                        <a:pt x="0" y="10137"/>
                      </a:cubicBezTo>
                      <a:cubicBezTo>
                        <a:pt x="-1" y="11192"/>
                        <a:pt x="409" y="12169"/>
                        <a:pt x="1074" y="12702"/>
                      </a:cubicBezTo>
                      <a:lnTo>
                        <a:pt x="1063" y="12668"/>
                      </a:lnTo>
                      <a:cubicBezTo>
                        <a:pt x="685" y="13217"/>
                        <a:pt x="475" y="13940"/>
                        <a:pt x="475" y="14690"/>
                      </a:cubicBezTo>
                      <a:cubicBezTo>
                        <a:pt x="475" y="16325"/>
                        <a:pt x="1451" y="17650"/>
                        <a:pt x="2655" y="17650"/>
                      </a:cubicBezTo>
                      <a:cubicBezTo>
                        <a:pt x="2739" y="17650"/>
                        <a:pt x="2824" y="17643"/>
                        <a:pt x="2909" y="17629"/>
                      </a:cubicBezTo>
                      <a:lnTo>
                        <a:pt x="2897" y="17649"/>
                      </a:lnTo>
                      <a:cubicBezTo>
                        <a:pt x="3585" y="19288"/>
                        <a:pt x="4863" y="20300"/>
                        <a:pt x="6247" y="20300"/>
                      </a:cubicBezTo>
                      <a:cubicBezTo>
                        <a:pt x="6947" y="20299"/>
                        <a:pt x="7635" y="20039"/>
                        <a:pt x="8235" y="19546"/>
                      </a:cubicBezTo>
                      <a:lnTo>
                        <a:pt x="8229" y="19550"/>
                      </a:lnTo>
                      <a:cubicBezTo>
                        <a:pt x="8855" y="20829"/>
                        <a:pt x="9908" y="21597"/>
                        <a:pt x="11036" y="21597"/>
                      </a:cubicBezTo>
                      <a:cubicBezTo>
                        <a:pt x="12523" y="21596"/>
                        <a:pt x="13836" y="20267"/>
                        <a:pt x="14267" y="18324"/>
                      </a:cubicBezTo>
                      <a:lnTo>
                        <a:pt x="14270" y="18350"/>
                      </a:lnTo>
                      <a:cubicBezTo>
                        <a:pt x="14730" y="18740"/>
                        <a:pt x="15260" y="18947"/>
                        <a:pt x="15802" y="18947"/>
                      </a:cubicBezTo>
                      <a:cubicBezTo>
                        <a:pt x="17390" y="18946"/>
                        <a:pt x="18682" y="17205"/>
                        <a:pt x="18694" y="15045"/>
                      </a:cubicBezTo>
                      <a:lnTo>
                        <a:pt x="18689" y="15035"/>
                      </a:lnTo>
                      <a:cubicBezTo>
                        <a:pt x="20357" y="14710"/>
                        <a:pt x="21597" y="12765"/>
                        <a:pt x="21597" y="10472"/>
                      </a:cubicBezTo>
                      <a:cubicBezTo>
                        <a:pt x="21597" y="9456"/>
                        <a:pt x="21350" y="8469"/>
                        <a:pt x="20896" y="7663"/>
                      </a:cubicBezTo>
                      <a:lnTo>
                        <a:pt x="20889" y="7661"/>
                      </a:lnTo>
                      <a:cubicBezTo>
                        <a:pt x="21031" y="7208"/>
                        <a:pt x="21105" y="6721"/>
                        <a:pt x="21105" y="6228"/>
                      </a:cubicBezTo>
                      <a:cubicBezTo>
                        <a:pt x="21105" y="4588"/>
                        <a:pt x="20299" y="3150"/>
                        <a:pt x="19139" y="2719"/>
                      </a:cubicBezTo>
                      <a:lnTo>
                        <a:pt x="19148" y="2712"/>
                      </a:lnTo>
                      <a:cubicBezTo>
                        <a:pt x="18940" y="1142"/>
                        <a:pt x="17933" y="0"/>
                        <a:pt x="16758" y="0"/>
                      </a:cubicBezTo>
                      <a:cubicBezTo>
                        <a:pt x="16044" y="-1"/>
                        <a:pt x="15367" y="426"/>
                        <a:pt x="14905" y="1165"/>
                      </a:cubicBezTo>
                      <a:lnTo>
                        <a:pt x="14909" y="1170"/>
                      </a:lnTo>
                      <a:cubicBezTo>
                        <a:pt x="14497" y="432"/>
                        <a:pt x="13855" y="0"/>
                        <a:pt x="13174" y="0"/>
                      </a:cubicBezTo>
                      <a:cubicBezTo>
                        <a:pt x="12347" y="-1"/>
                        <a:pt x="11590" y="637"/>
                        <a:pt x="11221" y="1645"/>
                      </a:cubicBezTo>
                      <a:lnTo>
                        <a:pt x="11229" y="1694"/>
                      </a:lnTo>
                      <a:cubicBezTo>
                        <a:pt x="10730" y="1024"/>
                        <a:pt x="10058" y="650"/>
                        <a:pt x="9358" y="650"/>
                      </a:cubicBezTo>
                      <a:cubicBezTo>
                        <a:pt x="8372" y="649"/>
                        <a:pt x="7466" y="1391"/>
                        <a:pt x="7003" y="2578"/>
                      </a:cubicBezTo>
                      <a:lnTo>
                        <a:pt x="6995" y="2602"/>
                      </a:lnTo>
                      <a:cubicBezTo>
                        <a:pt x="6477" y="2189"/>
                        <a:pt x="5888" y="1972"/>
                        <a:pt x="5288" y="1972"/>
                      </a:cubicBezTo>
                      <a:cubicBezTo>
                        <a:pt x="3423" y="1972"/>
                        <a:pt x="1912" y="4029"/>
                        <a:pt x="1912" y="6567"/>
                      </a:cubicBezTo>
                      <a:cubicBezTo>
                        <a:pt x="1911" y="6774"/>
                        <a:pt x="1922" y="6981"/>
                        <a:pt x="1942" y="7186"/>
                      </a:cubicBezTo>
                      <a:close/>
                    </a:path>
                    <a:path w="21600" h="21600" fill="none" extrusionOk="0">
                      <a:moveTo>
                        <a:pt x="1074" y="12702"/>
                      </a:moveTo>
                      <a:cubicBezTo>
                        <a:pt x="1407" y="12969"/>
                        <a:pt x="1786" y="13110"/>
                        <a:pt x="2172" y="13110"/>
                      </a:cubicBezTo>
                      <a:cubicBezTo>
                        <a:pt x="2228" y="13109"/>
                        <a:pt x="2285" y="13107"/>
                        <a:pt x="2341" y="13101"/>
                      </a:cubicBezTo>
                    </a:path>
                    <a:path w="21600" h="21600" fill="none" extrusionOk="0">
                      <a:moveTo>
                        <a:pt x="2909" y="17629"/>
                      </a:moveTo>
                      <a:cubicBezTo>
                        <a:pt x="3099" y="17599"/>
                        <a:pt x="3285" y="17535"/>
                        <a:pt x="3463" y="17439"/>
                      </a:cubicBezTo>
                    </a:path>
                    <a:path w="21600" h="21600" fill="none" extrusionOk="0">
                      <a:moveTo>
                        <a:pt x="7895" y="18680"/>
                      </a:moveTo>
                      <a:cubicBezTo>
                        <a:pt x="7983" y="18985"/>
                        <a:pt x="8095" y="19277"/>
                        <a:pt x="8229" y="19550"/>
                      </a:cubicBezTo>
                    </a:path>
                    <a:path w="21600" h="21600" fill="none" extrusionOk="0">
                      <a:moveTo>
                        <a:pt x="14267" y="18324"/>
                      </a:moveTo>
                      <a:cubicBezTo>
                        <a:pt x="14336" y="18013"/>
                        <a:pt x="14380" y="17693"/>
                        <a:pt x="14400" y="17370"/>
                      </a:cubicBezTo>
                    </a:path>
                    <a:path w="21600" h="21600" fill="none" extrusionOk="0">
                      <a:moveTo>
                        <a:pt x="18694" y="15045"/>
                      </a:moveTo>
                      <a:cubicBezTo>
                        <a:pt x="18694" y="15034"/>
                        <a:pt x="18695" y="15024"/>
                        <a:pt x="18695" y="15013"/>
                      </a:cubicBezTo>
                      <a:cubicBezTo>
                        <a:pt x="18695" y="13508"/>
                        <a:pt x="18063" y="12136"/>
                        <a:pt x="17069" y="11477"/>
                      </a:cubicBezTo>
                    </a:path>
                    <a:path w="21600" h="21600" fill="none" extrusionOk="0">
                      <a:moveTo>
                        <a:pt x="20165" y="8999"/>
                      </a:moveTo>
                      <a:cubicBezTo>
                        <a:pt x="20479" y="8635"/>
                        <a:pt x="20726" y="8177"/>
                        <a:pt x="20889" y="7661"/>
                      </a:cubicBezTo>
                    </a:path>
                    <a:path w="21600" h="21600" fill="none" extrusionOk="0">
                      <a:moveTo>
                        <a:pt x="19186" y="3344"/>
                      </a:moveTo>
                      <a:cubicBezTo>
                        <a:pt x="19186" y="3328"/>
                        <a:pt x="19187" y="3313"/>
                        <a:pt x="19187" y="3297"/>
                      </a:cubicBezTo>
                      <a:cubicBezTo>
                        <a:pt x="19187" y="3101"/>
                        <a:pt x="19174" y="2905"/>
                        <a:pt x="19148" y="2712"/>
                      </a:cubicBezTo>
                    </a:path>
                    <a:path w="21600" h="21600" fill="none" extrusionOk="0">
                      <a:moveTo>
                        <a:pt x="14905" y="1165"/>
                      </a:moveTo>
                      <a:cubicBezTo>
                        <a:pt x="14754" y="1408"/>
                        <a:pt x="14629" y="1679"/>
                        <a:pt x="14535" y="1971"/>
                      </a:cubicBezTo>
                    </a:path>
                    <a:path w="21600" h="21600" fill="none" extrusionOk="0">
                      <a:moveTo>
                        <a:pt x="11221" y="1645"/>
                      </a:moveTo>
                      <a:cubicBezTo>
                        <a:pt x="11140" y="1866"/>
                        <a:pt x="11080" y="2099"/>
                        <a:pt x="11041" y="2340"/>
                      </a:cubicBezTo>
                    </a:path>
                    <a:path w="21600" h="21600" fill="none" extrusionOk="0">
                      <a:moveTo>
                        <a:pt x="7645" y="3276"/>
                      </a:moveTo>
                      <a:cubicBezTo>
                        <a:pt x="7449" y="3016"/>
                        <a:pt x="7231" y="2790"/>
                        <a:pt x="6995" y="2602"/>
                      </a:cubicBezTo>
                    </a:path>
                    <a:path w="21600" h="21600" fill="none" extrusionOk="0">
                      <a:moveTo>
                        <a:pt x="1942" y="7186"/>
                      </a:moveTo>
                      <a:cubicBezTo>
                        <a:pt x="1966" y="7426"/>
                        <a:pt x="2004" y="7663"/>
                        <a:pt x="2056" y="7895"/>
                      </a:cubicBezTo>
                    </a:path>
                  </a:pathLst>
                </a:custGeom>
                <a:solidFill>
                  <a:schemeClr val="accent1">
                    <a:alpha val="79999"/>
                  </a:schemeClr>
                </a:solidFill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80322" dir="1106097" algn="ctr" rotWithShape="0">
                    <a:srgbClr val="808080"/>
                  </a:outerShdw>
                </a:effectLst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6166" name="Arc 26"/>
                <p:cNvSpPr>
                  <a:spLocks/>
                </p:cNvSpPr>
                <p:nvPr/>
              </p:nvSpPr>
              <p:spPr bwMode="auto">
                <a:xfrm rot="6987045">
                  <a:off x="366" y="173"/>
                  <a:ext cx="409" cy="239"/>
                </a:xfrm>
                <a:custGeom>
                  <a:avLst/>
                  <a:gdLst>
                    <a:gd name="T0" fmla="*/ 0 w 21600"/>
                    <a:gd name="T1" fmla="*/ 0 h 19035"/>
                    <a:gd name="T2" fmla="*/ 21600 w 21600"/>
                    <a:gd name="T3" fmla="*/ 19035 h 19035"/>
                  </a:gdLst>
                  <a:ahLst/>
                  <a:cxnLst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0" y="19035"/>
                    </a:cxn>
                  </a:cxnLst>
                  <a:rect l="T0" t="T1" r="T2" b="T3"/>
                  <a:pathLst>
                    <a:path w="21600" h="19035" fill="none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</a:path>
                    <a:path w="21600" h="19035" stroke="0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  <a:lnTo>
                        <a:pt x="0" y="19035"/>
                      </a:lnTo>
                      <a:close/>
                    </a:path>
                  </a:pathLst>
                </a:custGeom>
                <a:noFill/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  <p:sp>
              <p:nvSpPr>
                <p:cNvPr id="6167" name="Oval 27"/>
                <p:cNvSpPr>
                  <a:spLocks noChangeArrowheads="1"/>
                </p:cNvSpPr>
                <p:nvPr/>
              </p:nvSpPr>
              <p:spPr bwMode="auto">
                <a:xfrm>
                  <a:off x="318" y="226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  <p:sp>
              <p:nvSpPr>
                <p:cNvPr id="6168" name="Oval 28"/>
                <p:cNvSpPr>
                  <a:spLocks noChangeArrowheads="1"/>
                </p:cNvSpPr>
                <p:nvPr/>
              </p:nvSpPr>
              <p:spPr bwMode="auto">
                <a:xfrm>
                  <a:off x="679" y="183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</p:grpSp>
          <p:sp>
            <p:nvSpPr>
              <p:cNvPr id="6169" name="Oval 29"/>
              <p:cNvSpPr>
                <a:spLocks noChangeArrowheads="1"/>
              </p:cNvSpPr>
              <p:nvPr userDrawn="1"/>
            </p:nvSpPr>
            <p:spPr bwMode="auto">
              <a:xfrm>
                <a:off x="121" y="165"/>
                <a:ext cx="122" cy="27"/>
              </a:xfrm>
              <a:prstGeom prst="ellipse">
                <a:avLst/>
              </a:prstGeom>
              <a:solidFill>
                <a:srgbClr val="0000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0" name="Oval 30"/>
            <p:cNvSpPr>
              <a:spLocks noChangeArrowheads="1"/>
            </p:cNvSpPr>
            <p:nvPr userDrawn="1"/>
          </p:nvSpPr>
          <p:spPr bwMode="auto">
            <a:xfrm>
              <a:off x="393" y="136"/>
              <a:ext cx="122" cy="27"/>
            </a:xfrm>
            <a:prstGeom prst="ellipse">
              <a:avLst/>
            </a:prstGeom>
            <a:solidFill>
              <a:srgbClr val="00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9" name="Group 27"/>
          <p:cNvGrpSpPr>
            <a:grpSpLocks/>
          </p:cNvGrpSpPr>
          <p:nvPr/>
        </p:nvGrpSpPr>
        <p:grpSpPr bwMode="auto">
          <a:xfrm rot="339896">
            <a:off x="6804025" y="5445125"/>
            <a:ext cx="1223963" cy="771525"/>
            <a:chOff x="0" y="0"/>
            <a:chExt cx="952" cy="577"/>
          </a:xfrm>
        </p:grpSpPr>
        <p:grpSp>
          <p:nvGrpSpPr>
            <p:cNvPr id="10" name="Group 28"/>
            <p:cNvGrpSpPr>
              <a:grpSpLocks/>
            </p:cNvGrpSpPr>
            <p:nvPr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73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74" name="Arc 34"/>
              <p:cNvSpPr>
                <a:spLocks/>
              </p:cNvSpPr>
              <p:nvPr/>
            </p:nvSpPr>
            <p:spPr bwMode="auto">
              <a:xfrm rot="6987045">
                <a:off x="364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75" name="Oval 35"/>
              <p:cNvSpPr>
                <a:spLocks noChangeArrowheads="1"/>
              </p:cNvSpPr>
              <p:nvPr/>
            </p:nvSpPr>
            <p:spPr bwMode="auto">
              <a:xfrm>
                <a:off x="316" y="224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76" name="Oval 36"/>
              <p:cNvSpPr>
                <a:spLocks noChangeArrowheads="1"/>
              </p:cNvSpPr>
              <p:nvPr/>
            </p:nvSpPr>
            <p:spPr bwMode="auto">
              <a:xfrm>
                <a:off x="677" y="180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7" name="Oval 37"/>
            <p:cNvSpPr>
              <a:spLocks noChangeArrowheads="1"/>
            </p:cNvSpPr>
            <p:nvPr/>
          </p:nvSpPr>
          <p:spPr bwMode="auto">
            <a:xfrm>
              <a:off x="181" y="270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78" name="Oval 38"/>
            <p:cNvSpPr>
              <a:spLocks noChangeArrowheads="1"/>
            </p:cNvSpPr>
            <p:nvPr/>
          </p:nvSpPr>
          <p:spPr bwMode="auto">
            <a:xfrm>
              <a:off x="587" y="225"/>
              <a:ext cx="183" cy="44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sp>
        <p:nvSpPr>
          <p:cNvPr id="6179" name="Arc 42"/>
          <p:cNvSpPr>
            <a:spLocks/>
          </p:cNvSpPr>
          <p:nvPr/>
        </p:nvSpPr>
        <p:spPr bwMode="auto">
          <a:xfrm rot="247852" flipV="1">
            <a:off x="3563938" y="5873750"/>
            <a:ext cx="615950" cy="576263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0" name="Arc 43"/>
          <p:cNvSpPr>
            <a:spLocks/>
          </p:cNvSpPr>
          <p:nvPr/>
        </p:nvSpPr>
        <p:spPr bwMode="auto">
          <a:xfrm rot="247852" flipV="1">
            <a:off x="8101013" y="5229225"/>
            <a:ext cx="792162" cy="1149350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1" name="Arc 44"/>
          <p:cNvSpPr>
            <a:spLocks/>
          </p:cNvSpPr>
          <p:nvPr/>
        </p:nvSpPr>
        <p:spPr bwMode="auto">
          <a:xfrm rot="247852" flipV="1">
            <a:off x="3995738" y="5589588"/>
            <a:ext cx="287337" cy="357187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按一下以編輯母片標題樣式</a:t>
            </a:r>
          </a:p>
        </p:txBody>
      </p:sp>
      <p:sp>
        <p:nvSpPr>
          <p:cNvPr id="61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</a:p>
        </p:txBody>
      </p:sp>
      <p:sp>
        <p:nvSpPr>
          <p:cNvPr id="6184" name="日期版面配置區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03350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1458025-84E6-407C-B8FD-B404C5D5DF1A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185" name="頁尾版面配置區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89413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186" name="投影片編號版面配置區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75475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F1CE0E-4237-40C6-933E-3D3CBA0D409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</p:sldLayoutIdLst>
  <p:transition>
    <p:dissolv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800">
          <a:solidFill>
            <a:srgbClr val="FF0066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000">
          <a:solidFill>
            <a:srgbClr val="FF0066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apps.wwf.org.hk/earthhour/download/2012/EH2012_school_kit_chi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orientaldaily.on.cccntnews2011011700176_058.html/" TargetMode="External"/><Relationship Id="rId4" Type="http://schemas.openxmlformats.org/officeDocument/2006/relationships/hyperlink" Target="http://famouswonders.com/victoria-harbor-in-hong-kong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orientaldaily.on.cccntnews2011011700176_058.html/" TargetMode="External"/><Relationship Id="rId4" Type="http://schemas.openxmlformats.org/officeDocument/2006/relationships/hyperlink" Target="http://famouswonders.com/victoria-harbor-in-hong-kong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gif"/><Relationship Id="rId4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pgroup.com/poweru/chi/energy_calculator/index.aspx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zh-TW" b="1" dirty="0" smtClean="0"/>
              <a:t>課節</a:t>
            </a:r>
            <a:r>
              <a:rPr lang="zh-TW" altLang="en-US" b="1" dirty="0" smtClean="0"/>
              <a:t>四：</a:t>
            </a:r>
            <a:r>
              <a:rPr lang="zh-TW" altLang="zh-TW" b="1" dirty="0" smtClean="0"/>
              <a:t>改變未來</a:t>
            </a:r>
            <a:endParaRPr lang="zh-TW" altLang="zh-TW" dirty="0"/>
          </a:p>
        </p:txBody>
      </p:sp>
      <p:sp>
        <p:nvSpPr>
          <p:cNvPr id="8" name="副標題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393-D1BB-4F0F-A39B-659BF0AE1CC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圖片 4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573016"/>
            <a:ext cx="1546839" cy="2880320"/>
          </a:xfrm>
          <a:prstGeom prst="rect">
            <a:avLst/>
          </a:prstGeom>
        </p:spPr>
      </p:pic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348170">
            <a:off x="771989" y="3551263"/>
            <a:ext cx="1950662" cy="2473161"/>
          </a:xfrm>
          <a:prstGeom prst="rect">
            <a:avLst/>
          </a:prstGeom>
        </p:spPr>
      </p:pic>
      <p:pic>
        <p:nvPicPr>
          <p:cNvPr id="10" name="圖片 9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43133">
            <a:off x="6523831" y="3373166"/>
            <a:ext cx="1021080" cy="286512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46857" y="1052736"/>
          <a:ext cx="8229599" cy="315034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129614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zh-TW" sz="1400" kern="100" dirty="0" smtClean="0"/>
                        <a:t>燈泡位置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zh-TW" sz="1400" kern="100" dirty="0" smtClean="0"/>
                        <a:t>（</a:t>
                      </a:r>
                      <a:r>
                        <a:rPr lang="en-US" altLang="zh-TW" sz="1400" kern="100" dirty="0" smtClean="0"/>
                        <a:t>a</a:t>
                      </a:r>
                      <a:r>
                        <a:rPr lang="zh-TW" altLang="zh-TW" sz="1400" kern="100" dirty="0" smtClean="0"/>
                        <a:t>）</a:t>
                      </a:r>
                      <a:endParaRPr lang="zh-TW" altLang="en-US" sz="1400" b="1" kern="100" dirty="0">
                        <a:solidFill>
                          <a:schemeClr val="tx1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/>
                        <a:t>燈泡類型</a:t>
                      </a:r>
                      <a:endParaRPr lang="zh-TW" sz="1200" kern="1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/>
                        <a:t>（</a:t>
                      </a:r>
                      <a:r>
                        <a:rPr lang="en-US" sz="1400" kern="100" dirty="0"/>
                        <a:t>b</a:t>
                      </a:r>
                      <a:r>
                        <a:rPr lang="zh-TW" sz="1400" kern="100" dirty="0"/>
                        <a:t>）</a:t>
                      </a:r>
                      <a:endParaRPr lang="zh-TW" sz="1200" kern="100" dirty="0">
                        <a:solidFill>
                          <a:schemeClr val="tx1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/>
                        <a:t>平均耗電量</a:t>
                      </a:r>
                      <a:endParaRPr lang="zh-TW" sz="1200" kern="1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/>
                        <a:t>（</a:t>
                      </a:r>
                      <a:r>
                        <a:rPr lang="en-US" sz="1400" kern="100" dirty="0"/>
                        <a:t>c</a:t>
                      </a:r>
                      <a:r>
                        <a:rPr lang="zh-TW" sz="1400" kern="100" dirty="0"/>
                        <a:t>）</a:t>
                      </a:r>
                      <a:endParaRPr lang="zh-TW" sz="1200" kern="100" dirty="0">
                        <a:solidFill>
                          <a:schemeClr val="tx1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/>
                        <a:t>數量</a:t>
                      </a:r>
                      <a:endParaRPr lang="zh-TW" sz="1200" kern="1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/>
                        <a:t>（</a:t>
                      </a:r>
                      <a:r>
                        <a:rPr lang="en-US" sz="1400" kern="100" dirty="0"/>
                        <a:t>d</a:t>
                      </a:r>
                      <a:r>
                        <a:rPr lang="zh-TW" sz="1400" kern="100" dirty="0"/>
                        <a:t>）</a:t>
                      </a:r>
                      <a:endParaRPr lang="zh-TW" sz="1200" kern="100" dirty="0">
                        <a:solidFill>
                          <a:schemeClr val="tx1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/>
                        <a:t>每日操作時間（小時）</a:t>
                      </a:r>
                      <a:endParaRPr lang="zh-TW" sz="1200" kern="1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/>
                        <a:t>（</a:t>
                      </a:r>
                      <a:r>
                        <a:rPr lang="en-US" sz="1400" kern="100"/>
                        <a:t>e</a:t>
                      </a:r>
                      <a:r>
                        <a:rPr lang="zh-TW" sz="1400" kern="100"/>
                        <a:t>）</a:t>
                      </a:r>
                      <a:endParaRPr lang="zh-TW" sz="1200" kern="100">
                        <a:solidFill>
                          <a:schemeClr val="tx1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/>
                        <a:t>所用電量</a:t>
                      </a:r>
                      <a:endParaRPr lang="zh-TW" sz="1200" kern="1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/>
                        <a:t>（度）</a:t>
                      </a:r>
                      <a:endParaRPr lang="zh-TW" sz="1200" kern="1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/>
                        <a:t>（</a:t>
                      </a:r>
                      <a:r>
                        <a:rPr lang="en-US" sz="1400" kern="100"/>
                        <a:t>f</a:t>
                      </a:r>
                      <a:r>
                        <a:rPr lang="zh-TW" sz="1400" kern="100"/>
                        <a:t>）</a:t>
                      </a:r>
                      <a:endParaRPr lang="zh-TW" sz="1200" kern="100">
                        <a:solidFill>
                          <a:schemeClr val="tx1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/>
                        <a:t>每日若少用一小時，每年估計可節省電費</a:t>
                      </a:r>
                      <a:endParaRPr lang="zh-TW" sz="1200" kern="1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/>
                        <a:t>（</a:t>
                      </a:r>
                      <a:r>
                        <a:rPr lang="en-US" sz="1400" kern="100" dirty="0"/>
                        <a:t>g</a:t>
                      </a:r>
                      <a:r>
                        <a:rPr lang="zh-TW" sz="1400" kern="100" dirty="0"/>
                        <a:t>）</a:t>
                      </a:r>
                      <a:endParaRPr lang="zh-TW" sz="1200" kern="100" dirty="0">
                        <a:solidFill>
                          <a:schemeClr val="tx1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/>
                        <a:t>客廳</a:t>
                      </a:r>
                      <a:endParaRPr lang="zh-TW" sz="1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/>
                        <a:t>慳電膽</a:t>
                      </a:r>
                      <a:r>
                        <a:rPr lang="en-US" sz="1400" kern="100"/>
                        <a:t>40W</a:t>
                      </a:r>
                      <a:endParaRPr lang="zh-TW" sz="12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/>
                        <a:t>0.04</a:t>
                      </a:r>
                      <a:endParaRPr lang="zh-TW" sz="12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/>
                        <a:t>1</a:t>
                      </a:r>
                      <a:endParaRPr lang="zh-TW" sz="1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/>
                        <a:t>5</a:t>
                      </a:r>
                      <a:endParaRPr lang="zh-TW" sz="1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/>
                        <a:t>0.2</a:t>
                      </a:r>
                      <a:endParaRPr lang="zh-TW" sz="12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/>
                        <a:t>14.6</a:t>
                      </a:r>
                      <a:endParaRPr lang="zh-TW" sz="1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/>
                        <a:t>房間</a:t>
                      </a:r>
                      <a:endParaRPr lang="zh-TW" sz="12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/>
                        <a:t>慳電膽</a:t>
                      </a:r>
                      <a:r>
                        <a:rPr lang="en-US" sz="1400" kern="100"/>
                        <a:t>28W</a:t>
                      </a:r>
                      <a:endParaRPr lang="zh-TW" sz="12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/>
                        <a:t>0.028</a:t>
                      </a:r>
                      <a:endParaRPr lang="zh-TW" sz="12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/>
                        <a:t>1</a:t>
                      </a:r>
                      <a:endParaRPr lang="zh-TW" sz="12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/>
                        <a:t>3</a:t>
                      </a:r>
                      <a:endParaRPr lang="zh-TW" sz="1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/>
                        <a:t>0.084</a:t>
                      </a:r>
                      <a:endParaRPr lang="zh-TW" sz="1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/>
                        <a:t>10.2</a:t>
                      </a:r>
                      <a:endParaRPr lang="zh-TW" sz="1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/>
                        <a:t>書桌</a:t>
                      </a:r>
                      <a:endParaRPr lang="zh-TW" sz="12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/>
                        <a:t>慳電膽</a:t>
                      </a:r>
                      <a:r>
                        <a:rPr lang="en-US" sz="1400" kern="100"/>
                        <a:t>10W</a:t>
                      </a:r>
                      <a:endParaRPr lang="zh-TW" sz="12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/>
                        <a:t>0.01</a:t>
                      </a:r>
                      <a:endParaRPr lang="zh-TW" sz="12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/>
                        <a:t>1</a:t>
                      </a:r>
                      <a:endParaRPr lang="zh-TW" sz="12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/>
                        <a:t>5</a:t>
                      </a:r>
                      <a:endParaRPr lang="zh-TW" sz="12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/>
                        <a:t>0.05</a:t>
                      </a:r>
                      <a:endParaRPr lang="zh-TW" sz="1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/>
                        <a:t>3.7</a:t>
                      </a:r>
                      <a:endParaRPr lang="zh-TW" sz="1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4365104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zh-TW" dirty="0" smtClean="0"/>
              <a:t>每日若少用一小時電燈，每年估計可節省電費總數：</a:t>
            </a:r>
            <a:endParaRPr lang="en-US" altLang="zh-TW" dirty="0" smtClean="0"/>
          </a:p>
          <a:p>
            <a:r>
              <a:rPr lang="en-US" altLang="zh-TW" u="sng" dirty="0" smtClean="0"/>
              <a:t>             14.6 + 10.2 + 3.7            </a:t>
            </a:r>
            <a:r>
              <a:rPr lang="zh-TW" altLang="zh-TW" dirty="0" smtClean="0"/>
              <a:t>＝</a:t>
            </a:r>
            <a:r>
              <a:rPr lang="en-US" altLang="zh-TW" dirty="0" smtClean="0"/>
              <a:t>  </a:t>
            </a:r>
            <a:r>
              <a:rPr lang="en-US" altLang="zh-TW" u="sng" dirty="0" smtClean="0"/>
              <a:t>$28.5                      </a:t>
            </a:r>
          </a:p>
          <a:p>
            <a:r>
              <a:rPr lang="en-US" altLang="zh-TW" u="sng" dirty="0" smtClean="0"/>
              <a:t>       </a:t>
            </a:r>
            <a:r>
              <a:rPr lang="en-US" altLang="zh-TW" dirty="0" smtClean="0"/>
              <a:t>       </a:t>
            </a:r>
            <a:r>
              <a:rPr lang="en-US" altLang="zh-TW" u="sng" dirty="0" smtClean="0"/>
              <a:t> </a:t>
            </a:r>
            <a:r>
              <a:rPr lang="en-US" altLang="zh-TW" dirty="0" smtClean="0"/>
              <a:t>            </a:t>
            </a:r>
            <a:r>
              <a:rPr lang="en-US" altLang="zh-TW" u="sng" dirty="0" smtClean="0"/>
              <a:t>             </a:t>
            </a:r>
            <a:endParaRPr lang="zh-TW" altLang="en-US" u="sng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73B3-5620-4F71-807B-9263B7ED9BF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0" name="圓角矩形圖說文字 19"/>
          <p:cNvSpPr/>
          <p:nvPr/>
        </p:nvSpPr>
        <p:spPr bwMode="auto">
          <a:xfrm>
            <a:off x="251520" y="116632"/>
            <a:ext cx="7560840" cy="1080120"/>
          </a:xfrm>
          <a:prstGeom prst="wedgeRoundRectCallout">
            <a:avLst>
              <a:gd name="adj1" fmla="val 54299"/>
              <a:gd name="adj2" fmla="val 51957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zh-TW" sz="3200" dirty="0" smtClean="0"/>
              <a:t>你們知道</a:t>
            </a:r>
            <a:r>
              <a:rPr lang="zh-TW" altLang="en-US" sz="3200" dirty="0" smtClean="0"/>
              <a:t>甚</a:t>
            </a:r>
            <a:r>
              <a:rPr lang="zh-TW" altLang="zh-TW" sz="3200" dirty="0" smtClean="0"/>
              <a:t>麼是「地球一小時」活動嗎</a:t>
            </a:r>
            <a:r>
              <a:rPr lang="zh-TW" altLang="en-US" sz="3200" dirty="0" smtClean="0"/>
              <a:t>？</a:t>
            </a: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34818" name="Picture 2" descr="http://blog.asiaclassified.com/wp-content/uploads/2012/03/537290_10150694389514609_259646964608_8881699_594137181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6624737" cy="4972948"/>
          </a:xfrm>
          <a:prstGeom prst="rect">
            <a:avLst/>
          </a:prstGeom>
          <a:noFill/>
        </p:spPr>
      </p:pic>
      <p:pic>
        <p:nvPicPr>
          <p:cNvPr id="11" name="內容版面配置區 10" descr="LED Blub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092280" y="1844824"/>
            <a:ext cx="1907704" cy="2418696"/>
          </a:xfr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23528" y="6214665"/>
            <a:ext cx="6624735" cy="24622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新細明體" pitchFamily="18" charset="-120"/>
                <a:ea typeface="新細明體" pitchFamily="18" charset="-120"/>
                <a:cs typeface="Calibri" pitchFamily="34" charset="0"/>
              </a:rPr>
              <a:t>資料</a:t>
            </a:r>
            <a:r>
              <a:rPr kumimoji="1" lang="zh-TW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新細明體" pitchFamily="18" charset="-120"/>
                <a:ea typeface="新細明體" pitchFamily="18" charset="-120"/>
                <a:cs typeface="Calibri" pitchFamily="34" charset="0"/>
              </a:rPr>
              <a:t>來源</a:t>
            </a:r>
            <a:r>
              <a:rPr kumimoji="1" lang="zh-TW" altLang="en-US" sz="1000" dirty="0" smtClean="0">
                <a:latin typeface="新細明體" pitchFamily="18" charset="-120"/>
                <a:cs typeface="Calibri" pitchFamily="34" charset="0"/>
              </a:rPr>
              <a:t>：</a:t>
            </a:r>
            <a:r>
              <a:rPr kumimoji="1" lang="zh-TW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新細明體" pitchFamily="18" charset="-120"/>
                <a:cs typeface="Calibri" pitchFamily="34" charset="0"/>
              </a:rPr>
              <a:t>世界</a:t>
            </a:r>
            <a:r>
              <a:rPr kumimoji="1" lang="zh-TW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新細明體" pitchFamily="18" charset="-120"/>
                <a:cs typeface="Calibri" pitchFamily="34" charset="0"/>
              </a:rPr>
              <a:t>自然基金會：地球一小時 </a:t>
            </a:r>
            <a:r>
              <a:rPr kumimoji="1" lang="en-US" altLang="zh-TW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新細明體" pitchFamily="18" charset="-120"/>
                <a:cs typeface="Calibri" pitchFamily="34" charset="0"/>
                <a:hlinkClick r:id="rId4"/>
              </a:rPr>
              <a:t>http://apps.wwf.org.hk/earthhour/download/2012/EH2012_school_kit_chi.pdf</a:t>
            </a:r>
            <a:r>
              <a:rPr kumimoji="1" lang="en-US" altLang="zh-TW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  <a:cs typeface="新細明體" pitchFamily="18" charset="-120"/>
              </a:rPr>
              <a:t> 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6" name="內容版面配置區 5" descr="night-view-of-central-victoria-harbo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5292080" cy="3528053"/>
          </a:xfrm>
        </p:spPr>
      </p:pic>
      <p:pic>
        <p:nvPicPr>
          <p:cNvPr id="7" name="內容版面配置區 6" descr="httporientaldaily.on.cccntnews2011011700176_058.htm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t="702"/>
          <a:stretch>
            <a:fillRect/>
          </a:stretch>
        </p:blipFill>
        <p:spPr>
          <a:xfrm>
            <a:off x="3779912" y="3356992"/>
            <a:ext cx="5328592" cy="3501008"/>
          </a:xfrm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73B3-5620-4F71-807B-9263B7ED9BF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矩形 7"/>
          <p:cNvSpPr/>
          <p:nvPr/>
        </p:nvSpPr>
        <p:spPr bwMode="auto">
          <a:xfrm>
            <a:off x="3779912" y="3356992"/>
            <a:ext cx="3528392" cy="5040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zh-TW" sz="2800" b="1" dirty="0" smtClean="0"/>
              <a:t>「地球一小時」活動</a:t>
            </a:r>
            <a:endParaRPr kumimoji="0" lang="zh-TW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292080" y="442119"/>
            <a:ext cx="3851920" cy="1077218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TW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新細明體" pitchFamily="18" charset="-120"/>
                <a:cs typeface="Calibri" pitchFamily="34" charset="0"/>
              </a:rPr>
              <a:t>全球最大型的集體環保行動</a:t>
            </a:r>
            <a:endParaRPr kumimoji="1" lang="zh-TW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292080" y="1628800"/>
            <a:ext cx="3851920" cy="108012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TW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新細明體" pitchFamily="18" charset="-120"/>
                <a:cs typeface="Calibri" pitchFamily="34" charset="0"/>
              </a:rPr>
              <a:t>將非必要的燈關掉一小時</a:t>
            </a:r>
            <a:endParaRPr kumimoji="1" lang="zh-TW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0" y="3573016"/>
            <a:ext cx="3779912" cy="156966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TW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新細明體" pitchFamily="18" charset="-120"/>
                <a:cs typeface="Calibri" pitchFamily="34" charset="0"/>
              </a:rPr>
              <a:t>展示出全人類都希望有一個可持續發展的將來</a:t>
            </a:r>
            <a:endParaRPr kumimoji="1" lang="zh-TW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sp>
        <p:nvSpPr>
          <p:cNvPr id="12" name="文字方塊 7"/>
          <p:cNvSpPr txBox="1"/>
          <p:nvPr/>
        </p:nvSpPr>
        <p:spPr>
          <a:xfrm>
            <a:off x="5292080" y="0"/>
            <a:ext cx="3851920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zh-TW" altLang="en-US" sz="1000" dirty="0" smtClean="0"/>
              <a:t>圖片</a:t>
            </a:r>
            <a:r>
              <a:rPr lang="zh-TW" altLang="en-US" sz="1000" dirty="0" smtClean="0"/>
              <a:t>來源</a:t>
            </a:r>
            <a:r>
              <a:rPr lang="zh-TW" altLang="en-US" sz="1000" dirty="0" smtClean="0"/>
              <a:t>：</a:t>
            </a:r>
            <a:endParaRPr lang="en-US" altLang="zh-TW" sz="1000" dirty="0" smtClean="0"/>
          </a:p>
          <a:p>
            <a:r>
              <a:rPr lang="en-US" altLang="zh-TW" sz="1000" u="sng" dirty="0" smtClean="0">
                <a:hlinkClick r:id="rId4"/>
              </a:rPr>
              <a:t>http://famouswonders.com/victoria-harbor-in-hong-kong/</a:t>
            </a:r>
            <a:endParaRPr lang="zh-TW" altLang="zh-TW" sz="1000" dirty="0"/>
          </a:p>
        </p:txBody>
      </p:sp>
      <p:sp>
        <p:nvSpPr>
          <p:cNvPr id="13" name="文字方塊 7"/>
          <p:cNvSpPr txBox="1"/>
          <p:nvPr/>
        </p:nvSpPr>
        <p:spPr>
          <a:xfrm>
            <a:off x="0" y="6457890"/>
            <a:ext cx="3779912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zh-TW" altLang="en-US" sz="1000" dirty="0" smtClean="0"/>
              <a:t>圖片</a:t>
            </a:r>
            <a:r>
              <a:rPr lang="zh-TW" altLang="en-US" sz="1000" dirty="0" smtClean="0"/>
              <a:t>來源</a:t>
            </a:r>
            <a:r>
              <a:rPr lang="zh-TW" altLang="en-US" sz="1000" dirty="0" smtClean="0"/>
              <a:t>：</a:t>
            </a:r>
            <a:r>
              <a:rPr lang="en-US" altLang="zh-TW" sz="1000" u="sng" dirty="0" smtClean="0">
                <a:hlinkClick r:id="rId5"/>
              </a:rPr>
              <a:t>http</a:t>
            </a:r>
            <a:r>
              <a:rPr lang="en-US" altLang="zh-TW" sz="1000" u="sng" dirty="0" smtClean="0">
                <a:hlinkClick r:id="rId5"/>
              </a:rPr>
              <a:t>://</a:t>
            </a:r>
            <a:r>
              <a:rPr lang="en-US" altLang="zh-TW" sz="1000" u="sng" dirty="0" smtClean="0">
                <a:hlinkClick r:id="rId5"/>
              </a:rPr>
              <a:t>orientaldaily.on.cccntnews2011011700176_058.html</a:t>
            </a:r>
            <a:endParaRPr lang="zh-TW" altLang="zh-TW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6" name="內容版面配置區 5" descr="httporientaldaily.on.cccntnews2011011700176_058.html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t="11550"/>
          <a:stretch>
            <a:fillRect/>
          </a:stretch>
        </p:blipFill>
        <p:spPr>
          <a:xfrm>
            <a:off x="-65011" y="792088"/>
            <a:ext cx="9209011" cy="6065912"/>
          </a:xfrm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73B3-5620-4F71-807B-9263B7ED9BF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文字方塊 7"/>
          <p:cNvSpPr txBox="1"/>
          <p:nvPr/>
        </p:nvSpPr>
        <p:spPr>
          <a:xfrm>
            <a:off x="0" y="0"/>
            <a:ext cx="4067944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zh-TW" altLang="en-US" sz="1000" dirty="0" smtClean="0"/>
              <a:t>圖片來源</a:t>
            </a:r>
            <a:r>
              <a:rPr lang="en-US" altLang="zh-TW" sz="1000" dirty="0" smtClean="0"/>
              <a:t>:</a:t>
            </a:r>
            <a:r>
              <a:rPr lang="en-US" altLang="zh-TW" sz="1000" u="sng" dirty="0" smtClean="0">
                <a:hlinkClick r:id="rId4"/>
              </a:rPr>
              <a:t> </a:t>
            </a:r>
            <a:r>
              <a:rPr lang="en-US" altLang="zh-TW" sz="1000" u="sng" dirty="0" smtClean="0">
                <a:hlinkClick r:id="rId5"/>
              </a:rPr>
              <a:t>http</a:t>
            </a:r>
            <a:r>
              <a:rPr lang="en-US" altLang="zh-TW" sz="1000" u="sng" dirty="0" smtClean="0">
                <a:hlinkClick r:id="rId5"/>
              </a:rPr>
              <a:t>://</a:t>
            </a:r>
            <a:r>
              <a:rPr lang="en-US" altLang="zh-TW" sz="1000" u="sng" dirty="0" smtClean="0">
                <a:hlinkClick r:id="rId5"/>
              </a:rPr>
              <a:t>orientaldaily.on.cccntnews2011011700176_058.html</a:t>
            </a:r>
            <a:endParaRPr lang="zh-TW" altLang="zh-TW" sz="1000" dirty="0"/>
          </a:p>
        </p:txBody>
      </p:sp>
      <p:sp>
        <p:nvSpPr>
          <p:cNvPr id="11" name="雲朵形圖說文字 10"/>
          <p:cNvSpPr/>
          <p:nvPr/>
        </p:nvSpPr>
        <p:spPr bwMode="auto">
          <a:xfrm>
            <a:off x="3347864" y="3068960"/>
            <a:ext cx="4968552" cy="3240360"/>
          </a:xfrm>
          <a:prstGeom prst="cloudCallou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挑戰思考題：</a:t>
            </a:r>
            <a:endParaRPr kumimoji="0" lang="en-US" altLang="zh-TW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3000" dirty="0" smtClean="0"/>
              <a:t>但慳電膽每個售價較貴，你仍會改用它嗎？為什麼？</a:t>
            </a:r>
            <a:endParaRPr kumimoji="0" lang="zh-TW" altLang="en-US" sz="3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7" name="爆炸 2 6"/>
          <p:cNvSpPr/>
          <p:nvPr/>
        </p:nvSpPr>
        <p:spPr bwMode="auto">
          <a:xfrm>
            <a:off x="0" y="0"/>
            <a:ext cx="9145016" cy="2780928"/>
          </a:xfrm>
          <a:prstGeom prst="irregularSeal2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z="2800" b="1" dirty="0" smtClean="0"/>
              <a:t>如</a:t>
            </a:r>
            <a:r>
              <a:rPr lang="zh-TW" altLang="zh-TW" sz="2800" b="1" dirty="0" smtClean="0"/>
              <a:t>全港二百萬家庭參與關燈一小時，</a:t>
            </a:r>
            <a:r>
              <a:rPr lang="zh-TW" altLang="en-US" sz="2800" b="1" dirty="0" smtClean="0"/>
              <a:t>可</a:t>
            </a:r>
            <a:r>
              <a:rPr lang="zh-TW" altLang="zh-TW" sz="2800" b="1" dirty="0" smtClean="0"/>
              <a:t>節省多少電費？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73B3-5620-4F71-807B-9263B7ED9BF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4034" name="圖片 1" descr="MC900088978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4864"/>
            <a:ext cx="3347864" cy="4293729"/>
          </a:xfrm>
          <a:prstGeom prst="rect">
            <a:avLst/>
          </a:prstGeom>
          <a:noFill/>
        </p:spPr>
      </p:pic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3095328" y="2276872"/>
            <a:ext cx="5869160" cy="4032448"/>
          </a:xfrm>
          <a:prstGeom prst="cloudCallout">
            <a:avLst>
              <a:gd name="adj1" fmla="val -56762"/>
              <a:gd name="adj2" fmla="val 15526"/>
            </a:avLst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zh-TW" sz="3200" dirty="0" smtClean="0"/>
              <a:t>政府可立法令市民節約用電</a:t>
            </a:r>
            <a:r>
              <a:rPr lang="zh-TW" altLang="en-US" sz="3200" dirty="0" smtClean="0"/>
              <a:t>，例如：</a:t>
            </a:r>
            <a:endParaRPr lang="en-US" altLang="zh-TW" sz="3200" dirty="0" smtClean="0"/>
          </a:p>
          <a:p>
            <a:pPr marL="514350" lvl="0" indent="-514350">
              <a:buAutoNum type="arabicPeriod"/>
            </a:pPr>
            <a:r>
              <a:rPr lang="zh-TW" altLang="zh-TW" sz="3200" dirty="0" smtClean="0"/>
              <a:t>立法限時關燈</a:t>
            </a:r>
            <a:endParaRPr lang="en-US" altLang="zh-TW" sz="3200" dirty="0" smtClean="0"/>
          </a:p>
          <a:p>
            <a:pPr marL="514350" lvl="0" indent="-514350">
              <a:buAutoNum type="arabicPeriod"/>
            </a:pPr>
            <a:r>
              <a:rPr lang="zh-TW" altLang="zh-TW" sz="3200" dirty="0" smtClean="0"/>
              <a:t>立法限制商店燈牌的數量</a:t>
            </a:r>
          </a:p>
          <a:p>
            <a:pPr lvl="0"/>
            <a:endParaRPr lang="zh-TW" altLang="zh-TW" sz="32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  <a:cs typeface="Times New Roman" pitchFamily="18" charset="0"/>
              </a:rPr>
              <a:t/>
            </a:r>
            <a:br>
              <a:rPr kumimoji="1" lang="en-US" altLang="zh-TW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  <a:cs typeface="Times New Roman" pitchFamily="18" charset="0"/>
              </a:rPr>
            </a:br>
            <a:endParaRPr kumimoji="1" lang="en-US" altLang="zh-TW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sp>
        <p:nvSpPr>
          <p:cNvPr id="44047" name="AutoShape 15"/>
          <p:cNvSpPr>
            <a:spLocks noChangeArrowheads="1"/>
          </p:cNvSpPr>
          <p:nvPr/>
        </p:nvSpPr>
        <p:spPr bwMode="auto">
          <a:xfrm>
            <a:off x="827584" y="188640"/>
            <a:ext cx="8028384" cy="2088232"/>
          </a:xfrm>
          <a:prstGeom prst="cloudCallout">
            <a:avLst>
              <a:gd name="adj1" fmla="val -19421"/>
              <a:gd name="adj2" fmla="val 81797"/>
            </a:avLst>
          </a:prstGeom>
          <a:solidFill>
            <a:srgbClr val="FF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新細明體" pitchFamily="18" charset="-120"/>
              <a:ea typeface="新細明體" pitchFamily="18" charset="-120"/>
              <a:cs typeface="新細明體" pitchFamily="18" charset="-12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新細明體" pitchFamily="18" charset="-120"/>
                <a:ea typeface="新細明體" pitchFamily="18" charset="-120"/>
                <a:cs typeface="新細明體" pitchFamily="18" charset="-120"/>
              </a:rPr>
              <a:t>政府可以做甚麼去為香港省電？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zh-TW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95536" y="2636912"/>
            <a:ext cx="2088232" cy="936104"/>
          </a:xfrm>
        </p:spPr>
        <p:txBody>
          <a:bodyPr/>
          <a:lstStyle/>
          <a:p>
            <a:pPr>
              <a:buNone/>
            </a:pPr>
            <a:r>
              <a:rPr lang="zh-TW" altLang="en-US" sz="3600" b="1" dirty="0" smtClean="0">
                <a:solidFill>
                  <a:srgbClr val="FF0000"/>
                </a:solidFill>
              </a:rPr>
              <a:t>改變未來</a:t>
            </a:r>
            <a:endParaRPr lang="zh-TW" altLang="en-US" sz="3600" b="1" dirty="0">
              <a:solidFill>
                <a:srgbClr val="FF0000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73B3-5620-4F71-807B-9263B7ED9BF2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4034" name="圖片 1" descr="MC900088978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4864"/>
            <a:ext cx="3347864" cy="4293729"/>
          </a:xfrm>
          <a:prstGeom prst="rect">
            <a:avLst/>
          </a:prstGeom>
          <a:noFill/>
        </p:spPr>
      </p:pic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1331640" y="44624"/>
            <a:ext cx="6768752" cy="2331640"/>
          </a:xfrm>
          <a:prstGeom prst="cloudCallout">
            <a:avLst>
              <a:gd name="adj1" fmla="val -25786"/>
              <a:gd name="adj2" fmla="val 7759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新細明體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新細明體" pitchFamily="18" charset="-120"/>
                <a:cs typeface="Times New Roman" pitchFamily="18" charset="0"/>
              </a:rPr>
              <a:t>商店可以做</a:t>
            </a:r>
            <a:r>
              <a:rPr kumimoji="1" lang="zh-TW" alt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新細明體" pitchFamily="18" charset="-120"/>
                <a:cs typeface="Times New Roman" pitchFamily="18" charset="0"/>
              </a:rPr>
              <a:t>甚</a:t>
            </a:r>
            <a:r>
              <a:rPr kumimoji="1" lang="zh-TW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新細明體" pitchFamily="18" charset="-120"/>
                <a:cs typeface="Times New Roman" pitchFamily="18" charset="0"/>
              </a:rPr>
              <a:t>麼去為香港省電？</a:t>
            </a:r>
            <a:endParaRPr kumimoji="1" lang="zh-TW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sp>
        <p:nvSpPr>
          <p:cNvPr id="44033" name="AutoShape 1"/>
          <p:cNvSpPr>
            <a:spLocks noChangeArrowheads="1"/>
          </p:cNvSpPr>
          <p:nvPr/>
        </p:nvSpPr>
        <p:spPr bwMode="auto">
          <a:xfrm>
            <a:off x="3059832" y="2132856"/>
            <a:ext cx="6048672" cy="4509120"/>
          </a:xfrm>
          <a:prstGeom prst="cloudCallout">
            <a:avLst>
              <a:gd name="adj1" fmla="val -54801"/>
              <a:gd name="adj2" fmla="val 1882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TW" altLang="zh-TW" sz="3200" dirty="0" smtClean="0"/>
              <a:t>商店可改變營</a:t>
            </a:r>
            <a:r>
              <a:rPr lang="zh-TW" altLang="en-US" sz="3200" dirty="0" smtClean="0"/>
              <a:t>商及用電模式，例如：</a:t>
            </a:r>
            <a:endParaRPr lang="en-US" altLang="zh-TW" sz="3200" dirty="0" smtClean="0"/>
          </a:p>
          <a:p>
            <a:pPr marL="514350" lvl="0" indent="-514350">
              <a:buAutoNum type="arabicPeriod"/>
            </a:pPr>
            <a:r>
              <a:rPr lang="zh-TW" altLang="zh-TW" sz="3200" dirty="0" smtClean="0"/>
              <a:t>店舖的設計不要用太多裝飾用的燈</a:t>
            </a:r>
            <a:endParaRPr lang="en-US" altLang="zh-TW" sz="3200" dirty="0" smtClean="0"/>
          </a:p>
          <a:p>
            <a:pPr marL="514350" lvl="0" indent="-514350">
              <a:buAutoNum type="arabicPeriod"/>
            </a:pPr>
            <a:r>
              <a:rPr lang="zh-TW" altLang="zh-TW" sz="3200" dirty="0" smtClean="0"/>
              <a:t>夏天是冷氣要保持</a:t>
            </a:r>
            <a:r>
              <a:rPr lang="en-US" altLang="zh-TW" sz="3200" dirty="0" smtClean="0"/>
              <a:t>25.5</a:t>
            </a:r>
            <a:r>
              <a:rPr lang="zh-TW" altLang="zh-TW" sz="3200" dirty="0" smtClean="0"/>
              <a:t>度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95536" y="2636912"/>
            <a:ext cx="2088232" cy="936104"/>
          </a:xfrm>
        </p:spPr>
        <p:txBody>
          <a:bodyPr/>
          <a:lstStyle/>
          <a:p>
            <a:pPr>
              <a:buNone/>
            </a:pPr>
            <a:r>
              <a:rPr lang="zh-TW" altLang="en-US" sz="3600" b="1" dirty="0" smtClean="0">
                <a:solidFill>
                  <a:srgbClr val="FF0000"/>
                </a:solidFill>
              </a:rPr>
              <a:t>改變未來</a:t>
            </a:r>
            <a:endParaRPr lang="zh-TW" altLang="en-US" sz="3600" b="1" dirty="0">
              <a:solidFill>
                <a:srgbClr val="FF0000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73B3-5620-4F71-807B-9263B7ED9BF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44034" name="圖片 1" descr="MC900088978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4864"/>
            <a:ext cx="3347864" cy="4293729"/>
          </a:xfrm>
          <a:prstGeom prst="rect">
            <a:avLst/>
          </a:prstGeom>
          <a:noFill/>
        </p:spPr>
      </p:pic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3095328" y="1844824"/>
            <a:ext cx="6048672" cy="4752528"/>
          </a:xfrm>
          <a:prstGeom prst="cloudCallout">
            <a:avLst>
              <a:gd name="adj1" fmla="val -55292"/>
              <a:gd name="adj2" fmla="val -11665"/>
            </a:avLst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z="3200" dirty="0" smtClean="0"/>
              <a:t>我們</a:t>
            </a:r>
            <a:r>
              <a:rPr lang="zh-TW" altLang="zh-TW" sz="3200" dirty="0" smtClean="0"/>
              <a:t>可改變生活習慣去節約用電</a:t>
            </a:r>
            <a:r>
              <a:rPr lang="zh-TW" altLang="en-US" sz="3200" dirty="0" smtClean="0"/>
              <a:t>，例如：</a:t>
            </a:r>
            <a:endParaRPr lang="en-US" altLang="zh-TW" sz="32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zh-TW" altLang="zh-TW" sz="3200" dirty="0" smtClean="0"/>
              <a:t>儘量選用最節能的燈泡，關掉不必要的燈光</a:t>
            </a:r>
          </a:p>
          <a:p>
            <a:pPr marL="514350" lvl="0" indent="-514350">
              <a:buAutoNum type="arabicPeriod"/>
            </a:pPr>
            <a:r>
              <a:rPr lang="zh-TW" altLang="zh-TW" sz="3200" dirty="0" smtClean="0"/>
              <a:t>家中電器不要長期處於待用模式</a:t>
            </a:r>
          </a:p>
        </p:txBody>
      </p:sp>
      <p:sp>
        <p:nvSpPr>
          <p:cNvPr id="44033" name="AutoShape 1"/>
          <p:cNvSpPr>
            <a:spLocks noChangeArrowheads="1"/>
          </p:cNvSpPr>
          <p:nvPr/>
        </p:nvSpPr>
        <p:spPr bwMode="auto">
          <a:xfrm>
            <a:off x="1691680" y="0"/>
            <a:ext cx="6912768" cy="2088232"/>
          </a:xfrm>
          <a:prstGeom prst="cloudCallout">
            <a:avLst>
              <a:gd name="adj1" fmla="val -34344"/>
              <a:gd name="adj2" fmla="val 74768"/>
            </a:avLst>
          </a:prstGeom>
          <a:solidFill>
            <a:srgbClr val="CC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zh-TW" sz="4000" b="1" dirty="0" smtClean="0">
                <a:latin typeface="Calibri" pitchFamily="34" charset="0"/>
                <a:cs typeface="Times New Roman" pitchFamily="18" charset="0"/>
              </a:rPr>
              <a:t>我們家中可以做</a:t>
            </a:r>
            <a:r>
              <a:rPr kumimoji="1" lang="zh-TW" altLang="en-US" sz="4000" b="1" dirty="0" smtClean="0">
                <a:latin typeface="Calibri" pitchFamily="34" charset="0"/>
                <a:cs typeface="Times New Roman" pitchFamily="18" charset="0"/>
              </a:rPr>
              <a:t>甚</a:t>
            </a:r>
            <a:r>
              <a:rPr kumimoji="1" lang="zh-TW" sz="4000" b="1" dirty="0" smtClean="0">
                <a:latin typeface="Calibri" pitchFamily="34" charset="0"/>
                <a:cs typeface="Times New Roman" pitchFamily="18" charset="0"/>
              </a:rPr>
              <a:t>麼去為香港省電？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0" y="26064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  <a:cs typeface="Times New Roman" pitchFamily="18" charset="0"/>
              </a:rPr>
              <a:t/>
            </a:r>
            <a:br>
              <a:rPr kumimoji="1" lang="en-US" altLang="zh-TW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  <a:cs typeface="Times New Roman" pitchFamily="18" charset="0"/>
              </a:rPr>
            </a:br>
            <a:endParaRPr kumimoji="1" lang="en-US" altLang="zh-TW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95536" y="2636912"/>
            <a:ext cx="2088232" cy="936104"/>
          </a:xfrm>
        </p:spPr>
        <p:txBody>
          <a:bodyPr/>
          <a:lstStyle/>
          <a:p>
            <a:pPr>
              <a:buNone/>
            </a:pPr>
            <a:r>
              <a:rPr lang="zh-TW" altLang="en-US" sz="3600" b="1" dirty="0" smtClean="0">
                <a:solidFill>
                  <a:srgbClr val="FF0000"/>
                </a:solidFill>
              </a:rPr>
              <a:t>改變未來</a:t>
            </a:r>
            <a:endParaRPr lang="zh-TW" altLang="en-US" sz="3600" b="1" dirty="0">
              <a:solidFill>
                <a:srgbClr val="FF0000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雲朵形圖說文字 4"/>
          <p:cNvSpPr/>
          <p:nvPr/>
        </p:nvSpPr>
        <p:spPr bwMode="auto">
          <a:xfrm>
            <a:off x="179512" y="188640"/>
            <a:ext cx="8964488" cy="3816424"/>
          </a:xfrm>
          <a:prstGeom prst="cloudCallout">
            <a:avLst>
              <a:gd name="adj1" fmla="val 8797"/>
              <a:gd name="adj2" fmla="val 65113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zh-TW" sz="4000" dirty="0" smtClean="0"/>
              <a:t>小朋友，我們整個社會都能做很多事情去改變未來，只要齊心協力</a:t>
            </a:r>
            <a:r>
              <a:rPr lang="zh-TW" altLang="zh-TW" sz="4000" smtClean="0"/>
              <a:t>，必</a:t>
            </a:r>
            <a:r>
              <a:rPr lang="zh-TW" altLang="en-US" sz="4000" smtClean="0"/>
              <a:t>定</a:t>
            </a:r>
            <a:r>
              <a:rPr lang="zh-TW" altLang="zh-TW" sz="4000" smtClean="0"/>
              <a:t>事</a:t>
            </a:r>
            <a:r>
              <a:rPr lang="zh-TW" altLang="zh-TW" sz="4000" dirty="0" smtClean="0"/>
              <a:t>成</a:t>
            </a:r>
          </a:p>
          <a:p>
            <a:pPr lvl="0"/>
            <a:endParaRPr lang="zh-TW" altLang="zh-TW" sz="4000" dirty="0" smtClean="0"/>
          </a:p>
          <a:p>
            <a:endParaRPr kumimoji="0" lang="zh-TW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0" name="圖片 9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356992"/>
            <a:ext cx="1728192" cy="3218013"/>
          </a:xfrm>
          <a:prstGeom prst="rect">
            <a:avLst/>
          </a:prstGeom>
        </p:spPr>
      </p:pic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645024"/>
            <a:ext cx="2133600" cy="2705100"/>
          </a:xfrm>
          <a:prstGeom prst="rect">
            <a:avLst/>
          </a:prstGeom>
        </p:spPr>
      </p:pic>
      <p:pic>
        <p:nvPicPr>
          <p:cNvPr id="7" name="圖片 6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573016"/>
            <a:ext cx="1021080" cy="2865120"/>
          </a:xfrm>
          <a:prstGeom prst="rect">
            <a:avLst/>
          </a:prstGeom>
        </p:spPr>
      </p:pic>
      <p:sp>
        <p:nvSpPr>
          <p:cNvPr id="8" name="Explosion 1 7"/>
          <p:cNvSpPr/>
          <p:nvPr/>
        </p:nvSpPr>
        <p:spPr bwMode="auto">
          <a:xfrm>
            <a:off x="323528" y="1268760"/>
            <a:ext cx="8820472" cy="3960440"/>
          </a:xfrm>
          <a:prstGeom prst="irregularSeal1">
            <a:avLst/>
          </a:prstGeom>
          <a:solidFill>
            <a:schemeClr val="accent3">
              <a:lumMod val="9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3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請完成問卷並</a:t>
            </a:r>
            <a:r>
              <a:rPr lang="zh-TW" altLang="zh-TW" sz="3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計分，</a:t>
            </a:r>
            <a:r>
              <a:rPr lang="zh-TW" altLang="en-US" sz="3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看看你是否一個節約</a:t>
            </a:r>
            <a:r>
              <a:rPr lang="zh-TW" altLang="zh-TW" sz="3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能源</a:t>
            </a:r>
            <a:r>
              <a:rPr lang="zh-TW" altLang="en-US" sz="3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的小朋友</a:t>
            </a:r>
            <a:endParaRPr kumimoji="0" lang="zh-TW" altLang="en-US" sz="3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雲朵形圖說文字 4"/>
          <p:cNvSpPr/>
          <p:nvPr/>
        </p:nvSpPr>
        <p:spPr bwMode="auto">
          <a:xfrm>
            <a:off x="288032" y="44624"/>
            <a:ext cx="8676456" cy="3816424"/>
          </a:xfrm>
          <a:prstGeom prst="cloudCallout">
            <a:avLst>
              <a:gd name="adj1" fmla="val 8797"/>
              <a:gd name="adj2" fmla="val 65113"/>
            </a:avLst>
          </a:prstGeom>
          <a:solidFill>
            <a:srgbClr val="CC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zh-TW" sz="4000" dirty="0" smtClean="0"/>
              <a:t>小朋友，你們回家後能寫出最少十個家中省電的方法嗎？把方法寫在工作紙</a:t>
            </a:r>
            <a:r>
              <a:rPr lang="zh-TW" altLang="en-US" sz="4000" dirty="0" smtClean="0"/>
              <a:t>八。</a:t>
            </a:r>
            <a:endParaRPr lang="zh-TW" altLang="zh-TW" sz="4000" dirty="0" smtClean="0"/>
          </a:p>
          <a:p>
            <a:endParaRPr lang="zh-TW" altLang="zh-TW" sz="4000" dirty="0" smtClean="0"/>
          </a:p>
          <a:p>
            <a:pPr lvl="0"/>
            <a:endParaRPr lang="zh-TW" altLang="zh-TW" sz="4000" dirty="0" smtClean="0"/>
          </a:p>
          <a:p>
            <a:endParaRPr kumimoji="0" lang="zh-TW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0" name="圖片 9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356992"/>
            <a:ext cx="1728192" cy="3218013"/>
          </a:xfrm>
          <a:prstGeom prst="rect">
            <a:avLst/>
          </a:prstGeom>
        </p:spPr>
      </p:pic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645024"/>
            <a:ext cx="2133600" cy="2705100"/>
          </a:xfrm>
          <a:prstGeom prst="rect">
            <a:avLst/>
          </a:prstGeom>
        </p:spPr>
      </p:pic>
      <p:pic>
        <p:nvPicPr>
          <p:cNvPr id="7" name="圖片 6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573016"/>
            <a:ext cx="1021080" cy="2865120"/>
          </a:xfrm>
          <a:prstGeom prst="rect">
            <a:avLst/>
          </a:prstGeom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357158" y="746131"/>
            <a:ext cx="8246544" cy="6111869"/>
          </a:xfrm>
          <a:prstGeom prst="horizontalScroll">
            <a:avLst>
              <a:gd name="adj" fmla="val 12500"/>
            </a:avLst>
          </a:prstGeom>
          <a:blipFill>
            <a:blip r:embed="rId3" cstate="print"/>
            <a:tile tx="0" ty="0" sx="100000" sy="100000" flip="none" algn="tl"/>
          </a:blip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新細明體" pitchFamily="18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28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新細明體" pitchFamily="18" charset="-12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新細明體" pitchFamily="18" charset="-120"/>
                <a:cs typeface="Times New Roman" pitchFamily="18" charset="0"/>
              </a:rPr>
              <a:t>我　＿＿＿＿＿＿＿＿＿＿＿＿＿　承諾</a:t>
            </a:r>
            <a:endParaRPr kumimoji="1" lang="zh-TW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新細明體" pitchFamily="18" charset="-120"/>
                <a:cs typeface="Times New Roman" pitchFamily="18" charset="0"/>
              </a:rPr>
              <a:t>會盡我所能，節約能源，愛護環境，</a:t>
            </a:r>
            <a:endParaRPr kumimoji="1" lang="zh-TW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新細明體" pitchFamily="18" charset="-120"/>
                <a:cs typeface="Times New Roman" pitchFamily="18" charset="0"/>
              </a:rPr>
              <a:t>為保護地球出一分力。</a:t>
            </a:r>
            <a:endParaRPr kumimoji="1" lang="zh-TW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新細明體" pitchFamily="18" charset="-12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新細明體" pitchFamily="18" charset="-120"/>
                <a:cs typeface="Times New Roman" pitchFamily="18" charset="0"/>
              </a:rPr>
              <a:t>簽署：＿＿＿＿＿＿</a:t>
            </a:r>
            <a:endParaRPr kumimoji="1" lang="zh-TW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新細明體" pitchFamily="18" charset="-120"/>
                <a:cs typeface="Times New Roman" pitchFamily="18" charset="0"/>
              </a:rPr>
              <a:t>家長簽署：＿＿＿＿＿＿</a:t>
            </a:r>
            <a:endParaRPr kumimoji="1" lang="zh-TW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pic>
        <p:nvPicPr>
          <p:cNvPr id="2049" name="圖片 2" descr="Untitled-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3500438"/>
            <a:ext cx="2247900" cy="20447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1219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3357554" y="1928802"/>
            <a:ext cx="2286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zh-TW" altLang="en-US" sz="6000" b="1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新細明體"/>
                <a:ea typeface="新細明體"/>
              </a:rPr>
              <a:t>承諾書</a:t>
            </a:r>
            <a:endParaRPr lang="zh-TW" altLang="en-US" sz="6000" b="1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新細明體"/>
              <a:ea typeface="新細明體"/>
            </a:endParaRPr>
          </a:p>
        </p:txBody>
      </p:sp>
      <p:pic>
        <p:nvPicPr>
          <p:cNvPr id="11" name="圖片 10" descr="blu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0"/>
            <a:ext cx="1152719" cy="2146443"/>
          </a:xfrm>
          <a:prstGeom prst="rect">
            <a:avLst/>
          </a:prstGeom>
        </p:spPr>
      </p:pic>
      <p:sp>
        <p:nvSpPr>
          <p:cNvPr id="13" name="AutoShape 1"/>
          <p:cNvSpPr>
            <a:spLocks noChangeArrowheads="1"/>
          </p:cNvSpPr>
          <p:nvPr/>
        </p:nvSpPr>
        <p:spPr bwMode="auto">
          <a:xfrm>
            <a:off x="2231232" y="0"/>
            <a:ext cx="6912768" cy="1714488"/>
          </a:xfrm>
          <a:prstGeom prst="cloudCallout">
            <a:avLst>
              <a:gd name="adj1" fmla="val -57217"/>
              <a:gd name="adj2" fmla="val -13721"/>
            </a:avLst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zh-TW" altLang="en-US" sz="3600" b="1" dirty="0" smtClean="0">
                <a:latin typeface="Calibri" pitchFamily="34" charset="0"/>
                <a:cs typeface="Times New Roman" pitchFamily="18" charset="0"/>
              </a:rPr>
              <a:t>小朋友，你能作出承諾，節約能源嗎</a:t>
            </a:r>
            <a:r>
              <a:rPr kumimoji="1" lang="zh-TW" sz="3600" b="1" dirty="0" smtClean="0">
                <a:latin typeface="Calibri" pitchFamily="34" charset="0"/>
                <a:cs typeface="Times New Roman" pitchFamily="18" charset="0"/>
              </a:rPr>
              <a:t>？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700463"/>
          </a:xfrm>
        </p:spPr>
        <p:txBody>
          <a:bodyPr/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圖片 4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3645024"/>
            <a:ext cx="1546839" cy="2880320"/>
          </a:xfrm>
          <a:prstGeom prst="rect">
            <a:avLst/>
          </a:prstGeom>
        </p:spPr>
      </p:pic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429000"/>
            <a:ext cx="1950662" cy="2473161"/>
          </a:xfrm>
          <a:prstGeom prst="rect">
            <a:avLst/>
          </a:prstGeom>
        </p:spPr>
      </p:pic>
      <p:pic>
        <p:nvPicPr>
          <p:cNvPr id="7" name="圖片 9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2996952"/>
            <a:ext cx="1021080" cy="2865120"/>
          </a:xfrm>
          <a:prstGeom prst="rect">
            <a:avLst/>
          </a:prstGeom>
        </p:spPr>
      </p:pic>
      <p:sp>
        <p:nvSpPr>
          <p:cNvPr id="8" name="Cloud Callout 7"/>
          <p:cNvSpPr/>
          <p:nvPr/>
        </p:nvSpPr>
        <p:spPr bwMode="auto">
          <a:xfrm>
            <a:off x="899592" y="332656"/>
            <a:ext cx="5112568" cy="2736304"/>
          </a:xfrm>
          <a:prstGeom prst="cloudCallout">
            <a:avLst>
              <a:gd name="adj1" fmla="val -12507"/>
              <a:gd name="adj2" fmla="val 61924"/>
            </a:avLst>
          </a:prstGeom>
          <a:solidFill>
            <a:schemeClr val="bg1">
              <a:lumMod val="90000"/>
            </a:scheme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zh-TW" altLang="en-US" sz="3200" dirty="0" smtClean="0"/>
              <a:t>還記得濫用光源對社會、經濟及民生的影響嗎？</a:t>
            </a:r>
            <a:endParaRPr lang="en-US" altLang="zh-TW" sz="3200" dirty="0" smtClean="0"/>
          </a:p>
        </p:txBody>
      </p:sp>
      <p:sp>
        <p:nvSpPr>
          <p:cNvPr id="9" name="Cloud Callout 8"/>
          <p:cNvSpPr/>
          <p:nvPr/>
        </p:nvSpPr>
        <p:spPr bwMode="auto">
          <a:xfrm>
            <a:off x="4932040" y="2492896"/>
            <a:ext cx="3960440" cy="2520280"/>
          </a:xfrm>
          <a:prstGeom prst="cloudCallout">
            <a:avLst>
              <a:gd name="adj1" fmla="val -31978"/>
              <a:gd name="adj2" fmla="val 54368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3000" dirty="0" smtClean="0"/>
              <a:t>那我們該如何做去減低這些影響呢？</a:t>
            </a:r>
            <a:endParaRPr lang="zh-TW" altLang="en-US" sz="3000" dirty="0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73B3-5620-4F71-807B-9263B7ED9BF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 l="5113" t="10080" r="16138" b="6761"/>
          <a:stretch>
            <a:fillRect/>
          </a:stretch>
        </p:blipFill>
        <p:spPr bwMode="auto">
          <a:xfrm>
            <a:off x="0" y="0"/>
            <a:ext cx="9144000" cy="603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792088" y="6237312"/>
            <a:ext cx="5652120" cy="246221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en-US" sz="1000" dirty="0" smtClean="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資料來源：</a:t>
            </a:r>
            <a:r>
              <a:rPr kumimoji="1" lang="en-US" altLang="zh-TW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  <a:cs typeface="Arial" pitchFamily="34" charset="0"/>
                <a:hlinkClick r:id="rId3"/>
              </a:rPr>
              <a:t>https://www.clpgroup.com/poweru/chi/energy_calculator/index.aspx</a:t>
            </a:r>
            <a:endParaRPr kumimoji="1" lang="en-US" altLang="zh-TW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pic>
        <p:nvPicPr>
          <p:cNvPr id="25" name="內容版面配置區 24" descr="blub.gif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7956376" y="4653136"/>
            <a:ext cx="1104900" cy="2057400"/>
          </a:xfrm>
        </p:spPr>
      </p:pic>
      <p:sp>
        <p:nvSpPr>
          <p:cNvPr id="20" name="圓角矩形圖說文字 19"/>
          <p:cNvSpPr/>
          <p:nvPr/>
        </p:nvSpPr>
        <p:spPr bwMode="auto">
          <a:xfrm>
            <a:off x="755576" y="5544616"/>
            <a:ext cx="6984776" cy="692696"/>
          </a:xfrm>
          <a:prstGeom prst="wedgeRoundRectCallout">
            <a:avLst>
              <a:gd name="adj1" fmla="val 55272"/>
              <a:gd name="adj2" fmla="val 18537"/>
              <a:gd name="adj3" fmla="val 16667"/>
            </a:avLst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zh-TW" altLang="en-US" sz="3200" dirty="0" smtClean="0"/>
              <a:t>你能</a:t>
            </a:r>
            <a:r>
              <a:rPr lang="zh-TW" altLang="zh-TW" sz="3200" dirty="0" smtClean="0"/>
              <a:t>計算自己家庭電燈的用電量</a:t>
            </a:r>
            <a:r>
              <a:rPr lang="zh-TW" altLang="en-US" sz="3200" dirty="0" smtClean="0"/>
              <a:t>嗎？</a:t>
            </a: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113" t="14641" r="20075" b="23620"/>
          <a:stretch>
            <a:fillRect/>
          </a:stretch>
        </p:blipFill>
        <p:spPr bwMode="auto">
          <a:xfrm>
            <a:off x="34026" y="1196752"/>
            <a:ext cx="907447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橢圓 5"/>
          <p:cNvSpPr/>
          <p:nvPr/>
        </p:nvSpPr>
        <p:spPr bwMode="auto">
          <a:xfrm>
            <a:off x="0" y="1772816"/>
            <a:ext cx="3024336" cy="3888432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7" name="直線圖說文字 1 6"/>
          <p:cNvSpPr/>
          <p:nvPr/>
        </p:nvSpPr>
        <p:spPr bwMode="auto">
          <a:xfrm>
            <a:off x="3707904" y="548680"/>
            <a:ext cx="3672408" cy="864096"/>
          </a:xfrm>
          <a:prstGeom prst="borderCallout1">
            <a:avLst>
              <a:gd name="adj1" fmla="val 46615"/>
              <a:gd name="adj2" fmla="val 253"/>
              <a:gd name="adj3" fmla="val 163753"/>
              <a:gd name="adj4" fmla="val -37904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1. </a:t>
            </a:r>
            <a:r>
              <a:rPr kumimoji="0" lang="zh-TW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選擇「我們的客廳」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5901" t="15980" r="20863" b="26060"/>
          <a:stretch>
            <a:fillRect/>
          </a:stretch>
        </p:blipFill>
        <p:spPr bwMode="auto">
          <a:xfrm>
            <a:off x="35496" y="1412776"/>
            <a:ext cx="902604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橢圓 5"/>
          <p:cNvSpPr/>
          <p:nvPr/>
        </p:nvSpPr>
        <p:spPr bwMode="auto">
          <a:xfrm>
            <a:off x="7127776" y="2420888"/>
            <a:ext cx="2016224" cy="158417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7" name="直線圖說文字 1 6"/>
          <p:cNvSpPr/>
          <p:nvPr/>
        </p:nvSpPr>
        <p:spPr bwMode="auto">
          <a:xfrm>
            <a:off x="1907704" y="764704"/>
            <a:ext cx="3672408" cy="792088"/>
          </a:xfrm>
          <a:prstGeom prst="borderCallout1">
            <a:avLst>
              <a:gd name="adj1" fmla="val 99803"/>
              <a:gd name="adj2" fmla="val 48322"/>
              <a:gd name="adj3" fmla="val 241045"/>
              <a:gd name="adj4" fmla="val 146419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2. </a:t>
            </a:r>
            <a:r>
              <a:rPr kumimoji="0" lang="zh-TW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選擇「燈光」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725" t="22455" r="26372" b="33987"/>
          <a:stretch>
            <a:fillRect/>
          </a:stretch>
        </p:blipFill>
        <p:spPr bwMode="auto">
          <a:xfrm>
            <a:off x="0" y="1415700"/>
            <a:ext cx="9144000" cy="4624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橢圓 5"/>
          <p:cNvSpPr/>
          <p:nvPr/>
        </p:nvSpPr>
        <p:spPr bwMode="auto">
          <a:xfrm>
            <a:off x="-36512" y="1484784"/>
            <a:ext cx="2915816" cy="288032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7" name="直線圖說文字 1 6"/>
          <p:cNvSpPr/>
          <p:nvPr/>
        </p:nvSpPr>
        <p:spPr bwMode="auto">
          <a:xfrm>
            <a:off x="3419872" y="476672"/>
            <a:ext cx="3672408" cy="792088"/>
          </a:xfrm>
          <a:prstGeom prst="borderCallout1">
            <a:avLst>
              <a:gd name="adj1" fmla="val 42635"/>
              <a:gd name="adj2" fmla="val 253"/>
              <a:gd name="adj3" fmla="val 134394"/>
              <a:gd name="adj4" fmla="val -36186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3. </a:t>
            </a:r>
            <a:r>
              <a:rPr kumimoji="0" lang="zh-TW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選擇燈泡和伙數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5607" t="22606" r="26181" b="34574"/>
          <a:stretch>
            <a:fillRect/>
          </a:stretch>
        </p:blipFill>
        <p:spPr bwMode="auto">
          <a:xfrm>
            <a:off x="0" y="1412775"/>
            <a:ext cx="9144000" cy="4592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橢圓 5"/>
          <p:cNvSpPr/>
          <p:nvPr/>
        </p:nvSpPr>
        <p:spPr bwMode="auto">
          <a:xfrm>
            <a:off x="5292080" y="1772816"/>
            <a:ext cx="2304256" cy="216024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7" name="直線圖說文字 1 6"/>
          <p:cNvSpPr/>
          <p:nvPr/>
        </p:nvSpPr>
        <p:spPr bwMode="auto">
          <a:xfrm>
            <a:off x="1547664" y="404664"/>
            <a:ext cx="3672408" cy="1296144"/>
          </a:xfrm>
          <a:prstGeom prst="borderCallout1">
            <a:avLst>
              <a:gd name="adj1" fmla="val 54687"/>
              <a:gd name="adj2" fmla="val 100518"/>
              <a:gd name="adj3" fmla="val 103600"/>
              <a:gd name="adj4" fmla="val 124442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4. </a:t>
            </a:r>
            <a:r>
              <a:rPr kumimoji="0" lang="zh-TW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輸入「數量」和「每操作日用電時間」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5607" t="22606" r="26472" b="34574"/>
          <a:stretch>
            <a:fillRect/>
          </a:stretch>
        </p:blipFill>
        <p:spPr bwMode="auto">
          <a:xfrm>
            <a:off x="-36512" y="1412775"/>
            <a:ext cx="9180512" cy="4630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橢圓 6"/>
          <p:cNvSpPr/>
          <p:nvPr/>
        </p:nvSpPr>
        <p:spPr bwMode="auto">
          <a:xfrm>
            <a:off x="0" y="1340768"/>
            <a:ext cx="2520280" cy="3312368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8" name="橢圓 7"/>
          <p:cNvSpPr/>
          <p:nvPr/>
        </p:nvSpPr>
        <p:spPr bwMode="auto">
          <a:xfrm>
            <a:off x="5508104" y="2060848"/>
            <a:ext cx="2016224" cy="2016224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9" name="橢圓 8"/>
          <p:cNvSpPr/>
          <p:nvPr/>
        </p:nvSpPr>
        <p:spPr bwMode="auto">
          <a:xfrm>
            <a:off x="7812360" y="1844824"/>
            <a:ext cx="1043608" cy="4392488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0" name="直線圖說文字 1 9"/>
          <p:cNvSpPr/>
          <p:nvPr/>
        </p:nvSpPr>
        <p:spPr bwMode="auto">
          <a:xfrm>
            <a:off x="2339752" y="3933056"/>
            <a:ext cx="3528392" cy="720080"/>
          </a:xfrm>
          <a:prstGeom prst="borderCallout1">
            <a:avLst>
              <a:gd name="adj1" fmla="val 47212"/>
              <a:gd name="adj2" fmla="val -737"/>
              <a:gd name="adj3" fmla="val -51197"/>
              <a:gd name="adj4" fmla="val -21244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5. </a:t>
            </a:r>
            <a:r>
              <a:rPr kumimoji="0" lang="zh-TW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可選擇更多燈泡</a:t>
            </a:r>
          </a:p>
        </p:txBody>
      </p:sp>
      <p:sp>
        <p:nvSpPr>
          <p:cNvPr id="11" name="直線圖說文字 1 10"/>
          <p:cNvSpPr/>
          <p:nvPr/>
        </p:nvSpPr>
        <p:spPr bwMode="auto">
          <a:xfrm>
            <a:off x="683568" y="4941168"/>
            <a:ext cx="5040560" cy="1368152"/>
          </a:xfrm>
          <a:prstGeom prst="borderCallout1">
            <a:avLst>
              <a:gd name="adj1" fmla="val 44404"/>
              <a:gd name="adj2" fmla="val 100255"/>
              <a:gd name="adj3" fmla="val -102084"/>
              <a:gd name="adj4" fmla="val 140314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kumimoji="0" lang="en-US" alt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6. </a:t>
            </a:r>
            <a:r>
              <a:rPr lang="zh-TW" altLang="zh-TW" sz="2800" b="1" dirty="0" smtClean="0"/>
              <a:t>把每日少用一小時的全年可省電費加起來，便能找出全年可省電費總數</a:t>
            </a:r>
            <a:endParaRPr kumimoji="0" lang="zh-TW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cxnSp>
        <p:nvCxnSpPr>
          <p:cNvPr id="14" name="Straight Connector 13"/>
          <p:cNvCxnSpPr>
            <a:stCxn id="10" idx="0"/>
          </p:cNvCxnSpPr>
          <p:nvPr/>
        </p:nvCxnSpPr>
        <p:spPr bwMode="auto">
          <a:xfrm flipV="1">
            <a:off x="5868144" y="3717032"/>
            <a:ext cx="504056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5016" t="22606" r="26472" b="22024"/>
          <a:stretch>
            <a:fillRect/>
          </a:stretch>
        </p:blipFill>
        <p:spPr bwMode="auto">
          <a:xfrm>
            <a:off x="0" y="397251"/>
            <a:ext cx="9144000" cy="591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橢圓 7"/>
          <p:cNvSpPr/>
          <p:nvPr/>
        </p:nvSpPr>
        <p:spPr bwMode="auto">
          <a:xfrm>
            <a:off x="179512" y="2204864"/>
            <a:ext cx="2016224" cy="1008112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7" name="直線圖說文字 1 10"/>
          <p:cNvSpPr/>
          <p:nvPr/>
        </p:nvSpPr>
        <p:spPr bwMode="auto">
          <a:xfrm>
            <a:off x="2843808" y="3717032"/>
            <a:ext cx="5184576" cy="1368152"/>
          </a:xfrm>
          <a:prstGeom prst="borderCallout1">
            <a:avLst>
              <a:gd name="adj1" fmla="val -2841"/>
              <a:gd name="adj2" fmla="val 18899"/>
              <a:gd name="adj3" fmla="val -53687"/>
              <a:gd name="adj4" fmla="val -14848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altLang="zh-TW" sz="2800" b="1" dirty="0" smtClean="0"/>
              <a:t>7</a:t>
            </a:r>
            <a:r>
              <a:rPr kumimoji="0" lang="en-US" alt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. </a:t>
            </a:r>
            <a:r>
              <a:rPr kumimoji="0" lang="zh-TW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每日若少用</a:t>
            </a:r>
            <a:r>
              <a:rPr lang="zh-TW" altLang="zh-TW" sz="2800" b="1" dirty="0" smtClean="0"/>
              <a:t>一小時</a:t>
            </a:r>
            <a:r>
              <a:rPr lang="zh-TW" altLang="en-US" sz="2800" b="1" dirty="0" smtClean="0"/>
              <a:t>電燈，每年估計可節省</a:t>
            </a:r>
            <a:r>
              <a:rPr lang="zh-TW" altLang="zh-TW" sz="2800" b="1" dirty="0" smtClean="0"/>
              <a:t>的</a:t>
            </a:r>
            <a:r>
              <a:rPr lang="zh-TW" altLang="en-US" sz="2800" b="1" dirty="0" smtClean="0"/>
              <a:t>電</a:t>
            </a:r>
            <a:r>
              <a:rPr lang="zh-TW" altLang="zh-TW" sz="2800" b="1" dirty="0" smtClean="0"/>
              <a:t>費</a:t>
            </a:r>
            <a:r>
              <a:rPr lang="zh-TW" altLang="en-US" sz="2800" b="1" dirty="0" smtClean="0"/>
              <a:t>總</a:t>
            </a:r>
            <a:r>
              <a:rPr lang="zh-TW" altLang="zh-TW" sz="2800" b="1" dirty="0" smtClean="0"/>
              <a:t>數</a:t>
            </a:r>
            <a:endParaRPr kumimoji="0" lang="zh-TW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佈景主題4">
  <a:themeElements>
    <a:clrScheme name="">
      <a:dk1>
        <a:srgbClr val="000000"/>
      </a:dk1>
      <a:lt1>
        <a:srgbClr val="DEF6F1"/>
      </a:lt1>
      <a:dk2>
        <a:srgbClr val="3366FF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4_佈景主題4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4_佈景主題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3">
        <a:dk1>
          <a:srgbClr val="3333FF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2A2ADA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4">
        <a:dk1>
          <a:srgbClr val="000000"/>
        </a:dk1>
        <a:lt1>
          <a:srgbClr val="DEF6F1"/>
        </a:lt1>
        <a:dk2>
          <a:srgbClr val="6633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5">
        <a:dk1>
          <a:srgbClr val="000000"/>
        </a:dk1>
        <a:lt1>
          <a:srgbClr val="DEF6F1"/>
        </a:lt1>
        <a:dk2>
          <a:srgbClr val="FF00FF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6">
        <a:dk1>
          <a:srgbClr val="000000"/>
        </a:dk1>
        <a:lt1>
          <a:srgbClr val="DEF6F1"/>
        </a:lt1>
        <a:dk2>
          <a:srgbClr val="FF9933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佈景主題4">
  <a:themeElements>
    <a:clrScheme name="">
      <a:dk1>
        <a:srgbClr val="000000"/>
      </a:dk1>
      <a:lt1>
        <a:srgbClr val="DEF6F1"/>
      </a:lt1>
      <a:dk2>
        <a:srgbClr val="3366FF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4_佈景主題4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4_佈景主題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3">
        <a:dk1>
          <a:srgbClr val="3333FF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2A2ADA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4">
        <a:dk1>
          <a:srgbClr val="000000"/>
        </a:dk1>
        <a:lt1>
          <a:srgbClr val="DEF6F1"/>
        </a:lt1>
        <a:dk2>
          <a:srgbClr val="6633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5">
        <a:dk1>
          <a:srgbClr val="000000"/>
        </a:dk1>
        <a:lt1>
          <a:srgbClr val="DEF6F1"/>
        </a:lt1>
        <a:dk2>
          <a:srgbClr val="FF00FF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6">
        <a:dk1>
          <a:srgbClr val="000000"/>
        </a:dk1>
        <a:lt1>
          <a:srgbClr val="DEF6F1"/>
        </a:lt1>
        <a:dk2>
          <a:srgbClr val="FF9933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1279</TotalTime>
  <Pages>0</Pages>
  <Words>1167</Words>
  <Characters>0</Characters>
  <Application>Microsoft Office PowerPoint</Application>
  <DocSecurity>0</DocSecurity>
  <PresentationFormat>On-screen Show (4:3)</PresentationFormat>
  <Lines>0</Lines>
  <Paragraphs>171</Paragraphs>
  <Slides>19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4_佈景主題4</vt:lpstr>
      <vt:lpstr>5_佈景主題4</vt:lpstr>
      <vt:lpstr>課節四：改變未來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CMT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能源與我們的世界</dc:title>
  <dc:creator>Chan</dc:creator>
  <cp:lastModifiedBy>HKIEd</cp:lastModifiedBy>
  <cp:revision>109</cp:revision>
  <cp:lastPrinted>1899-12-30T00:00:00Z</cp:lastPrinted>
  <dcterms:created xsi:type="dcterms:W3CDTF">2010-01-10T17:04:05Z</dcterms:created>
  <dcterms:modified xsi:type="dcterms:W3CDTF">2013-03-28T07:30:06Z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1033-6.3.0.1736</vt:lpwstr>
  </property>
</Properties>
</file>