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98" r:id="rId2"/>
  </p:sldMasterIdLst>
  <p:notesMasterIdLst>
    <p:notesMasterId r:id="rId14"/>
  </p:notesMasterIdLst>
  <p:handoutMasterIdLst>
    <p:handoutMasterId r:id="rId15"/>
  </p:handoutMasterIdLst>
  <p:sldIdLst>
    <p:sldId id="257" r:id="rId3"/>
    <p:sldId id="263" r:id="rId4"/>
    <p:sldId id="272" r:id="rId5"/>
    <p:sldId id="273" r:id="rId6"/>
    <p:sldId id="265" r:id="rId7"/>
    <p:sldId id="266" r:id="rId8"/>
    <p:sldId id="267" r:id="rId9"/>
    <p:sldId id="268" r:id="rId10"/>
    <p:sldId id="269" r:id="rId11"/>
    <p:sldId id="271" r:id="rId12"/>
    <p:sldId id="270" r:id="rId13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99FF"/>
    <a:srgbClr val="FF9966"/>
    <a:srgbClr val="FFFFCC"/>
    <a:srgbClr val="FFCCFF"/>
    <a:srgbClr val="CCFF99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0" autoAdjust="0"/>
  </p:normalViewPr>
  <p:slideViewPr>
    <p:cSldViewPr>
      <p:cViewPr>
        <p:scale>
          <a:sx n="70" d="100"/>
          <a:sy n="70" d="100"/>
        </p:scale>
        <p:origin x="-1176" y="-828"/>
      </p:cViewPr>
      <p:guideLst>
        <p:guide orient="horz" pos="21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7A594-2BBA-4C8A-9EA7-7C8DE59E3C95}" type="datetimeFigureOut">
              <a:rPr lang="zh-TW" altLang="en-US" smtClean="0"/>
              <a:t>2013/3/13</a:t>
            </a:fld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4A8FC-365C-448F-BCBF-1470F4DB6E3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368879"/>
            <a:ext cx="55835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F9B1-1B24-43D2-8479-519A2FB9EDBD}" type="datetimeFigureOut">
              <a:rPr lang="zh-TW" altLang="en-US" smtClean="0"/>
              <a:pPr/>
              <a:t>2013/3/13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68D1F-0B83-400E-92F1-18EB9A18B4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D4D56-03D4-4310-98BA-0F184AD69409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60697-D788-4E9E-B332-D8D0D3F983A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D7BBE-5968-4E98-867F-F0E9FE7BEA9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88B85-699C-41D0-B60C-D9C2754D983D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3408B-EF3C-48EF-A3B2-336CA141099F}" type="datetime1">
              <a:rPr lang="zh-CN" altLang="en-US" smtClean="0"/>
              <a:pPr/>
              <a:t>2013-3-13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1FE2-62D3-4F41-BD4B-5032225A0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08264-0326-485B-9239-8910F90DF59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99736-E3D6-4C94-97D6-3CD78FC68021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11CC2-578F-44D1-B5DC-E3CAB7B0C537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C12E7-D316-49C4-9095-CF057E7A3E3F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74C77-7C47-4C68-BE0C-37CFDC7AB3F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83D77D-7425-496C-9674-E1D28B6B25F6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3742A-A65E-4C52-ACF6-2009F2751E5F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1C43-A06B-4484-891D-C840A4DBBD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FB855-F945-44EB-AF3E-6D7B478E08D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9A920-808E-4C81-8A7D-630CF9ADAFB8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19104-ECB2-4FCE-A2F8-7AEB08ADA5D4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55BB0-0BA0-4A1B-9A80-FF039E1E918D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225C0-0321-46B5-843E-982868BF3446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689C-EDA3-4E26-BFED-DBCD1DB45748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3A6-EFC0-484A-BD00-9DB1111D15BC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5090F-628D-4790-A283-CFCBF80BF790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7C8B9-5EEB-41E5-9DF1-2EA44350737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2F510-076D-4A36-B43B-55C453AA459C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615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6163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6164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AE0993-828A-4616-9E46-E908ADB182D0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7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8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458025-84E6-407C-B8FD-B404C5D5DF1A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amouswonders.com/victoria-harbor-in-hong-kong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ngtao.com/archive/fullstory.asp?andor=or&amp;year1=2010&amp;month1=06&amp;day1=17&amp;year2=2010&amp;month2=06&amp;day2=17&amp;category=all&amp;id=20100617a06&amp;keyword1=&amp;keyword2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hyperlink" Target="http://www.amazon.com/Sky-Telescope-May-2010-ebook/dp/B003GIRD8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 smtClean="0"/>
              <a:t>課節</a:t>
            </a:r>
            <a:r>
              <a:rPr lang="zh-TW" altLang="en-US" b="1" dirty="0" smtClean="0"/>
              <a:t>二</a:t>
            </a:r>
            <a:r>
              <a:rPr lang="zh-TW" altLang="zh-TW" b="1" dirty="0" smtClean="0"/>
              <a:t>：美麗有罪</a:t>
            </a:r>
            <a:r>
              <a:rPr lang="zh-TW" altLang="en-US" b="1" dirty="0" smtClean="0"/>
              <a:t>？</a:t>
            </a: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393-D1BB-4F0F-A39B-659BF0AE1C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573016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170">
            <a:off x="771989" y="3551263"/>
            <a:ext cx="1950662" cy="2473161"/>
          </a:xfrm>
          <a:prstGeom prst="rect">
            <a:avLst/>
          </a:prstGeom>
        </p:spPr>
      </p:pic>
      <p:pic>
        <p:nvPicPr>
          <p:cNvPr id="10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43133">
            <a:off x="6523831" y="3373166"/>
            <a:ext cx="1021080" cy="286512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內容版面配置區 8" descr="night-view-of-central-victoria-harb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4126" y="980728"/>
            <a:ext cx="861835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Callout 7"/>
          <p:cNvSpPr/>
          <p:nvPr/>
        </p:nvSpPr>
        <p:spPr bwMode="auto">
          <a:xfrm>
            <a:off x="3563888" y="44624"/>
            <a:ext cx="5328592" cy="2232248"/>
          </a:xfrm>
          <a:prstGeom prst="cloudCallout">
            <a:avLst>
              <a:gd name="adj1" fmla="val -27194"/>
              <a:gd name="adj2" fmla="val 57622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3600" dirty="0" smtClean="0"/>
              <a:t>你認為</a:t>
            </a:r>
            <a:r>
              <a:rPr lang="zh-TW" altLang="zh-TW" sz="3600" dirty="0" smtClean="0"/>
              <a:t>維港夜景是否屬濫用能源？</a:t>
            </a:r>
            <a:endParaRPr lang="zh-TW" altLang="zh-TW" sz="3600" dirty="0"/>
          </a:p>
        </p:txBody>
      </p:sp>
      <p:sp>
        <p:nvSpPr>
          <p:cNvPr id="12" name="文字方塊 7"/>
          <p:cNvSpPr txBox="1"/>
          <p:nvPr/>
        </p:nvSpPr>
        <p:spPr>
          <a:xfrm>
            <a:off x="251520" y="6237312"/>
            <a:ext cx="5004048" cy="27699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200" dirty="0" smtClean="0"/>
              <a:t>圖片來源</a:t>
            </a:r>
            <a:r>
              <a:rPr lang="en-US" altLang="zh-TW" sz="1200" dirty="0" smtClean="0"/>
              <a:t>:</a:t>
            </a:r>
            <a:r>
              <a:rPr lang="en-US" altLang="zh-TW" sz="1200" u="sng" dirty="0" smtClean="0">
                <a:hlinkClick r:id="rId3"/>
              </a:rPr>
              <a:t> http://famouswonders.com/victoria-harbor-in-hong-kong/</a:t>
            </a:r>
            <a:endParaRPr lang="zh-TW" altLang="zh-TW" sz="1200" dirty="0"/>
          </a:p>
        </p:txBody>
      </p:sp>
      <p:sp>
        <p:nvSpPr>
          <p:cNvPr id="11" name="Oval Callout 10"/>
          <p:cNvSpPr/>
          <p:nvPr/>
        </p:nvSpPr>
        <p:spPr bwMode="auto">
          <a:xfrm>
            <a:off x="2555776" y="4221088"/>
            <a:ext cx="6264696" cy="2232248"/>
          </a:xfrm>
          <a:prstGeom prst="wedgeEllipseCallout">
            <a:avLst>
              <a:gd name="adj1" fmla="val 38423"/>
              <a:gd name="adj2" fmla="val -60390"/>
            </a:avLst>
          </a:prstGeom>
          <a:solidFill>
            <a:schemeClr val="bg1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400" dirty="0" smtClean="0"/>
              <a:t>既然光有利有弊，你支持／反對政府立法限時熄燈？為甚麼？</a:t>
            </a:r>
            <a:endParaRPr lang="zh-TW" altLang="en-US" sz="3400" b="1" dirty="0" smtClean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圓角矩形圖說文字 7"/>
          <p:cNvSpPr/>
          <p:nvPr/>
        </p:nvSpPr>
        <p:spPr bwMode="auto">
          <a:xfrm>
            <a:off x="4283968" y="3573016"/>
            <a:ext cx="4680520" cy="2664296"/>
          </a:xfrm>
          <a:prstGeom prst="wedgeRoundRectCallout">
            <a:avLst>
              <a:gd name="adj1" fmla="val -59105"/>
              <a:gd name="adj2" fmla="val 11321"/>
              <a:gd name="adj3" fmla="val 16667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4000" dirty="0" smtClean="0"/>
              <a:t>你們知道燈泡有多少類型嗎？它們分別有何特點</a:t>
            </a:r>
            <a:r>
              <a:rPr lang="zh-TW" altLang="en-US" sz="4000" dirty="0" smtClean="0"/>
              <a:t>？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Cloud Callout 11"/>
          <p:cNvSpPr/>
          <p:nvPr/>
        </p:nvSpPr>
        <p:spPr bwMode="auto">
          <a:xfrm>
            <a:off x="395536" y="188640"/>
            <a:ext cx="8028384" cy="3456384"/>
          </a:xfrm>
          <a:prstGeom prst="cloudCallout">
            <a:avLst>
              <a:gd name="adj1" fmla="val -37122"/>
              <a:gd name="adj2" fmla="val 50043"/>
            </a:avLst>
          </a:prstGeom>
          <a:solidFill>
            <a:srgbClr val="FFFFCC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除限時熄燈外，如何可減低維港夜景的耗電量？與製造夜景所使用的燈泡類型是否有關？</a:t>
            </a:r>
            <a:endParaRPr kumimoji="0" lang="zh-TW" altLang="en-US" sz="3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3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077072"/>
            <a:ext cx="1330815" cy="2478069"/>
          </a:xfrm>
          <a:prstGeom prst="rect">
            <a:avLst/>
          </a:prstGeom>
        </p:spPr>
      </p:pic>
      <p:pic>
        <p:nvPicPr>
          <p:cNvPr id="14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01732">
            <a:off x="173691" y="3990770"/>
            <a:ext cx="1476961" cy="1872576"/>
          </a:xfrm>
          <a:prstGeom prst="rect">
            <a:avLst/>
          </a:prstGeom>
        </p:spPr>
      </p:pic>
      <p:pic>
        <p:nvPicPr>
          <p:cNvPr id="16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52678">
            <a:off x="2850519" y="3636269"/>
            <a:ext cx="1021080" cy="2865120"/>
          </a:xfrm>
          <a:prstGeom prst="rect">
            <a:avLst/>
          </a:prstGeom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922114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圖片 10" descr="blub UU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05064"/>
            <a:ext cx="1368152" cy="22669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51520" y="6309320"/>
            <a:ext cx="5076056" cy="24622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TW" altLang="en-US" sz="1000" u="sng" dirty="0" smtClean="0">
                <a:hlinkClick r:id="rId3"/>
              </a:rPr>
              <a:t>圖片來源</a:t>
            </a:r>
            <a:r>
              <a:rPr lang="en-US" altLang="zh-TW" sz="1000" u="sng" dirty="0" smtClean="0">
                <a:hlinkClick r:id="rId3"/>
              </a:rPr>
              <a:t>:</a:t>
            </a:r>
            <a:r>
              <a:rPr lang="zh-TW" altLang="en-US" sz="1000" u="sng" dirty="0" smtClean="0">
                <a:hlinkClick r:id="rId3"/>
              </a:rPr>
              <a:t> </a:t>
            </a:r>
            <a:r>
              <a:rPr lang="en-US" altLang="zh-TW" sz="1000" u="sng" dirty="0" smtClean="0">
                <a:hlinkClick r:id="rId4"/>
              </a:rPr>
              <a:t>http://</a:t>
            </a:r>
            <a:r>
              <a:rPr lang="en-US" altLang="zh-TW" sz="1000" u="sng" dirty="0" smtClean="0">
                <a:hlinkClick r:id="rId4"/>
              </a:rPr>
              <a:t>www.amazon.com/Sky-Telescope-May-2010-ebook/dp/B003GIRD8A</a:t>
            </a:r>
            <a:endParaRPr lang="en-US" altLang="zh-TW" sz="1000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29822" t="14485" r="32970" b="27192"/>
          <a:stretch>
            <a:fillRect/>
          </a:stretch>
        </p:blipFill>
        <p:spPr bwMode="auto">
          <a:xfrm>
            <a:off x="251520" y="764704"/>
            <a:ext cx="442165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loud Callout 11"/>
          <p:cNvSpPr/>
          <p:nvPr/>
        </p:nvSpPr>
        <p:spPr bwMode="auto">
          <a:xfrm>
            <a:off x="4139952" y="404664"/>
            <a:ext cx="4824536" cy="3168352"/>
          </a:xfrm>
          <a:prstGeom prst="cloudCallout">
            <a:avLst>
              <a:gd name="adj1" fmla="val -4143"/>
              <a:gd name="adj2" fmla="val 55176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400" b="1" dirty="0" smtClean="0"/>
              <a:t>香港</a:t>
            </a:r>
            <a:r>
              <a:rPr lang="zh-TW" altLang="zh-TW" sz="3400" b="1" dirty="0" smtClean="0"/>
              <a:t>光污染</a:t>
            </a:r>
            <a:r>
              <a:rPr lang="zh-TW" altLang="en-US" sz="3400" b="1" dirty="0" smtClean="0"/>
              <a:t>問題嚴重，那光是否只有壞處而沒有好處</a:t>
            </a:r>
            <a:r>
              <a:rPr lang="zh-TW" altLang="zh-TW" sz="3400" b="1" dirty="0" smtClean="0"/>
              <a:t>？</a:t>
            </a:r>
            <a:endParaRPr kumimoji="0" lang="zh-TW" altLang="en-US" sz="3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D9C1-7CB0-42B7-BE0B-538179EA41F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心形 9"/>
          <p:cNvSpPr/>
          <p:nvPr/>
        </p:nvSpPr>
        <p:spPr bwMode="auto">
          <a:xfrm>
            <a:off x="179512" y="2204864"/>
            <a:ext cx="5832648" cy="4392488"/>
          </a:xfrm>
          <a:prstGeom prst="hear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>
              <a:buFont typeface="Arial" pitchFamily="34" charset="0"/>
              <a:buChar char="•"/>
            </a:pPr>
            <a:endParaRPr lang="en-US" altLang="zh-TW" sz="2800" dirty="0" smtClean="0"/>
          </a:p>
          <a:p>
            <a:pPr lvl="0">
              <a:buFont typeface="Arial" pitchFamily="34" charset="0"/>
              <a:buChar char="•"/>
            </a:pPr>
            <a:r>
              <a:rPr lang="zh-TW" altLang="zh-TW" sz="2800" dirty="0" smtClean="0"/>
              <a:t>照明</a:t>
            </a:r>
          </a:p>
          <a:p>
            <a:pPr lvl="0">
              <a:buFont typeface="Arial" pitchFamily="34" charset="0"/>
              <a:buChar char="•"/>
            </a:pPr>
            <a:r>
              <a:rPr lang="zh-TW" altLang="zh-TW" sz="2800" dirty="0" smtClean="0"/>
              <a:t>美麗的燈飾</a:t>
            </a:r>
          </a:p>
          <a:p>
            <a:pPr lvl="0">
              <a:buFont typeface="Arial" pitchFamily="34" charset="0"/>
              <a:buChar char="•"/>
            </a:pPr>
            <a:r>
              <a:rPr lang="zh-TW" altLang="zh-TW" sz="2800" dirty="0" smtClean="0"/>
              <a:t>令維港美麗，吸引遊客</a:t>
            </a:r>
          </a:p>
          <a:p>
            <a:pPr lvl="0">
              <a:buFont typeface="Arial" pitchFamily="34" charset="0"/>
              <a:buChar char="•"/>
            </a:pPr>
            <a:r>
              <a:rPr lang="zh-TW" altLang="zh-TW" sz="2800" dirty="0" smtClean="0"/>
              <a:t>商店招牌，吸引顧客</a:t>
            </a:r>
          </a:p>
          <a:p>
            <a:pPr lvl="0">
              <a:buFont typeface="Arial" pitchFamily="34" charset="0"/>
              <a:buChar char="•"/>
            </a:pPr>
            <a:r>
              <a:rPr lang="zh-TW" altLang="zh-TW" sz="2800" dirty="0" smtClean="0"/>
              <a:t>較蠟燭安全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1" name="圖片 10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5"/>
            <a:ext cx="1430826" cy="2664296"/>
          </a:xfrm>
          <a:prstGeom prst="rect">
            <a:avLst/>
          </a:prstGeom>
        </p:spPr>
      </p:pic>
      <p:sp>
        <p:nvSpPr>
          <p:cNvPr id="12" name="圓角矩形圖說文字 11"/>
          <p:cNvSpPr/>
          <p:nvPr/>
        </p:nvSpPr>
        <p:spPr bwMode="auto">
          <a:xfrm>
            <a:off x="1835696" y="1772816"/>
            <a:ext cx="2808312" cy="1296144"/>
          </a:xfrm>
          <a:prstGeom prst="wedgeRoundRectCallout">
            <a:avLst>
              <a:gd name="adj1" fmla="val -39225"/>
              <a:gd name="adj2" fmla="val -72061"/>
              <a:gd name="adj3" fmla="val 16667"/>
            </a:avLst>
          </a:prstGeom>
          <a:solidFill>
            <a:schemeClr val="accent1"/>
          </a:solidFill>
          <a:ln w="3810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en-US" sz="3400" dirty="0" smtClean="0"/>
              <a:t>我們的</a:t>
            </a:r>
            <a:r>
              <a:rPr lang="zh-TW" altLang="zh-TW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好處</a:t>
            </a:r>
            <a:endParaRPr kumimoji="0" lang="zh-TW" altLang="en-US" sz="3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4" name="內容版面配置區 5" descr="save blub U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52657">
            <a:off x="8040578" y="2812847"/>
            <a:ext cx="969370" cy="272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六邊形 6"/>
          <p:cNvSpPr/>
          <p:nvPr/>
        </p:nvSpPr>
        <p:spPr bwMode="auto">
          <a:xfrm>
            <a:off x="5940152" y="1196752"/>
            <a:ext cx="2411760" cy="2592288"/>
          </a:xfrm>
          <a:prstGeom prst="hexagon">
            <a:avLst/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zh-TW" sz="2800" dirty="0" smtClean="0"/>
              <a:t>耗電</a:t>
            </a:r>
          </a:p>
          <a:p>
            <a:pPr lvl="0" algn="ctr"/>
            <a:r>
              <a:rPr lang="zh-TW" altLang="zh-TW" sz="2800" dirty="0" smtClean="0"/>
              <a:t>不環保</a:t>
            </a:r>
          </a:p>
          <a:p>
            <a:pPr lvl="0" algn="ctr"/>
            <a:r>
              <a:rPr lang="zh-TW" altLang="zh-TW" sz="2800" dirty="0" smtClean="0"/>
              <a:t>光污染</a:t>
            </a:r>
            <a:endParaRPr lang="en-US" altLang="zh-TW" sz="2800" dirty="0" smtClean="0"/>
          </a:p>
          <a:p>
            <a:pPr lvl="0" algn="ctr"/>
            <a:r>
              <a:rPr lang="zh-TW" altLang="en-US" sz="2800" dirty="0" smtClean="0"/>
              <a:t>日夜不分</a:t>
            </a:r>
            <a:endParaRPr lang="en-US" altLang="zh-TW" sz="2800" dirty="0" smtClean="0"/>
          </a:p>
          <a:p>
            <a:pPr lvl="0" algn="ctr"/>
            <a:r>
              <a:rPr lang="zh-TW" altLang="en-US" sz="2800" dirty="0" smtClean="0"/>
              <a:t>作息顛倒</a:t>
            </a:r>
            <a:endParaRPr lang="zh-TW" altLang="zh-TW" sz="28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橢圓形圖說文字 4"/>
          <p:cNvSpPr/>
          <p:nvPr/>
        </p:nvSpPr>
        <p:spPr bwMode="auto">
          <a:xfrm>
            <a:off x="5796136" y="3789040"/>
            <a:ext cx="2160240" cy="1584176"/>
          </a:xfrm>
          <a:prstGeom prst="wedgeEllipseCallout">
            <a:avLst>
              <a:gd name="adj1" fmla="val 57843"/>
              <a:gd name="adj2" fmla="val -29846"/>
            </a:avLst>
          </a:prstGeom>
          <a:solidFill>
            <a:srgbClr val="FFFFCC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3400" dirty="0" smtClean="0"/>
              <a:t>我們的</a:t>
            </a:r>
            <a:r>
              <a:rPr lang="zh-TW" altLang="zh-TW" sz="3400" b="1" dirty="0" smtClean="0"/>
              <a:t>壞處</a:t>
            </a:r>
            <a:endParaRPr lang="zh-TW" altLang="zh-TW" sz="34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700463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9" name="Cloud Callout 8"/>
          <p:cNvSpPr/>
          <p:nvPr/>
        </p:nvSpPr>
        <p:spPr bwMode="auto">
          <a:xfrm>
            <a:off x="899592" y="620688"/>
            <a:ext cx="7920880" cy="3024336"/>
          </a:xfrm>
          <a:prstGeom prst="cloudCallout">
            <a:avLst>
              <a:gd name="adj1" fmla="val 27560"/>
              <a:gd name="adj2" fmla="val 5382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600" dirty="0" smtClean="0"/>
              <a:t>既然光有這麼多好處，我們可如何善用它，並減低它的壞處？</a:t>
            </a:r>
            <a:endParaRPr kumimoji="0" lang="zh-TW" altLang="en-US" sz="3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827584" y="3789040"/>
            <a:ext cx="4536504" cy="2088232"/>
          </a:xfrm>
          <a:prstGeom prst="wedgeRoundRectCallout">
            <a:avLst>
              <a:gd name="adj1" fmla="val 64005"/>
              <a:gd name="adj2" fmla="val -26829"/>
              <a:gd name="adj3" fmla="val 16667"/>
            </a:avLst>
          </a:prstGeom>
          <a:solidFill>
            <a:srgbClr val="CCCCFF"/>
          </a:solidFill>
          <a:ln w="57150" cap="flat" cmpd="sng" algn="ctr">
            <a:solidFill>
              <a:srgbClr val="99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3400" dirty="0" smtClean="0"/>
              <a:t>你能想到甚麼方法來解決光污染問題呢？</a:t>
            </a:r>
            <a:endParaRPr kumimoji="0" lang="zh-TW" altLang="en-US" sz="3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2" name="圖片 5" descr="LED 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509120"/>
            <a:ext cx="1306285" cy="1656184"/>
          </a:xfrm>
          <a:prstGeom prst="rect">
            <a:avLst/>
          </a:prstGeom>
        </p:spPr>
      </p:pic>
      <p:pic>
        <p:nvPicPr>
          <p:cNvPr id="13" name="圖片 9" descr="save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9585">
            <a:off x="7901304" y="3843103"/>
            <a:ext cx="795779" cy="2232931"/>
          </a:xfrm>
          <a:prstGeom prst="rect">
            <a:avLst/>
          </a:prstGeom>
        </p:spPr>
      </p:pic>
      <p:pic>
        <p:nvPicPr>
          <p:cNvPr id="11" name="圖片 4" descr="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27257" y="3846784"/>
            <a:ext cx="1129119" cy="2102496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爆炸 1 5"/>
          <p:cNvSpPr/>
          <p:nvPr/>
        </p:nvSpPr>
        <p:spPr bwMode="auto">
          <a:xfrm>
            <a:off x="395536" y="0"/>
            <a:ext cx="8568952" cy="198884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b="1" dirty="0" smtClean="0"/>
              <a:t>「</a:t>
            </a:r>
            <a:r>
              <a:rPr lang="zh-TW" altLang="zh-TW" sz="2800" b="1" dirty="0" smtClean="0"/>
              <a:t>政府應否立法限時</a:t>
            </a:r>
            <a:r>
              <a:rPr lang="zh-TW" altLang="en-US" sz="2800" b="1" dirty="0" smtClean="0"/>
              <a:t>關</a:t>
            </a:r>
            <a:r>
              <a:rPr lang="zh-TW" altLang="zh-TW" sz="2800" b="1" dirty="0" smtClean="0"/>
              <a:t>燈？」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8" name="圖片 7" descr="C:\Users\fa\AppData\Local\Microsoft\Windows\Temporary Internet Files\Content.IE5\EQ3OPG0U\MC900359065[1].wmf"/>
          <p:cNvPicPr/>
          <p:nvPr/>
        </p:nvPicPr>
        <p:blipFill>
          <a:blip r:embed="rId2" cstate="print"/>
          <a:srcRect l="6875" t="10995" r="20625"/>
          <a:stretch>
            <a:fillRect/>
          </a:stretch>
        </p:blipFill>
        <p:spPr bwMode="auto">
          <a:xfrm>
            <a:off x="0" y="3140968"/>
            <a:ext cx="2195736" cy="313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圖片 8" descr="C:\Users\fa\AppData\Local\Microsoft\Windows\Temporary Internet Files\Content.IE5\WPCJNJSD\MC90023808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284984"/>
            <a:ext cx="24479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圖片 9" descr="C:\Users\fa\AppData\Local\Microsoft\Windows\Temporary Internet Files\Content.IE5\SOB4K7LI\MC900205446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501008"/>
            <a:ext cx="31432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圖片 10" descr="C:\Users\fa\AppData\Local\Microsoft\Windows\Temporary Internet Files\Content.IE5\2A6R4BD6\MC900416230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6904" y="3212976"/>
            <a:ext cx="1967096" cy="285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流程圖: 替代處理程序 11"/>
          <p:cNvSpPr/>
          <p:nvPr/>
        </p:nvSpPr>
        <p:spPr bwMode="auto">
          <a:xfrm>
            <a:off x="323528" y="2060848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3200" b="1" dirty="0" smtClean="0"/>
              <a:t>經濟學者</a:t>
            </a:r>
          </a:p>
        </p:txBody>
      </p:sp>
      <p:sp>
        <p:nvSpPr>
          <p:cNvPr id="14" name="流程圖: 替代處理程序 13"/>
          <p:cNvSpPr/>
          <p:nvPr/>
        </p:nvSpPr>
        <p:spPr bwMode="auto">
          <a:xfrm>
            <a:off x="2555776" y="2060848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3200" b="1" dirty="0" smtClean="0"/>
              <a:t>環保專家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5" name="流程圖: 替代處理程序 14"/>
          <p:cNvSpPr/>
          <p:nvPr/>
        </p:nvSpPr>
        <p:spPr bwMode="auto">
          <a:xfrm>
            <a:off x="4788024" y="2060848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3200" b="1" dirty="0" smtClean="0"/>
              <a:t>天文學家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6" name="流程圖: 替代處理程序 15"/>
          <p:cNvSpPr/>
          <p:nvPr/>
        </p:nvSpPr>
        <p:spPr bwMode="auto">
          <a:xfrm>
            <a:off x="6948264" y="2060848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4400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200" b="1" dirty="0" smtClean="0"/>
              <a:t>市民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圖片 5" descr="C:\Users\fa\AppData\Local\Microsoft\Windows\Temporary Internet Files\Content.IE5\EQ3OPG0U\MC900359065[1].wmf"/>
          <p:cNvPicPr/>
          <p:nvPr/>
        </p:nvPicPr>
        <p:blipFill>
          <a:blip r:embed="rId2" cstate="print"/>
          <a:srcRect l="6875" t="10995" r="20625"/>
          <a:stretch>
            <a:fillRect/>
          </a:stretch>
        </p:blipFill>
        <p:spPr bwMode="auto">
          <a:xfrm>
            <a:off x="576063" y="1960370"/>
            <a:ext cx="2871347" cy="409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流程圖: 替代處理程序 6"/>
          <p:cNvSpPr/>
          <p:nvPr/>
        </p:nvSpPr>
        <p:spPr bwMode="auto">
          <a:xfrm>
            <a:off x="1547664" y="5085184"/>
            <a:ext cx="1944216" cy="1008112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200" b="1" dirty="0" smtClean="0"/>
              <a:t>經濟學者</a:t>
            </a:r>
          </a:p>
        </p:txBody>
      </p:sp>
      <p:sp>
        <p:nvSpPr>
          <p:cNvPr id="10" name="爆炸 1 9"/>
          <p:cNvSpPr/>
          <p:nvPr/>
        </p:nvSpPr>
        <p:spPr bwMode="auto">
          <a:xfrm>
            <a:off x="323528" y="-171400"/>
            <a:ext cx="8568952" cy="198884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en-US" b="1" dirty="0" smtClean="0"/>
              <a:t>「</a:t>
            </a:r>
            <a:r>
              <a:rPr lang="zh-TW" altLang="zh-TW" sz="2800" b="1" dirty="0" smtClean="0"/>
              <a:t>政府應否立法限時</a:t>
            </a:r>
            <a:r>
              <a:rPr lang="zh-TW" altLang="en-US" sz="2800" b="1" dirty="0" smtClean="0"/>
              <a:t>關</a:t>
            </a:r>
            <a:r>
              <a:rPr lang="zh-TW" altLang="zh-TW" sz="2800" b="1" dirty="0" smtClean="0"/>
              <a:t>燈？」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圓角矩形圖說文字 10"/>
          <p:cNvSpPr/>
          <p:nvPr/>
        </p:nvSpPr>
        <p:spPr bwMode="auto">
          <a:xfrm>
            <a:off x="2915816" y="1556792"/>
            <a:ext cx="5760640" cy="720080"/>
          </a:xfrm>
          <a:prstGeom prst="wedgeRoundRectCallout">
            <a:avLst>
              <a:gd name="adj1" fmla="val -55100"/>
              <a:gd name="adj2" fmla="val 20125"/>
              <a:gd name="adj3" fmla="val 16667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燈光能幫助人們</a:t>
            </a:r>
            <a:r>
              <a:rPr lang="zh-TW" altLang="en-US" sz="2800" dirty="0" smtClean="0"/>
              <a:t>維持</a:t>
            </a:r>
            <a:r>
              <a:rPr lang="en-US" altLang="zh-TW" sz="2800" dirty="0" err="1" smtClean="0"/>
              <a:t>穩定收入</a:t>
            </a:r>
            <a:r>
              <a:rPr lang="zh-TW" altLang="en-US" sz="2800" dirty="0" smtClean="0"/>
              <a:t>嗎？</a:t>
            </a:r>
            <a:endParaRPr lang="zh-TW" altLang="zh-TW" sz="2800" dirty="0" smtClean="0"/>
          </a:p>
        </p:txBody>
      </p:sp>
      <p:sp>
        <p:nvSpPr>
          <p:cNvPr id="14" name="橢圓 13"/>
          <p:cNvSpPr/>
          <p:nvPr/>
        </p:nvSpPr>
        <p:spPr bwMode="auto">
          <a:xfrm>
            <a:off x="7774832" y="1988840"/>
            <a:ext cx="1369168" cy="6480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能夠</a:t>
            </a:r>
          </a:p>
        </p:txBody>
      </p:sp>
      <p:sp>
        <p:nvSpPr>
          <p:cNvPr id="15" name="圓角矩形圖說文字 14"/>
          <p:cNvSpPr/>
          <p:nvPr/>
        </p:nvSpPr>
        <p:spPr bwMode="auto">
          <a:xfrm>
            <a:off x="3275856" y="2420888"/>
            <a:ext cx="4896544" cy="720080"/>
          </a:xfrm>
          <a:prstGeom prst="wedgeRoundRectCallout">
            <a:avLst>
              <a:gd name="adj1" fmla="val -60924"/>
              <a:gd name="adj2" fmla="val 23916"/>
              <a:gd name="adj3" fmla="val 16667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燈光能幫助食肆</a:t>
            </a:r>
            <a:r>
              <a:rPr lang="en-US" altLang="zh-TW" sz="2800" dirty="0" err="1" smtClean="0"/>
              <a:t>吸引客人</a:t>
            </a:r>
            <a:r>
              <a:rPr lang="zh-TW" altLang="en-US" sz="2800" dirty="0" smtClean="0"/>
              <a:t>嗎？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7" name="橢圓 16"/>
          <p:cNvSpPr/>
          <p:nvPr/>
        </p:nvSpPr>
        <p:spPr bwMode="auto">
          <a:xfrm>
            <a:off x="7774832" y="2780928"/>
            <a:ext cx="1369168" cy="6480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能夠</a:t>
            </a:r>
          </a:p>
        </p:txBody>
      </p:sp>
      <p:sp>
        <p:nvSpPr>
          <p:cNvPr id="16" name="圓角矩形圖說文字 15"/>
          <p:cNvSpPr/>
          <p:nvPr/>
        </p:nvSpPr>
        <p:spPr bwMode="auto">
          <a:xfrm>
            <a:off x="3131840" y="3429000"/>
            <a:ext cx="5616624" cy="720080"/>
          </a:xfrm>
          <a:prstGeom prst="wedgeRoundRectCallout">
            <a:avLst>
              <a:gd name="adj1" fmla="val -57541"/>
              <a:gd name="adj2" fmla="val 18230"/>
              <a:gd name="adj3" fmla="val 16667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燈光能為香港營造超凡的感覺嗎</a:t>
            </a:r>
            <a:r>
              <a:rPr lang="zh-TW" altLang="en-US" sz="2800" dirty="0" smtClean="0"/>
              <a:t>？</a:t>
            </a:r>
            <a:endParaRPr lang="zh-TW" altLang="zh-TW" sz="2800" dirty="0" smtClean="0"/>
          </a:p>
        </p:txBody>
      </p:sp>
      <p:sp>
        <p:nvSpPr>
          <p:cNvPr id="20" name="橢圓 13"/>
          <p:cNvSpPr/>
          <p:nvPr/>
        </p:nvSpPr>
        <p:spPr bwMode="auto">
          <a:xfrm>
            <a:off x="7774832" y="3933056"/>
            <a:ext cx="1369168" cy="6480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能夠</a:t>
            </a:r>
          </a:p>
        </p:txBody>
      </p:sp>
      <p:sp>
        <p:nvSpPr>
          <p:cNvPr id="19" name="圓角矩形圖說文字 15"/>
          <p:cNvSpPr/>
          <p:nvPr/>
        </p:nvSpPr>
        <p:spPr bwMode="auto">
          <a:xfrm>
            <a:off x="3419872" y="4365104"/>
            <a:ext cx="4429000" cy="720080"/>
          </a:xfrm>
          <a:prstGeom prst="wedgeRoundRectCallout">
            <a:avLst>
              <a:gd name="adj1" fmla="val -63432"/>
              <a:gd name="adj2" fmla="val 25811"/>
              <a:gd name="adj3" fmla="val 16667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燈光能幫助維持治安嗎</a:t>
            </a:r>
            <a:r>
              <a:rPr lang="zh-TW" altLang="en-US" sz="2800" dirty="0" smtClean="0"/>
              <a:t>？</a:t>
            </a:r>
            <a:endParaRPr lang="zh-TW" altLang="zh-TW" sz="2800" dirty="0" smtClean="0"/>
          </a:p>
        </p:txBody>
      </p:sp>
      <p:sp>
        <p:nvSpPr>
          <p:cNvPr id="18" name="橢圓 17"/>
          <p:cNvSpPr/>
          <p:nvPr/>
        </p:nvSpPr>
        <p:spPr bwMode="auto">
          <a:xfrm>
            <a:off x="7380312" y="4725144"/>
            <a:ext cx="1369168" cy="6480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能夠</a:t>
            </a:r>
          </a:p>
        </p:txBody>
      </p:sp>
      <p:sp>
        <p:nvSpPr>
          <p:cNvPr id="12" name="爆炸 2 11"/>
          <p:cNvSpPr/>
          <p:nvPr/>
        </p:nvSpPr>
        <p:spPr bwMode="auto">
          <a:xfrm>
            <a:off x="3491880" y="4653136"/>
            <a:ext cx="4716016" cy="2448272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7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新細明體" pitchFamily="18" charset="-120"/>
              </a:rPr>
              <a:t>反對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7" grpId="0" animBg="1"/>
      <p:bldP spid="16" grpId="0" animBg="1"/>
      <p:bldP spid="20" grpId="0" animBg="1"/>
      <p:bldP spid="19" grpId="0" animBg="1"/>
      <p:bldP spid="1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爆炸 1 5"/>
          <p:cNvSpPr/>
          <p:nvPr/>
        </p:nvSpPr>
        <p:spPr bwMode="auto">
          <a:xfrm>
            <a:off x="395536" y="0"/>
            <a:ext cx="9001000" cy="198884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en-US" sz="2800" b="1" dirty="0" smtClean="0"/>
              <a:t>「</a:t>
            </a:r>
            <a:r>
              <a:rPr lang="zh-TW" altLang="zh-TW" sz="2800" b="1" dirty="0" smtClean="0"/>
              <a:t>政府應否立法限時</a:t>
            </a:r>
            <a:r>
              <a:rPr lang="zh-TW" altLang="en-US" sz="2800" b="1" dirty="0" smtClean="0"/>
              <a:t>關</a:t>
            </a:r>
            <a:r>
              <a:rPr lang="zh-TW" altLang="zh-TW" sz="2800" b="1" dirty="0" smtClean="0"/>
              <a:t>燈？」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7" name="圖片 6" descr="C:\Users\fa\AppData\Local\Microsoft\Windows\Temporary Internet Files\Content.IE5\WPCJNJSD\MC900238081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987" y="1628800"/>
            <a:ext cx="3240013" cy="458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流程圖: 替代處理程序 7"/>
          <p:cNvSpPr/>
          <p:nvPr/>
        </p:nvSpPr>
        <p:spPr bwMode="auto">
          <a:xfrm>
            <a:off x="5508104" y="3068960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3200" b="1" dirty="0" smtClean="0"/>
              <a:t>環保專家</a:t>
            </a: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圓角矩形圖說文字 8"/>
          <p:cNvSpPr/>
          <p:nvPr/>
        </p:nvSpPr>
        <p:spPr bwMode="auto">
          <a:xfrm>
            <a:off x="899592" y="2132856"/>
            <a:ext cx="4464496" cy="1584176"/>
          </a:xfrm>
          <a:prstGeom prst="wedgeRoundRectCallout">
            <a:avLst>
              <a:gd name="adj1" fmla="val 71872"/>
              <a:gd name="adj2" fmla="val -1661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zh-TW" altLang="en-US" sz="2800" dirty="0" smtClean="0">
                <a:latin typeface="Arial" pitchFamily="34" charset="0"/>
                <a:ea typeface="新細明體" pitchFamily="18" charset="-120"/>
              </a:rPr>
              <a:t>是，燈光令</a:t>
            </a:r>
            <a:r>
              <a:rPr lang="en-US" altLang="zh-TW" sz="2800" dirty="0" err="1" smtClean="0"/>
              <a:t>二氧化碳增加</a:t>
            </a:r>
            <a:r>
              <a:rPr lang="zh-TW" altLang="en-US" sz="2800" dirty="0" smtClean="0"/>
              <a:t>，</a:t>
            </a:r>
            <a:r>
              <a:rPr lang="zh-TW" altLang="zh-TW" sz="2800" dirty="0" smtClean="0"/>
              <a:t>溫室氣體排放造成全球變暖和氣候變化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圓角矩形圖說文字 10"/>
          <p:cNvSpPr/>
          <p:nvPr/>
        </p:nvSpPr>
        <p:spPr bwMode="auto">
          <a:xfrm>
            <a:off x="467544" y="1268760"/>
            <a:ext cx="5688632" cy="792088"/>
          </a:xfrm>
          <a:prstGeom prst="wedgeRoundRectCallout">
            <a:avLst>
              <a:gd name="adj1" fmla="val 68480"/>
              <a:gd name="adj2" fmla="val 52633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燈光是否令環境污染問題更嚴重</a:t>
            </a:r>
            <a:r>
              <a:rPr lang="zh-TW" altLang="en-US" sz="2800" dirty="0" smtClean="0"/>
              <a:t>？</a:t>
            </a:r>
            <a:endParaRPr lang="zh-TW" altLang="zh-TW" sz="2800" dirty="0" smtClean="0"/>
          </a:p>
        </p:txBody>
      </p:sp>
      <p:sp>
        <p:nvSpPr>
          <p:cNvPr id="13" name="圓角矩形圖說文字 12"/>
          <p:cNvSpPr/>
          <p:nvPr/>
        </p:nvSpPr>
        <p:spPr bwMode="auto">
          <a:xfrm>
            <a:off x="395536" y="5589240"/>
            <a:ext cx="4645024" cy="720080"/>
          </a:xfrm>
          <a:prstGeom prst="wedgeRoundRectCallout">
            <a:avLst>
              <a:gd name="adj1" fmla="val 65778"/>
              <a:gd name="adj2" fmla="val -41205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z="2800" dirty="0" smtClean="0"/>
              <a:t>有，</a:t>
            </a:r>
            <a:r>
              <a:rPr lang="en-US" altLang="zh-TW" sz="2800" dirty="0" err="1" smtClean="0"/>
              <a:t>人均耗電量增加</a:t>
            </a:r>
            <a:r>
              <a:rPr lang="zh-TW" altLang="en-US" sz="2800" dirty="0" smtClean="0"/>
              <a:t>了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4" name="圓角矩形圖說文字 13"/>
          <p:cNvSpPr/>
          <p:nvPr/>
        </p:nvSpPr>
        <p:spPr bwMode="auto">
          <a:xfrm>
            <a:off x="1043608" y="4725144"/>
            <a:ext cx="3888432" cy="792088"/>
          </a:xfrm>
          <a:prstGeom prst="wedgeRoundRectCallout">
            <a:avLst>
              <a:gd name="adj1" fmla="val 60541"/>
              <a:gd name="adj2" fmla="val -2208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人們有濫用電燈嗎？</a:t>
            </a:r>
            <a:endParaRPr lang="zh-TW" altLang="zh-TW" sz="2800" dirty="0" smtClean="0"/>
          </a:p>
        </p:txBody>
      </p:sp>
      <p:sp>
        <p:nvSpPr>
          <p:cNvPr id="15" name="圓角矩形圖說文字 8"/>
          <p:cNvSpPr/>
          <p:nvPr/>
        </p:nvSpPr>
        <p:spPr bwMode="auto">
          <a:xfrm>
            <a:off x="216024" y="3780656"/>
            <a:ext cx="5652120" cy="800472"/>
          </a:xfrm>
          <a:prstGeom prst="wedgeRoundRectCallout">
            <a:avLst>
              <a:gd name="adj1" fmla="val 63304"/>
              <a:gd name="adj2" fmla="val 43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zh-TW" altLang="zh-TW" sz="2800" dirty="0" smtClean="0"/>
              <a:t>射燈招牌大開</a:t>
            </a:r>
            <a:r>
              <a:rPr lang="zh-TW" altLang="en-US" sz="2800" dirty="0" smtClean="0"/>
              <a:t>亦</a:t>
            </a:r>
            <a:r>
              <a:rPr lang="zh-TW" altLang="zh-TW" sz="2800" dirty="0" smtClean="0"/>
              <a:t>令光污染更加嚴重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0" name="爆炸 2 9"/>
          <p:cNvSpPr/>
          <p:nvPr/>
        </p:nvSpPr>
        <p:spPr bwMode="auto">
          <a:xfrm>
            <a:off x="4427984" y="4409728"/>
            <a:ext cx="4716016" cy="2448272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7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新細明體" pitchFamily="18" charset="-120"/>
              </a:rPr>
              <a:t>贊成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爆炸 1 5"/>
          <p:cNvSpPr/>
          <p:nvPr/>
        </p:nvSpPr>
        <p:spPr bwMode="auto">
          <a:xfrm>
            <a:off x="395536" y="0"/>
            <a:ext cx="8568952" cy="198884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en-US" b="1" dirty="0" smtClean="0"/>
              <a:t>「</a:t>
            </a:r>
            <a:r>
              <a:rPr lang="zh-TW" altLang="zh-TW" sz="2800" b="1" dirty="0" smtClean="0"/>
              <a:t>政府應否立法限時</a:t>
            </a:r>
            <a:r>
              <a:rPr lang="zh-TW" altLang="en-US" sz="2800" b="1" dirty="0" smtClean="0"/>
              <a:t>關</a:t>
            </a:r>
            <a:r>
              <a:rPr lang="zh-TW" altLang="zh-TW" sz="2800" b="1" dirty="0" smtClean="0"/>
              <a:t>燈？」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7" name="圖片 6" descr="C:\Users\fa\AppData\Local\Microsoft\Windows\Temporary Internet Files\Content.IE5\SOB4K7LI\MC900205446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4716016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流程圖: 替代處理程序 7"/>
          <p:cNvSpPr/>
          <p:nvPr/>
        </p:nvSpPr>
        <p:spPr bwMode="auto">
          <a:xfrm>
            <a:off x="0" y="2420888"/>
            <a:ext cx="1944216" cy="936104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200" b="1" dirty="0" smtClean="0"/>
              <a:t>天文學家</a:t>
            </a: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圓角矩形圖說文字 8"/>
          <p:cNvSpPr/>
          <p:nvPr/>
        </p:nvSpPr>
        <p:spPr bwMode="auto">
          <a:xfrm>
            <a:off x="3131840" y="1628800"/>
            <a:ext cx="5400600" cy="720080"/>
          </a:xfrm>
          <a:prstGeom prst="wedgeRoundRectCallout">
            <a:avLst>
              <a:gd name="adj1" fmla="val -55803"/>
              <a:gd name="adj2" fmla="val 38598"/>
              <a:gd name="adj3" fmla="val 16667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200" kern="0" dirty="0" smtClean="0"/>
              <a:t>燈光怎樣影響我觀賞星空？</a:t>
            </a:r>
            <a:endParaRPr kumimoji="0" lang="zh-TW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圓角矩形圖說文字 11"/>
          <p:cNvSpPr/>
          <p:nvPr/>
        </p:nvSpPr>
        <p:spPr bwMode="auto">
          <a:xfrm>
            <a:off x="2987824" y="2420888"/>
            <a:ext cx="5904656" cy="720080"/>
          </a:xfrm>
          <a:prstGeom prst="wedgeRoundRectCallout">
            <a:avLst>
              <a:gd name="adj1" fmla="val -56690"/>
              <a:gd name="adj2" fmla="val 42988"/>
              <a:gd name="adj3" fmla="val 16667"/>
            </a:avLst>
          </a:prstGeom>
          <a:solidFill>
            <a:srgbClr val="CCCCFF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spcBef>
                <a:spcPct val="20000"/>
              </a:spcBef>
              <a:buClr>
                <a:schemeClr val="tx1"/>
              </a:buClr>
              <a:buSzPct val="80000"/>
              <a:defRPr/>
            </a:pPr>
            <a:r>
              <a:rPr lang="zh-TW" altLang="en-US" sz="3200" kern="0" dirty="0" smtClean="0"/>
              <a:t>燈光令</a:t>
            </a:r>
            <a:r>
              <a:rPr lang="en-US" altLang="zh-TW" sz="3200" dirty="0" err="1" smtClean="0"/>
              <a:t>適合觀星的地點減半</a:t>
            </a:r>
            <a:endParaRPr kumimoji="0" lang="zh-TW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圓角矩形圖說文字 12"/>
          <p:cNvSpPr/>
          <p:nvPr/>
        </p:nvSpPr>
        <p:spPr bwMode="auto">
          <a:xfrm>
            <a:off x="3311352" y="3284984"/>
            <a:ext cx="5832648" cy="720080"/>
          </a:xfrm>
          <a:prstGeom prst="wedgeRoundRectCallout">
            <a:avLst>
              <a:gd name="adj1" fmla="val -55673"/>
              <a:gd name="adj2" fmla="val 39197"/>
              <a:gd name="adj3" fmla="val 16667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tx1"/>
              </a:buClr>
              <a:buSzPct val="80000"/>
              <a:defRPr/>
            </a:pP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為甚麼現在我看不見</a:t>
            </a:r>
            <a:r>
              <a:rPr lang="en-US" altLang="zh-TW" sz="2800" dirty="0" err="1" smtClean="0"/>
              <a:t>獵戶座星雲</a:t>
            </a:r>
            <a:r>
              <a:rPr lang="zh-TW" altLang="en-US" sz="2800" dirty="0" smtClean="0"/>
              <a:t>？</a:t>
            </a:r>
            <a:endParaRPr lang="zh-TW" altLang="zh-TW" sz="2800" dirty="0" smtClean="0"/>
          </a:p>
        </p:txBody>
      </p:sp>
      <p:sp>
        <p:nvSpPr>
          <p:cNvPr id="15" name="圓角矩形圖說文字 14"/>
          <p:cNvSpPr/>
          <p:nvPr/>
        </p:nvSpPr>
        <p:spPr bwMode="auto">
          <a:xfrm>
            <a:off x="3707904" y="4077072"/>
            <a:ext cx="4968552" cy="1008112"/>
          </a:xfrm>
          <a:prstGeom prst="wedgeRoundRectCallout">
            <a:avLst>
              <a:gd name="adj1" fmla="val -63758"/>
              <a:gd name="adj2" fmla="val 30754"/>
              <a:gd name="adj3" fmla="val 16667"/>
            </a:avLst>
          </a:prstGeom>
          <a:solidFill>
            <a:srgbClr val="CCCCFF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80000"/>
              <a:defRPr/>
            </a:pPr>
            <a:r>
              <a:rPr lang="zh-TW" altLang="en-US" sz="3200" kern="0" dirty="0" smtClean="0">
                <a:solidFill>
                  <a:schemeClr val="dk1"/>
                </a:solidFill>
                <a:latin typeface="+mn-lt"/>
                <a:ea typeface="+mn-ea"/>
              </a:rPr>
              <a:t>因為</a:t>
            </a:r>
            <a:r>
              <a:rPr lang="en-US" altLang="zh-TW" sz="3200" kern="0" dirty="0" err="1" smtClean="0">
                <a:solidFill>
                  <a:schemeClr val="dk1"/>
                </a:solidFill>
                <a:latin typeface="+mn-lt"/>
                <a:ea typeface="+mn-ea"/>
              </a:rPr>
              <a:t>光污染犧牲了星空</a:t>
            </a:r>
            <a:r>
              <a:rPr lang="zh-TW" altLang="en-US" sz="3200" kern="0" dirty="0" smtClean="0">
                <a:solidFill>
                  <a:schemeClr val="dk1"/>
                </a:solidFill>
                <a:latin typeface="+mn-lt"/>
                <a:ea typeface="+mn-ea"/>
              </a:rPr>
              <a:t>，影響了星空的觀賞價值</a:t>
            </a:r>
          </a:p>
        </p:txBody>
      </p:sp>
      <p:sp>
        <p:nvSpPr>
          <p:cNvPr id="10" name="爆炸 2 9"/>
          <p:cNvSpPr/>
          <p:nvPr/>
        </p:nvSpPr>
        <p:spPr bwMode="auto">
          <a:xfrm>
            <a:off x="4788024" y="4869160"/>
            <a:ext cx="4067944" cy="198884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6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新細明體" pitchFamily="18" charset="-120"/>
              </a:rPr>
              <a:t>贊成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E73B3-5620-4F71-807B-9263B7ED9BF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爆炸 1 5"/>
          <p:cNvSpPr/>
          <p:nvPr/>
        </p:nvSpPr>
        <p:spPr bwMode="auto">
          <a:xfrm>
            <a:off x="395536" y="0"/>
            <a:ext cx="8568952" cy="198884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en-US" b="1" dirty="0" smtClean="0"/>
              <a:t>「</a:t>
            </a:r>
            <a:r>
              <a:rPr lang="zh-TW" altLang="zh-TW" sz="2800" b="1" dirty="0" smtClean="0"/>
              <a:t>政府應否立法限時</a:t>
            </a:r>
            <a:r>
              <a:rPr lang="zh-TW" altLang="en-US" sz="2800" b="1" dirty="0" smtClean="0"/>
              <a:t>關</a:t>
            </a:r>
            <a:r>
              <a:rPr lang="zh-TW" altLang="zh-TW" sz="2800" b="1" dirty="0" smtClean="0"/>
              <a:t>燈？」</a:t>
            </a:r>
            <a:endParaRPr kumimoji="0" lang="zh-TW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7" name="圖片 6" descr="C:\Users\fa\AppData\Local\Microsoft\Windows\Temporary Internet Files\Content.IE5\2A6R4BD6\MC90041623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24128" y="1844824"/>
            <a:ext cx="2952328" cy="465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流程圖: 替代處理程序 7"/>
          <p:cNvSpPr/>
          <p:nvPr/>
        </p:nvSpPr>
        <p:spPr bwMode="auto">
          <a:xfrm flipH="1">
            <a:off x="4572000" y="5517232"/>
            <a:ext cx="1698877" cy="1006996"/>
          </a:xfrm>
          <a:prstGeom prst="flowChartAlternate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200" b="1" dirty="0" smtClean="0"/>
              <a:t>市民</a:t>
            </a: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圓角矩形圖說文字 10"/>
          <p:cNvSpPr/>
          <p:nvPr/>
        </p:nvSpPr>
        <p:spPr bwMode="auto">
          <a:xfrm>
            <a:off x="467544" y="2852936"/>
            <a:ext cx="4536504" cy="1584176"/>
          </a:xfrm>
          <a:prstGeom prst="wedgeRoundRectCallout">
            <a:avLst>
              <a:gd name="adj1" fmla="val 64953"/>
              <a:gd name="adj2" fmla="val 4928"/>
              <a:gd name="adj3" fmla="val 16667"/>
            </a:avLst>
          </a:prstGeom>
          <a:solidFill>
            <a:srgbClr val="FF9966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en-US" sz="2800" dirty="0" smtClean="0">
                <a:latin typeface="Arial" pitchFamily="34" charset="0"/>
                <a:ea typeface="新細明體" pitchFamily="18" charset="-120"/>
              </a:rPr>
              <a:t>會，燈光令我</a:t>
            </a:r>
            <a:r>
              <a:rPr lang="en-US" altLang="zh-TW" sz="2800" dirty="0" err="1" smtClean="0"/>
              <a:t>不能安睡</a:t>
            </a:r>
            <a:r>
              <a:rPr lang="zh-TW" altLang="en-US" sz="2800" dirty="0" smtClean="0"/>
              <a:t>、</a:t>
            </a:r>
            <a:r>
              <a:rPr lang="en-US" altLang="zh-TW" sz="2800" dirty="0" err="1" smtClean="0"/>
              <a:t>神經衰弱</a:t>
            </a:r>
            <a:r>
              <a:rPr lang="zh-TW" altLang="en-US" sz="2800" dirty="0" smtClean="0"/>
              <a:t>、</a:t>
            </a:r>
            <a:r>
              <a:rPr lang="en-US" altLang="zh-TW" sz="2800" dirty="0" err="1" smtClean="0"/>
              <a:t>搞亂生理時鐘</a:t>
            </a:r>
            <a:r>
              <a:rPr lang="zh-TW" altLang="en-US" sz="2800" dirty="0" smtClean="0"/>
              <a:t>，更會</a:t>
            </a:r>
            <a:r>
              <a:rPr lang="en-US" altLang="zh-TW" sz="2800" dirty="0" err="1" smtClean="0"/>
              <a:t>增加致癌風險</a:t>
            </a:r>
            <a:endParaRPr lang="zh-TW" altLang="zh-TW" sz="2800" dirty="0" smtClean="0"/>
          </a:p>
          <a:p>
            <a:pPr lvl="0"/>
            <a:endParaRPr lang="zh-TW" altLang="zh-TW" sz="2800" dirty="0" smtClean="0"/>
          </a:p>
          <a:p>
            <a:pPr lvl="0"/>
            <a:endParaRPr lang="zh-TW" altLang="zh-TW" sz="2800" dirty="0" smtClean="0"/>
          </a:p>
          <a:p>
            <a:pPr>
              <a:buNone/>
            </a:pPr>
            <a:endParaRPr lang="en-US" altLang="zh-TW" sz="2800" dirty="0" smtClean="0"/>
          </a:p>
          <a:p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圓角矩形圖說文字 11"/>
          <p:cNvSpPr/>
          <p:nvPr/>
        </p:nvSpPr>
        <p:spPr bwMode="auto">
          <a:xfrm>
            <a:off x="395536" y="1988840"/>
            <a:ext cx="4824536" cy="792088"/>
          </a:xfrm>
          <a:prstGeom prst="wedgeRoundRectCallout">
            <a:avLst>
              <a:gd name="adj1" fmla="val 56245"/>
              <a:gd name="adj2" fmla="val 52863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燈光會否影響我的健康</a:t>
            </a:r>
            <a:r>
              <a:rPr lang="zh-TW" altLang="en-US" sz="2800" dirty="0" smtClean="0"/>
              <a:t>？</a:t>
            </a:r>
            <a:endParaRPr lang="zh-TW" altLang="zh-TW" sz="2800" dirty="0" smtClean="0"/>
          </a:p>
        </p:txBody>
      </p:sp>
      <p:sp>
        <p:nvSpPr>
          <p:cNvPr id="10" name="爆炸 2 9"/>
          <p:cNvSpPr/>
          <p:nvPr/>
        </p:nvSpPr>
        <p:spPr bwMode="auto">
          <a:xfrm>
            <a:off x="323528" y="4437112"/>
            <a:ext cx="4716016" cy="2448272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7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新細明體" pitchFamily="18" charset="-120"/>
              </a:rPr>
              <a:t>贊成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0" grpId="0" animBg="1"/>
    </p:bldLst>
  </p:timing>
</p:sld>
</file>

<file path=ppt/theme/theme1.xml><?xml version="1.0" encoding="utf-8"?>
<a:theme xmlns:a="http://schemas.openxmlformats.org/drawingml/2006/main" name="4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</TotalTime>
  <Pages>0</Pages>
  <Words>639</Words>
  <Characters>0</Characters>
  <Application>Microsoft Office PowerPoint</Application>
  <DocSecurity>0</DocSecurity>
  <PresentationFormat>On-screen Show (4:3)</PresentationFormat>
  <Lines>0</Lines>
  <Paragraphs>94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4_佈景主題4</vt:lpstr>
      <vt:lpstr>5_佈景主題4</vt:lpstr>
      <vt:lpstr>課節二：美麗有罪？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CMT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能源與我們的世界</dc:title>
  <dc:creator>Chan</dc:creator>
  <cp:lastModifiedBy>HKIEd</cp:lastModifiedBy>
  <cp:revision>115</cp:revision>
  <cp:lastPrinted>1899-12-30T00:00:00Z</cp:lastPrinted>
  <dcterms:created xsi:type="dcterms:W3CDTF">2010-01-10T17:04:05Z</dcterms:created>
  <dcterms:modified xsi:type="dcterms:W3CDTF">2013-03-13T09:07:00Z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1033-6.3.0.1736</vt:lpwstr>
  </property>
</Properties>
</file>