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258" r:id="rId3"/>
    <p:sldId id="265" r:id="rId4"/>
    <p:sldId id="259" r:id="rId5"/>
    <p:sldId id="268" r:id="rId6"/>
    <p:sldId id="260" r:id="rId7"/>
    <p:sldId id="263" r:id="rId8"/>
    <p:sldId id="261" r:id="rId9"/>
    <p:sldId id="262" r:id="rId10"/>
    <p:sldId id="267" r:id="rId11"/>
    <p:sldId id="264" r:id="rId12"/>
    <p:sldId id="269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N, Wai Shun" initials="CWS" lastIdx="2" clrIdx="0">
    <p:extLst/>
  </p:cmAuthor>
  <p:cmAuthor id="2" name="HKIEd" initials="H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B"/>
    <a:srgbClr val="FF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0" autoAdjust="0"/>
    <p:restoredTop sz="80095" autoAdjust="0"/>
  </p:normalViewPr>
  <p:slideViewPr>
    <p:cSldViewPr>
      <p:cViewPr varScale="1">
        <p:scale>
          <a:sx n="86" d="100"/>
          <a:sy n="86" d="100"/>
        </p:scale>
        <p:origin x="185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BD0A75-01D1-4CDC-A014-D97C41FAA759}" type="datetimeFigureOut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246D2-C0A3-4E6C-8F3B-D3C0D1B1E5C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7620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246D2-C0A3-4E6C-8F3B-D3C0D1B1E5C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3610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246D2-C0A3-4E6C-8F3B-D3C0D1B1E5C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6847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12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8031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fld id="{8BFA1544-33A8-486A-A03A-0FFD37B0F8C5}" type="slidenum">
              <a:rPr lang="en-US" altLang="zh-HK" smtClean="0">
                <a:ea typeface="新細明體" charset="-120"/>
              </a:rPr>
              <a:pPr/>
              <a:t>4</a:t>
            </a:fld>
            <a:endParaRPr lang="en-US" altLang="zh-HK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7778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3FDF674-FF3C-4E0D-8782-CFFEB44E00A4}" type="slidenum">
              <a:rPr lang="zh-TW" altLang="en-US" smtClean="0">
                <a:latin typeface="Arial" charset="0"/>
                <a:ea typeface="新細明體" charset="-120"/>
                <a:cs typeface="Arial" charset="0"/>
              </a:rPr>
              <a:pPr>
                <a:spcBef>
                  <a:spcPct val="0"/>
                </a:spcBef>
              </a:pPr>
              <a:t>6</a:t>
            </a:fld>
            <a:endParaRPr lang="zh-TW" altLang="en-US" smtClean="0">
              <a:latin typeface="Arial" charset="0"/>
              <a:ea typeface="新細明體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830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/>
              <a:t>填埋垃圾的優點</a:t>
            </a:r>
            <a:r>
              <a:rPr lang="zh-TW" altLang="en-US" sz="1200" dirty="0" smtClean="0"/>
              <a:t>是成本低，能夠處理的大量垃圾，因此目前是我國處理城市垃圾的主要方式。</a:t>
            </a:r>
            <a:endParaRPr lang="en-US" altLang="zh-TW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/>
              <a:t>堆</a:t>
            </a:r>
            <a:r>
              <a:rPr lang="zh-CN" altLang="en-US" sz="1200" dirty="0" smtClean="0"/>
              <a:t>填的</a:t>
            </a:r>
            <a:r>
              <a:rPr lang="zh-TW" altLang="en-US" sz="1200" dirty="0" smtClean="0"/>
              <a:t>廢物</a:t>
            </a:r>
            <a:r>
              <a:rPr lang="zh-CN" altLang="en-US" sz="1200" dirty="0" smtClean="0"/>
              <a:t>並沒有進行無害化處理，殘留著大量的細菌、病毒；還潛伏著沼氣重金屬污染等隱患；大量佔用土地是把污染源留存給後代的危險做法。</a:t>
            </a:r>
            <a:endParaRPr lang="zh-TW" altLang="en-US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dirty="0" smtClean="0"/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E881C-BD17-455A-9673-D11F9BF72269}" type="slidenum">
              <a:rPr lang="zh-TW" altLang="en-US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90244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/>
              <a:t>焚燒垃圾能快速</a:t>
            </a:r>
            <a:r>
              <a:rPr lang="zh-CN" altLang="en-US" sz="1200" dirty="0" smtClean="0"/>
              <a:t>處理把垃圾減容、減量化</a:t>
            </a:r>
            <a:r>
              <a:rPr lang="zh-TW" altLang="en-US" sz="1200" dirty="0" smtClean="0"/>
              <a:t>，甚至</a:t>
            </a:r>
            <a:r>
              <a:rPr lang="zh-CN" altLang="en-US" sz="1200" dirty="0" smtClean="0"/>
              <a:t>轉化成了熱能</a:t>
            </a:r>
            <a:r>
              <a:rPr lang="zh-TW" altLang="en-US" sz="1200" dirty="0" smtClean="0"/>
              <a:t>和電能</a:t>
            </a:r>
            <a:r>
              <a:rPr lang="zh-CN" altLang="en-US" sz="1200" dirty="0" smtClean="0"/>
              <a:t>，實現了垃圾的局部資源化。</a:t>
            </a:r>
            <a:endParaRPr lang="zh-TW" altLang="en-US" sz="1200" dirty="0" smtClean="0"/>
          </a:p>
          <a:p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/>
              <a:t>但焚燒垃圾會造成空氣污染；而且，不是所有垃圾也能用焚化，例如焚燒塑膠會產生有毒物質</a:t>
            </a:r>
            <a:r>
              <a:rPr lang="zh-CN" altLang="en-US" sz="1200" dirty="0" smtClean="0"/>
              <a:t>。</a:t>
            </a:r>
            <a:r>
              <a:rPr lang="zh-TW" altLang="en-US" sz="1200" dirty="0" smtClean="0"/>
              <a:t>焚燒後的灰燼仍需要堆填處理。</a:t>
            </a:r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E881C-BD17-455A-9673-D11F9BF72269}" type="slidenum">
              <a:rPr lang="zh-TW" altLang="en-US" smtClean="0"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23146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BAFF3-C30A-4A7B-8D9B-D61CD8BB6A79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F2A9C-EDA4-4B58-8B10-7ABF7F9AAEB5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D992-6BA3-485B-8F96-1385E11815E4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47AAB-45AE-4009-B04B-C57869D2920E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A6AD1-7677-473F-9383-AA0B00587FD2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1A54-1ED8-4DB6-B692-2E9465CEE712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FC3A7-7E3E-4827-AF24-417EC01891AD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1A29E-50EC-4D6B-A093-174D5389E991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TW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22AA-4E39-4FD3-8BAC-56F979BAB3E8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8F7-9A74-4461-8CD2-C6FCD00A82C4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0DB6-451E-4417-A657-68957087AA8F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320CA76-F105-4254-B945-F7FC40E04AD7}" type="datetime1">
              <a:rPr lang="zh-TW" altLang="en-US" smtClean="0"/>
              <a:t>2016/11/14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pd.gov.hk/epd/tc_chi/environmentinhk/waste/prob_solutions/msw_nent.htm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pd.gov.hk/epd/tc_chi/environmentinhk/waste/prob_solutions/msw_strategic.html" TargetMode="External"/><Relationship Id="rId4" Type="http://schemas.openxmlformats.org/officeDocument/2006/relationships/hyperlink" Target="http://www.epd.gov.hk/epd/tc_chi/environmentinhk/waste/prob_solutions/msw_racl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pd.gov.hk/epd/tc_chi/environmentinhk/waste/prob_solutions/msw_nent.htm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pd.gov.hk/epd/tc_chi/environmentinhk/waste/prob_solutions/msw_strategic.html" TargetMode="External"/><Relationship Id="rId4" Type="http://schemas.openxmlformats.org/officeDocument/2006/relationships/hyperlink" Target="http://www.epd.gov.hk/epd/tc_chi/environmentinhk/waste/prob_solutions/msw_racl.htm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</a:t>
            </a:r>
            <a:r>
              <a:rPr lang="zh-TW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</a:t>
            </a: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課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zh-TW" altLang="zh-TW" sz="6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香港的廢物</a:t>
            </a:r>
            <a:r>
              <a:rPr lang="zh-TW" altLang="zh-TW" sz="6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問題</a:t>
            </a:r>
            <a:endParaRPr lang="en-US" altLang="zh-TW" sz="60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r>
              <a:rPr lang="zh-TW" altLang="en-US" sz="6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及處理方法</a:t>
            </a:r>
            <a:endParaRPr lang="zh-TW" altLang="en-US" sz="6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</a:t>
            </a:fld>
            <a:endParaRPr lang="zh-TW" altLang="en-US"/>
          </a:p>
        </p:txBody>
      </p:sp>
      <p:pic>
        <p:nvPicPr>
          <p:cNvPr id="6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91602"/>
            <a:ext cx="1611312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73691"/>
            <a:ext cx="2857111" cy="109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8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2"/>
          <p:cNvSpPr>
            <a:spLocks noGrp="1"/>
          </p:cNvSpPr>
          <p:nvPr>
            <p:ph type="title"/>
          </p:nvPr>
        </p:nvSpPr>
        <p:spPr>
          <a:xfrm>
            <a:off x="440648" y="143908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這是我們的香港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……</a:t>
            </a:r>
            <a:endParaRPr lang="zh-TW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3075" name="AutoShape 2" descr="data:image/jpeg;base64,/9j/4AAQSkZJRgABAQAAAQABAAD/2wCEAAkGBhQSERUUExQVFBUWGCAaGRgYGBocHxseHCAgHx8gHx4gHCYfIBslGhgaIS8gIycpLCwsICAxNTAqNSYrLCkBCQoKDgwOGg8PGiwkHyQqLDAqLywsLCwvLyoqLSosLCwsKiwqLDQsLCwsLywsLCwxKSwsLCwsLCwsLCwsLCwsLP/AABEIAMIBAwMBIgACEQEDEQH/xAAcAAACAgMBAQAAAAAAAAAAAAAFBgQHAAIDAQj/xABLEAACAQIEBAMECAIGCAMJAAABAhEDIQAEEjEFEyJBBlFhBzJxgRQjQlKRobHB0fAVM2JykuEWJFOClKKy8Rdz0iU0NUNUZIOjwv/EABoBAAIDAQEAAAAAAAAAAAAAAAIDAQQFAAb/xAA2EQABAwIDBQYFAwQDAAAAAAABAAIRAyESMUEEE1Fx8CJhgZGx0QUyocHhBiNCFDNS8WJyov/aAAwDAQACEQMRAD8AqT+jnaBpMedt/hPyx5/QNY9h+OODZpxILNO3vHGlWq43Zj8z++JRIl/QNTRp6QZB3PafT1GOJ8OuN2UfjjSo31S95b9v88Rc2qzqWwP2fLBvBFlJFkZpZMoBdTH+Xr5jBKjwxhoMAyupI0wRDQR1RIg2iZXa2BVHJyBF7KPK5nzwe4AVqE0Gmnqg0ajdIp1VmAxmyPMFt1OhthgrjVGwgG4UTJZBBUVzWoqVIaHeLqe4Csbx+GOa5SmSW1qZJ31d7xYfxx14xlWWo+pYcAFg1ipFmBHYh5EenljhSQheoQB0zveSPn527emBa0zdx+iMvAtClikv+0jTBtq+X2cHuC+O8xSIRKogzDMoaDY/dtP4eY7hcXLl1GhbTHobidvXb4nGh4eSrMHUaZ7kGxO1u5FsE6iHXJM6KxT2nDbCI4Zz5yrGPiMZymKeZzugkggNlqZUMNiHQzHaYFpnHZcslOhUC8R+sCnStNQgYgGFc6NTgm1zAGF/hYytakDV5QaOrUzU2kD3tUhWkQbyQZn13r+CaBlg9Ze4066szeQEoafkXE+eK76DQZkO8DPlC2GVgRhDSBnAwx4dmfXmiefymWdVqfS6iMygwQncT7tGnY+sYB5yjT+xXqvG5YaB635h9O2C2R8MrOkUM7VhgI0hGVCOl2TQWKlxUEhgYXYEjGvGcumQLTTpmtBFNSruQSI1tzGYAKDICBgTHVaMU6lIGS4AeBVmntpB3dM4jwMH7fdAc6o5as1ZlpAadbHUGgm1MG9Qi40rAn3mXfC7mOI6mPLSF+zqMt5SSIG8kwIEx2w30vBGZ4ggqDLVi2/NqViVI8lDgNHwcj0GN09mlemYbLyBuGrZdAb9gKxM73YfEHFuiKcQRZZtU1JLqrwDwkT5afRI9OtUYkAAnfpAMD17fjiZkaSkdbayZGlVFgNMMCO56htaJ9MOWY8BZuqSi/R6dETpXn0gfTUEJSbTb5k2IYV9mFJFaojIvkvO1aVCkaZjrYkgzIjYdwQruptkMVVtUWxKmAlx/P7YiskeX54vLiXsVdtHJ5FMKoBGqqdRH2rqxBiAbwYmBMAVR9h2cptqWrlwY7VKq/mKU4lp4hKL2EWKqrIUWZ9KotQuNA1BoBawIggBgTIJsO4OJvFfCNaiyrGslA8KQxF2Vh0kyQ6MBBMiD3tbi+zuolOK1UPUIj3C4A8g9Ryf+QbnGzcBy9NAGoEkRJBI1dIDT1CL2GkbROLNUYSBT7Q10+6BtMPz16vkqObh9UrPLbRuDBg+s4iFL3/n0xdXHchRc6srSFB7QXCuFIMyLElrbk2uIIMBRqeBW5hcvSuSdIpdInsBq2E2we4cfkH1CjcPOnp7pDQz2sMfSPh7hATIUKRn+oUGJUyVBNwZBkm84pDinho0q1FF+sNZtIVV03kCAC0SdVtoxa3HfE1Y0anIy+Yp8r3njLOoCzKyK7DUIvEkeVwcec+N0ajyykLXk92UeqOiN24h2a7eGODcla2tQOu3Qu/e8dQuIJuBEkzGJGczuXp6qlWpTpiQNTMBIG0dzabAH074VUzGdr0UquuY0OuoCi+WpyDcNznqvUO94RPSMdeDZCvRYNl+Dpr31vm6TPYzcsSw2ixGMipswc8uqPE5QHNGXeSPQq0a5iQPoUHyfE6uWIzFGi4FMEcyoOXThrRLXMwLAT5YX85mc5mc3VADGrUY1HSkukbCSCRI2Anv53xv7Q+I5l80xzCLRqShZVvBCDSdUmRp7gxv8Ae9lbVqb1MwA7GseWi0jR5tRvebSKiN9WoJLN0qIEnpt6Ojs4Y3GAJI59+evhCr19pc90nO3d14ylStkClUI9NqVQj/AOaQJMiCHYwe959MMGcyzhwzAhDptIjVyyG+fTE+mGvjHA8xm8wBUy2Zrqjtl6mrNKQruKTqTyqI004K6mCkbTGkYV+NeHRQrvTol6Yp1WGnWzoQpIHSbj7UkNcNsO9mnUNKMXWeSKnXxWjysnbKDP00VNOTqaRGo1Kqk/EBYxmK5znjvN62AqlQDEHlsRFve0LO3kMZjLd8NeTJDP8A0i3rO9JtZupv72N6G97r/P8AHHtXLlWvsTII2ONFWL+n4421nAFTcwgFNLyAzGT8Fj+GIFNdR/PacTqtU6EHoxiJ7/pb+d8RKFSCT6fhtg6huuOaJpxBQgAVvjA/L9MdU42khih1EMGYFROqwkEna/lgdUVWtYeoxDcYgPKgiEw53xJzTqqFmbSFYlllgNpPn/O84xPEC7R3ncb/AOA4icG4WtSS0wLQJ3/7YK0uB0o1QFXzJY7GPvAAeXpe22OlFJOaj/6SKBZR7079/P8Aq4xi8c0kMq3I3BPc3EwL98dxTobLT1tMQuog/Ak7HfY/ljT6FraNCoO8rMCQJki+4FsH4pjS7u8guQ4+eyA/4v2fDjleIJUhMumczdTSLK9SmimO8lmIB9FFt8LWa4atFZiQZGr7p7W27EXO8Y+gOBZFaaKqqFAUWAAGw7C2BDGQSevP2V9m11A3P6AfZJXBPZZm67czM1Fy6/cVmqNG8SXIH+I/DDhR9meSpKPqy5kAs7NJkxPSVE/LDXlzbHPiNWAnrUQfn/livu28FUqbbXeYxRysglTwTk1gchNO5BLn0+/5nEer4IyQqhRlcvcAiaeo2bquW+7+s/EzxGvDEeif81QDEutTBq0z3Ab84GCDRwVfe1P8j5odQ8L5KmwVcrRBIJkUli3y3/gcEEyVJTamixGyqP2xDzVYjNUwDHTBtJvLCZ7FaTjzviRUBeoyaiIVCYi93tcf2cSZQFxOZXevW0keXf5kD98CuM8QqU6isCdAekhXSIbmsVJmJlRpiPWZkR04sw5kOzBdAMLEsQ4AXzgsy7EfHAXxbxAiulJmhQ+XYC0EtVbUSYmwpyIO0745FTbJAW3HM6/0o01nTTp03dYB1CrUamTsT0BNViO8z2UvEfEiubFME6VNFGXseeKxk+oNOlHl1feOGriWZ5WfqVCCQ9CigjuedUU/hzAcLnG8koz9V6ilgy5YoNRA1BqqFvIlACwnb5yG0zEK3S0UerQxGqJgvmaWIFVMaLHCFeCXxwgV+I5JXXUi812B2hFUj5atOG3xc1YUSKWlaZR1YQotpMAMQVX4AedxGIXAlprmubVZEFOjUguwUDU1ITJMbAi/njOIcSStVarla3OYKaXK1kIzMCws8KBFNm1p2pvuYx434uH1dvBA7LQNJE+g5pUtDjPVl1yuWU5XLrO9KlCyosEVvIGLYYuA0dKu1zPSLztv28z64VOAUqi5OjUqVEcclAmlNIUaVtOmSYABYiAZ9cK3jnxuy/R6GWdgtMa6jr0CqzCOk90ALw2x1SJABxls2N9eqWtNgTJ4In1cNId609pNehV4g4kPAVWaTopxAAYr5GQV9dwdrA9keTRPpJszyg5hAkqQYAiwQFbIthbFd+FOG6RzCmk1wzAEsTyy1MoGm1+ph3IIJsRhr8NUKtGs6ZRuU1QpC6QabGD7yGLXJlGUi++2Nyo7dtFKflAHPTRKFHHRL+P2Vo8HX63NWgGsp+P1FH+GKo8WZb/Xa/8A5rfmZ/fFycPolV6jJm5iB8hJgekn54q/xploztb1YH8UXDq07sEqnRMPIVE5ys61GVi0hjOo3+frjMdeOr/rNbYfWMIkdmIxmNBIc4yuGVzenpYSpO38PI47VsvC6lMra/cX7/x2P5Y4VKwYCd/MfuO+PKWYKmx9P+4xyIGFIdZKD+yPzP7zibm8mAS9O8G4A7W38j64H06hd1gAXAA8rgd+09sFf6OqN71Q7n3RHp+2JNyuLhKHVqgN8QjTv5YLZnhHTKhpG43PxFr/AAwKqJjgFzjKNcESoVIRlUTckSflbywUynCQwBY6zFtRMD87j0kdx6gJwfOaAQWVQfNXN/OVHlgknGgPtxO4VHg//sUiY3ET3x2JSCdEy8NywVYHYsJ84JuY9bdtsQ14eZFTpAKTp+yIhiPd1adaiw7EQCAVxwy3iIR0sbbBaHl5fX41TigKzqcgD/Z01No82P3R+eIJGqY1r5sESzmV1gQ4C6ZjSGJ8rsIG+2mfhi7KFYLuQLxe2KHyua51VKeqoDUZVk8oAajEnp26z387468X4eU1auY70jOnpUgzaSEsTMRfq6Tc4A1mt7PFNpsdBt6L6Fo51fvD8RjzM1KdQoWqACm2uNQEkAxN9gTMeYGPmfI+IKRINUV1WbimaRJt5sgAMx22JNzAxLzmc5dBKjCoOdq5IuJVWK6mYrpm3u09XcyvTiYf3deCQ4sPFfRWZzWWZ0Zq9MFDtzEAJ3E37ESPXGx41lQ2o5ijMReqm0yfteg/AY+TKvHq8/1rD0BjBDL8WdzD1aqppvpYkkhe0sJZm8zbVawAx0VO5DDOJX0xm+IZJ6iVGzVMMhkaa6gGPMBoNiwv2ZvPHP8A0oyCVi30unrcBdPNBELJ90Egbkzbc4+cFzZB0h6xbvNcvF4M6VAB9AWPwxrWo1NDNFQhYlgDYH17TMX874kMq8PoVIDCNfovpLOeI8g5VnzFIlDqH1nfcSAb3AMGbgHcYH8V4pw7MkNUenUZRAMMSOpW8vvKD+PYmaCytRq1VKVNX16gDF5A3mGIN76ifjvaPxbh9ei2lqdanFupWvbz2PnAt8dzAp1HZeiPsMOqv/iHiLJOVZ3UtTJKEq8ibGOnYjfzxBz/ABnK1dLWqOs6CEaRMTB09wL4rrwo4p0kbmcuoW62kh0QCTpXclzIsLaYMBjgxxJyarsaYQNI6AalSoptaJRZW2rSsDzO+cdprB+ENy5rdp7DTgHHpP465xBlFs5x1B5/4TgbV4yvr+Q/fCXx7hmYzLyMtWOwVVpVNlEAC0kBQBPpiLkRRpU69OrlqJrLARy1SUYN1Socox0kiCFgr3ONFlSsGy63gfdUK1ZrKhYyHRrPXqpnjfNk8u2xJ3UkQU7arXA3jHXwZm3p5hnNGrVhCo0csFS5F5LwJAYT/DAPj+b5lV6mkA1TUrETMamNpgTZd4vvgnks+KX35LT0An3bCSDa7HsZntvgK5NSmQbkqo501Zdb/SZ8lXzNSnSo18szUaCIhppVpAOUQtNZi8ldNMkIIXzLWmP41zgzNWi1XJsujTIFSmWemY0pCEwCWUAi6hjEyBiL4f8AFNVKeYamt2ZCGenXqCNJpgAKNOwiXcTsAb4XOJ8YqZmqurU1RqnVJGljqhRoCiIXSIJNx+GfToOFXFAAHCdc7THqU8YCD+EwZLxO9TMCMuXcagVVrtMEaVWmYCgRAFrC0Ytf2d8PdmqZirRNFh9Wil1c7As0gCJkCN9/PFeeDSW4iaNOmwRyp0GmkoAhEm9hLAkre1vLF2cJy3KpFf7Z39T/AJ4NoGPEG2A/KGtUIZgnP0UnK15B9Dit/GpnN1D6L/0j98PNKpBYepwleKUnMn1Vf3GFve4sgpTWYTKQM/xzNrUdVasFDEDSmXiBtGq585Nz5DYZgdx/wU1XM1agqoodtUFWMTffGY0GNGEWXYanUJF5x2m3yxqV8iDj6Iy/hZAfdUf7o/hgtleDqCLd/wBjjzr/ANR025Mnx/CA0Rx+i+Z8srhgQGsRECe8+Xng5lucbRXH/wCCd74+iTl1Ex23E7fHEPOZsUmpyBDvDMzaQiwZYkgj3zTQC0l1uMAz9ROqHCyjf/t+FG74lUbT4fmSJ01/+FY//wA4hLwGsyktTqKUXU00YIGoCZIFpZe/fbF3jxSrK7CnAUo0vrVeS4ZuYxKWinTqNABHuCZawrxMgmoVBlaDlYEmS1M2geSE/D0vi/s3xKvVrCnUp4ZnXgJXFrQ0lUpmsqKem8zN4i4j9mGJFDLq4gmPeggC1ma8CTMCLiJxx40vuAbX2+C/wxEyWcKETt+k2ONkhQxwBgozQyhSzCCGIH4/p6/HHRSFWfOJEj0v8bY0qtrAcb7eloP8f++OQupBjYbT/O8YEGVaBw5KTwziQp1qTOCwDgkKBJ0sNp3JjY2+ROHbP56lNavzNTcwAEAGm6GnTt72pR7wiNyB2bCHQXpDbm4EdpY/xA+fmBjp9PIotTmVJkWv5G8bED8p74TUo7xwI6uEYqYO13KVw7w9VzlVuWhJYkgKNpM9vji8vZ54SOWyISogV2qOzSt99IkH+yo3wkexziCJmFVt3ss+cW7YvFji+TAACxXhzpxJT4vw2TLAE+cRttt6YWKnhN6x+qpg9tRso+JP7ScWPmKagan28vPCtx/jtUjSjGmvYJY/jv8AhGFYy3U+azqjQw4nuPIZpF4/wytwyrTKVkFUoT9WPdEgQdSwQYPb7Jthc8a8V4lUyKPXq1Wy9V4ElACV1bhQDEqYmxgxNsHOI0HrVACxZ6jBZJJMsQo3udxgr7Vc0qJQydOyIocj0UFKY/AOfwwe9cc0yhUmXaDvVLcMzDJVVlJVlMqRIIMGIPxjD1mPEWazKha1d6qgyA+kgHzjT5E3wOHA6xpmqKVU0xcvofRHnqiIvvMYJ5LhVUUhV5b8skgPpOmxg3FhBteMAKjtEytXMWCI8EyNWo2mmupiC0KqSQLnsP8APDNwzLMQL/l/liX7McuFetWNlp04/wAR1H4QKf54KcN4a/K5zWDEFQQdTFj5dt58z5Yi5us6rvXsDgTeddApfC+FgCwC/AAfoMK+Z9kS1a2ZqNKq1VnSCoGlur/qZh22GLAy1MqOqAfKROO3EeKpRoVKrkBUWSf5+ODIkQrWxg0pLs41Xzl468MJkqophiWKvqDaZWVGnbz1YXzmGvFpnvB/mw/hh69sGcH9IuJsqJ386a9vn/2wi5ji1IECnTXzYuqXMXiNhMwJOAc2AG5rYpuxSTZPfhHPko2TFF6qshlV7kdSptsXJBabap7HEnLeAhTrUmVapqq5Oh1hdX2DaWF+vSZjpB2MzfZd4wytBHatpSqV6SbaoJkAmwtG57YIVPFdLM5rTSZi1V9KjRuSACQRqECJnVtjJ2neNaTRaZJv1pK0aIvDjYD6pk8BeFKmXr161VAhZURBq1GAOozAtZRtNjhjo8wrBHdT8pX9pxMYrRpgdlEfhgf/AE4AhJFwAfwAP6T+GLRYxrQ02VMuc8kqPVpuGMjfCH4m4wq12W5KgAx2NzHxAInym/eGXxr4w+joQkc15Wn3iN3PovbzYjtMU5mc+r1eSZaZLkt8SVLbljuxnufM4rvaJhvQVqn2h2l5xjjNR6zNRq5blkLGp1n3QDPV5zjMbrwfK/7Kn/iP/qx5iwNoaBHt7qYfx+qaeAeM6+cps4mnpptq0BLuqDqlgzQXIYKAAPdOqLtnh7jn0mvmaPVqytTSHIALBgYaBI+ywkABlZTAk4WeH+EKuUXkhKldee2h6bqoFEhDDy631a5GxMxYjDh4U8NHKnMVHfXVzFQsbkqiKTy0HeFU/sLAY8p8RdsgoudSAv8ALHMTPhOaqsmbrdqRfMaFdgQDzSNIbSpmkshQRPMZvUBxscR+KZN2zKMmXeoaeg6tYCf1mwBb3lvUJ0/ZQT9kkn4RFZaq1XRp+siCKq3hSCCBpJ6WWCBIvOOHFsh9IJp6AAw0vWKrqCn7KEgnUQT1bLJIk2xl0doaKjXNIgNvM248J7oOUWlMItCT8twrlUeYy0yqIlNneqVRamVUIwYOBqVswmkdoVrqGx28f5jSKi9zSkjfcsPns34YncF4dVpZak+WpUiC9TXRqgoQprPpZHIJVlQiQwOoARcdQvx5kTWcLT1a3UJclUKqWazATqu0+Q5fnb0mx1RU24QQQ3Hz0Fxp6HzVes5rKRLjAtKp/jAEiIG+0d/l6YhUctqJEgR/P5Ye6nsyzVUyNNt+qo36rjn/AOE1ce86A/Pv8sel3jVnu+JbK1uIvEcbx5wkzJ5pqe11nb98Ty+oSsg3JHzH7E4cR7Ga4VmarTAG+/nBj1BsfLHtH2Ukb1x8l/zxJhc/4zstCG1HxzDvZLeb4e9MqCrAFyBNgTMkbeUGPhgXX7n4foLD8fwgYsqv7P8AW0s6fFaYE2i8kz8+98dsl7IOaeh3N7kDSPxn8sCw6n0Qj45sb3YKbsR7g4/ZKXgDOMvEMt6VJMEdlY+ePo7J8QDMBis+GezgcPzFLMuSBSfVqZjpEgrcyYHV5Y2XxKJI1CQb3Fo7G+/p/lg3OAAhLq7YKhxAG2cgj1VkcQytVyYAjsSbR8pP5YBZ3w8p/rMzRp/MH9WXCnX8Q6hBckerE/qcBc1xTeCMBIOiQ6ox5nDPim3M+H6VFkzCZqnVWjUR3WUnSrgsQQ5uFBMRePPGZzhWWqcS52Yr0GVtPJpawdWlFEt9kKGDFV2YkeWkpucz2UOYMlzl56SCA8QIPV3DSfIxA7YEUcxQ5VTWTzDHLgjTN9Wq47Re/fvfBBWadhYfVWLXqGvls1l3z2XfMVGVj1xSpoGU6FMXhVbV3lgGIsTvwjj2XK1chTqqtJcvyqdVyAKjkOKjTMXLqQJvDEWjFX1sxT0JpbrGrWDETqOki8XUgR5gnviUc5lxVWNbUoGoFlDE6YMGTYuNQnYNEWv0lMdOatLgXF8rlMrVpipTrMl2hhFV2EaUEyyABV1XG/riZW4rSzHLr0660qogct22J9J2uZaCCN4jFUZbPUA9WdZQhuVBuL9Grrj3d/eHo2PaPEY7/wAP447EqtTEBhAt7d6uTNceQIVapSq1TsaYsPi0n+e3fCp464xq4bmhO9Pz/tL+wOFWjxb1xw8QcSY5WtciBIIncBiL/KcSHXS6Rc+u3EEI9rJJ4kWtD0qTC/YIFP8AzU2/k4BrlAx6QI37fz2wc49maWarcpulkVXWoWJDCpSQsrE3XquDcA6tpJxt4d8PaswuW6qeqNRtKr1MzX7aAxBG+FvrQI1W81mqzh3hZWyzLq1Zp6RqpTMqtNFcAlriarqCVGwUSblYtbwH4Ko0KdPMQGdKJpqd762NR582Np7CR3xXHDKgrVmrsAW6VU+U3JiBGmmFUAbS+Lr8OJHDkA/2ZP4yf1xEktk8E6qzBbvUzj1VRT6tiY/5WP7YUK3FadPmOxPLp+nvn6xdImxJOix88G/ERZ6ULc6gfhaJPoJnFZeIuILDOSNCsdCH7bNJJ/U+iz97FKo/G4QEVJkC6Ccb4q1euSWAqVJjuEUbQPIXiYkyfPALiHDSjl3ZH1ALIQIZ89IETAjVMmb+eOlDI1vpIqOVYtI6ZubgAKfTygfOcMXiLgnKyZdjL60n0FxA+Zv64MHA4NGZzTKwDqRkXgwunAPCWXr5dKjB9TTMNAsSNo9MeYneFMxpylMeRbz++2MwJqXzWWxlItEgZJhp+0/Jjeo+/wDsa3/oxI/8UcmADqqkHuKNWP8ApxRPBX01SYBUbydNhPeZ7Da+LG8F1qz0+Sarqv0d2OgDUuiKSx0yYJXYi3cRjLrfp3ZWNDzi8/wrYeSYTSfalk2uGqkefKeL7Xj0OOFT2oZQQdTwTHufrJEfPFUeKKqgmigIFNnUk6OoJqFMnTTUFgrETJtG0YBZViB6T8PL1wbP0/sek+aIvLRJV5f+JNCpIUvO0HRMiO2uTMiCAQfO2I+UzL16tKrpqqoNTpddIWUAkerGZJ+6uKn4JbMJGxdbTPcfz8sX74bzSLdwNhBaYHn89vzxd2T4fQ2SocGo1Xn/AIvtpJbstgKgMuJy65hTMkKegBmXaTJIgHUD3iYdhYE3n4Rs4qmqtwFIUSIMdvPHQ5ulz3Y3XdYiNu/6TfvjnUztPm6gQABYwbHtPcwYxqyyZXn6+0b7ZmbO9zAGvDc9G2xETkRw80Sq06b6wGGpuqd4+7sTaJPkCdowB0/ntifxLiNJwkRYydNrGJ37zPYbY14hxNHQARuY6rr6b994+HpjmuY2wSvixp7WXvc9uJgERJxA6eHj4Qt8/VU00AplI+0VADW84vhs4aiCmAuy2Njv3+PxwmZnjHMRUOmF2jBLhviMKAHMRadwewt5zG3lgnPbFirPwvbKDNpcXnNrQDEC2Y7ufciXi7hf0jLPSFRqTNGlhq96bBgLlCbEDtftileNUc1l6TuGrAUkBP1qlRLqv2X1EEvuL+m8WzxLxQCCEa+0zAAIvY3nFa+NuIlcrX0FWDJoOzbsp+RscKLjotk/EW1Nsp0KVwfmMSO6EgHxvW85+LVf2cYlV+OZhCQ0ahTSp7zRFRBUG7b6WX8SPLCkRfDUvEywDaUVlpLHSCeiilNTJEx9XqA2BJ9DhtltgLrw3xzXUnppsWG81REHtpqrPwM9rd8EKPjzN1WWmOU1+kEwJPqWAHncwL7RgZ4b4N9JDNUdpkIs31MwJiTPl2w0eGOFJRr8wcrMI1O6VKcqUcyCe0wLAjyt5wGlxhSagbqivAaFd0r6qa1XpqHSotekKUuoYICyEknWI09BEDXscLPE/EWap06UimjFTr1ESWWoyG0WjSAQTMyfQWVw3idLL69NCnDaT1aQAqoFAUBAdlB797YVM5Sy2aplaepTLQVA0hnqNVgzRWwLEQGFoG+IDHuOFcHOs93jql/K8QzNVFJCtqBgCoRJJKAgBCZ1Cx1RI+WJKnMzApISQbc4T3GwUXBBN5uBMixmZSnmKaCnTzBRQQQAii8zM7zN8RvpOYlSuabZmWEixI1HtCse+xkRigadYkxHmVtt2nZA0A3McB7KDW4hmAuptAUFZ+tURq909VOw9Yj8cAuJ+IarLAaYM69eonbbpAIn0/HEujxurVdqTEwwMqGaJCEC03Owv2+F/eJZNUqcpgTcNBhjOgGCSqkhR2gRItvizSBA7So7W+m9/wC0I8AEPq1iaurWCWRJJaTamCfK02+QGDdDibJlmVns5KKAJIpwQ8ORYM/LXSGi7GL4D5HKAsJViopiyDV1afKfMfDfHd+INRdai0RIJ6atIFSIK3RvjbcAr5g457A8wUukcF0xcADLQU1J1EarzcMWIb1Uq0g9xfFv+FuKrUotSUzyqKhjf3mLz6Wgg+RkdsUlnvEh5AqhUWrWnSlNdKrB3CzYCNvOBgn7O/GSZQZ5nNMOwpU6QIRNRXmjU0bwt2aST5ksDjng4UVV2IAclY/iPjdNQaZYKAuqqx2VNwvxIIMeVvtDFL8QzFTNVhWBC0Rq5aEmdJkSbRqaZ+QHbEXxb4pNYlFYlZlmn327k+YB29b9hgpwyiPo1Bl7pB+OpvT+fPCWU920OOaWXSYCK5DjtDKy9RKjvMSoWBJ+ySwN/OBiZxvjAzWTOmm6liGAkH3WB7X2Hl3wp8ap/VH4j9cMXCl+opf3T+ROE1GhoDhxR4i6QeCEZbiebpqFVHgTvTfuZ7fHGYaAmMwG9/4qsNjYBAcfp7Kss3QSk2kNqBiSDESLiCCJAOHjwbx6lTDFlfS1JkYwHDA1VJJSxHQCCJM/PCbxNi9RoAMVAAIABgIomBcnuTc974sPMolHhlJnoZYqcvpDT19VKndvqo1y9MqAxgk7yI0Ht3jBPUqxs9QMc4EZjRI/irNh6rsAYZna/qYHyiPI+eF9K+mN/wAbEfDDP4z4lTrVBy6FKiqho5ZJ1KSNJMqs2khu4I8rqlQdUfztiaYhM2s4rxAtwyjuRbLs3vDzWSTtP+f4YIvxTM0MxTp/SDTlabFmJdV5iK8lQGmA9wFJG18S/C/DKtYAUTSSpzqCqGqlWuWhlhZjUolpkWABLDAbPcTejnBVplNVMoVOlSJVVAIUjTFpFvlgg0Od2xZVKjKZaCLlOniSpxHKUQ7ZujUBdaZ0IwdWZDUCsr01CnQASIkahtjnxbJ52jUbL5jiVCnVaVFNg3UpJVSzrQKIr7jWRYgmJwtjx/m9TMHpLqOogUaAUvc8zTy45vUfrI1etseP49zhJY1peTFQrTNRdRJISpp1oJJMIQBNowW5oD+I8h7JIbCN1uEZli2XfPUDWpDmvQIcmmUWX6hR0F0pzKI32YuRifS4NmUrVf8A2oKdRaIqVnCVl0LFhVOlSrWUBG6rqAo2CjT8d51QAMwwiOro1ELEBn062AgWYkWG8Y6n2h50hgcxZjLdFHqO8n6u5km5vgyymRBA8l0lT/D3HM3U+ksa9RuVlzU63cwVZQpA1AAgsBcEAFhHlDyedztcBxmKgKmF+teVMAyLyJncRJ1Yn+zrLir9NpkwKmXCEiJAetSEj1vhqoeE6eVpKyOW11GBDRPSqeQFr/nilULGOLQBMcPBanw2m2vVayrMEn0S3lPDGdr6jT5jmdTHmObT9o+U+Z7E9jHFOCZowRX2H3nPmO+1jFsWt4dqU6mXbKMzUmqtKsNmMDpb0tt3vfzl57LjIZZAqUmeozB6jLqAI7Db5fA/IwXQDK0qlDZxVNIsMzDRMSOM+ypoeCumNQHnYH89Mx6TGJrcDmbqfq0p97BEFOe1yFnyudxi3voVEU6LVfqjWUxIMI3TupPnO/p8cReL8BbLZUu0PVL6We5AW8GJ2stjIBbvbHHeDVKYNjLg00jJMDtG+hv3JD8P8ARaLr9yotQvaZCkIJge6wLD1xOy2UWlcMDHL0kWg00CmYOzdQgfZODXEacUKbODTZkYtOpQQhOloMwIJMwdyRYxhVyvFadVCDUp06mhgoLFQD21a1CsxMCQ3+4sk4bTLwLlZG1GlvXBjYA75531R7JVERiHqFwoOgncayC8x3LKAIiF6cQq6dYdakEc0iRN6hQgxO66JjvbEMUq3fX7jFSDTMmOkCIE3kH02W4xvwnJ1yWFWAQoKmQJJdek+9tSDmwtaQbDDXOcTiJ9PZVw9obhjrzWU8kEPQ7aARoWTt9sMbyZnSe1u0gxKPDmVaS2+rGnUsiVAiCPNiFY+USJMYI1OH1aZkkVRAIAMSddOVMqI6A/USZEmF2xHyoOo6jNhDFCg3NtJUNtF7/LvEk3lDIhV/ldIrc1qmmLiNJMhYiAwFzbf8e5qhlaFSlVzNR2ZzVVEEgkk9VVzIMrpJg3MyxJiSu/0TVJOmlUYAkSKbkfGQNiDPwIwc4nkGp0cuql5WjqeKcBGqFmjVF35fLDHdYC20xgRkU8uAcCFrweqq1VjNjL6hpJKoYPLJkz9kuWWe0jBfjLZSpkabtWR65qvqbX1WVADoUld58hEmbQOnsuGvPZdZBh2aJv0hj5z3F8NHtbqGjkqQRiNWZrKwj7ytb4QBiA3MhAXDEAVUORq/XII5kSigiQNQYepgatU+k4jJldUKADIMEEn3RJJttb88HaXDC9ZdAUFSyyxAUFTI1SD0jmJPmLYk5PhCllasUpyGXTF2LCAT6gmbbx+MnKVMIS/h1tIqmmVpgBnE7KdiZuJNvmI3s2cHCtllC2W4HyJ/fAzPZmq3ORZ5XIVVgEa2XQdpubuI9LbSSfhakwyyBgRc7iJBMg37QZHxxWrSWglEw3hD+Nr9U3898HuALOWpH+9+o/jgZ4hoxTf4YM+FVnK0j8f2wmqZpjmmjNGqdOABAxmNwcZilCYqfyFI1M0E6DrqGZQEDf4TtsCMWPmeCZhaVXKocqadVaY0qjUyxGgKRJjmDSJ6riCQbxXHh+q30pWG+qZj0PaR52xaef4i6sSr6ZO0kbCAN/ie028sXNpqPpuaG8EukWmQ5J3irgubATmZcolJNClUaNINpbU6mBCghtgN98J1QDWfKwt6/PFwZbxVXUwGMbTPr327X/ABwD8YZilUy/NejTFXUJbQobcTJiSLnefPAU9qdiAcM06pBpwIha+AeFV8yrjLNTpvTda4LRMqHQAAqQfeaQbbSfINVzlNG5iU+WYClh1AsQZ0yvSGUSFMxDQSBbzhOcdF0rKk3IVoDdTACw9CQQNm77YmnImuGp9aRoqFS4hmK3cC8gl2iCI1GQDi2RikErqdXdkENB5j14riM+yUatVDDItNla9i2r9RGNxxb6WWfMaC4qgM2lyamoR2DAaNMwNM6hvEY58U4c1LJ1w0GeXEE7KwHcb3GB3Am+tUDvXA+ZBjv6YPsgE6fhV3kuPP3TrmspRpZzSuQFamBdKbBSxgCZIMdbFYBEwvkNQDP8XahWXlUGoqgBdQxJN2J1ET1AMqT5gHuZZs/xZkrM6A6HVwxhJghwB9YdMEG/aO4NyqV9LCp5sCRp0RdxbUKjSNRAufXVIuugGuaDM2+3uo3YxXR2r7ScurkDJVgV/wDuCRvPdbi3edsZmvHNOpSRzTemNbiCQxsKZJJAUfaFvjgDxBZap299RCibsQe95UxYGOwxxoZFGVKZaFAZpCMxY6iDYEX0gLv9kWviW06ZuQrVIv2Z4fTzHd4J74V4trZdhTpZRjWqoWRuXrfT5iHgAQZBG8AjYY94R7RcwnLVaVSoMyxNHmUwdbTBKHmC+re+/wAZwp6KgZaq180WproR9GZkIB7oISFWDtqi+/fA7L54Hkgv00zCE1GinqljpAY6ZYSYOGQGjVG/bnvkuawznY+6sKr45zavXZ8s7NlTrqlqQPJ1BY2qQBpUERJA1GdziLU9ouay9XMM2otT0mqCFZeuAkDVEXAtHzwIpUcnVrFquZVVqH60U6t2EWs+qYMGGJA7RAxzzXhzKsTy60g2iS9h7oP1YmFAgXFrYXvGgSZQDa3GwDMv8Z90WzefzObzdWhmaZ1qgNWeWdC7KBpY211F6QTeCZjGtPhNGk7KA6aiCICRMkgBidYGiqU9AJ3GoQOHcIq0svVzi0xSNKmwWoLMWBRepWSdLIxtPYbC2HThvHqFAHmVaTVCFJFYtquoYgaV0gHUNh8cHTrU7mfvfwlI2htV7gcIy/iAMv8AaApWp0QKUP8AV+cbLB0+8LaCFg3j1N/cpVpnSHeu94HUFJAIp36omZqT5ybDpxMyniCh9NrNUq0lokqqJLaBChiw2Cg3UTuTta6HR8QOGqmpmcwUDsFCu942i2kWk3iynYwDLazTUcxoNgDOhnnwQnZy1oLus04VlQ5apUp1qoKI5EwtxTJWIHugtIU3kAWCwa7ocSzdRlXmuSYkBokWn7J7HczvtgvwjN5jNOlBKmZqu50suqdQ0vMywBAg2Jix+OGrgHgPMZfMir9G6UIYB2pCYgmfrTFvKZ3OLDjibiDQI4R6JOFosSlThHBq5aoHNdRSK3p1uUw1nTOpqbSCQLSomfPEriXNy5aa/ErATGbBjVEGQIYGYkA3tvg74x8bac1WGlXeqq02AIZEKEsAGB6ipsxNtUwMCa+eObpB6jBXrkBR90khe28KAT8B6YRXxUngHWPqm0WNc0k5qwPZjwFaeUo5iXJq1razJVBzEC2A3cljHmPLA/22cNZcohE9WaZr/wBqmfyth2ydFKOSy2gBURqbCO03aPUlm/E4XfaNmxyyK4psSS1FC0EGCqsyyp+0bDVqMzAEBzclVLgHKsOHZYrVreUiD6lV1Af8s/LzE5m0+sp+lRf1x24Zn2qm5YgC0iwM3vNzEfn8/M+vUh/tjB07sTmPxskL3KUrrO0gH8Rh58VcMVM8yBmgqpliu5BAuYEdAufXCYEifTDb4h4i5zmvMUaZ6AuinWdlYSxDa9CH7wgCIjftSqN7BPJdT+YBL/iHJxRqgGTpP5dvX4ixxt4Pf/VF9G/Uf5YN5njuS0HXkWYQZAzNT+f574G+GOIUBSd/o5NJnmnT5jLoDSQNXvNpURcd8VnD9vPVOBuiYOMx2/0jy3/0Y/4h8ZivBRyo/GfZ5l0UAQ39krpvuYZWEfEYR+NaVULSLUiD/talQML20uYHnIw9+IuP1BIsZstp/D4+uFVclT5qJVVmqP1EhwAu9iCjSLY03EGwVKgJcAUAynEHESZ+Ig/kQPyxvxWsagCORc30EnyIsfUx8jh2yHhugaFCotLNVGqLLCloZUkBh1coTOoAeXVclbguJ0G5tJQabDrJ0Cfc+0BckFQSN5kYWaUHIStU06eGQ6euaDUBy9Ip6XIDEAyDOx6xAFgQDiZlePqjMCSZCKIIaCqwZkpeTHeI3O5j1KzhkYgyykQQwAmbdVtotJ3A3ONhQCA2ZWmSWK+6VBVhAj71ybjSb7kZcB2knC1xsveP8WR6DIAZYqJkdmB8z5eZxO8NeA2anTzNN21irIRoZT0hgW0mQTLesQYjctX8Aa8tSeotRaz1SxWynlgCNIKzJJkyPMdsH+DcPr5Ogq0qGZYB+ZqPLZZgdLRoYDSoncdU7yA0NthKF1Mm4+yE5/IZlJ5lE9D6S1Fw24aOltDXCg2m0eeF3jWXMm+lnpkEVENNjdXBIIuCFjUJHriw+C8SrVaUmgQ/0gGWmCaSqhGkBjYqZ7SYwRfh+s9VNz9SqwF1TpplD0g6gNRi48rYWzZ203YqdlLn1WtAeOuapinS+sJLMdV2EiIEnsJ+c4neKeBtSrZU06LhXylGpUaCQWMtUabiZIYgWFrDFgN4ZyNRaYdKIaSGgimwIMQdJUgj17nDNwXwZlK1Cma1IV9K9BqFn0ggWWTYWG0bYsNAVeo45E6qkuFeHqj5iky02YipTnpBHSRqLEC2ykn+0fLD7mPZs7VKgoUVhAqxrWzbndpurA+WAtfI0aGerU6a00Ir1AhhZRUCtpE/ZW5gm0DDt4S8a5egjrWqM7swIKJqBAUDdCRuCN/1Ek0jJLgi4UI+z7MPQy9DSqRq5jhlYqTJ1EBhqJIAsZvJiMTT4JrIqBqtIBCqlzSqdaqoC6yKwlZ6QsAflg9T9oOTn33En7jfyf8At5484lx6k9DQFeuxAOlqRGvTfqGkKJ0mxFzaDsRbTa0YdJnzXPLnGTI5SFXnH+F1KDZh6j0nV0ZWplayKYK+6Syy7aFMhybtM7kNm/FNRLqkFG1DlVa6qGCinK6axH9WdJO+/ng54m8Q0VBR8otMliBUWkLwBABFNSepgJDEeR2OFzJcbmunS51VEYGEQaiU1bSSNakxJmBYTh1ajTpskG/dH2TA7FTl4JIyn3kymLgmZzNRgKdDPKpjq5mY8pnU1QLEkxfywteJ6CUgEfLClWcNU1NzC7ayCSWvPumJMXf7wxdHE+M0abAVavLnqAK1CSI0nYW6u3zxV3jfPZWtm5Fem4jSCGMC5tqQMpHxII8sZjarrktMd2qbRpB7wBAkG5mPukWjVYMCCqaYJmZiO2oem9tzfuNK9J3P9YXJvdpBv6KIO8xhu4b7PcxXBq0OVURgVBFZADFrNpbbcxfta+CvDfZlX+kJS10wy09RipMBiyETyb3UiI8jNzi40zcJdQw6CZ8Ui66jEU9Oo6BZACQqS0wEEgKuom7QCSx2Hfhr6Uy5Zj0uQBA6Qregnczfyti2V9ljZcvmBmddQUXQBqakQyFbXEGDAP7WxXeW8CZlgIrZXrY6dLkCQTsOUAADqsAB+eAq4QBJRUQ98wFZXhrxlSzWWo0VOmoCF0vIaQekjaRpAYxJGx2OCnH+EEqUZ2PMQgmI3BHmQT8fTFeey/JIOIKwUNpZgHUO2ommqsCWClQId5iJJAsQcXJxPJFwukTE/t5nFhptCo1GdqVT9TwUuWkpUdrCzlFEMSCe1xoW03v5YC8WyzBVcaSsq060FjsdJbV3FtMjyGLM8acFcUC5BgFRuO7bxP8Aaj54rPiqLAtHUu953knaN7ADb1uWsENsm0RDYUg5VgJMbffT9mnDP40ogNlyO9Cn+jYXqCSo+F5v+G364a89kKmZpUyAn1VJF94CwtHUVuRO0j8sVSMTY4qRYgpQzyryzBYmLgrAFvPUSb+gx74ZzTDKa1Ok6/syN5sIO21sMlEZeszquRtTaHnMHSYkHqeoBEg9QJFjiJwqjRSpUAy6spdUWlzgwDMVEc0MQ3Wx7kAmO2Kj2RTudVYDpcRC2Tixi9av/iU/9VIn8zjMMq+GmIB/o+l/xJ/YAfljzFctOn3RwOiEl5jgbaVqanUsFKxKwWWZHaJMbeeFHLZ6pTLVamqoxkEO2mPdIIPfaL2NsWa/E+XlsuSZ+oCCQTBZFNjIhdoOEnMZUExJcxBGqYm0gD1EXttHrec8NKTQGISEq/6SZsvop1qhB6Qk6gABtBBBEdowweFPDOYzFSKPMUKDrZewN4iBJNrX742yPABTqagVY1WCyQJUAEmB2mAZPp54e/Zw9OnUzDHQOWD1FVWFUoCSTtcFjJiScQ6pMFqeXEMOK6S+JcKqUwpIdixEtVR6Y6CFLFnCCDJnU1pgxgrxDgi0lFRmSorVKdMCmvMK66cgsylDFryLbX3J/NeOabCqG5y0+XnAHKOVqcwgqV0g2XYkiBM7YIcK4mtenmXRtYp5RQIMaXWlDA2s8wLiRHcRiMIiUO+qNsLclC4XwLNUs5rd2qF05aozEqsRLBiS26tuIEmIgYJ8S9pNDLI1GqHWvpgIVMMY1DtOk6gJg2+EYn5ribq1RjJKCFIN5KTI6YPUG+ZGEPxXw6nXz6NUOks4pu4YAheVTi56RBLnbvjhWLTcyok1DDh91J8JePAtN0dH6mJlmaTrksFZUlSCBqJ943AiYYMx7TFAJ5ckdQlygOkEgamVRpgGxNpMmxhEynC1ptrVidD09Ae9z0qWGxCw2oEXKk3wVEcypKApTVSstVDNzKmjqK1IaZJsFkHytiRtBNgNE+oWEz1K84lnaNSlzKbI1VoqFEqIxDsYLMoDkqDUkgATAgjvOzXtNr5DSj00rSAQoYqVBnTI5I3Ck2JA2mQcacGAXiX0R6SEBVf7ZH1jU5YmRJ6mgR+RvP8AaH4FXTUzK1nTQklKaSWK6m3NQ9RPcg7k3JJwFAbqcRzPqqzziddLB43TqPTzBEmvTqVqqcyPe1qUUaYK6admMwSd9sPfhzw/w6rl6NUUgDUQNpdmqHuCJY3hgbgDb0wi5ThdH6Ny6iu4DppLM1kUEMwYEBXAqSE91jpJ3OGThfH6NNctTRWSiwcUxy3JCI1Qt1FzDwpN9UzbzwyoJy68iiaPBPFKtlcuYVQm3uIF96YHSAfs/pjbJ8UytZn5baio6vegCSdzYiZ2xWXtB8Z0Po1Opl3rCvU0siuNOlJJL7aSdS6QJ8zFro3C8/nc8eW+aqrSDKGZiWRZDFZXUBHQY8r7Rif6cNHahCY0lWd4uzGRao4qsrwoNPRUeqSzTcqtcQAUECAIvNyMZn/ZXlMvQerrbVTUtqJi4Mi8xuABbFfcKq5ijWNOtUatQonTURtD6DUDH6tGZhOtZJTeL+eLTfitavlmpKyOCoHMU9RJIYCAx6iNhEnfCXEtcAMo9uCa75RfmuPF83wfKkKQlapeUg1DcbsoBXYC5A7XAwn8Q4avEM7z6y1hTOlRTAWdOo7vTphAFDwF6zAu/lMzBWpU5dRGdWp615h1tqZnpysmVKEAXiYHYSc4/wATzHD1CZinSDaRBXqOkypIAb3t23AtEGZXqhdH7YUsIJOOZ7ynPw7mFoIKIpuVp1GWnpRFkBEaBAuVMgkmTFyTgl/S6025xy1RbFSx0agskxdpjUJ0z3sDImr8h40r5mtTpoSlNyoBaQ4nUjldJIJOlrtIGmwBxJ8O+JczVoPVraAvLLhtBlioZQdUlVJIeYUX7HC3GsxwLnWtw9vul7phuBdWZxLxGv0Z3qU3oqekGpovqIQEaGexZgB5zhF4DxIPXohkoqJJBFW8lXb75Ju5EQYDC1hifwzhtTNZd6VStXoCFcKgTSoLhwR0hi2vUZ1C9rxGFzK1+TlmzqFHIoDMAMI6mqKsWP8AeYR5KIsZbi3oEwgIez5Ce/l39ap64N4Qp0hV5UGsASQSQPrEaJI2J1T8htvgA/Da6to5ZmdN6taARFyQx2B29RgRlPatmTVq1qdCiXq06crqbSunVpHYlmLkekDyvYeRLNlazPpZ3bU2kHTLIkwNTRER7xuDh7zIsb+P4Sx2Mwl3J5OhpC5talJ6r6aRmqVYiN1Yk2JBuRM22nAmvw6m/DeYtMStNm1HckMAWsonawO1vPHfxrxILVy9KVUpVYqBYn3ZP/MR8sC6FYrw95LFDqpqBTLBSbCWFlUkDqMbkdxhYqxE93V0zd6hOHBuA6qdPVSUAot+q8gX2G4/OcMtXw+ugix920eTA4TPBfiSkimk9Q81lVgDJGmAVGqIDwZ0bgEYsdKkoDa8bfLBNg2SyCEinghpVswUcA1ELAR3VkvBMEDX3EdWFrgZ+sbng1GDUyY3Lhk0GBAkNpt/Jle0bxHm0zr0qNQUKdNVJITWahZdRmQem0RbY7zYXwbiLaua6qHIpMQdgSad+9phx5W8sJqQBgHFWsNQjG/Ueiuek3SPgMeY8y9lA8hjzCg9VlRkryj9ZpIqbEi+mmgC9rRAAIsDtgHlqq856q/1r3OoTAaICnV7umBEA23IIAK8Ej6PWYDeq5vE3VPl3wuc+czphSCCD5baln5CIOxBGLXaw8gm08LZDs9EVz9GulVKlNwVCElGbSoAhfU6y7+9veNhcP4a4qKfD87TPvVNFOf7LEuzRImOVETB1ibTJ3xDnMt9GZOY6VOWuhApKtpY2YxpWRBkN90GIwh0H5dIzpOsWBm1xeRE+6RHqcSxpiOUI3YGkEzrKbaGZZslVyS0+YtJxX59Ma9II0splRAYgGxE6djhx9nVNPo+Yo5ipy6mZouCWZYOogTJjq0sLE7D5Cpsv4mr01IpPywSJCdIMWEkGTA88dv9K802maz9IgQVWAJI7b3PUZPrgjSJGaWasq5f6MfK5OogzlLMFEApoHAJ02IBBmCltN/jeQg+LaTJRpjmVsxzCxYMtSVlacAs2oiNAAAm32iMDMr4gzD2qZqqV+0oZGO/wg/HBHh/iw8zltXzOkggL0aTPZgumx7x6euIZQvJK417RCJeGcuXyhq1K7oWqqEo6bryiuqzgr1Iw6o3BBm+OGRylKjmOTTDLSrMtKqhcy0MXTluIIBYIG3IDxI7Qcvx2uwIpFg6vIIJAYC2kqvSR8pi+CfiDh1RqtKumlFClm5ZMpUVDBDTq3gjYSuBLXAkzbrzRtLIg5pZz3FXyuZDLLmkUVCxYQtP3VdRGpdOkQCAQJG4wUX2sZk06dOoS1KmaYCgIrMtMyQzaTJKwu0eYMXVczxItWRqxaqqldQZpkAgkTuJv+OO/GMkGqVHRRTA5fQDIXVT1HsLggz5Xw4AQMSUTLuypeU4gtbMq1fmOCQZLfZU3DLHukQIUiBAFrA1xjieWoqigGo7ManRy4VS2oKobUi3t00wCFBiDhc4N4fq18xyKWpnIsBuwIDAQSBFwTJgAT2wR8U+HXytVadccmoVDaZVpWSqxpB7LFyZjzOIIEprS45W8QEdzvGaGnQ+RoVBUUHm/SlZ1BAJ6lpdBEknUu+r3se8I8MZbNuUWkaZVKjhvpSlGFI6Wk8hSJJF4NjOBvgrwpUzdVqVF4aAzCStlYe8NPYx88M1Lw7Vymac16hDiYU1dLVOYRJptpI2hmMbCIMwFYgLJu7kTiBMcVByXhqpVcMMstNQpQ9TEgT3M9rW9DFjA6ZPLvli9BXFNapViS4psppsI6jpCiKh7jsQwgnFycE4hQNCQR5Hf85ufiYnfFSeKK1KpVqEM0AkKRBi1zG03sYkXxBEXJUtfjdhwoZneL1vpEJl6dUmetmapA1ESkVRaJMEtHUZmTjzj/FqJAXNsrVjFTUKet1D9Rpvo5cw5ciWghhYWxwyVfL06gqFXJB6IUaQTFzLaibA94gwJIxA9o/DwM2KihTzEDOAPtixO32hpaRYkthzWgsxSk1BD8LWnruTDwLxpwygzMaeoyNJK1l0QS0KuupA1EkdXxxIr+IeHvSelQrnLo6kJTZa7BWPcFVGkT2ho1PcTiueGQalMPSZgGEhCQWGq4gd4JHSV7d74L8Meplq6dZVBU5gR1quJEiHpiAT9kjeD3G47tkoXOqNbMJn8WcdennqS0mrWWmokuhRhuxp7E8y8MGBg38g9bI16gfLUQjsKKadICEhagkx3ctaTB0oI3jE32lVkbNIUZSkFVIMyFYhYIB1DQqRBvqAmdxPhbjCZauczmC7toIprclusqw1GQpGiBqgQTjgzDYaLsYLJIuUeyHs6FDT9KiorTC0nfUjBQynUKZMgaxGiPdNwRiXxvwLWyy1sw1QvQYANocI+k6QdaAaag1N94ERM74CcT8XZjN0arIERqJSoQgnpTUsnWWmNYBtBESIw4eJfGOWqcMq0xmqT13pqCouSxKllgLAOnWLARPwwTb5pVxdIHEfF9Wrm2Y6lKIFSlpkBkW9MiZKsywx3bpkRYH8vmK75enTpsjJpzOYqLEFQlN6eqdiOs6R97yiMV/TpVKatXkgLUCEiQQ0FhBtBGn4ggYbfD2cqfSXClxqylYuQTdeXVN/9/QfjjnNESNFOJ2SsLg/gKlWydPNAEZg0gyrMK0Tcgbkg2O8aZnB45yrlFoVHLOrnRUQiNEjUWnURY0zpEAnUAcROB12fJZGjTZlerQUBl3REtVeexA0qv8AbdfI4G+03iPKWmi2UCQon7PSB62Yj1PxwBYAcWqKmS84ShPj3iL5yojpSCFV0tDSWvI7Cw6oiY1H0xH4XXGdqvy0FNXVQikkjTTsDIE6SEEWmDgDxbP1XPKSOqeqwhNPUTuQZMA2uRvibw3NGmahWAUo27CVBj4C2K9Qa6mFfcOyGDQeqvrK1pQHHuIXBquqhTMFZUWO49D64zFTEVmwqU4XnaKUbuqqKzFtRAtKHYxaLW8j5YDeI+O5etnRWpsop8oKToIlh6AeZa/fziMeZXw1UqLp/rNOx0XAvub2JJP4nHAcIoqxSWZr6GGlaZJ31GoFbSBtYXmMaeIRhKYyk95lt05+zWrlamaqHXSrVlpTQRlKy1y0axAf3QCCSAWNsa5LxLSq/wBJ18zlKWXrU8utFlCmS1VmS4a4YEqCRuAN4GEfNZxUIVHKhbHlsq3tMETI9TOOHEuICsZBcsYDFqpckLZQekbdvLENeGiAFbOyVKkFzgrlo5zKnP8AEDl6VGpm8tTSnRpaQCRTQlgn+++g6bjSo2IxSvirilPNZhqvITLsRDJTDAFhMtBFmNpHmL3JxwTUXnUS5MyG6ifOd5nvguMizOS551RrtrLkyfvNIYsMc6sAms+GE/yChV+N0GVF+iJT0LGpVYlza7SR5fngJk1bnKwU+8DsbCcPOS4J9IqJRVtLWBLOdIsbWpFtxYSfL1xLz3hShl6gQVjWAHVywNRYbqoltI/tNN7abGIY7C2Wi3NHU2Rj6mF7zMf46L3goygAL6+aWM01oM6sCdtTOVI7lkCxtBwxN4fq8qotJKhV16qlcCnSQefawTp2Hzi6nxzL8qsqGimSGmY1c54j7fVufIhfwx2yHiZUovFBarIpIaqSVWBYimCEEHuZ/bC8RLpPXXJB/Rta3E2/XP7qB4k8K5cJTNGrTaopK1TTYsjE3XQGCtAFmMsJi/bA85CqVZWfUGIJm1wI7ehI/DywSXiQzS80kCo29NE0U6cbhQWY3N+15x4uTnt+eGSTmVXqYAeyM0JD1ckRXpVDTcMAGWZFjYHeItGOeb40+aqitnedWUqVDSZ76QDEaQSbDzOGel4QNYQySPU/541zPgoIwLLqiwlmMfn+mO3zRaUssJyCj+F8/mMvWNXI5eto0AHUDv3M2tYWNhiJxXxBVrZhmq6g8hoPmCBY9Vt7g9vSMPvh/LJTpHRT6yIGqYHqb3+H5YXPEHCAamt1Uv5j+F4wneyYKe1sZIz4NyC5nKNWrM0kmF1QAAYvaSSQfLthY4wFDkBgR6z+2HThQo08oqlEJjeCN/hHbCfxFaeqeXubCWE/jsPXCiZKayboNXrtTXmqwVhUQBg4kWc+7BJHQL7C0zqGHTxnlMiMplqlKur1iE5iF5gcs7qoDKQ5VbWE3GK78QZpToCrpAm4JjttPYT85nywNfNnzP8APzxdY2WiVXqPIeSDBTJxTimXRdFKmrlSYcA9QPdpkgiPd9TtiwvAHh2jxLLczUaDUppGCrypEgQQAF6jaDPn2xXTeMKJplGyyTyuWG0UyQdAUPIUHVqGrVc9vUichxNlspaT5Akx3+eCcxvBAzaKpEY8uKffaNwvktQQ1ue/MbXU+0wUxeJICBQAAbT8MI9au0MhB2E276y0/A6j+eC3Acu2bdkLsdHVDSYnp907G35DyxPznhU0HWqV5lP3ai6fsm028t/8pwGINMKHHFYm/cgHDmrUXLUxepTIEhSGVpRwQe0FhBjbEXh2Qql00pJBL37hXgz8xFsWbQ4NpN9LSB1AE6hHSZYn7MAeVgO2CWQ4Uq7Kth2A+P63xwqE5BKIAzKr08Ry6CpSzVJ6paq9UhKukCowUaSAJIW4nX3axjBDgvGcpTZtVN0q1aNZEcOWULU1BEKabkG2vUPM4UfGFDTnsyvlWf8ANif3xJyWdFN6TFNc0dOwMElr9QI+e8TF8WSBhghKF3KxvZ97SuSDl8wp5NFRpqKASgJBAYDqK7+6CdrWtmZ8Y087n6FVJFGkzSagERTWpUeppm0DSVm8hTbYI+RylQfWBCyvKTeOkAkn0GsCTY7TbEOjkHbJyoMqGckGNKE8szaAJiZ7EdjgKjbDmmUnQXcii6F6rNmUSBVYlaZPupqYqLASZnteLeWCHBDqaprAujSsn1EbA7fvgVV8T06Bai1N5pnlmCpEp0yDPmszgh4d4yMxWJVCoCFbtqJ3M7W32xVqtN3KyaoLAwH6K++Ct9Qnz/U4zChwz2gZenSVGZwyyD9W28nyEYzGaaVWflKqBLPgrJpWzCrVRai+TqGH4HFjeKvDmVFCRlqAMi/KSdj6YzGY1XCxKPE4QAV8x+I6zDM1QGIAcgCTAE4H/SXAszficZjMWigaiXhusxzFMEk37n0OPqvw3wmilEMlGkjHcqign4kDGYzCDer4I3EhiieMsqnLD6F1BWhoEjbvvilPENZky9R0Yo5zenUpIOkKvTIvpntjMZgf5nrQKxQP7bvD1Qfixmve8hZ9bY3zxsqfYNOSvYmN42n1x7jMV6WY5LQ2r+03rRRPCv8AVt/ewxZXfGYzDX5lZdNNHBd/xx5xljrPxxmMxnn5lY0U3gxtgHxZyX3xmMwQzRBSeWChkA28sLnE8usVOlfeA2G3l8MZjMCfmHWqa3JKXiJAFSAB736jANxjMZjWo/IFmVvnK5xjvkj1YzGYYcksJr9nh/1it8P3OLIzI+rP90/oceYzCKnzKRouXBz/AKtlvmPkHgD4RbDCiCNhtj3GYGlkpq/MVRPj7/4lmv8AzT+2IVU2pf3R+uMxmLZS065g/wCpZL4ZgfIu5I+EgW9MTPB6/wCqz3LVAT5jULH09MZjMB/DriiHzJE8Z/8Av+b/APPqf9RwX9nP9d8x+2MxmF1v7ZRMzTBm1HMf+8f1x7jMZhC5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1" lang="zh-TW" altLang="en-US" sz="1800">
              <a:latin typeface="+mj-ea"/>
              <a:ea typeface="+mj-ea"/>
            </a:endParaRPr>
          </a:p>
        </p:txBody>
      </p:sp>
      <p:sp>
        <p:nvSpPr>
          <p:cNvPr id="3076" name="AutoShape 4" descr="data:image/jpeg;base64,/9j/4AAQSkZJRgABAQAAAQABAAD/2wCEAAkGBhQSERUUExQVFBUWGCAaGRgYGBocHxseHCAgHx8gHx4gHCYfIBslGhgaIS8gIycpLCwsICAxNTAqNSYrLCkBCQoKDgwOGg8PGiwkHyQqLDAqLywsLCwvLyoqLSosLCwsKiwqLDQsLCwsLywsLCwxKSwsLCwsLCwsLCwsLCwsLP/AABEIAMIBAwMBIgACEQEDEQH/xAAcAAACAgMBAQAAAAAAAAAAAAAFBgQHAAIDAQj/xABLEAACAQIEBAMECAIGCAMJAAABAhEDIQAEEjEFEyJBBlFhBzJxgRQjQlKRobHB0fAVM2JykuEWJFOClKKy8Rdz0iU0NUNUZIOjwv/EABoBAAIDAQEAAAAAAAAAAAAAAAIDAQQFAAb/xAA2EQABAwIDBQYFAwQDAAAAAAABAAIRAyESMUEEE1Fx8CJhgZGx0QUyocHhBiNCFDNS8WJyov/aAAwDAQACEQMRAD8AqT+jnaBpMedt/hPyx5/QNY9h+OODZpxILNO3vHGlWq43Zj8z++JRIl/QNTRp6QZB3PafT1GOJ8OuN2UfjjSo31S95b9v88Rc2qzqWwP2fLBvBFlJFkZpZMoBdTH+Xr5jBKjwxhoMAyupI0wRDQR1RIg2iZXa2BVHJyBF7KPK5nzwe4AVqE0Gmnqg0ajdIp1VmAxmyPMFt1OhthgrjVGwgG4UTJZBBUVzWoqVIaHeLqe4Csbx+GOa5SmSW1qZJ31d7xYfxx14xlWWo+pYcAFg1ipFmBHYh5EenljhSQheoQB0zveSPn527emBa0zdx+iMvAtClikv+0jTBtq+X2cHuC+O8xSIRKogzDMoaDY/dtP4eY7hcXLl1GhbTHobidvXb4nGh4eSrMHUaZ7kGxO1u5FsE6iHXJM6KxT2nDbCI4Zz5yrGPiMZymKeZzugkggNlqZUMNiHQzHaYFpnHZcslOhUC8R+sCnStNQgYgGFc6NTgm1zAGF/hYytakDV5QaOrUzU2kD3tUhWkQbyQZn13r+CaBlg9Ze4066szeQEoafkXE+eK76DQZkO8DPlC2GVgRhDSBnAwx4dmfXmiefymWdVqfS6iMygwQncT7tGnY+sYB5yjT+xXqvG5YaB635h9O2C2R8MrOkUM7VhgI0hGVCOl2TQWKlxUEhgYXYEjGvGcumQLTTpmtBFNSruQSI1tzGYAKDICBgTHVaMU6lIGS4AeBVmntpB3dM4jwMH7fdAc6o5as1ZlpAadbHUGgm1MG9Qi40rAn3mXfC7mOI6mPLSF+zqMt5SSIG8kwIEx2w30vBGZ4ggqDLVi2/NqViVI8lDgNHwcj0GN09mlemYbLyBuGrZdAb9gKxM73YfEHFuiKcQRZZtU1JLqrwDwkT5afRI9OtUYkAAnfpAMD17fjiZkaSkdbayZGlVFgNMMCO56htaJ9MOWY8BZuqSi/R6dETpXn0gfTUEJSbTb5k2IYV9mFJFaojIvkvO1aVCkaZjrYkgzIjYdwQruptkMVVtUWxKmAlx/P7YiskeX54vLiXsVdtHJ5FMKoBGqqdRH2rqxBiAbwYmBMAVR9h2cptqWrlwY7VKq/mKU4lp4hKL2EWKqrIUWZ9KotQuNA1BoBawIggBgTIJsO4OJvFfCNaiyrGslA8KQxF2Vh0kyQ6MBBMiD3tbi+zuolOK1UPUIj3C4A8g9Ryf+QbnGzcBy9NAGoEkRJBI1dIDT1CL2GkbROLNUYSBT7Q10+6BtMPz16vkqObh9UrPLbRuDBg+s4iFL3/n0xdXHchRc6srSFB7QXCuFIMyLElrbk2uIIMBRqeBW5hcvSuSdIpdInsBq2E2we4cfkH1CjcPOnp7pDQz2sMfSPh7hATIUKRn+oUGJUyVBNwZBkm84pDinho0q1FF+sNZtIVV03kCAC0SdVtoxa3HfE1Y0anIy+Yp8r3njLOoCzKyK7DUIvEkeVwcec+N0ajyykLXk92UeqOiN24h2a7eGODcla2tQOu3Qu/e8dQuIJuBEkzGJGczuXp6qlWpTpiQNTMBIG0dzabAH074VUzGdr0UquuY0OuoCi+WpyDcNznqvUO94RPSMdeDZCvRYNl+Dpr31vm6TPYzcsSw2ixGMipswc8uqPE5QHNGXeSPQq0a5iQPoUHyfE6uWIzFGi4FMEcyoOXThrRLXMwLAT5YX85mc5mc3VADGrUY1HSkukbCSCRI2Anv53xv7Q+I5l80xzCLRqShZVvBCDSdUmRp7gxv8Ae9lbVqb1MwA7GseWi0jR5tRvebSKiN9WoJLN0qIEnpt6Ojs4Y3GAJI59+evhCr19pc90nO3d14ylStkClUI9NqVQj/AOaQJMiCHYwe959MMGcyzhwzAhDptIjVyyG+fTE+mGvjHA8xm8wBUy2Zrqjtl6mrNKQruKTqTyqI004K6mCkbTGkYV+NeHRQrvTol6Yp1WGnWzoQpIHSbj7UkNcNsO9mnUNKMXWeSKnXxWjysnbKDP00VNOTqaRGo1Kqk/EBYxmK5znjvN62AqlQDEHlsRFve0LO3kMZjLd8NeTJDP8A0i3rO9JtZupv72N6G97r/P8AHHtXLlWvsTII2ONFWL+n4421nAFTcwgFNLyAzGT8Fj+GIFNdR/PacTqtU6EHoxiJ7/pb+d8RKFSCT6fhtg6huuOaJpxBQgAVvjA/L9MdU42khih1EMGYFROqwkEna/lgdUVWtYeoxDcYgPKgiEw53xJzTqqFmbSFYlllgNpPn/O84xPEC7R3ncb/AOA4icG4WtSS0wLQJ3/7YK0uB0o1QFXzJY7GPvAAeXpe22OlFJOaj/6SKBZR7079/P8Aq4xi8c0kMq3I3BPc3EwL98dxTobLT1tMQuog/Ak7HfY/ljT6FraNCoO8rMCQJki+4FsH4pjS7u8guQ4+eyA/4v2fDjleIJUhMumczdTSLK9SmimO8lmIB9FFt8LWa4atFZiQZGr7p7W27EXO8Y+gOBZFaaKqqFAUWAAGw7C2BDGQSevP2V9m11A3P6AfZJXBPZZm67czM1Fy6/cVmqNG8SXIH+I/DDhR9meSpKPqy5kAs7NJkxPSVE/LDXlzbHPiNWAnrUQfn/livu28FUqbbXeYxRysglTwTk1gchNO5BLn0+/5nEer4IyQqhRlcvcAiaeo2bquW+7+s/EzxGvDEeif81QDEutTBq0z3Ab84GCDRwVfe1P8j5odQ8L5KmwVcrRBIJkUli3y3/gcEEyVJTamixGyqP2xDzVYjNUwDHTBtJvLCZ7FaTjzviRUBeoyaiIVCYi93tcf2cSZQFxOZXevW0keXf5kD98CuM8QqU6isCdAekhXSIbmsVJmJlRpiPWZkR04sw5kOzBdAMLEsQ4AXzgsy7EfHAXxbxAiulJmhQ+XYC0EtVbUSYmwpyIO0745FTbJAW3HM6/0o01nTTp03dYB1CrUamTsT0BNViO8z2UvEfEiubFME6VNFGXseeKxk+oNOlHl1feOGriWZ5WfqVCCQ9CigjuedUU/hzAcLnG8koz9V6ilgy5YoNRA1BqqFvIlACwnb5yG0zEK3S0UerQxGqJgvmaWIFVMaLHCFeCXxwgV+I5JXXUi812B2hFUj5atOG3xc1YUSKWlaZR1YQotpMAMQVX4AedxGIXAlprmubVZEFOjUguwUDU1ITJMbAi/njOIcSStVarla3OYKaXK1kIzMCws8KBFNm1p2pvuYx434uH1dvBA7LQNJE+g5pUtDjPVl1yuWU5XLrO9KlCyosEVvIGLYYuA0dKu1zPSLztv28z64VOAUqi5OjUqVEcclAmlNIUaVtOmSYABYiAZ9cK3jnxuy/R6GWdgtMa6jr0CqzCOk90ALw2x1SJABxls2N9eqWtNgTJ4In1cNId609pNehV4g4kPAVWaTopxAAYr5GQV9dwdrA9keTRPpJszyg5hAkqQYAiwQFbIthbFd+FOG6RzCmk1wzAEsTyy1MoGm1+ph3IIJsRhr8NUKtGs6ZRuU1QpC6QabGD7yGLXJlGUi++2Nyo7dtFKflAHPTRKFHHRL+P2Vo8HX63NWgGsp+P1FH+GKo8WZb/Xa/8A5rfmZ/fFycPolV6jJm5iB8hJgekn54q/xploztb1YH8UXDq07sEqnRMPIVE5ys61GVi0hjOo3+frjMdeOr/rNbYfWMIkdmIxmNBIc4yuGVzenpYSpO38PI47VsvC6lMra/cX7/x2P5Y4VKwYCd/MfuO+PKWYKmx9P+4xyIGFIdZKD+yPzP7zibm8mAS9O8G4A7W38j64H06hd1gAXAA8rgd+09sFf6OqN71Q7n3RHp+2JNyuLhKHVqgN8QjTv5YLZnhHTKhpG43PxFr/AAwKqJjgFzjKNcESoVIRlUTckSflbywUynCQwBY6zFtRMD87j0kdx6gJwfOaAQWVQfNXN/OVHlgknGgPtxO4VHg//sUiY3ET3x2JSCdEy8NywVYHYsJ84JuY9bdtsQ14eZFTpAKTp+yIhiPd1adaiw7EQCAVxwy3iIR0sbbBaHl5fX41TigKzqcgD/Z01No82P3R+eIJGqY1r5sESzmV1gQ4C6ZjSGJ8rsIG+2mfhi7KFYLuQLxe2KHyua51VKeqoDUZVk8oAajEnp26z387468X4eU1auY70jOnpUgzaSEsTMRfq6Tc4A1mt7PFNpsdBt6L6Fo51fvD8RjzM1KdQoWqACm2uNQEkAxN9gTMeYGPmfI+IKRINUV1WbimaRJt5sgAMx22JNzAxLzmc5dBKjCoOdq5IuJVWK6mYrpm3u09XcyvTiYf3deCQ4sPFfRWZzWWZ0Zq9MFDtzEAJ3E37ESPXGx41lQ2o5ijMReqm0yfteg/AY+TKvHq8/1rD0BjBDL8WdzD1aqppvpYkkhe0sJZm8zbVawAx0VO5DDOJX0xm+IZJ6iVGzVMMhkaa6gGPMBoNiwv2ZvPHP8A0oyCVi30unrcBdPNBELJ90Egbkzbc4+cFzZB0h6xbvNcvF4M6VAB9AWPwxrWo1NDNFQhYlgDYH17TMX874kMq8PoVIDCNfovpLOeI8g5VnzFIlDqH1nfcSAb3AMGbgHcYH8V4pw7MkNUenUZRAMMSOpW8vvKD+PYmaCytRq1VKVNX16gDF5A3mGIN76ifjvaPxbh9ei2lqdanFupWvbz2PnAt8dzAp1HZeiPsMOqv/iHiLJOVZ3UtTJKEq8ibGOnYjfzxBz/ABnK1dLWqOs6CEaRMTB09wL4rrwo4p0kbmcuoW62kh0QCTpXclzIsLaYMBjgxxJyarsaYQNI6AalSoptaJRZW2rSsDzO+cdprB+ENy5rdp7DTgHHpP465xBlFs5x1B5/4TgbV4yvr+Q/fCXx7hmYzLyMtWOwVVpVNlEAC0kBQBPpiLkRRpU69OrlqJrLARy1SUYN1Socox0kiCFgr3ONFlSsGy63gfdUK1ZrKhYyHRrPXqpnjfNk8u2xJ3UkQU7arXA3jHXwZm3p5hnNGrVhCo0csFS5F5LwJAYT/DAPj+b5lV6mkA1TUrETMamNpgTZd4vvgnks+KX35LT0An3bCSDa7HsZntvgK5NSmQbkqo501Zdb/SZ8lXzNSnSo18szUaCIhppVpAOUQtNZi8ldNMkIIXzLWmP41zgzNWi1XJsujTIFSmWemY0pCEwCWUAi6hjEyBiL4f8AFNVKeYamt2ZCGenXqCNJpgAKNOwiXcTsAb4XOJ8YqZmqurU1RqnVJGljqhRoCiIXSIJNx+GfToOFXFAAHCdc7THqU8YCD+EwZLxO9TMCMuXcagVVrtMEaVWmYCgRAFrC0Ytf2d8PdmqZirRNFh9Wil1c7As0gCJkCN9/PFeeDSW4iaNOmwRyp0GmkoAhEm9hLAkre1vLF2cJy3KpFf7Z39T/AJ4NoGPEG2A/KGtUIZgnP0UnK15B9Dit/GpnN1D6L/0j98PNKpBYepwleKUnMn1Vf3GFve4sgpTWYTKQM/xzNrUdVasFDEDSmXiBtGq585Nz5DYZgdx/wU1XM1agqoodtUFWMTffGY0GNGEWXYanUJF5x2m3yxqV8iDj6Iy/hZAfdUf7o/hgtleDqCLd/wBjjzr/ANR025Mnx/CA0Rx+i+Z8srhgQGsRECe8+Xng5lucbRXH/wCCd74+iTl1Ex23E7fHEPOZsUmpyBDvDMzaQiwZYkgj3zTQC0l1uMAz9ROqHCyjf/t+FG74lUbT4fmSJ01/+FY//wA4hLwGsyktTqKUXU00YIGoCZIFpZe/fbF3jxSrK7CnAUo0vrVeS4ZuYxKWinTqNABHuCZawrxMgmoVBlaDlYEmS1M2geSE/D0vi/s3xKvVrCnUp4ZnXgJXFrQ0lUpmsqKem8zN4i4j9mGJFDLq4gmPeggC1ma8CTMCLiJxx40vuAbX2+C/wxEyWcKETt+k2ONkhQxwBgozQyhSzCCGIH4/p6/HHRSFWfOJEj0v8bY0qtrAcb7eloP8f++OQupBjYbT/O8YEGVaBw5KTwziQp1qTOCwDgkKBJ0sNp3JjY2+ROHbP56lNavzNTcwAEAGm6GnTt72pR7wiNyB2bCHQXpDbm4EdpY/xA+fmBjp9PIotTmVJkWv5G8bED8p74TUo7xwI6uEYqYO13KVw7w9VzlVuWhJYkgKNpM9vji8vZ54SOWyISogV2qOzSt99IkH+yo3wkexziCJmFVt3ss+cW7YvFji+TAACxXhzpxJT4vw2TLAE+cRttt6YWKnhN6x+qpg9tRso+JP7ScWPmKagan28vPCtx/jtUjSjGmvYJY/jv8AhGFYy3U+azqjQw4nuPIZpF4/wytwyrTKVkFUoT9WPdEgQdSwQYPb7Jthc8a8V4lUyKPXq1Wy9V4ElACV1bhQDEqYmxgxNsHOI0HrVACxZ6jBZJJMsQo3udxgr7Vc0qJQydOyIocj0UFKY/AOfwwe9cc0yhUmXaDvVLcMzDJVVlJVlMqRIIMGIPxjD1mPEWazKha1d6qgyA+kgHzjT5E3wOHA6xpmqKVU0xcvofRHnqiIvvMYJ5LhVUUhV5b8skgPpOmxg3FhBteMAKjtEytXMWCI8EyNWo2mmupiC0KqSQLnsP8APDNwzLMQL/l/liX7McuFetWNlp04/wAR1H4QKf54KcN4a/K5zWDEFQQdTFj5dt58z5Yi5us6rvXsDgTeddApfC+FgCwC/AAfoMK+Z9kS1a2ZqNKq1VnSCoGlur/qZh22GLAy1MqOqAfKROO3EeKpRoVKrkBUWSf5+ODIkQrWxg0pLs41Xzl468MJkqophiWKvqDaZWVGnbz1YXzmGvFpnvB/mw/hh69sGcH9IuJsqJ386a9vn/2wi5ji1IECnTXzYuqXMXiNhMwJOAc2AG5rYpuxSTZPfhHPko2TFF6qshlV7kdSptsXJBabap7HEnLeAhTrUmVapqq5Oh1hdX2DaWF+vSZjpB2MzfZd4wytBHatpSqV6SbaoJkAmwtG57YIVPFdLM5rTSZi1V9KjRuSACQRqECJnVtjJ2neNaTRaZJv1pK0aIvDjYD6pk8BeFKmXr161VAhZURBq1GAOozAtZRtNjhjo8wrBHdT8pX9pxMYrRpgdlEfhgf/AE4AhJFwAfwAP6T+GLRYxrQ02VMuc8kqPVpuGMjfCH4m4wq12W5KgAx2NzHxAInym/eGXxr4w+joQkc15Wn3iN3PovbzYjtMU5mc+r1eSZaZLkt8SVLbljuxnufM4rvaJhvQVqn2h2l5xjjNR6zNRq5blkLGp1n3QDPV5zjMbrwfK/7Kn/iP/qx5iwNoaBHt7qYfx+qaeAeM6+cps4mnpptq0BLuqDqlgzQXIYKAAPdOqLtnh7jn0mvmaPVqytTSHIALBgYaBI+ywkABlZTAk4WeH+EKuUXkhKldee2h6bqoFEhDDy631a5GxMxYjDh4U8NHKnMVHfXVzFQsbkqiKTy0HeFU/sLAY8p8RdsgoudSAv8ALHMTPhOaqsmbrdqRfMaFdgQDzSNIbSpmkshQRPMZvUBxscR+KZN2zKMmXeoaeg6tYCf1mwBb3lvUJ0/ZQT9kkn4RFZaq1XRp+siCKq3hSCCBpJ6WWCBIvOOHFsh9IJp6AAw0vWKrqCn7KEgnUQT1bLJIk2xl0doaKjXNIgNvM248J7oOUWlMItCT8twrlUeYy0yqIlNneqVRamVUIwYOBqVswmkdoVrqGx28f5jSKi9zSkjfcsPns34YncF4dVpZak+WpUiC9TXRqgoQprPpZHIJVlQiQwOoARcdQvx5kTWcLT1a3UJclUKqWazATqu0+Q5fnb0mx1RU24QQQ3Hz0Fxp6HzVes5rKRLjAtKp/jAEiIG+0d/l6YhUctqJEgR/P5Ye6nsyzVUyNNt+qo36rjn/AOE1ce86A/Pv8sel3jVnu+JbK1uIvEcbx5wkzJ5pqe11nb98Ty+oSsg3JHzH7E4cR7Ga4VmarTAG+/nBj1BsfLHtH2Ukb1x8l/zxJhc/4zstCG1HxzDvZLeb4e9MqCrAFyBNgTMkbeUGPhgXX7n4foLD8fwgYsqv7P8AW0s6fFaYE2i8kz8+98dsl7IOaeh3N7kDSPxn8sCw6n0Qj45sb3YKbsR7g4/ZKXgDOMvEMt6VJMEdlY+ePo7J8QDMBis+GezgcPzFLMuSBSfVqZjpEgrcyYHV5Y2XxKJI1CQb3Fo7G+/p/lg3OAAhLq7YKhxAG2cgj1VkcQytVyYAjsSbR8pP5YBZ3w8p/rMzRp/MH9WXCnX8Q6hBckerE/qcBc1xTeCMBIOiQ6ox5nDPim3M+H6VFkzCZqnVWjUR3WUnSrgsQQ5uFBMRePPGZzhWWqcS52Yr0GVtPJpawdWlFEt9kKGDFV2YkeWkpucz2UOYMlzl56SCA8QIPV3DSfIxA7YEUcxQ5VTWTzDHLgjTN9Wq47Re/fvfBBWadhYfVWLXqGvls1l3z2XfMVGVj1xSpoGU6FMXhVbV3lgGIsTvwjj2XK1chTqqtJcvyqdVyAKjkOKjTMXLqQJvDEWjFX1sxT0JpbrGrWDETqOki8XUgR5gnviUc5lxVWNbUoGoFlDE6YMGTYuNQnYNEWv0lMdOatLgXF8rlMrVpipTrMl2hhFV2EaUEyyABV1XG/riZW4rSzHLr0660qogct22J9J2uZaCCN4jFUZbPUA9WdZQhuVBuL9Grrj3d/eHo2PaPEY7/wAP447EqtTEBhAt7d6uTNceQIVapSq1TsaYsPi0n+e3fCp464xq4bmhO9Pz/tL+wOFWjxb1xw8QcSY5WtciBIIncBiL/KcSHXS6Rc+u3EEI9rJJ4kWtD0qTC/YIFP8AzU2/k4BrlAx6QI37fz2wc49maWarcpulkVXWoWJDCpSQsrE3XquDcA6tpJxt4d8PaswuW6qeqNRtKr1MzX7aAxBG+FvrQI1W81mqzh3hZWyzLq1Zp6RqpTMqtNFcAlriarqCVGwUSblYtbwH4Ko0KdPMQGdKJpqd762NR582Np7CR3xXHDKgrVmrsAW6VU+U3JiBGmmFUAbS+Lr8OJHDkA/2ZP4yf1xEktk8E6qzBbvUzj1VRT6tiY/5WP7YUK3FadPmOxPLp+nvn6xdImxJOix88G/ERZ6ULc6gfhaJPoJnFZeIuILDOSNCsdCH7bNJJ/U+iz97FKo/G4QEVJkC6Ccb4q1euSWAqVJjuEUbQPIXiYkyfPALiHDSjl3ZH1ALIQIZ89IETAjVMmb+eOlDI1vpIqOVYtI6ZubgAKfTygfOcMXiLgnKyZdjL60n0FxA+Zv64MHA4NGZzTKwDqRkXgwunAPCWXr5dKjB9TTMNAsSNo9MeYneFMxpylMeRbz++2MwJqXzWWxlItEgZJhp+0/Jjeo+/wDsa3/oxI/8UcmADqqkHuKNWP8ApxRPBX01SYBUbydNhPeZ7Da+LG8F1qz0+Sarqv0d2OgDUuiKSx0yYJXYi3cRjLrfp3ZWNDzi8/wrYeSYTSfalk2uGqkefKeL7Xj0OOFT2oZQQdTwTHufrJEfPFUeKKqgmigIFNnUk6OoJqFMnTTUFgrETJtG0YBZViB6T8PL1wbP0/sek+aIvLRJV5f+JNCpIUvO0HRMiO2uTMiCAQfO2I+UzL16tKrpqqoNTpddIWUAkerGZJ+6uKn4JbMJGxdbTPcfz8sX74bzSLdwNhBaYHn89vzxd2T4fQ2SocGo1Xn/AIvtpJbstgKgMuJy65hTMkKegBmXaTJIgHUD3iYdhYE3n4Rs4qmqtwFIUSIMdvPHQ5ulz3Y3XdYiNu/6TfvjnUztPm6gQABYwbHtPcwYxqyyZXn6+0b7ZmbO9zAGvDc9G2xETkRw80Sq06b6wGGpuqd4+7sTaJPkCdowB0/ntifxLiNJwkRYydNrGJ37zPYbY14hxNHQARuY6rr6b994+HpjmuY2wSvixp7WXvc9uJgERJxA6eHj4Qt8/VU00AplI+0VADW84vhs4aiCmAuy2Njv3+PxwmZnjHMRUOmF2jBLhviMKAHMRadwewt5zG3lgnPbFirPwvbKDNpcXnNrQDEC2Y7ufciXi7hf0jLPSFRqTNGlhq96bBgLlCbEDtftileNUc1l6TuGrAUkBP1qlRLqv2X1EEvuL+m8WzxLxQCCEa+0zAAIvY3nFa+NuIlcrX0FWDJoOzbsp+RscKLjotk/EW1Nsp0KVwfmMSO6EgHxvW85+LVf2cYlV+OZhCQ0ahTSp7zRFRBUG7b6WX8SPLCkRfDUvEywDaUVlpLHSCeiilNTJEx9XqA2BJ9DhtltgLrw3xzXUnppsWG81REHtpqrPwM9rd8EKPjzN1WWmOU1+kEwJPqWAHncwL7RgZ4b4N9JDNUdpkIs31MwJiTPl2w0eGOFJRr8wcrMI1O6VKcqUcyCe0wLAjyt5wGlxhSagbqivAaFd0r6qa1XpqHSotekKUuoYICyEknWI09BEDXscLPE/EWap06UimjFTr1ESWWoyG0WjSAQTMyfQWVw3idLL69NCnDaT1aQAqoFAUBAdlB797YVM5Sy2aplaepTLQVA0hnqNVgzRWwLEQGFoG+IDHuOFcHOs93jql/K8QzNVFJCtqBgCoRJJKAgBCZ1Cx1RI+WJKnMzApISQbc4T3GwUXBBN5uBMixmZSnmKaCnTzBRQQQAii8zM7zN8RvpOYlSuabZmWEixI1HtCse+xkRigadYkxHmVtt2nZA0A3McB7KDW4hmAuptAUFZ+tURq909VOw9Yj8cAuJ+IarLAaYM69eonbbpAIn0/HEujxurVdqTEwwMqGaJCEC03Owv2+F/eJZNUqcpgTcNBhjOgGCSqkhR2gRItvizSBA7So7W+m9/wC0I8AEPq1iaurWCWRJJaTamCfK02+QGDdDibJlmVns5KKAJIpwQ8ORYM/LXSGi7GL4D5HKAsJViopiyDV1afKfMfDfHd+INRdai0RIJ6atIFSIK3RvjbcAr5g457A8wUukcF0xcADLQU1J1EarzcMWIb1Uq0g9xfFv+FuKrUotSUzyqKhjf3mLz6Wgg+RkdsUlnvEh5AqhUWrWnSlNdKrB3CzYCNvOBgn7O/GSZQZ5nNMOwpU6QIRNRXmjU0bwt2aST5ksDjng4UVV2IAclY/iPjdNQaZYKAuqqx2VNwvxIIMeVvtDFL8QzFTNVhWBC0Rq5aEmdJkSbRqaZ+QHbEXxb4pNYlFYlZlmn327k+YB29b9hgpwyiPo1Bl7pB+OpvT+fPCWU920OOaWXSYCK5DjtDKy9RKjvMSoWBJ+ySwN/OBiZxvjAzWTOmm6liGAkH3WB7X2Hl3wp8ap/VH4j9cMXCl+opf3T+ROE1GhoDhxR4i6QeCEZbiebpqFVHgTvTfuZ7fHGYaAmMwG9/4qsNjYBAcfp7Kss3QSk2kNqBiSDESLiCCJAOHjwbx6lTDFlfS1JkYwHDA1VJJSxHQCCJM/PCbxNi9RoAMVAAIABgIomBcnuTc974sPMolHhlJnoZYqcvpDT19VKndvqo1y9MqAxgk7yI0Ht3jBPUqxs9QMc4EZjRI/irNh6rsAYZna/qYHyiPI+eF9K+mN/wAbEfDDP4z4lTrVBy6FKiqho5ZJ1KSNJMqs2khu4I8rqlQdUfztiaYhM2s4rxAtwyjuRbLs3vDzWSTtP+f4YIvxTM0MxTp/SDTlabFmJdV5iK8lQGmA9wFJG18S/C/DKtYAUTSSpzqCqGqlWuWhlhZjUolpkWABLDAbPcTejnBVplNVMoVOlSJVVAIUjTFpFvlgg0Od2xZVKjKZaCLlOniSpxHKUQ7ZujUBdaZ0IwdWZDUCsr01CnQASIkahtjnxbJ52jUbL5jiVCnVaVFNg3UpJVSzrQKIr7jWRYgmJwtjx/m9TMHpLqOogUaAUvc8zTy45vUfrI1etseP49zhJY1peTFQrTNRdRJISpp1oJJMIQBNowW5oD+I8h7JIbCN1uEZli2XfPUDWpDmvQIcmmUWX6hR0F0pzKI32YuRifS4NmUrVf8A2oKdRaIqVnCVl0LFhVOlSrWUBG6rqAo2CjT8d51QAMwwiOro1ELEBn062AgWYkWG8Y6n2h50hgcxZjLdFHqO8n6u5km5vgyymRBA8l0lT/D3HM3U+ksa9RuVlzU63cwVZQpA1AAgsBcEAFhHlDyedztcBxmKgKmF+teVMAyLyJncRJ1Yn+zrLir9NpkwKmXCEiJAetSEj1vhqoeE6eVpKyOW11GBDRPSqeQFr/nilULGOLQBMcPBanw2m2vVayrMEn0S3lPDGdr6jT5jmdTHmObT9o+U+Z7E9jHFOCZowRX2H3nPmO+1jFsWt4dqU6mXbKMzUmqtKsNmMDpb0tt3vfzl57LjIZZAqUmeozB6jLqAI7Db5fA/IwXQDK0qlDZxVNIsMzDRMSOM+ypoeCumNQHnYH89Mx6TGJrcDmbqfq0p97BEFOe1yFnyudxi3voVEU6LVfqjWUxIMI3TupPnO/p8cReL8BbLZUu0PVL6We5AW8GJ2stjIBbvbHHeDVKYNjLg00jJMDtG+hv3JD8P8ARaLr9yotQvaZCkIJge6wLD1xOy2UWlcMDHL0kWg00CmYOzdQgfZODXEacUKbODTZkYtOpQQhOloMwIJMwdyRYxhVyvFadVCDUp06mhgoLFQD21a1CsxMCQ3+4sk4bTLwLlZG1GlvXBjYA75531R7JVERiHqFwoOgncayC8x3LKAIiF6cQq6dYdakEc0iRN6hQgxO66JjvbEMUq3fX7jFSDTMmOkCIE3kH02W4xvwnJ1yWFWAQoKmQJJdek+9tSDmwtaQbDDXOcTiJ9PZVw9obhjrzWU8kEPQ7aARoWTt9sMbyZnSe1u0gxKPDmVaS2+rGnUsiVAiCPNiFY+USJMYI1OH1aZkkVRAIAMSddOVMqI6A/USZEmF2xHyoOo6jNhDFCg3NtJUNtF7/LvEk3lDIhV/ldIrc1qmmLiNJMhYiAwFzbf8e5qhlaFSlVzNR2ZzVVEEgkk9VVzIMrpJg3MyxJiSu/0TVJOmlUYAkSKbkfGQNiDPwIwc4nkGp0cuql5WjqeKcBGqFmjVF35fLDHdYC20xgRkU8uAcCFrweqq1VjNjL6hpJKoYPLJkz9kuWWe0jBfjLZSpkabtWR65qvqbX1WVADoUld58hEmbQOnsuGvPZdZBh2aJv0hj5z3F8NHtbqGjkqQRiNWZrKwj7ytb4QBiA3MhAXDEAVUORq/XII5kSigiQNQYepgatU+k4jJldUKADIMEEn3RJJttb88HaXDC9ZdAUFSyyxAUFTI1SD0jmJPmLYk5PhCllasUpyGXTF2LCAT6gmbbx+MnKVMIS/h1tIqmmVpgBnE7KdiZuJNvmI3s2cHCtllC2W4HyJ/fAzPZmq3ORZ5XIVVgEa2XQdpubuI9LbSSfhakwyyBgRc7iJBMg37QZHxxWrSWglEw3hD+Nr9U3898HuALOWpH+9+o/jgZ4hoxTf4YM+FVnK0j8f2wmqZpjmmjNGqdOABAxmNwcZilCYqfyFI1M0E6DrqGZQEDf4TtsCMWPmeCZhaVXKocqadVaY0qjUyxGgKRJjmDSJ6riCQbxXHh+q30pWG+qZj0PaR52xaef4i6sSr6ZO0kbCAN/ie028sXNpqPpuaG8EukWmQ5J3irgubATmZcolJNClUaNINpbU6mBCghtgN98J1QDWfKwt6/PFwZbxVXUwGMbTPr327X/ABwD8YZilUy/NejTFXUJbQobcTJiSLnefPAU9qdiAcM06pBpwIha+AeFV8yrjLNTpvTda4LRMqHQAAqQfeaQbbSfINVzlNG5iU+WYClh1AsQZ0yvSGUSFMxDQSBbzhOcdF0rKk3IVoDdTACw9CQQNm77YmnImuGp9aRoqFS4hmK3cC8gl2iCI1GQDi2RikErqdXdkENB5j14riM+yUatVDDItNla9i2r9RGNxxb6WWfMaC4qgM2lyamoR2DAaNMwNM6hvEY58U4c1LJ1w0GeXEE7KwHcb3GB3Am+tUDvXA+ZBjv6YPsgE6fhV3kuPP3TrmspRpZzSuQFamBdKbBSxgCZIMdbFYBEwvkNQDP8XahWXlUGoqgBdQxJN2J1ET1AMqT5gHuZZs/xZkrM6A6HVwxhJghwB9YdMEG/aO4NyqV9LCp5sCRp0RdxbUKjSNRAufXVIuugGuaDM2+3uo3YxXR2r7ScurkDJVgV/wDuCRvPdbi3edsZmvHNOpSRzTemNbiCQxsKZJJAUfaFvjgDxBZap299RCibsQe95UxYGOwxxoZFGVKZaFAZpCMxY6iDYEX0gLv9kWviW06ZuQrVIv2Z4fTzHd4J74V4trZdhTpZRjWqoWRuXrfT5iHgAQZBG8AjYY94R7RcwnLVaVSoMyxNHmUwdbTBKHmC+re+/wAZwp6KgZaq180WproR9GZkIB7oISFWDtqi+/fA7L54Hkgv00zCE1GinqljpAY6ZYSYOGQGjVG/bnvkuawznY+6sKr45zavXZ8s7NlTrqlqQPJ1BY2qQBpUERJA1GdziLU9ouay9XMM2otT0mqCFZeuAkDVEXAtHzwIpUcnVrFquZVVqH60U6t2EWs+qYMGGJA7RAxzzXhzKsTy60g2iS9h7oP1YmFAgXFrYXvGgSZQDa3GwDMv8Z90WzefzObzdWhmaZ1qgNWeWdC7KBpY211F6QTeCZjGtPhNGk7KA6aiCICRMkgBidYGiqU9AJ3GoQOHcIq0svVzi0xSNKmwWoLMWBRepWSdLIxtPYbC2HThvHqFAHmVaTVCFJFYtquoYgaV0gHUNh8cHTrU7mfvfwlI2htV7gcIy/iAMv8AaApWp0QKUP8AV+cbLB0+8LaCFg3j1N/cpVpnSHeu94HUFJAIp36omZqT5ybDpxMyniCh9NrNUq0lokqqJLaBChiw2Cg3UTuTta6HR8QOGqmpmcwUDsFCu942i2kWk3iynYwDLazTUcxoNgDOhnnwQnZy1oLus04VlQ5apUp1qoKI5EwtxTJWIHugtIU3kAWCwa7ocSzdRlXmuSYkBokWn7J7HczvtgvwjN5jNOlBKmZqu50suqdQ0vMywBAg2Jix+OGrgHgPMZfMir9G6UIYB2pCYgmfrTFvKZ3OLDjibiDQI4R6JOFosSlThHBq5aoHNdRSK3p1uUw1nTOpqbSCQLSomfPEriXNy5aa/ErATGbBjVEGQIYGYkA3tvg74x8bac1WGlXeqq02AIZEKEsAGB6ipsxNtUwMCa+eObpB6jBXrkBR90khe28KAT8B6YRXxUngHWPqm0WNc0k5qwPZjwFaeUo5iXJq1razJVBzEC2A3cljHmPLA/22cNZcohE9WaZr/wBqmfyth2ydFKOSy2gBURqbCO03aPUlm/E4XfaNmxyyK4psSS1FC0EGCqsyyp+0bDVqMzAEBzclVLgHKsOHZYrVreUiD6lV1Af8s/LzE5m0+sp+lRf1x24Zn2qm5YgC0iwM3vNzEfn8/M+vUh/tjB07sTmPxskL3KUrrO0gH8Rh58VcMVM8yBmgqpliu5BAuYEdAufXCYEifTDb4h4i5zmvMUaZ6AuinWdlYSxDa9CH7wgCIjftSqN7BPJdT+YBL/iHJxRqgGTpP5dvX4ixxt4Pf/VF9G/Uf5YN5njuS0HXkWYQZAzNT+f574G+GOIUBSd/o5NJnmnT5jLoDSQNXvNpURcd8VnD9vPVOBuiYOMx2/0jy3/0Y/4h8ZivBRyo/GfZ5l0UAQ39krpvuYZWEfEYR+NaVULSLUiD/talQML20uYHnIw9+IuP1BIsZstp/D4+uFVclT5qJVVmqP1EhwAu9iCjSLY03EGwVKgJcAUAynEHESZ+Ig/kQPyxvxWsagCORc30EnyIsfUx8jh2yHhugaFCotLNVGqLLCloZUkBh1coTOoAeXVclbguJ0G5tJQabDrJ0Cfc+0BckFQSN5kYWaUHIStU06eGQ6euaDUBy9Ip6XIDEAyDOx6xAFgQDiZlePqjMCSZCKIIaCqwZkpeTHeI3O5j1KzhkYgyykQQwAmbdVtotJ3A3ONhQCA2ZWmSWK+6VBVhAj71ybjSb7kZcB2knC1xsveP8WR6DIAZYqJkdmB8z5eZxO8NeA2anTzNN21irIRoZT0hgW0mQTLesQYjctX8Aa8tSeotRaz1SxWynlgCNIKzJJkyPMdsH+DcPr5Ogq0qGZYB+ZqPLZZgdLRoYDSoncdU7yA0NthKF1Mm4+yE5/IZlJ5lE9D6S1Fw24aOltDXCg2m0eeF3jWXMm+lnpkEVENNjdXBIIuCFjUJHriw+C8SrVaUmgQ/0gGWmCaSqhGkBjYqZ7SYwRfh+s9VNz9SqwF1TpplD0g6gNRi48rYWzZ203YqdlLn1WtAeOuapinS+sJLMdV2EiIEnsJ+c4neKeBtSrZU06LhXylGpUaCQWMtUabiZIYgWFrDFgN4ZyNRaYdKIaSGgimwIMQdJUgj17nDNwXwZlK1Cma1IV9K9BqFn0ggWWTYWG0bYsNAVeo45E6qkuFeHqj5iky02YipTnpBHSRqLEC2ykn+0fLD7mPZs7VKgoUVhAqxrWzbndpurA+WAtfI0aGerU6a00Ir1AhhZRUCtpE/ZW5gm0DDt4S8a5egjrWqM7swIKJqBAUDdCRuCN/1Ek0jJLgi4UI+z7MPQy9DSqRq5jhlYqTJ1EBhqJIAsZvJiMTT4JrIqBqtIBCqlzSqdaqoC6yKwlZ6QsAflg9T9oOTn33En7jfyf8At5484lx6k9DQFeuxAOlqRGvTfqGkKJ0mxFzaDsRbTa0YdJnzXPLnGTI5SFXnH+F1KDZh6j0nV0ZWplayKYK+6Syy7aFMhybtM7kNm/FNRLqkFG1DlVa6qGCinK6axH9WdJO+/ng54m8Q0VBR8otMliBUWkLwBABFNSepgJDEeR2OFzJcbmunS51VEYGEQaiU1bSSNakxJmBYTh1ajTpskG/dH2TA7FTl4JIyn3kymLgmZzNRgKdDPKpjq5mY8pnU1QLEkxfywteJ6CUgEfLClWcNU1NzC7ayCSWvPumJMXf7wxdHE+M0abAVavLnqAK1CSI0nYW6u3zxV3jfPZWtm5Fem4jSCGMC5tqQMpHxII8sZjarrktMd2qbRpB7wBAkG5mPukWjVYMCCqaYJmZiO2oem9tzfuNK9J3P9YXJvdpBv6KIO8xhu4b7PcxXBq0OVURgVBFZADFrNpbbcxfta+CvDfZlX+kJS10wy09RipMBiyETyb3UiI8jNzi40zcJdQw6CZ8Ui66jEU9Oo6BZACQqS0wEEgKuom7QCSx2Hfhr6Uy5Zj0uQBA6Qregnczfyti2V9ljZcvmBmddQUXQBqakQyFbXEGDAP7WxXeW8CZlgIrZXrY6dLkCQTsOUAADqsAB+eAq4QBJRUQ98wFZXhrxlSzWWo0VOmoCF0vIaQekjaRpAYxJGx2OCnH+EEqUZ2PMQgmI3BHmQT8fTFeey/JIOIKwUNpZgHUO2ommqsCWClQId5iJJAsQcXJxPJFwukTE/t5nFhptCo1GdqVT9TwUuWkpUdrCzlFEMSCe1xoW03v5YC8WyzBVcaSsq060FjsdJbV3FtMjyGLM8acFcUC5BgFRuO7bxP8Aaj54rPiqLAtHUu953knaN7ADb1uWsENsm0RDYUg5VgJMbffT9mnDP40ogNlyO9Cn+jYXqCSo+F5v+G364a89kKmZpUyAn1VJF94CwtHUVuRO0j8sVSMTY4qRYgpQzyryzBYmLgrAFvPUSb+gx74ZzTDKa1Ok6/syN5sIO21sMlEZeszquRtTaHnMHSYkHqeoBEg9QJFjiJwqjRSpUAy6spdUWlzgwDMVEc0MQ3Wx7kAmO2Kj2RTudVYDpcRC2Tixi9av/iU/9VIn8zjMMq+GmIB/o+l/xJ/YAfljzFctOn3RwOiEl5jgbaVqanUsFKxKwWWZHaJMbeeFHLZ6pTLVamqoxkEO2mPdIIPfaL2NsWa/E+XlsuSZ+oCCQTBZFNjIhdoOEnMZUExJcxBGqYm0gD1EXttHrec8NKTQGISEq/6SZsvop1qhB6Qk6gABtBBBEdowweFPDOYzFSKPMUKDrZewN4iBJNrX742yPABTqagVY1WCyQJUAEmB2mAZPp54e/Zw9OnUzDHQOWD1FVWFUoCSTtcFjJiScQ6pMFqeXEMOK6S+JcKqUwpIdixEtVR6Y6CFLFnCCDJnU1pgxgrxDgi0lFRmSorVKdMCmvMK66cgsylDFryLbX3J/NeOabCqG5y0+XnAHKOVqcwgqV0g2XYkiBM7YIcK4mtenmXRtYp5RQIMaXWlDA2s8wLiRHcRiMIiUO+qNsLclC4XwLNUs5rd2qF05aozEqsRLBiS26tuIEmIgYJ8S9pNDLI1GqHWvpgIVMMY1DtOk6gJg2+EYn5ribq1RjJKCFIN5KTI6YPUG+ZGEPxXw6nXz6NUOks4pu4YAheVTi56RBLnbvjhWLTcyok1DDh91J8JePAtN0dH6mJlmaTrksFZUlSCBqJ943AiYYMx7TFAJ5ckdQlygOkEgamVRpgGxNpMmxhEynC1ptrVidD09Ae9z0qWGxCw2oEXKk3wVEcypKApTVSstVDNzKmjqK1IaZJsFkHytiRtBNgNE+oWEz1K84lnaNSlzKbI1VoqFEqIxDsYLMoDkqDUkgATAgjvOzXtNr5DSj00rSAQoYqVBnTI5I3Ck2JA2mQcacGAXiX0R6SEBVf7ZH1jU5YmRJ6mgR+RvP8AaH4FXTUzK1nTQklKaSWK6m3NQ9RPcg7k3JJwFAbqcRzPqqzziddLB43TqPTzBEmvTqVqqcyPe1qUUaYK6admMwSd9sPfhzw/w6rl6NUUgDUQNpdmqHuCJY3hgbgDb0wi5ThdH6Ny6iu4DppLM1kUEMwYEBXAqSE91jpJ3OGThfH6NNctTRWSiwcUxy3JCI1Qt1FzDwpN9UzbzwyoJy68iiaPBPFKtlcuYVQm3uIF96YHSAfs/pjbJ8UytZn5baio6vegCSdzYiZ2xWXtB8Z0Po1Opl3rCvU0siuNOlJJL7aSdS6QJ8zFro3C8/nc8eW+aqrSDKGZiWRZDFZXUBHQY8r7Rif6cNHahCY0lWd4uzGRao4qsrwoNPRUeqSzTcqtcQAUECAIvNyMZn/ZXlMvQerrbVTUtqJi4Mi8xuABbFfcKq5ijWNOtUatQonTURtD6DUDH6tGZhOtZJTeL+eLTfitavlmpKyOCoHMU9RJIYCAx6iNhEnfCXEtcAMo9uCa75RfmuPF83wfKkKQlapeUg1DcbsoBXYC5A7XAwn8Q4avEM7z6y1hTOlRTAWdOo7vTphAFDwF6zAu/lMzBWpU5dRGdWp615h1tqZnpysmVKEAXiYHYSc4/wATzHD1CZinSDaRBXqOkypIAb3t23AtEGZXqhdH7YUsIJOOZ7ynPw7mFoIKIpuVp1GWnpRFkBEaBAuVMgkmTFyTgl/S6025xy1RbFSx0agskxdpjUJ0z3sDImr8h40r5mtTpoSlNyoBaQ4nUjldJIJOlrtIGmwBxJ8O+JczVoPVraAvLLhtBlioZQdUlVJIeYUX7HC3GsxwLnWtw9vul7phuBdWZxLxGv0Z3qU3oqekGpovqIQEaGexZgB5zhF4DxIPXohkoqJJBFW8lXb75Ju5EQYDC1hifwzhtTNZd6VStXoCFcKgTSoLhwR0hi2vUZ1C9rxGFzK1+TlmzqFHIoDMAMI6mqKsWP8AeYR5KIsZbi3oEwgIez5Ce/l39ap64N4Qp0hV5UGsASQSQPrEaJI2J1T8htvgA/Da6to5ZmdN6taARFyQx2B29RgRlPatmTVq1qdCiXq06crqbSunVpHYlmLkekDyvYeRLNlazPpZ3bU2kHTLIkwNTRER7xuDh7zIsb+P4Sx2Mwl3J5OhpC5talJ6r6aRmqVYiN1Yk2JBuRM22nAmvw6m/DeYtMStNm1HckMAWsonawO1vPHfxrxILVy9KVUpVYqBYn3ZP/MR8sC6FYrw95LFDqpqBTLBSbCWFlUkDqMbkdxhYqxE93V0zd6hOHBuA6qdPVSUAot+q8gX2G4/OcMtXw+ugix920eTA4TPBfiSkimk9Q81lVgDJGmAVGqIDwZ0bgEYsdKkoDa8bfLBNg2SyCEinghpVswUcA1ELAR3VkvBMEDX3EdWFrgZ+sbng1GDUyY3Lhk0GBAkNpt/Jle0bxHm0zr0qNQUKdNVJITWahZdRmQem0RbY7zYXwbiLaua6qHIpMQdgSad+9phx5W8sJqQBgHFWsNQjG/Ueiuek3SPgMeY8y9lA8hjzCg9VlRkryj9ZpIqbEi+mmgC9rRAAIsDtgHlqq856q/1r3OoTAaICnV7umBEA23IIAK8Ej6PWYDeq5vE3VPl3wuc+czphSCCD5baln5CIOxBGLXaw8gm08LZDs9EVz9GulVKlNwVCElGbSoAhfU6y7+9veNhcP4a4qKfD87TPvVNFOf7LEuzRImOVETB1ibTJ3xDnMt9GZOY6VOWuhApKtpY2YxpWRBkN90GIwh0H5dIzpOsWBm1xeRE+6RHqcSxpiOUI3YGkEzrKbaGZZslVyS0+YtJxX59Ma9II0splRAYgGxE6djhx9nVNPo+Yo5ipy6mZouCWZYOogTJjq0sLE7D5Cpsv4mr01IpPywSJCdIMWEkGTA88dv9K802maz9IgQVWAJI7b3PUZPrgjSJGaWasq5f6MfK5OogzlLMFEApoHAJ02IBBmCltN/jeQg+LaTJRpjmVsxzCxYMtSVlacAs2oiNAAAm32iMDMr4gzD2qZqqV+0oZGO/wg/HBHh/iw8zltXzOkggL0aTPZgumx7x6euIZQvJK417RCJeGcuXyhq1K7oWqqEo6bryiuqzgr1Iw6o3BBm+OGRylKjmOTTDLSrMtKqhcy0MXTluIIBYIG3IDxI7Qcvx2uwIpFg6vIIJAYC2kqvSR8pi+CfiDh1RqtKumlFClm5ZMpUVDBDTq3gjYSuBLXAkzbrzRtLIg5pZz3FXyuZDLLmkUVCxYQtP3VdRGpdOkQCAQJG4wUX2sZk06dOoS1KmaYCgIrMtMyQzaTJKwu0eYMXVczxItWRqxaqqldQZpkAgkTuJv+OO/GMkGqVHRRTA5fQDIXVT1HsLggz5Xw4AQMSUTLuypeU4gtbMq1fmOCQZLfZU3DLHukQIUiBAFrA1xjieWoqigGo7ManRy4VS2oKobUi3t00wCFBiDhc4N4fq18xyKWpnIsBuwIDAQSBFwTJgAT2wR8U+HXytVadccmoVDaZVpWSqxpB7LFyZjzOIIEprS45W8QEdzvGaGnQ+RoVBUUHm/SlZ1BAJ6lpdBEknUu+r3se8I8MZbNuUWkaZVKjhvpSlGFI6Wk8hSJJF4NjOBvgrwpUzdVqVF4aAzCStlYe8NPYx88M1Lw7Vymac16hDiYU1dLVOYRJptpI2hmMbCIMwFYgLJu7kTiBMcVByXhqpVcMMstNQpQ9TEgT3M9rW9DFjA6ZPLvli9BXFNapViS4psppsI6jpCiKh7jsQwgnFycE4hQNCQR5Hf85ufiYnfFSeKK1KpVqEM0AkKRBi1zG03sYkXxBEXJUtfjdhwoZneL1vpEJl6dUmetmapA1ESkVRaJMEtHUZmTjzj/FqJAXNsrVjFTUKet1D9Rpvo5cw5ciWghhYWxwyVfL06gqFXJB6IUaQTFzLaibA94gwJIxA9o/DwM2KihTzEDOAPtixO32hpaRYkthzWgsxSk1BD8LWnruTDwLxpwygzMaeoyNJK1l0QS0KuupA1EkdXxxIr+IeHvSelQrnLo6kJTZa7BWPcFVGkT2ho1PcTiueGQalMPSZgGEhCQWGq4gd4JHSV7d74L8Meplq6dZVBU5gR1quJEiHpiAT9kjeD3G47tkoXOqNbMJn8WcdennqS0mrWWmokuhRhuxp7E8y8MGBg38g9bI16gfLUQjsKKadICEhagkx3ctaTB0oI3jE32lVkbNIUZSkFVIMyFYhYIB1DQqRBvqAmdxPhbjCZauczmC7toIprclusqw1GQpGiBqgQTjgzDYaLsYLJIuUeyHs6FDT9KiorTC0nfUjBQynUKZMgaxGiPdNwRiXxvwLWyy1sw1QvQYANocI+k6QdaAaag1N94ERM74CcT8XZjN0arIERqJSoQgnpTUsnWWmNYBtBESIw4eJfGOWqcMq0xmqT13pqCouSxKllgLAOnWLARPwwTb5pVxdIHEfF9Wrm2Y6lKIFSlpkBkW9MiZKsywx3bpkRYH8vmK75enTpsjJpzOYqLEFQlN6eqdiOs6R97yiMV/TpVKatXkgLUCEiQQ0FhBtBGn4ggYbfD2cqfSXClxqylYuQTdeXVN/9/QfjjnNESNFOJ2SsLg/gKlWydPNAEZg0gyrMK0Tcgbkg2O8aZnB45yrlFoVHLOrnRUQiNEjUWnURY0zpEAnUAcROB12fJZGjTZlerQUBl3REtVeexA0qv8AbdfI4G+03iPKWmi2UCQon7PSB62Yj1PxwBYAcWqKmS84ShPj3iL5yojpSCFV0tDSWvI7Cw6oiY1H0xH4XXGdqvy0FNXVQikkjTTsDIE6SEEWmDgDxbP1XPKSOqeqwhNPUTuQZMA2uRvibw3NGmahWAUo27CVBj4C2K9Qa6mFfcOyGDQeqvrK1pQHHuIXBquqhTMFZUWO49D64zFTEVmwqU4XnaKUbuqqKzFtRAtKHYxaLW8j5YDeI+O5etnRWpsop8oKToIlh6AeZa/fziMeZXw1UqLp/rNOx0XAvub2JJP4nHAcIoqxSWZr6GGlaZJ31GoFbSBtYXmMaeIRhKYyk95lt05+zWrlamaqHXSrVlpTQRlKy1y0axAf3QCCSAWNsa5LxLSq/wBJ18zlKWXrU8utFlCmS1VmS4a4YEqCRuAN4GEfNZxUIVHKhbHlsq3tMETI9TOOHEuICsZBcsYDFqpckLZQekbdvLENeGiAFbOyVKkFzgrlo5zKnP8AEDl6VGpm8tTSnRpaQCRTQlgn+++g6bjSo2IxSvirilPNZhqvITLsRDJTDAFhMtBFmNpHmL3JxwTUXnUS5MyG6ifOd5nvguMizOS551RrtrLkyfvNIYsMc6sAms+GE/yChV+N0GVF+iJT0LGpVYlza7SR5fngJk1bnKwU+8DsbCcPOS4J9IqJRVtLWBLOdIsbWpFtxYSfL1xLz3hShl6gQVjWAHVywNRYbqoltI/tNN7abGIY7C2Wi3NHU2Rj6mF7zMf46L3goygAL6+aWM01oM6sCdtTOVI7lkCxtBwxN4fq8qotJKhV16qlcCnSQefawTp2Hzi6nxzL8qsqGimSGmY1c54j7fVufIhfwx2yHiZUovFBarIpIaqSVWBYimCEEHuZ/bC8RLpPXXJB/Rta3E2/XP7qB4k8K5cJTNGrTaopK1TTYsjE3XQGCtAFmMsJi/bA85CqVZWfUGIJm1wI7ehI/DywSXiQzS80kCo29NE0U6cbhQWY3N+15x4uTnt+eGSTmVXqYAeyM0JD1ckRXpVDTcMAGWZFjYHeItGOeb40+aqitnedWUqVDSZ76QDEaQSbDzOGel4QNYQySPU/541zPgoIwLLqiwlmMfn+mO3zRaUssJyCj+F8/mMvWNXI5eto0AHUDv3M2tYWNhiJxXxBVrZhmq6g8hoPmCBY9Vt7g9vSMPvh/LJTpHRT6yIGqYHqb3+H5YXPEHCAamt1Uv5j+F4wneyYKe1sZIz4NyC5nKNWrM0kmF1QAAYvaSSQfLthY4wFDkBgR6z+2HThQo08oqlEJjeCN/hHbCfxFaeqeXubCWE/jsPXCiZKayboNXrtTXmqwVhUQBg4kWc+7BJHQL7C0zqGHTxnlMiMplqlKur1iE5iF5gcs7qoDKQ5VbWE3GK78QZpToCrpAm4JjttPYT85nywNfNnzP8APzxdY2WiVXqPIeSDBTJxTimXRdFKmrlSYcA9QPdpkgiPd9TtiwvAHh2jxLLczUaDUppGCrypEgQQAF6jaDPn2xXTeMKJplGyyTyuWG0UyQdAUPIUHVqGrVc9vUichxNlspaT5Akx3+eCcxvBAzaKpEY8uKffaNwvktQQ1ue/MbXU+0wUxeJICBQAAbT8MI9au0MhB2E276y0/A6j+eC3Acu2bdkLsdHVDSYnp907G35DyxPznhU0HWqV5lP3ai6fsm028t/8pwGINMKHHFYm/cgHDmrUXLUxepTIEhSGVpRwQe0FhBjbEXh2Qql00pJBL37hXgz8xFsWbQ4NpN9LSB1AE6hHSZYn7MAeVgO2CWQ4Uq7Kth2A+P63xwqE5BKIAzKr08Ry6CpSzVJ6paq9UhKukCowUaSAJIW4nX3axjBDgvGcpTZtVN0q1aNZEcOWULU1BEKabkG2vUPM4UfGFDTnsyvlWf8ANif3xJyWdFN6TFNc0dOwMElr9QI+e8TF8WSBhghKF3KxvZ97SuSDl8wp5NFRpqKASgJBAYDqK7+6CdrWtmZ8Y087n6FVJFGkzSagERTWpUeppm0DSVm8hTbYI+RylQfWBCyvKTeOkAkn0GsCTY7TbEOjkHbJyoMqGckGNKE8szaAJiZ7EdjgKjbDmmUnQXcii6F6rNmUSBVYlaZPupqYqLASZnteLeWCHBDqaprAujSsn1EbA7fvgVV8T06Bai1N5pnlmCpEp0yDPmszgh4d4yMxWJVCoCFbtqJ3M7W32xVqtN3KyaoLAwH6K++Ct9Qnz/U4zChwz2gZenSVGZwyyD9W28nyEYzGaaVWflKqBLPgrJpWzCrVRai+TqGH4HFjeKvDmVFCRlqAMi/KSdj6YzGY1XCxKPE4QAV8x+I6zDM1QGIAcgCTAE4H/SXAszficZjMWigaiXhusxzFMEk37n0OPqvw3wmilEMlGkjHcqign4kDGYzCDer4I3EhiieMsqnLD6F1BWhoEjbvvilPENZky9R0Yo5zenUpIOkKvTIvpntjMZgf5nrQKxQP7bvD1Qfixmve8hZ9bY3zxsqfYNOSvYmN42n1x7jMV6WY5LQ2r+03rRRPCv8AVt/ewxZXfGYzDX5lZdNNHBd/xx5xljrPxxmMxnn5lY0U3gxtgHxZyX3xmMwQzRBSeWChkA28sLnE8usVOlfeA2G3l8MZjMCfmHWqa3JKXiJAFSAB736jANxjMZjWo/IFmVvnK5xjvkj1YzGYYcksJr9nh/1it8P3OLIzI+rP90/oceYzCKnzKRouXBz/AKtlvmPkHgD4RbDCiCNhtj3GYGlkpq/MVRPj7/4lmv8AzT+2IVU2pf3R+uMxmLZS065g/wCpZL4ZgfIu5I+EgW9MTPB6/wCqz3LVAT5jULH09MZjMB/DriiHzJE8Z/8Av+b/APPqf9RwX9nP9d8x+2MxmF1v7ZRMzTBm1HMf+8f1x7jMZhC5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1" lang="zh-TW" altLang="en-US" sz="1800">
              <a:latin typeface="+mj-ea"/>
              <a:ea typeface="+mj-ea"/>
            </a:endParaRPr>
          </a:p>
        </p:txBody>
      </p:sp>
      <p:pic>
        <p:nvPicPr>
          <p:cNvPr id="3077" name="Picture 6" descr="香港：向购物天堂打折季出发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341438"/>
            <a:ext cx="3671888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8" descr="http://www.cits.com.mo/uploadfile/2010/1105/201011050527441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3" y="1374775"/>
            <a:ext cx="3695700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0" descr="http://img3.cache.netease.com/travel/2012/11/26/2012112611214859a3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4294188"/>
            <a:ext cx="3671888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2" descr="http://img.51766.com/mjgl/121194005099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813" y="4294188"/>
            <a:ext cx="35052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loud Callout 5"/>
          <p:cNvSpPr/>
          <p:nvPr/>
        </p:nvSpPr>
        <p:spPr>
          <a:xfrm>
            <a:off x="1258888" y="1844675"/>
            <a:ext cx="6424612" cy="3438525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zh-TW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人多</a:t>
            </a:r>
            <a:r>
              <a:rPr lang="en-US" altLang="zh-TW" sz="3600" dirty="0" smtClean="0">
                <a:solidFill>
                  <a:schemeClr val="bg1"/>
                </a:solidFill>
                <a:latin typeface="+mj-ea"/>
                <a:ea typeface="+mj-ea"/>
              </a:rPr>
              <a:t>,</a:t>
            </a:r>
            <a:r>
              <a:rPr lang="zh-TW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 車也多</a:t>
            </a:r>
            <a:r>
              <a:rPr lang="en-US" altLang="zh-TW" sz="3600" dirty="0" smtClean="0">
                <a:solidFill>
                  <a:schemeClr val="bg1"/>
                </a:solidFill>
                <a:latin typeface="+mj-ea"/>
                <a:ea typeface="+mj-ea"/>
              </a:rPr>
              <a:t>…………</a:t>
            </a:r>
          </a:p>
          <a:p>
            <a:pPr algn="ctr" eaLnBrk="1" hangingPunct="1">
              <a:defRPr/>
            </a:pPr>
            <a:r>
              <a:rPr lang="zh-TW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耗用的資源很多</a:t>
            </a:r>
            <a:r>
              <a:rPr lang="en-US" altLang="zh-TW" sz="3600" dirty="0" smtClean="0">
                <a:solidFill>
                  <a:schemeClr val="bg1"/>
                </a:solidFill>
                <a:latin typeface="+mj-ea"/>
                <a:ea typeface="+mj-ea"/>
              </a:rPr>
              <a:t>……</a:t>
            </a:r>
          </a:p>
          <a:p>
            <a:pPr algn="ctr" eaLnBrk="1" hangingPunct="1">
              <a:defRPr/>
            </a:pPr>
            <a:r>
              <a:rPr lang="zh-TW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產生的</a:t>
            </a:r>
            <a:r>
              <a:rPr lang="zh-TW" altLang="en-US" sz="3600" b="1" u="sng" dirty="0" smtClean="0">
                <a:solidFill>
                  <a:schemeClr val="bg1"/>
                </a:solidFill>
                <a:latin typeface="+mj-ea"/>
                <a:ea typeface="+mj-ea"/>
              </a:rPr>
              <a:t>廢物</a:t>
            </a:r>
            <a:r>
              <a:rPr lang="zh-TW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更多</a:t>
            </a:r>
            <a:r>
              <a:rPr lang="en-US" altLang="zh-TW" sz="3600" dirty="0" smtClean="0">
                <a:solidFill>
                  <a:schemeClr val="bg1"/>
                </a:solidFill>
                <a:latin typeface="+mj-ea"/>
                <a:ea typeface="+mj-ea"/>
              </a:rPr>
              <a:t>……</a:t>
            </a:r>
            <a:endParaRPr lang="zh-TW" altLang="en-US" sz="3600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6117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title"/>
          </p:nvPr>
        </p:nvSpPr>
        <p:spPr>
          <a:xfrm>
            <a:off x="-813706" y="195264"/>
            <a:ext cx="5987008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1" i="0" u="none" strike="noStrike" cap="none" baseline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香港的廢物問題</a:t>
            </a:r>
            <a:endParaRPr lang="en-US" b="1" i="0" u="none" strike="noStrike" cap="none" baseline="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</p:txBody>
      </p:sp>
      <p:sp>
        <p:nvSpPr>
          <p:cNvPr id="114" name="Shape 114"/>
          <p:cNvSpPr txBox="1">
            <a:spLocks noGrp="1"/>
          </p:cNvSpPr>
          <p:nvPr>
            <p:ph idx="1"/>
          </p:nvPr>
        </p:nvSpPr>
        <p:spPr>
          <a:xfrm>
            <a:off x="336994" y="1124744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+mj-ea"/>
                <a:ea typeface="+mj-ea"/>
                <a:sym typeface="Arial"/>
              </a:rPr>
              <a:t>香港享有「購物天堂」美譽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+mj-ea"/>
              <a:ea typeface="+mj-ea"/>
              <a:sym typeface="Arial"/>
            </a:endParaRPr>
          </a:p>
          <a:p>
            <a:pPr marL="342900" lvl="0" indent="-342900">
              <a:spcBef>
                <a:spcPts val="640"/>
              </a:spcBef>
              <a:buClr>
                <a:schemeClr val="dk1"/>
              </a:buClr>
              <a:buSzPct val="25000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+mj-ea"/>
                <a:ea typeface="+mj-ea"/>
                <a:sym typeface="Arial"/>
              </a:rPr>
              <a:t> </a:t>
            </a:r>
            <a:r>
              <a:rPr lang="en-US" sz="3200" b="0" i="0" u="none" strike="noStrike" cap="none" baseline="0" dirty="0" err="1" smtClean="0">
                <a:solidFill>
                  <a:schemeClr val="dk1"/>
                </a:solidFill>
                <a:latin typeface="+mj-ea"/>
                <a:ea typeface="+mj-ea"/>
                <a:sym typeface="Arial"/>
              </a:rPr>
              <a:t>但是</a:t>
            </a:r>
            <a:r>
              <a:rPr lang="zh-TW" altLang="en-US" sz="3200" dirty="0">
                <a:solidFill>
                  <a:schemeClr val="dk1"/>
                </a:solidFill>
                <a:latin typeface="+mj-ea"/>
                <a:ea typeface="+mj-ea"/>
                <a:sym typeface="Arial"/>
              </a:rPr>
              <a:t>，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latin typeface="+mj-ea"/>
                <a:ea typeface="+mj-ea"/>
                <a:sym typeface="Arial"/>
              </a:rPr>
              <a:t> </a:t>
            </a:r>
            <a:r>
              <a:rPr lang="en-US" sz="3200" b="0" i="0" u="none" strike="noStrike" cap="none" baseline="0" dirty="0" err="1" smtClean="0">
                <a:solidFill>
                  <a:schemeClr val="dk1"/>
                </a:solidFill>
                <a:latin typeface="+mj-ea"/>
                <a:ea typeface="+mj-ea"/>
                <a:sym typeface="Arial"/>
              </a:rPr>
              <a:t>購物愈多</a:t>
            </a:r>
            <a:r>
              <a:rPr lang="zh-TW" altLang="en-US" sz="3200" dirty="0">
                <a:solidFill>
                  <a:schemeClr val="dk1"/>
                </a:solidFill>
                <a:latin typeface="+mj-ea"/>
                <a:sym typeface="Arial"/>
              </a:rPr>
              <a:t> </a:t>
            </a:r>
            <a:r>
              <a:rPr lang="zh-TW" altLang="en-US" sz="3200" dirty="0" smtClean="0">
                <a:solidFill>
                  <a:schemeClr val="dk1"/>
                </a:solidFill>
                <a:latin typeface="+mj-ea"/>
                <a:sym typeface="Arial"/>
              </a:rPr>
              <a:t>，</a:t>
            </a:r>
            <a:r>
              <a:rPr lang="en-US" sz="3200" b="0" i="0" u="none" strike="noStrike" cap="none" baseline="0" dirty="0" err="1" smtClean="0">
                <a:solidFill>
                  <a:schemeClr val="dk1"/>
                </a:solidFill>
                <a:latin typeface="+mj-ea"/>
                <a:ea typeface="+mj-ea"/>
                <a:sym typeface="Arial"/>
              </a:rPr>
              <a:t>廢物就愈多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+mj-ea"/>
                <a:ea typeface="+mj-ea"/>
                <a:sym typeface="Arial"/>
              </a:rPr>
              <a:t>….</a:t>
            </a:r>
          </a:p>
        </p:txBody>
      </p:sp>
      <p:grpSp>
        <p:nvGrpSpPr>
          <p:cNvPr id="116" name="Shape 116"/>
          <p:cNvGrpSpPr/>
          <p:nvPr/>
        </p:nvGrpSpPr>
        <p:grpSpPr>
          <a:xfrm>
            <a:off x="1154044" y="2617391"/>
            <a:ext cx="6648449" cy="3714749"/>
            <a:chOff x="112" y="0"/>
            <a:chExt cx="2147483534" cy="2147483646"/>
          </a:xfrm>
        </p:grpSpPr>
        <p:pic>
          <p:nvPicPr>
            <p:cNvPr id="117" name="Shape 117"/>
            <p:cNvPicPr preferRelativeResize="0"/>
            <p:nvPr/>
          </p:nvPicPr>
          <p:blipFill rotWithShape="1">
            <a:blip r:embed="rId3">
              <a:alphaModFix/>
            </a:blip>
            <a:srcRect l="32071" t="25303" r="33085" b="41383"/>
            <a:stretch/>
          </p:blipFill>
          <p:spPr>
            <a:xfrm>
              <a:off x="7722520" y="0"/>
              <a:ext cx="2139761126" cy="214748364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" name="Shape 118"/>
            <p:cNvSpPr txBox="1"/>
            <p:nvPr/>
          </p:nvSpPr>
          <p:spPr>
            <a:xfrm>
              <a:off x="112" y="83513564"/>
              <a:ext cx="215876320" cy="226678601"/>
            </a:xfrm>
            <a:prstGeom prst="rect">
              <a:avLst/>
            </a:prstGeom>
            <a:solidFill>
              <a:srgbClr val="FFFFEB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baseline="0">
                <a:solidFill>
                  <a:schemeClr val="dk1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063830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itle 2"/>
          <p:cNvSpPr>
            <a:spLocks noGrp="1"/>
          </p:cNvSpPr>
          <p:nvPr>
            <p:ph type="title"/>
          </p:nvPr>
        </p:nvSpPr>
        <p:spPr>
          <a:xfrm>
            <a:off x="512669" y="188640"/>
            <a:ext cx="8334375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香港都市固體廢物</a:t>
            </a:r>
            <a:endParaRPr lang="en-US" altLang="zh-HK" b="1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336506" y="1123674"/>
            <a:ext cx="3835822" cy="3255807"/>
          </a:xfrm>
        </p:spPr>
        <p:txBody>
          <a:bodyPr>
            <a:noAutofit/>
          </a:bodyPr>
          <a:lstStyle/>
          <a:p>
            <a:pPr marL="0" indent="0">
              <a:buFontTx/>
              <a:buNone/>
              <a:defRPr/>
            </a:pPr>
            <a:r>
              <a:rPr lang="en-US" altLang="zh-TW" sz="2800" dirty="0" smtClean="0">
                <a:latin typeface="+mj-ea"/>
                <a:ea typeface="+mj-ea"/>
              </a:rPr>
              <a:t>2014</a:t>
            </a:r>
            <a:r>
              <a:rPr lang="zh-TW" altLang="en-US" sz="2800" dirty="0" smtClean="0">
                <a:latin typeface="+mj-ea"/>
                <a:ea typeface="+mj-ea"/>
              </a:rPr>
              <a:t>年，每日</a:t>
            </a:r>
            <a:r>
              <a:rPr lang="zh-TW" altLang="en-US" sz="2800" dirty="0">
                <a:latin typeface="+mj-ea"/>
                <a:ea typeface="+mj-ea"/>
              </a:rPr>
              <a:t>都市固體</a:t>
            </a:r>
            <a:r>
              <a:rPr lang="zh-TW" altLang="en-US" sz="2800" dirty="0" smtClean="0">
                <a:latin typeface="+mj-ea"/>
                <a:ea typeface="+mj-ea"/>
              </a:rPr>
              <a:t>廢物棄置量</a:t>
            </a:r>
            <a:r>
              <a:rPr lang="zh-TW" altLang="en-US" sz="2800" dirty="0">
                <a:latin typeface="+mj-ea"/>
                <a:ea typeface="+mj-ea"/>
              </a:rPr>
              <a:t> </a:t>
            </a:r>
            <a:endParaRPr lang="en-US" altLang="zh-TW" sz="2800" dirty="0" smtClean="0">
              <a:latin typeface="+mj-ea"/>
              <a:ea typeface="+mj-ea"/>
            </a:endParaRPr>
          </a:p>
          <a:p>
            <a:pPr marL="0" indent="0">
              <a:buFontTx/>
              <a:buNone/>
              <a:defRPr/>
            </a:pPr>
            <a:r>
              <a:rPr lang="en-US" altLang="zh-TW" sz="2800" dirty="0" smtClean="0">
                <a:latin typeface="+mj-ea"/>
                <a:ea typeface="+mj-ea"/>
              </a:rPr>
              <a:t>≈9,782</a:t>
            </a:r>
            <a:r>
              <a:rPr lang="zh-TW" altLang="en-US" sz="2800" dirty="0" smtClean="0">
                <a:latin typeface="+mj-ea"/>
                <a:ea typeface="+mj-ea"/>
              </a:rPr>
              <a:t>公噸 </a:t>
            </a:r>
            <a:endParaRPr lang="en-US" altLang="zh-TW" sz="2800" dirty="0" smtClean="0">
              <a:latin typeface="+mj-ea"/>
              <a:ea typeface="+mj-ea"/>
            </a:endParaRPr>
          </a:p>
          <a:p>
            <a:pPr marL="0" indent="0">
              <a:buFontTx/>
              <a:buNone/>
              <a:defRPr/>
            </a:pPr>
            <a:r>
              <a:rPr lang="en-US" altLang="zh-TW" sz="3600" dirty="0" smtClean="0">
                <a:solidFill>
                  <a:srgbClr val="FF0000"/>
                </a:solidFill>
                <a:latin typeface="+mj-ea"/>
                <a:ea typeface="+mj-ea"/>
              </a:rPr>
              <a:t>≈682 </a:t>
            </a:r>
            <a:r>
              <a:rPr lang="zh-TW" altLang="en-US" sz="3600" dirty="0" smtClean="0">
                <a:solidFill>
                  <a:srgbClr val="FF0000"/>
                </a:solidFill>
                <a:latin typeface="+mj-ea"/>
                <a:ea typeface="+mj-ea"/>
              </a:rPr>
              <a:t>架雙層巴士</a:t>
            </a:r>
            <a:r>
              <a:rPr lang="en-US" altLang="zh-TW" sz="3600" dirty="0" smtClean="0"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  <a:p>
            <a:pPr marL="0" indent="0">
              <a:buFontTx/>
              <a:buNone/>
              <a:defRPr/>
            </a:pPr>
            <a:endParaRPr lang="en-US" altLang="zh-TW" sz="2800" b="1" dirty="0">
              <a:latin typeface="+mj-ea"/>
              <a:ea typeface="+mj-ea"/>
            </a:endParaRPr>
          </a:p>
        </p:txBody>
      </p:sp>
      <p:sp>
        <p:nvSpPr>
          <p:cNvPr id="4101" name="TextBox 3"/>
          <p:cNvSpPr txBox="1">
            <a:spLocks noChangeArrowheads="1"/>
          </p:cNvSpPr>
          <p:nvPr/>
        </p:nvSpPr>
        <p:spPr bwMode="auto">
          <a:xfrm>
            <a:off x="5972527" y="6320890"/>
            <a:ext cx="319683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1" lang="zh-TW" altLang="en-US" sz="900" dirty="0" smtClean="0">
                <a:latin typeface="+mj-ea"/>
                <a:ea typeface="+mj-ea"/>
              </a:rPr>
              <a:t>資料來源</a:t>
            </a:r>
            <a:r>
              <a:rPr kumimoji="1" lang="en-US" altLang="zh-TW" sz="900" dirty="0" smtClean="0">
                <a:latin typeface="+mj-ea"/>
                <a:ea typeface="+mj-ea"/>
              </a:rPr>
              <a:t>: </a:t>
            </a:r>
            <a:endParaRPr kumimoji="1" lang="en-US" altLang="zh-TW" sz="900" dirty="0">
              <a:latin typeface="+mj-ea"/>
              <a:ea typeface="+mj-ea"/>
            </a:endParaRPr>
          </a:p>
          <a:p>
            <a:pPr>
              <a:spcBef>
                <a:spcPct val="0"/>
              </a:spcBef>
            </a:pPr>
            <a:r>
              <a:rPr kumimoji="1" lang="zh-TW" altLang="en-US" sz="900" dirty="0">
                <a:latin typeface="+mj-ea"/>
                <a:ea typeface="+mj-ea"/>
              </a:rPr>
              <a:t>環保局  香港資源循環藍圖 </a:t>
            </a:r>
            <a:r>
              <a:rPr kumimoji="1" lang="en-US" altLang="zh-TW" sz="900" dirty="0" smtClean="0">
                <a:latin typeface="+mj-ea"/>
                <a:ea typeface="+mj-ea"/>
              </a:rPr>
              <a:t>2013-2022</a:t>
            </a:r>
            <a:endParaRPr kumimoji="1" lang="en-US" altLang="zh-TW" sz="900" dirty="0">
              <a:latin typeface="+mj-ea"/>
              <a:ea typeface="+mj-ea"/>
            </a:endParaRPr>
          </a:p>
          <a:p>
            <a:pPr>
              <a:spcBef>
                <a:spcPct val="0"/>
              </a:spcBef>
            </a:pPr>
            <a:r>
              <a:rPr kumimoji="1" lang="zh-TW" altLang="en-US" sz="900" dirty="0">
                <a:latin typeface="+mj-ea"/>
                <a:ea typeface="+mj-ea"/>
              </a:rPr>
              <a:t>環保署  香港固體廢物監察報告 － </a:t>
            </a:r>
            <a:r>
              <a:rPr kumimoji="1" lang="zh-TW" altLang="en-US" sz="900" dirty="0" smtClean="0">
                <a:latin typeface="+mj-ea"/>
                <a:ea typeface="+mj-ea"/>
              </a:rPr>
              <a:t>二零一四年</a:t>
            </a:r>
            <a:r>
              <a:rPr kumimoji="1" lang="zh-TW" altLang="en-US" sz="900" dirty="0">
                <a:latin typeface="+mj-ea"/>
                <a:ea typeface="+mj-ea"/>
              </a:rPr>
              <a:t>的統計數字 </a:t>
            </a:r>
            <a:r>
              <a:rPr kumimoji="1" lang="en-US" altLang="zh-TW" sz="900" dirty="0" smtClean="0">
                <a:latin typeface="+mj-ea"/>
                <a:ea typeface="+mj-ea"/>
              </a:rPr>
              <a:t> </a:t>
            </a:r>
            <a:endParaRPr kumimoji="1" lang="en-US" altLang="zh-TW" sz="900" dirty="0">
              <a:latin typeface="+mj-ea"/>
              <a:ea typeface="+mj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70" y="3284985"/>
            <a:ext cx="8581910" cy="305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570942" y="0"/>
            <a:ext cx="1066800" cy="329184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t>4</a:t>
            </a:fld>
            <a:endParaRPr lang="zh-TW" altLang="en-US" dirty="0"/>
          </a:p>
        </p:txBody>
      </p:sp>
      <p:sp>
        <p:nvSpPr>
          <p:cNvPr id="4" name="Rounded Rectangular Callout 3"/>
          <p:cNvSpPr/>
          <p:nvPr/>
        </p:nvSpPr>
        <p:spPr>
          <a:xfrm>
            <a:off x="4211960" y="1142200"/>
            <a:ext cx="4680520" cy="1748833"/>
          </a:xfrm>
          <a:prstGeom prst="wedgeRoundRectCallout">
            <a:avLst>
              <a:gd name="adj1" fmla="val 7076"/>
              <a:gd name="adj2" fmla="val 69605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+mn-ea"/>
              </a:rPr>
              <a:t>1</a:t>
            </a:r>
            <a:r>
              <a:rPr lang="en-US" altLang="zh-TW" sz="2400" baseline="30000" dirty="0">
                <a:latin typeface="+mn-ea"/>
              </a:rPr>
              <a:t>st </a:t>
            </a:r>
            <a:r>
              <a:rPr lang="zh-TW" altLang="en-US" sz="2400" baseline="30000" dirty="0" smtClean="0">
                <a:latin typeface="+mn-ea"/>
              </a:rPr>
              <a:t>  </a:t>
            </a:r>
            <a:r>
              <a:rPr lang="zh-TW" altLang="en-US" sz="2400" dirty="0" smtClean="0">
                <a:latin typeface="+mn-ea"/>
              </a:rPr>
              <a:t>易</a:t>
            </a:r>
            <a:r>
              <a:rPr lang="zh-TW" altLang="en-US" sz="2400" dirty="0">
                <a:latin typeface="+mn-ea"/>
              </a:rPr>
              <a:t>腐爛的廢物</a:t>
            </a:r>
            <a:r>
              <a:rPr lang="en-US" altLang="zh-TW" sz="2400" dirty="0">
                <a:latin typeface="+mn-ea"/>
              </a:rPr>
              <a:t>≈ </a:t>
            </a:r>
            <a:r>
              <a:rPr lang="en-US" altLang="zh-TW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4,206</a:t>
            </a:r>
            <a:r>
              <a:rPr lang="zh-TW" altLang="en-US" sz="2400" dirty="0">
                <a:latin typeface="+mn-ea"/>
              </a:rPr>
              <a:t>公噸</a:t>
            </a:r>
            <a:endParaRPr lang="en-US" altLang="zh-TW" sz="24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+mn-ea"/>
              </a:rPr>
              <a:t>2</a:t>
            </a:r>
            <a:r>
              <a:rPr lang="en-US" altLang="zh-TW" sz="2400" baseline="30000" dirty="0">
                <a:latin typeface="+mn-ea"/>
              </a:rPr>
              <a:t>nd </a:t>
            </a:r>
            <a:r>
              <a:rPr lang="zh-TW" altLang="en-US" sz="2400" baseline="30000" dirty="0" smtClean="0">
                <a:latin typeface="+mn-ea"/>
              </a:rPr>
              <a:t> </a:t>
            </a:r>
            <a:r>
              <a:rPr lang="zh-TW" altLang="en-US" sz="2400" dirty="0" smtClean="0">
                <a:latin typeface="+mn-ea"/>
              </a:rPr>
              <a:t>塑料 </a:t>
            </a:r>
            <a:r>
              <a:rPr lang="en-US" altLang="zh-TW" sz="2400" dirty="0">
                <a:latin typeface="+mn-ea"/>
              </a:rPr>
              <a:t>≈ </a:t>
            </a:r>
            <a:r>
              <a:rPr lang="en-US" altLang="zh-TW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2,054</a:t>
            </a:r>
            <a:r>
              <a:rPr lang="zh-TW" altLang="en-US" sz="2400" dirty="0">
                <a:latin typeface="+mn-ea"/>
              </a:rPr>
              <a:t>公噸</a:t>
            </a:r>
            <a:endParaRPr lang="en-US" altLang="zh-TW" sz="24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+mn-ea"/>
              </a:rPr>
              <a:t>3</a:t>
            </a:r>
            <a:r>
              <a:rPr lang="en-US" altLang="zh-TW" sz="2400" baseline="30000" dirty="0">
                <a:latin typeface="+mn-ea"/>
              </a:rPr>
              <a:t>rd </a:t>
            </a:r>
            <a:r>
              <a:rPr lang="zh-TW" altLang="en-US" sz="2400" baseline="30000" dirty="0" smtClean="0">
                <a:latin typeface="+mn-ea"/>
              </a:rPr>
              <a:t>  </a:t>
            </a:r>
            <a:r>
              <a:rPr lang="zh-TW" altLang="en-US" sz="2400" dirty="0" smtClean="0">
                <a:latin typeface="+mn-ea"/>
              </a:rPr>
              <a:t>紙</a:t>
            </a:r>
            <a:r>
              <a:rPr lang="zh-TW" altLang="en-US" sz="2400" dirty="0">
                <a:latin typeface="+mn-ea"/>
              </a:rPr>
              <a:t>料 </a:t>
            </a:r>
            <a:r>
              <a:rPr lang="en-US" altLang="zh-TW" sz="2400" dirty="0">
                <a:latin typeface="+mn-ea"/>
              </a:rPr>
              <a:t>≈ </a:t>
            </a:r>
            <a:r>
              <a:rPr lang="en-US" altLang="zh-TW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1,956</a:t>
            </a:r>
            <a:r>
              <a:rPr lang="zh-TW" altLang="en-US" sz="2400" dirty="0">
                <a:latin typeface="+mn-ea"/>
              </a:rPr>
              <a:t>公噸</a:t>
            </a:r>
            <a:endParaRPr lang="en-US" altLang="zh-TW" sz="2400" dirty="0">
              <a:latin typeface="+mn-ea"/>
            </a:endParaRPr>
          </a:p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0816516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prstGeom prst="cloudCallout">
            <a:avLst>
              <a:gd name="adj1" fmla="val -20833"/>
              <a:gd name="adj2" fmla="val 62500"/>
            </a:avLst>
          </a:prstGeom>
        </p:spPr>
        <p:txBody>
          <a:bodyPr>
            <a:normAutofit fontScale="90000"/>
          </a:bodyPr>
          <a:lstStyle/>
          <a:p>
            <a:pPr eaLnBrk="1" hangingPunct="1"/>
            <a:r>
              <a:rPr lang="zh-TW" altLang="en-US" dirty="0" smtClean="0">
                <a:latin typeface="細明體" pitchFamily="49" charset="-120"/>
                <a:ea typeface="細明體" pitchFamily="49" charset="-120"/>
              </a:rPr>
              <a:t/>
            </a:r>
            <a:br>
              <a:rPr lang="zh-TW" altLang="en-US" dirty="0" smtClean="0">
                <a:latin typeface="細明體" pitchFamily="49" charset="-120"/>
                <a:ea typeface="細明體" pitchFamily="49" charset="-120"/>
              </a:rPr>
            </a:br>
            <a:endParaRPr lang="zh-TW" altLang="en-US" dirty="0" smtClean="0">
              <a:latin typeface="細明體" pitchFamily="49" charset="-120"/>
              <a:ea typeface="細明體" pitchFamily="49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71" r="18070" b="7415"/>
          <a:stretch/>
        </p:blipFill>
        <p:spPr bwMode="auto">
          <a:xfrm>
            <a:off x="229571" y="3839456"/>
            <a:ext cx="4224331" cy="259528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15" r="17164" b="12538"/>
          <a:stretch/>
        </p:blipFill>
        <p:spPr bwMode="auto">
          <a:xfrm>
            <a:off x="367910" y="1122466"/>
            <a:ext cx="4170547" cy="257097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122466"/>
            <a:ext cx="3770173" cy="262290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4102" name="Picture 6" descr="海洋垃圾大部分是塑膠，打撈後焚燒發電是一個不錯的選擇。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3723284"/>
            <a:ext cx="3770172" cy="2827629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6151" name="TextBox 3"/>
          <p:cNvSpPr txBox="1">
            <a:spLocks noChangeArrowheads="1"/>
          </p:cNvSpPr>
          <p:nvPr/>
        </p:nvSpPr>
        <p:spPr bwMode="auto">
          <a:xfrm>
            <a:off x="395536" y="399191"/>
            <a:ext cx="3743325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41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你有見過嗎</a:t>
            </a:r>
            <a:r>
              <a:rPr lang="en-US" altLang="zh-TW" sz="41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41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333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245351" y="404664"/>
            <a:ext cx="8229600" cy="990600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香港的廢物處理方法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23178" y="1268760"/>
            <a:ext cx="8229600" cy="4572000"/>
          </a:xfrm>
        </p:spPr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堆填</a:t>
            </a:r>
            <a:r>
              <a:rPr lang="en-US" altLang="zh-TW" dirty="0" smtClean="0">
                <a:latin typeface="+mj-ea"/>
                <a:ea typeface="+mj-ea"/>
              </a:rPr>
              <a:t>(61%)</a:t>
            </a:r>
          </a:p>
          <a:p>
            <a:r>
              <a:rPr lang="zh-TW" altLang="en-US" dirty="0" smtClean="0">
                <a:latin typeface="+mj-ea"/>
                <a:ea typeface="+mj-ea"/>
              </a:rPr>
              <a:t>分類回收 </a:t>
            </a:r>
            <a:r>
              <a:rPr lang="en-US" altLang="zh-TW" dirty="0" smtClean="0">
                <a:latin typeface="+mj-ea"/>
                <a:ea typeface="+mj-ea"/>
              </a:rPr>
              <a:t>(39%,</a:t>
            </a:r>
            <a:r>
              <a:rPr lang="zh-TW" altLang="en-US" dirty="0" smtClean="0">
                <a:latin typeface="+mj-ea"/>
                <a:ea typeface="+mj-ea"/>
              </a:rPr>
              <a:t>其中</a:t>
            </a:r>
            <a:r>
              <a:rPr lang="en-US" altLang="zh-TW" dirty="0" smtClean="0">
                <a:latin typeface="+mj-ea"/>
                <a:ea typeface="+mj-ea"/>
              </a:rPr>
              <a:t>~7%</a:t>
            </a:r>
            <a:r>
              <a:rPr lang="zh-TW" altLang="en-US" dirty="0" smtClean="0">
                <a:latin typeface="+mj-ea"/>
                <a:ea typeface="+mj-ea"/>
              </a:rPr>
              <a:t>在本地回收</a:t>
            </a:r>
            <a:r>
              <a:rPr lang="en-US" altLang="zh-TW" dirty="0" smtClean="0">
                <a:latin typeface="+mj-ea"/>
                <a:ea typeface="+mj-ea"/>
              </a:rPr>
              <a:t>)</a:t>
            </a:r>
          </a:p>
          <a:p>
            <a:r>
              <a:rPr lang="zh-TW" altLang="en-US" dirty="0" smtClean="0">
                <a:latin typeface="+mj-ea"/>
                <a:ea typeface="+mj-ea"/>
              </a:rPr>
              <a:t>焚化</a:t>
            </a:r>
            <a:r>
              <a:rPr lang="en-US" altLang="zh-TW" dirty="0" smtClean="0">
                <a:latin typeface="+mj-ea"/>
                <a:ea typeface="+mj-ea"/>
              </a:rPr>
              <a:t>(</a:t>
            </a:r>
            <a:r>
              <a:rPr lang="zh-TW" altLang="en-US" dirty="0" smtClean="0">
                <a:latin typeface="+mj-ea"/>
                <a:ea typeface="+mj-ea"/>
              </a:rPr>
              <a:t>預計於</a:t>
            </a:r>
            <a:r>
              <a:rPr lang="en-US" altLang="zh-TW" dirty="0" smtClean="0">
                <a:latin typeface="+mj-ea"/>
                <a:ea typeface="+mj-ea"/>
              </a:rPr>
              <a:t>2023</a:t>
            </a:r>
            <a:r>
              <a:rPr lang="zh-TW" altLang="en-US" dirty="0" smtClean="0">
                <a:latin typeface="+mj-ea"/>
                <a:ea typeface="+mj-ea"/>
              </a:rPr>
              <a:t>年開始使用</a:t>
            </a:r>
            <a:r>
              <a:rPr lang="en-US" altLang="zh-TW" dirty="0" smtClean="0">
                <a:latin typeface="+mj-ea"/>
                <a:ea typeface="+mj-ea"/>
              </a:rPr>
              <a:t>)</a:t>
            </a:r>
            <a:endParaRPr lang="zh-TW" altLang="en-US" dirty="0" smtClean="0">
              <a:latin typeface="+mj-ea"/>
              <a:ea typeface="+mj-ea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5708650" y="4719638"/>
            <a:ext cx="3257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800" dirty="0">
                <a:latin typeface="+mj-ea"/>
                <a:ea typeface="+mj-ea"/>
              </a:rPr>
              <a:t>其他國家情況如何</a:t>
            </a:r>
            <a:r>
              <a:rPr lang="en-US" altLang="zh-TW" sz="2800" dirty="0">
                <a:latin typeface="+mj-ea"/>
                <a:ea typeface="+mj-ea"/>
              </a:rPr>
              <a:t>?</a:t>
            </a:r>
            <a:endParaRPr lang="zh-TW" altLang="en-US" sz="2800" dirty="0">
              <a:latin typeface="+mj-ea"/>
              <a:ea typeface="+mj-ea"/>
            </a:endParaRPr>
          </a:p>
        </p:txBody>
      </p:sp>
      <p:pic>
        <p:nvPicPr>
          <p:cNvPr id="819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3105150"/>
            <a:ext cx="5473700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Box 3"/>
          <p:cNvSpPr txBox="1">
            <a:spLocks noChangeArrowheads="1"/>
          </p:cNvSpPr>
          <p:nvPr/>
        </p:nvSpPr>
        <p:spPr bwMode="auto">
          <a:xfrm>
            <a:off x="6168270" y="6492459"/>
            <a:ext cx="29402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800" dirty="0">
                <a:latin typeface="+mj-ea"/>
                <a:ea typeface="+mj-ea"/>
              </a:rPr>
              <a:t>資料來源</a:t>
            </a:r>
            <a:endParaRPr lang="en-US" altLang="zh-TW" sz="800" dirty="0">
              <a:latin typeface="+mj-ea"/>
              <a:ea typeface="+mj-ea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TW" sz="800" dirty="0">
                <a:latin typeface="+mj-ea"/>
                <a:ea typeface="+mj-ea"/>
              </a:rPr>
              <a:t>http://www.epd.gov.hk/epd/msw/htm_tc/ch04/main.htm</a:t>
            </a:r>
            <a:endParaRPr lang="zh-TW" altLang="en-US" sz="800" dirty="0">
              <a:latin typeface="+mj-ea"/>
              <a:ea typeface="+mj-ea"/>
            </a:endParaRPr>
          </a:p>
        </p:txBody>
      </p:sp>
      <p:sp>
        <p:nvSpPr>
          <p:cNvPr id="8199" name="Right Arrow 4"/>
          <p:cNvSpPr>
            <a:spLocks noChangeArrowheads="1"/>
          </p:cNvSpPr>
          <p:nvPr/>
        </p:nvSpPr>
        <p:spPr bwMode="auto">
          <a:xfrm>
            <a:off x="3065463" y="6503988"/>
            <a:ext cx="288925" cy="287337"/>
          </a:xfrm>
          <a:prstGeom prst="rightArrow">
            <a:avLst>
              <a:gd name="adj1" fmla="val 50000"/>
              <a:gd name="adj2" fmla="val 5027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latin typeface="+mj-ea"/>
              <a:ea typeface="+mj-ea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22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49133" y="184026"/>
            <a:ext cx="7543800" cy="1449388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堆填</a:t>
            </a:r>
            <a:endParaRPr lang="zh-TW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572000" y="404663"/>
            <a:ext cx="4104456" cy="3382989"/>
            <a:chOff x="1187624" y="1250268"/>
            <a:chExt cx="2528900" cy="2312518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1250268"/>
              <a:ext cx="2528900" cy="202312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1731994" y="3284984"/>
              <a:ext cx="1440160" cy="2778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dirty="0" smtClean="0">
                  <a:latin typeface="SimSun" panose="02010600030101010101" pitchFamily="2" charset="-122"/>
                  <a:ea typeface="SimSun" panose="02010600030101010101" pitchFamily="2" charset="-122"/>
                </a:rPr>
                <a:t>堆填</a:t>
              </a:r>
              <a:endParaRPr lang="zh-TW" altLang="en-US" dirty="0">
                <a:latin typeface="SimSun" panose="02010600030101010101" pitchFamily="2" charset="-122"/>
                <a:ea typeface="SimSun" panose="02010600030101010101" pitchFamily="2" charset="-122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140968"/>
            <a:ext cx="2105616" cy="2808365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734032"/>
              </p:ext>
            </p:extLst>
          </p:nvPr>
        </p:nvGraphicFramePr>
        <p:xfrm>
          <a:off x="5388260" y="3795392"/>
          <a:ext cx="3576228" cy="2912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6228"/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壞處</a:t>
                      </a:r>
                      <a:endParaRPr lang="zh-TW" altLang="en-US" sz="40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66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衛生問題</a:t>
                      </a:r>
                    </a:p>
                  </a:txBody>
                  <a:tcPr/>
                </a:tc>
              </a:tr>
              <a:tr h="6000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造成污染 </a:t>
                      </a:r>
                      <a:endParaRPr lang="en-US" altLang="zh-TW" sz="2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土地</a:t>
                      </a:r>
                      <a:r>
                        <a:rPr lang="en-US" altLang="zh-TW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空氣</a:t>
                      </a:r>
                      <a:r>
                        <a:rPr lang="en-US" altLang="zh-TW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水源等</a:t>
                      </a:r>
                      <a:r>
                        <a:rPr lang="en-US" altLang="zh-TW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2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000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佔用土地空間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450202"/>
              </p:ext>
            </p:extLst>
          </p:nvPr>
        </p:nvGraphicFramePr>
        <p:xfrm>
          <a:off x="2051720" y="3786266"/>
          <a:ext cx="3308720" cy="1386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8720"/>
              </a:tblGrid>
              <a:tr h="68260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好處</a:t>
                      </a:r>
                      <a:endParaRPr lang="zh-TW" altLang="en-US" sz="40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8554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成本低</a:t>
                      </a:r>
                      <a:endParaRPr lang="zh-TW" altLang="en-US" sz="2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val Callout 6"/>
          <p:cNvSpPr/>
          <p:nvPr/>
        </p:nvSpPr>
        <p:spPr>
          <a:xfrm>
            <a:off x="1331640" y="908720"/>
            <a:ext cx="3096344" cy="2160240"/>
          </a:xfrm>
          <a:prstGeom prst="wedgeEllipseCallout">
            <a:avLst>
              <a:gd name="adj1" fmla="val -35742"/>
              <a:gd name="adj2" fmla="val 5674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堆</a:t>
            </a:r>
            <a:r>
              <a:rPr lang="zh-TW" altLang="en-US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填有甚麼好處</a:t>
            </a: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zh-TW" altLang="en-US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壞處</a:t>
            </a:r>
            <a:r>
              <a:rPr lang="en-US" altLang="zh-TW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181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40650" y="6237288"/>
            <a:ext cx="946150" cy="241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77500" lnSpcReduction="20000"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3991FB1-59BE-4AA5-8668-3BBC7FB88881}" type="slidenum">
              <a:rPr lang="zh-TW" altLang="en-US" sz="1600" smtClean="0">
                <a:latin typeface="+mj-ea"/>
                <a:ea typeface="+mj-ea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zh-TW" altLang="en-US" sz="1600" smtClean="0">
              <a:latin typeface="+mj-ea"/>
              <a:ea typeface="+mj-ea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95288" y="981075"/>
            <a:ext cx="7777162" cy="5616575"/>
            <a:chOff x="683568" y="1026363"/>
            <a:chExt cx="7776864" cy="5501049"/>
          </a:xfrm>
        </p:grpSpPr>
        <p:pic>
          <p:nvPicPr>
            <p:cNvPr id="9225" name="內容版面配置區 10" descr="map_landf.gi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1026363"/>
              <a:ext cx="7776864" cy="5501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文字方塊 6"/>
            <p:cNvSpPr txBox="1"/>
            <p:nvPr/>
          </p:nvSpPr>
          <p:spPr>
            <a:xfrm>
              <a:off x="4428337" y="1962381"/>
              <a:ext cx="1800156" cy="36849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zh-TW" altLang="en-US" b="1" u="sng" dirty="0">
                  <a:solidFill>
                    <a:srgbClr val="000000"/>
                  </a:solidFill>
                  <a:latin typeface="+mj-ea"/>
                  <a:ea typeface="+mj-ea"/>
                  <a:hlinkClick r:id="rId3"/>
                </a:rPr>
                <a:t>新界東北堆填區</a:t>
              </a:r>
              <a:endParaRPr lang="zh-TW" altLang="en-US" b="1" u="sng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文字方塊 7"/>
            <p:cNvSpPr txBox="1"/>
            <p:nvPr/>
          </p:nvSpPr>
          <p:spPr>
            <a:xfrm>
              <a:off x="1736040" y="3215588"/>
              <a:ext cx="1584264" cy="36849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zh-TW" altLang="en-US" b="1" u="sng" dirty="0">
                  <a:solidFill>
                    <a:srgbClr val="000000"/>
                  </a:solidFill>
                  <a:latin typeface="+mj-ea"/>
                  <a:ea typeface="+mj-ea"/>
                  <a:hlinkClick r:id="rId3"/>
                </a:rPr>
                <a:t>新界西堆填區</a:t>
              </a:r>
              <a:endParaRPr lang="zh-TW" altLang="en-US" b="1" u="sng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文字方塊 8"/>
            <p:cNvSpPr txBox="1"/>
            <p:nvPr/>
          </p:nvSpPr>
          <p:spPr>
            <a:xfrm>
              <a:off x="5868144" y="4915036"/>
              <a:ext cx="1800156" cy="37005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zh-TW" altLang="en-US" b="1" u="sng" dirty="0">
                  <a:solidFill>
                    <a:srgbClr val="000000"/>
                  </a:solidFill>
                  <a:latin typeface="+mj-ea"/>
                  <a:ea typeface="+mj-ea"/>
                  <a:hlinkClick r:id="rId3"/>
                </a:rPr>
                <a:t>新界東南堆填區</a:t>
              </a:r>
              <a:endParaRPr lang="zh-TW" altLang="en-US" b="1" u="sng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81775"/>
            <a:ext cx="7740650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>
                <a:latin typeface="+mj-ea"/>
                <a:ea typeface="+mj-ea"/>
                <a:hlinkClick r:id="rId4"/>
              </a:rPr>
              <a:t>資料來源：</a:t>
            </a:r>
            <a:r>
              <a:rPr lang="en-US" altLang="zh-TW" sz="1200" u="sng">
                <a:latin typeface="+mj-ea"/>
                <a:ea typeface="+mj-ea"/>
                <a:hlinkClick r:id="rId5"/>
              </a:rPr>
              <a:t>http://www.epd.gov.hk/epd/tc_chi/environmentinhk/waste/prob_solutions/msw_strategic.html</a:t>
            </a:r>
            <a:endParaRPr lang="en-US" altLang="zh-TW" sz="1800">
              <a:latin typeface="+mj-ea"/>
              <a:ea typeface="+mj-ea"/>
            </a:endParaRPr>
          </a:p>
        </p:txBody>
      </p:sp>
      <p:sp>
        <p:nvSpPr>
          <p:cNvPr id="8" name="十角星形 7"/>
          <p:cNvSpPr/>
          <p:nvPr/>
        </p:nvSpPr>
        <p:spPr>
          <a:xfrm>
            <a:off x="7019925" y="3284538"/>
            <a:ext cx="1873250" cy="1728787"/>
          </a:xfrm>
          <a:prstGeom prst="star10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zh-TW" altLang="en-US" sz="4000" b="1" dirty="0">
                <a:solidFill>
                  <a:schemeClr val="tx1"/>
                </a:solidFill>
                <a:latin typeface="+mj-ea"/>
                <a:ea typeface="+mj-ea"/>
              </a:rPr>
              <a:t>３個</a:t>
            </a:r>
          </a:p>
        </p:txBody>
      </p:sp>
      <p:sp>
        <p:nvSpPr>
          <p:cNvPr id="5" name="矩形圖說文字 4"/>
          <p:cNvSpPr/>
          <p:nvPr/>
        </p:nvSpPr>
        <p:spPr>
          <a:xfrm>
            <a:off x="1259633" y="44450"/>
            <a:ext cx="6696918" cy="936625"/>
          </a:xfrm>
          <a:prstGeom prst="wedgeRectCallout">
            <a:avLst>
              <a:gd name="adj1" fmla="val 62229"/>
              <a:gd name="adj2" fmla="val -4606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你知道現時香港有多少個堆填區嗎？</a:t>
            </a:r>
          </a:p>
        </p:txBody>
      </p:sp>
      <p:sp>
        <p:nvSpPr>
          <p:cNvPr id="9224" name="Rectangle 5"/>
          <p:cNvSpPr>
            <a:spLocks noChangeArrowheads="1"/>
          </p:cNvSpPr>
          <p:nvPr/>
        </p:nvSpPr>
        <p:spPr bwMode="auto">
          <a:xfrm>
            <a:off x="395288" y="6237258"/>
            <a:ext cx="63482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36838" algn="ctr"/>
                <a:tab pos="5273675" algn="r"/>
              </a:tabLst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36838" algn="ctr"/>
                <a:tab pos="5273675" algn="r"/>
              </a:tabLst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36838" algn="ctr"/>
                <a:tab pos="5273675" algn="r"/>
              </a:tabLs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TW" sz="1000">
                <a:latin typeface="+mj-ea"/>
                <a:ea typeface="+mj-ea"/>
                <a:cs typeface="Times New Roman" pitchFamily="18" charset="0"/>
              </a:rPr>
              <a:t>© Developed by the Centre for Education in Environmental Sustainability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TW" sz="1000">
                <a:latin typeface="+mj-ea"/>
                <a:ea typeface="+mj-ea"/>
                <a:cs typeface="Times New Roman" pitchFamily="18" charset="0"/>
              </a:rPr>
              <a:t>    and funded under Faculty of Liberal Arts and Social Sciences Teaching Development Grants 2012-13 </a:t>
            </a:r>
            <a:endParaRPr lang="en-US" altLang="zh-TW" sz="1800">
              <a:latin typeface="+mj-ea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71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40650" y="6237288"/>
            <a:ext cx="946150" cy="241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77500" lnSpcReduction="20000"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E7AFA3C-2BAC-4C1B-841C-995F97D5F8A7}" type="slidenum"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zh-TW" altLang="en-US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" name="Group 9"/>
          <p:cNvGrpSpPr>
            <a:grpSpLocks noChangeAspect="1"/>
          </p:cNvGrpSpPr>
          <p:nvPr/>
        </p:nvGrpSpPr>
        <p:grpSpPr bwMode="auto">
          <a:xfrm>
            <a:off x="229413" y="1192437"/>
            <a:ext cx="6679961" cy="4824189"/>
            <a:chOff x="683568" y="1026363"/>
            <a:chExt cx="7776864" cy="5501049"/>
          </a:xfrm>
        </p:grpSpPr>
        <p:pic>
          <p:nvPicPr>
            <p:cNvPr id="10249" name="內容版面配置區 10" descr="map_landf.gi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1026363"/>
              <a:ext cx="7776864" cy="5501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文字方塊 6"/>
            <p:cNvSpPr txBox="1"/>
            <p:nvPr/>
          </p:nvSpPr>
          <p:spPr>
            <a:xfrm>
              <a:off x="4428337" y="1962380"/>
              <a:ext cx="2233060" cy="73701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zh-TW" altLang="en-US" b="1" u="sng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新界東北堆填區</a:t>
              </a:r>
              <a:endParaRPr lang="en-US" altLang="zh-TW" b="1" u="sng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eaLnBrk="1" hangingPunct="1">
                <a:defRPr/>
              </a:pPr>
              <a:r>
                <a:rPr lang="en-US" altLang="zh-TW" b="1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2017</a:t>
              </a:r>
              <a:r>
                <a:rPr lang="zh-TW" altLang="en-US" b="1" u="sng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 </a:t>
              </a:r>
              <a:r>
                <a:rPr lang="en-US" altLang="zh-TW" b="1" u="sng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u="sng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擴建前</a:t>
              </a:r>
              <a:r>
                <a:rPr lang="en-US" altLang="zh-TW" b="1" u="sng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文字方塊 7"/>
            <p:cNvSpPr txBox="1"/>
            <p:nvPr/>
          </p:nvSpPr>
          <p:spPr>
            <a:xfrm>
              <a:off x="1736039" y="3215588"/>
              <a:ext cx="2158892" cy="73701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zh-TW" altLang="en-US" b="1" u="sng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新界西堆填區</a:t>
              </a:r>
              <a:endParaRPr lang="en-US" altLang="zh-TW" b="1" u="sng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defRPr/>
              </a:pPr>
              <a:r>
                <a:rPr lang="en-US" altLang="zh-TW" b="1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2019</a:t>
              </a:r>
              <a:r>
                <a:rPr lang="zh-TW" altLang="en-US" b="1" u="sng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 </a:t>
              </a:r>
              <a:r>
                <a:rPr lang="en-US" altLang="zh-TW" b="1" u="sng" dirty="0">
                  <a:solidFill>
                    <a:srgbClr val="FF0000"/>
                  </a:solidFill>
                  <a:latin typeface="微軟正黑體" panose="020B0604030504040204" pitchFamily="34" charset="-120"/>
                </a:rPr>
                <a:t>(</a:t>
              </a:r>
              <a:r>
                <a:rPr lang="zh-TW" altLang="en-US" b="1" u="sng" dirty="0">
                  <a:solidFill>
                    <a:srgbClr val="FF0000"/>
                  </a:solidFill>
                  <a:latin typeface="微軟正黑體" panose="020B0604030504040204" pitchFamily="34" charset="-120"/>
                </a:rPr>
                <a:t>擴建前</a:t>
              </a:r>
              <a:r>
                <a:rPr lang="en-US" altLang="zh-TW" b="1" u="sng" dirty="0">
                  <a:solidFill>
                    <a:srgbClr val="FF0000"/>
                  </a:solidFill>
                  <a:latin typeface="微軟正黑體" panose="020B0604030504040204" pitchFamily="34" charset="-120"/>
                </a:rPr>
                <a:t>)</a:t>
              </a:r>
              <a:endParaRPr lang="zh-TW" altLang="en-US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文字方塊 8"/>
            <p:cNvSpPr txBox="1"/>
            <p:nvPr/>
          </p:nvSpPr>
          <p:spPr>
            <a:xfrm>
              <a:off x="5487746" y="4915036"/>
              <a:ext cx="2180553" cy="73701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zh-TW" altLang="en-US" b="1" u="sng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新界東南堆填區</a:t>
              </a:r>
              <a:endParaRPr lang="en-US" altLang="zh-TW" b="1" u="sng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defRPr/>
              </a:pPr>
              <a:r>
                <a:rPr lang="en-US" altLang="zh-TW" b="1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2015</a:t>
              </a:r>
              <a:r>
                <a:rPr lang="zh-TW" altLang="en-US" b="1" u="sng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 </a:t>
              </a:r>
              <a:r>
                <a:rPr lang="en-US" altLang="zh-TW" b="1" u="sng" dirty="0">
                  <a:solidFill>
                    <a:srgbClr val="FF0000"/>
                  </a:solidFill>
                  <a:latin typeface="微軟正黑體" panose="020B0604030504040204" pitchFamily="34" charset="-120"/>
                </a:rPr>
                <a:t>(</a:t>
              </a:r>
              <a:r>
                <a:rPr lang="zh-TW" altLang="en-US" b="1" u="sng" dirty="0">
                  <a:solidFill>
                    <a:srgbClr val="FF0000"/>
                  </a:solidFill>
                  <a:latin typeface="微軟正黑體" panose="020B0604030504040204" pitchFamily="34" charset="-120"/>
                </a:rPr>
                <a:t>擴建前</a:t>
              </a:r>
              <a:r>
                <a:rPr lang="en-US" altLang="zh-TW" b="1" u="sng" dirty="0">
                  <a:solidFill>
                    <a:srgbClr val="FF0000"/>
                  </a:solidFill>
                  <a:latin typeface="微軟正黑體" panose="020B0604030504040204" pitchFamily="34" charset="-120"/>
                </a:rPr>
                <a:t>)</a:t>
              </a:r>
              <a:endParaRPr lang="zh-TW" altLang="en-US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6581775"/>
            <a:ext cx="7740650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資料來源：</a:t>
            </a:r>
            <a:r>
              <a:rPr lang="en-US" altLang="zh-TW" sz="1200" u="sng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http://www.epd.gov.hk/epd/tc_chi/environmentinhk/waste/prob_solutions/msw_strategic.html</a:t>
            </a:r>
            <a:endParaRPr lang="en-US" altLang="zh-TW" sz="18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圖說文字 4"/>
          <p:cNvSpPr/>
          <p:nvPr/>
        </p:nvSpPr>
        <p:spPr>
          <a:xfrm>
            <a:off x="1476375" y="44450"/>
            <a:ext cx="6480175" cy="936625"/>
          </a:xfrm>
          <a:prstGeom prst="wedgeRectCallout">
            <a:avLst>
              <a:gd name="adj1" fmla="val 62229"/>
              <a:gd name="adj2" fmla="val -4606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zh-TW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它們甚麼時候會爆滿</a:t>
            </a:r>
            <a:r>
              <a:rPr lang="en-US" altLang="zh-TW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3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48" name="Rectangle 5"/>
          <p:cNvSpPr>
            <a:spLocks noChangeArrowheads="1"/>
          </p:cNvSpPr>
          <p:nvPr/>
        </p:nvSpPr>
        <p:spPr bwMode="auto">
          <a:xfrm>
            <a:off x="395288" y="6237258"/>
            <a:ext cx="63482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36838" algn="ctr"/>
                <a:tab pos="5273675" algn="r"/>
              </a:tabLst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36838" algn="ctr"/>
                <a:tab pos="5273675" algn="r"/>
              </a:tabLst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36838" algn="ctr"/>
                <a:tab pos="5273675" algn="r"/>
              </a:tabLs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36838" algn="ctr"/>
                <a:tab pos="5273675" algn="r"/>
              </a:tabLs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TW" sz="100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© Developed by the Centre for Education in Environmental Sustainability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TW" sz="100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and funded under Faculty of Liberal Arts and Social Sciences Teaching Development Grants 2012-13 </a:t>
            </a:r>
            <a:endParaRPr lang="en-US" altLang="zh-TW" sz="180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85643" y="2659616"/>
            <a:ext cx="2220987" cy="182819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42900" indent="-342900" algn="just" eaLnBrk="1" hangingPunct="1">
              <a:spcBef>
                <a:spcPct val="20000"/>
              </a:spcBef>
              <a:buFont typeface="Wingdings" panose="05000000000000000000" pitchFamily="2" charset="2"/>
              <a:buChar char="q"/>
              <a:defRPr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立法會於</a:t>
            </a:r>
            <a:r>
              <a:rPr 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年底通過撥款擴建</a:t>
            </a:r>
            <a:r>
              <a:rPr 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個堆填區，預計可用至</a:t>
            </a:r>
            <a:r>
              <a:rPr 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2030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zh-TW" sz="1600" dirty="0">
              <a:latin typeface="+mn-ea"/>
              <a:ea typeface="+mn-ea"/>
            </a:endParaRPr>
          </a:p>
          <a:p>
            <a:pPr algn="just" eaLnBrk="1" hangingPunct="1">
              <a:spcBef>
                <a:spcPct val="20000"/>
              </a:spcBef>
              <a:defRPr/>
            </a:pPr>
            <a:endParaRPr lang="zh-TW" altLang="en-US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8550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6330" y="131428"/>
            <a:ext cx="7543800" cy="1449388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回收</a:t>
            </a:r>
            <a:endParaRPr lang="zh-TW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947952" y="692697"/>
            <a:ext cx="3972272" cy="3317849"/>
            <a:chOff x="5266438" y="3757728"/>
            <a:chExt cx="2528103" cy="2242433"/>
          </a:xfrm>
        </p:grpSpPr>
        <p:pic>
          <p:nvPicPr>
            <p:cNvPr id="5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6438" y="3757728"/>
              <a:ext cx="2528103" cy="191012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6192180" y="5750541"/>
              <a:ext cx="792088" cy="249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9" name="Picture 2" descr="D:\Temp\Temporary Internet Files\Content.IE5\96WGTSSK\g3-Amer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" y="3167047"/>
            <a:ext cx="2079018" cy="294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1147013" y="692696"/>
            <a:ext cx="3641011" cy="2160239"/>
          </a:xfrm>
          <a:prstGeom prst="wedgeEllipseCallout">
            <a:avLst>
              <a:gd name="adj1" fmla="val -46639"/>
              <a:gd name="adj2" fmla="val 76949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回收是處理廢物的最好方法。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但回收有甚麼好處和限制？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235982"/>
              </p:ext>
            </p:extLst>
          </p:nvPr>
        </p:nvGraphicFramePr>
        <p:xfrm>
          <a:off x="5502557" y="4149080"/>
          <a:ext cx="3101891" cy="2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1891"/>
              </a:tblGrid>
              <a:tr h="66246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限制</a:t>
                      </a:r>
                      <a:endParaRPr lang="zh-TW" altLang="en-US" sz="40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6656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成本高</a:t>
                      </a:r>
                      <a:endParaRPr lang="zh-TW" altLang="en-US" sz="2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000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覆蓋面有限</a:t>
                      </a:r>
                      <a:endParaRPr lang="zh-TW" altLang="en-US" sz="2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000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尚未普及</a:t>
                      </a:r>
                      <a:r>
                        <a:rPr lang="en-US" altLang="zh-TW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26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有待發展</a:t>
                      </a:r>
                      <a:endParaRPr lang="zh-TW" altLang="en-US" sz="2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546628"/>
              </p:ext>
            </p:extLst>
          </p:nvPr>
        </p:nvGraphicFramePr>
        <p:xfrm>
          <a:off x="2411760" y="4149080"/>
          <a:ext cx="2969094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9094"/>
              </a:tblGrid>
              <a:tr h="66908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好處</a:t>
                      </a:r>
                      <a:endParaRPr lang="zh-TW" altLang="en-US" sz="40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46545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節省堆填空間</a:t>
                      </a:r>
                      <a:endParaRPr lang="en-US" altLang="zh-TW" sz="26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82750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+mn-ea"/>
                        </a:rPr>
                        <a:t>節省能源，使</a:t>
                      </a:r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+mn-ea"/>
                        </a:rPr>
                        <a:t>資源循環使用</a:t>
                      </a:r>
                      <a:endParaRPr lang="en-US" altLang="zh-TW" sz="26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+mn-ea"/>
                      </a:endParaRPr>
                    </a:p>
                  </a:txBody>
                  <a:tcPr/>
                </a:tc>
              </a:tr>
              <a:tr h="44763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避免破壞環境</a:t>
                      </a:r>
                      <a:endParaRPr lang="en-US" altLang="zh-TW" sz="26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526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51520" y="184026"/>
            <a:ext cx="7543800" cy="1449388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焚化</a:t>
            </a:r>
            <a:endParaRPr lang="zh-TW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427984" y="736626"/>
            <a:ext cx="4499992" cy="3601848"/>
            <a:chOff x="1056975" y="3789040"/>
            <a:chExt cx="2790198" cy="214064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975" y="3789040"/>
              <a:ext cx="2790198" cy="185827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092034" y="5660689"/>
              <a:ext cx="720080" cy="268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焚化</a:t>
              </a:r>
              <a:endPara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8" name="Picture 4" descr="D:\Temp\Temporary Internet Files\Content.IE5\LWL7LY8O\Happy-Boy-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58357"/>
            <a:ext cx="1904267" cy="258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901161"/>
              </p:ext>
            </p:extLst>
          </p:nvPr>
        </p:nvGraphicFramePr>
        <p:xfrm>
          <a:off x="5432416" y="4510568"/>
          <a:ext cx="3576228" cy="1990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6228"/>
              </a:tblGrid>
              <a:tr h="72409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壞處</a:t>
                      </a:r>
                      <a:endParaRPr lang="zh-TW" altLang="en-US" sz="40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6656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造成空氣</a:t>
                      </a:r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污染</a:t>
                      </a:r>
                      <a:endParaRPr lang="zh-TW" altLang="en-US" sz="2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000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不能處理所有廢物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val Callout 6"/>
          <p:cNvSpPr/>
          <p:nvPr/>
        </p:nvSpPr>
        <p:spPr>
          <a:xfrm>
            <a:off x="1475656" y="908720"/>
            <a:ext cx="2736304" cy="2109112"/>
          </a:xfrm>
          <a:prstGeom prst="wedgeEllipseCallout">
            <a:avLst>
              <a:gd name="adj1" fmla="val -32837"/>
              <a:gd name="adj2" fmla="val 5495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把廢物燒掉不是解決了廢物問題嗎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766034"/>
              </p:ext>
            </p:extLst>
          </p:nvPr>
        </p:nvGraphicFramePr>
        <p:xfrm>
          <a:off x="2051720" y="4510568"/>
          <a:ext cx="3308720" cy="2014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8720"/>
              </a:tblGrid>
              <a:tr h="68260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好處</a:t>
                      </a:r>
                      <a:endParaRPr lang="zh-TW" altLang="en-US" sz="40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8554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節省堆填空間</a:t>
                      </a:r>
                      <a:endParaRPr lang="en-US" altLang="zh-TW" sz="2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2818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可用作發電</a:t>
                      </a:r>
                      <a:endParaRPr lang="en-US" altLang="zh-TW" sz="28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302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28289" y="0"/>
            <a:ext cx="7543800" cy="1449387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zh-TW" altLang="en-U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小總結</a:t>
            </a:r>
            <a:endParaRPr lang="zh-TW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9307855"/>
              </p:ext>
            </p:extLst>
          </p:nvPr>
        </p:nvGraphicFramePr>
        <p:xfrm>
          <a:off x="395536" y="2492896"/>
          <a:ext cx="8414591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5849"/>
                <a:gridCol w="2345534"/>
                <a:gridCol w="2385975"/>
                <a:gridCol w="2227233"/>
              </a:tblGrid>
              <a:tr h="191185">
                <a:tc>
                  <a:txBody>
                    <a:bodyPr/>
                    <a:lstStyle/>
                    <a:p>
                      <a:endParaRPr lang="zh-TW" altLang="en-US" sz="1800" dirty="0">
                        <a:effectLst/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堆填</a:t>
                      </a:r>
                      <a:endParaRPr lang="zh-TW" altLang="en-US" sz="3200" dirty="0">
                        <a:effectLst/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latin typeface="+mj-ea"/>
                          <a:ea typeface="+mj-ea"/>
                        </a:rPr>
                        <a:t>回收</a:t>
                      </a:r>
                      <a:r>
                        <a:rPr lang="zh-TW" altLang="en-US" sz="3200" b="1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sym typeface="Wingdings 2"/>
                        </a:rPr>
                        <a:t></a:t>
                      </a:r>
                      <a:endParaRPr lang="zh-TW" altLang="en-US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latin typeface="+mj-ea"/>
                          <a:ea typeface="+mj-ea"/>
                        </a:rPr>
                        <a:t>焚化</a:t>
                      </a:r>
                      <a:endParaRPr lang="zh-TW" altLang="en-US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93010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ea"/>
                          <a:ea typeface="+mj-ea"/>
                        </a:rPr>
                        <a:t>好處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成本低</a:t>
                      </a:r>
                    </a:p>
                    <a:p>
                      <a:endParaRPr lang="zh-TW" altLang="en-US" sz="2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節省</a:t>
                      </a: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空間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+mn-ea"/>
                        </a:rPr>
                        <a:t>節省能源，使資源循環使用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+mn-ea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+mn-ea"/>
                        </a:rPr>
                        <a:t>避免破壞環境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軟正黑體" panose="020B0604030504040204" pitchFamily="34" charset="-120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節省空間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發電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51005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ea"/>
                          <a:ea typeface="+mj-ea"/>
                        </a:rPr>
                        <a:t>壞處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衛生問題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造成污染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佔用土地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成本高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覆蓋面有限</a:t>
                      </a:r>
                    </a:p>
                    <a:p>
                      <a:pPr algn="ctr"/>
                      <a:endParaRPr lang="zh-TW" altLang="en-US" sz="2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</a:rPr>
                        <a:t>空氣污染</a:t>
                      </a:r>
                      <a:endParaRPr lang="en-US" altLang="zh-TW" sz="24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不能處理所有廢物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611560" y="1844824"/>
            <a:ext cx="3892412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sz="2400" b="1" dirty="0" smtClean="0">
                <a:latin typeface="+mn-ea"/>
                <a:sym typeface="Wingdings 2"/>
              </a:rPr>
              <a:t></a:t>
            </a:r>
            <a:r>
              <a:rPr lang="en-US" altLang="zh-TW" sz="2400" b="1" dirty="0" smtClean="0">
                <a:latin typeface="+mn-ea"/>
                <a:sym typeface="Wingdings 2"/>
              </a:rPr>
              <a:t>=</a:t>
            </a:r>
            <a:r>
              <a:rPr lang="zh-TW" altLang="en-US" sz="2400" b="1" dirty="0">
                <a:latin typeface="+mn-ea"/>
              </a:rPr>
              <a:t>處理廢物的最好方法</a:t>
            </a:r>
            <a:endParaRPr lang="zh-TW" altLang="en-US" sz="2400" dirty="0">
              <a:latin typeface="+mn-ea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01918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400</TotalTime>
  <Words>634</Words>
  <Application>Microsoft Office PowerPoint</Application>
  <PresentationFormat>On-screen Show (4:3)</PresentationFormat>
  <Paragraphs>123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宋体</vt:lpstr>
      <vt:lpstr>宋体</vt:lpstr>
      <vt:lpstr>微軟正黑體</vt:lpstr>
      <vt:lpstr>新細明體</vt:lpstr>
      <vt:lpstr>細明體</vt:lpstr>
      <vt:lpstr>Arial</vt:lpstr>
      <vt:lpstr>Calibri</vt:lpstr>
      <vt:lpstr>Times New Roman</vt:lpstr>
      <vt:lpstr>Wingdings</vt:lpstr>
      <vt:lpstr>Wingdings 2</vt:lpstr>
      <vt:lpstr>Clarity</vt:lpstr>
      <vt:lpstr>第一課</vt:lpstr>
      <vt:lpstr>這是我們的香港……</vt:lpstr>
      <vt:lpstr>香港的廢物問題</vt:lpstr>
      <vt:lpstr>香港都市固體廢物</vt:lpstr>
      <vt:lpstr> </vt:lpstr>
      <vt:lpstr>香港的廢物處理方法</vt:lpstr>
      <vt:lpstr>堆填</vt:lpstr>
      <vt:lpstr>PowerPoint Presentation</vt:lpstr>
      <vt:lpstr>PowerPoint Presentation</vt:lpstr>
      <vt:lpstr>回收</vt:lpstr>
      <vt:lpstr>焚化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HO, Yik Ki</dc:creator>
  <cp:lastModifiedBy>CHAN, Chung Sum</cp:lastModifiedBy>
  <cp:revision>54</cp:revision>
  <dcterms:created xsi:type="dcterms:W3CDTF">2016-02-16T02:47:16Z</dcterms:created>
  <dcterms:modified xsi:type="dcterms:W3CDTF">2016-11-14T06:48:34Z</dcterms:modified>
</cp:coreProperties>
</file>