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10.jpg" ContentType="image/gif"/>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56" r:id="rId2"/>
    <p:sldId id="257" r:id="rId3"/>
    <p:sldId id="269" r:id="rId4"/>
    <p:sldId id="270" r:id="rId5"/>
    <p:sldId id="258" r:id="rId6"/>
    <p:sldId id="271" r:id="rId7"/>
    <p:sldId id="260" r:id="rId8"/>
    <p:sldId id="272" r:id="rId9"/>
    <p:sldId id="273" r:id="rId10"/>
    <p:sldId id="274" r:id="rId11"/>
    <p:sldId id="275" r:id="rId12"/>
    <p:sldId id="276" r:id="rId13"/>
    <p:sldId id="277" r:id="rId14"/>
    <p:sldId id="278" r:id="rId15"/>
    <p:sldId id="279" r:id="rId16"/>
    <p:sldId id="280" r:id="rId17"/>
    <p:sldId id="281" r:id="rId18"/>
    <p:sldId id="282" r:id="rId19"/>
    <p:sldId id="261" r:id="rId20"/>
    <p:sldId id="268" r:id="rId21"/>
    <p:sldId id="263" r:id="rId22"/>
    <p:sldId id="264" r:id="rId23"/>
    <p:sldId id="265" r:id="rId24"/>
    <p:sldId id="283" r:id="rId25"/>
    <p:sldId id="267"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0880" autoAdjust="0"/>
    <p:restoredTop sz="52593" autoAdjust="0"/>
  </p:normalViewPr>
  <p:slideViewPr>
    <p:cSldViewPr snapToGrid="0" snapToObjects="1">
      <p:cViewPr>
        <p:scale>
          <a:sx n="120" d="100"/>
          <a:sy n="120" d="100"/>
        </p:scale>
        <p:origin x="-8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printerSettings" Target="printerSettings/printerSettings1.bin"/><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E9D7ED-F7BA-6F45-887A-15D2838025F6}" type="datetimeFigureOut">
              <a:rPr lang="en-US" smtClean="0"/>
              <a:t>27/11/14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714EAE-E2B7-5F48-926D-41C842FDEA5A}" type="slidenum">
              <a:rPr lang="en-US" smtClean="0"/>
              <a:t>‹#›</a:t>
            </a:fld>
            <a:endParaRPr lang="en-US"/>
          </a:p>
        </p:txBody>
      </p:sp>
    </p:spTree>
    <p:extLst>
      <p:ext uri="{BB962C8B-B14F-4D97-AF65-F5344CB8AC3E}">
        <p14:creationId xmlns:p14="http://schemas.microsoft.com/office/powerpoint/2010/main" val="215259592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research conducted by Dr. Choi, Tae </a:t>
            </a:r>
            <a:r>
              <a:rPr lang="en-US" dirty="0" err="1" smtClean="0"/>
              <a:t>Hee</a:t>
            </a:r>
            <a:r>
              <a:rPr lang="en-US" baseline="0" dirty="0" smtClean="0"/>
              <a:t> shows that most students’ difficulty understanding course content was directly related to technical terms and abstract theoretical concepts. They claimed that in EMI lessons they couldn’t follow the teaching because they didn’t understand the jargon the teacher used and/or the concepts the teacher referred to. When those students revised course content for exams or assignments, they tended to spend a lot of time trying to understand key terms and/or concepts. Students’ struggles when learning through EMI also stemmed from the lack of academic writing training. Here, some random tips are provided to introduce some basic principles and conventions in academic writing. Due to the limited space, tips listed here are not meant to cover all aspects in EAP but are mostly information that allows different interpretations and thus provide opportunities for further discussion/elaboration.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2</a:t>
            </a:fld>
            <a:endParaRPr lang="en-US"/>
          </a:p>
        </p:txBody>
      </p:sp>
    </p:spTree>
    <p:extLst>
      <p:ext uri="{BB962C8B-B14F-4D97-AF65-F5344CB8AC3E}">
        <p14:creationId xmlns:p14="http://schemas.microsoft.com/office/powerpoint/2010/main" val="1316897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Sometimes definitions</a:t>
            </a:r>
            <a:r>
              <a:rPr lang="en-US" baseline="0" dirty="0" smtClean="0"/>
              <a:t> in reference books are opaque that students may find it hard to comprehend. An example is provided. (It will show up when the full-screen mode is turned on.)</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5</a:t>
            </a:fld>
            <a:endParaRPr lang="en-US"/>
          </a:p>
        </p:txBody>
      </p:sp>
    </p:spTree>
    <p:extLst>
      <p:ext uri="{BB962C8B-B14F-4D97-AF65-F5344CB8AC3E}">
        <p14:creationId xmlns:p14="http://schemas.microsoft.com/office/powerpoint/2010/main" val="10154757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a:t>
            </a:r>
            <a:r>
              <a:rPr lang="en-US" baseline="0" dirty="0" smtClean="0"/>
              <a:t> are three methods for students to use. The first one is typing the name of a concept/term on Google Image, and possibly some graphic explanations will show up. The second is to use the Google search engine to look for different definitions of the same concept. The third one is to search for PowerPoint slides related to a certain concept.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7</a:t>
            </a:fld>
            <a:endParaRPr lang="en-US"/>
          </a:p>
        </p:txBody>
      </p:sp>
    </p:spTree>
    <p:extLst>
      <p:ext uri="{BB962C8B-B14F-4D97-AF65-F5344CB8AC3E}">
        <p14:creationId xmlns:p14="http://schemas.microsoft.com/office/powerpoint/2010/main" val="4264783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Because</a:t>
            </a:r>
            <a:r>
              <a:rPr lang="en-US" baseline="0" dirty="0" smtClean="0"/>
              <a:t> everyone can edit Wikipedia entries and the authors of those entries may not be experts; therefore, the credibility of the information there is highly questionable. Wikipedia is “banned” in American universities.</a:t>
            </a:r>
          </a:p>
          <a:p>
            <a:pPr marL="228600" indent="-228600">
              <a:buAutoNum type="arabicPeriod"/>
            </a:pPr>
            <a:endParaRPr lang="en-US" baseline="0" dirty="0" smtClean="0"/>
          </a:p>
          <a:p>
            <a:pPr marL="228600" indent="-228600">
              <a:buAutoNum type="arabicPeriod"/>
            </a:pPr>
            <a:r>
              <a:rPr lang="en-US" baseline="0" dirty="0" smtClean="0"/>
              <a:t>There is usually a reference list at the end of every entry. Students can locate, but should not cite, sources on Wikipedia.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10</a:t>
            </a:fld>
            <a:endParaRPr lang="en-US"/>
          </a:p>
        </p:txBody>
      </p:sp>
    </p:spTree>
    <p:extLst>
      <p:ext uri="{BB962C8B-B14F-4D97-AF65-F5344CB8AC3E}">
        <p14:creationId xmlns:p14="http://schemas.microsoft.com/office/powerpoint/2010/main" val="18373552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714EAE-E2B7-5F48-926D-41C842FDEA5A}" type="slidenum">
              <a:rPr lang="en-US" smtClean="0"/>
              <a:t>14</a:t>
            </a:fld>
            <a:endParaRPr lang="en-US"/>
          </a:p>
        </p:txBody>
      </p:sp>
    </p:spTree>
    <p:extLst>
      <p:ext uri="{BB962C8B-B14F-4D97-AF65-F5344CB8AC3E}">
        <p14:creationId xmlns:p14="http://schemas.microsoft.com/office/powerpoint/2010/main" val="1155740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Search</a:t>
            </a:r>
            <a:r>
              <a:rPr lang="en-US" baseline="0" dirty="0" smtClean="0"/>
              <a:t> with quotation mark (</a:t>
            </a:r>
            <a:r>
              <a:rPr lang="en-US" dirty="0" smtClean="0"/>
              <a:t>“ “) let you find the exact phrase</a:t>
            </a:r>
            <a:endParaRPr lang="en-GB" dirty="0"/>
          </a:p>
        </p:txBody>
      </p:sp>
      <p:sp>
        <p:nvSpPr>
          <p:cNvPr id="4" name="Slide Number Placeholder 3"/>
          <p:cNvSpPr>
            <a:spLocks noGrp="1"/>
          </p:cNvSpPr>
          <p:nvPr>
            <p:ph type="sldNum" sz="quarter" idx="10"/>
          </p:nvPr>
        </p:nvSpPr>
        <p:spPr/>
        <p:txBody>
          <a:bodyPr/>
          <a:lstStyle/>
          <a:p>
            <a:fld id="{FA714EAE-E2B7-5F48-926D-41C842FDEA5A}" type="slidenum">
              <a:rPr lang="en-US" smtClean="0"/>
              <a:t>15</a:t>
            </a:fld>
            <a:endParaRPr lang="en-US"/>
          </a:p>
        </p:txBody>
      </p:sp>
    </p:spTree>
    <p:extLst>
      <p:ext uri="{BB962C8B-B14F-4D97-AF65-F5344CB8AC3E}">
        <p14:creationId xmlns:p14="http://schemas.microsoft.com/office/powerpoint/2010/main" val="3394532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Yale one provides comprehensive, yet accessible and concise, guidelines on academic writing. </a:t>
            </a:r>
            <a:r>
              <a:rPr lang="en-US" baseline="0" dirty="0" smtClean="0"/>
              <a:t> The Purdue (pronunciation: per </a:t>
            </a:r>
            <a:r>
              <a:rPr lang="zh-CHT" altLang="en-US" baseline="0" dirty="0" smtClean="0"/>
              <a:t>雕</a:t>
            </a:r>
            <a:r>
              <a:rPr lang="en-US" baseline="0" dirty="0" smtClean="0"/>
              <a:t>) one is about formatting in different citation styles.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18</a:t>
            </a:fld>
            <a:endParaRPr lang="en-US"/>
          </a:p>
        </p:txBody>
      </p:sp>
    </p:spTree>
    <p:extLst>
      <p:ext uri="{BB962C8B-B14F-4D97-AF65-F5344CB8AC3E}">
        <p14:creationId xmlns:p14="http://schemas.microsoft.com/office/powerpoint/2010/main" val="774494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Times New Roman"/>
                <a:cs typeface="Times New Roman"/>
              </a:rPr>
              <a:t>Hedging</a:t>
            </a:r>
            <a:r>
              <a:rPr lang="en-US" sz="1200" baseline="0" dirty="0" smtClean="0">
                <a:latin typeface="Times New Roman"/>
                <a:cs typeface="Times New Roman"/>
              </a:rPr>
              <a:t> &gt;&gt;&gt;&gt; http://</a:t>
            </a:r>
            <a:r>
              <a:rPr lang="en-US" sz="1200" baseline="0" dirty="0" err="1" smtClean="0">
                <a:latin typeface="Times New Roman"/>
                <a:cs typeface="Times New Roman"/>
              </a:rPr>
              <a:t>www.google.com.hk</a:t>
            </a:r>
            <a:r>
              <a:rPr lang="en-US" sz="1200" baseline="0" dirty="0" smtClean="0">
                <a:latin typeface="Times New Roman"/>
                <a:cs typeface="Times New Roman"/>
              </a:rPr>
              <a:t>/</a:t>
            </a:r>
            <a:r>
              <a:rPr lang="en-US" sz="1200" baseline="0" dirty="0" err="1" smtClean="0">
                <a:latin typeface="Times New Roman"/>
                <a:cs typeface="Times New Roman"/>
              </a:rPr>
              <a:t>url?sa</a:t>
            </a:r>
            <a:r>
              <a:rPr lang="en-US" sz="1200" baseline="0" dirty="0" smtClean="0">
                <a:latin typeface="Times New Roman"/>
                <a:cs typeface="Times New Roman"/>
              </a:rPr>
              <a:t>=</a:t>
            </a:r>
            <a:r>
              <a:rPr lang="en-US" sz="1200" baseline="0" dirty="0" err="1" smtClean="0">
                <a:latin typeface="Times New Roman"/>
                <a:cs typeface="Times New Roman"/>
              </a:rPr>
              <a:t>t&amp;rct</a:t>
            </a:r>
            <a:r>
              <a:rPr lang="en-US" sz="1200" baseline="0" dirty="0" smtClean="0">
                <a:latin typeface="Times New Roman"/>
                <a:cs typeface="Times New Roman"/>
              </a:rPr>
              <a:t>=</a:t>
            </a:r>
            <a:r>
              <a:rPr lang="en-US" sz="1200" baseline="0" dirty="0" err="1" smtClean="0">
                <a:latin typeface="Times New Roman"/>
                <a:cs typeface="Times New Roman"/>
              </a:rPr>
              <a:t>j&amp;q</a:t>
            </a:r>
            <a:r>
              <a:rPr lang="en-US" sz="1200" baseline="0" dirty="0" smtClean="0">
                <a:latin typeface="Times New Roman"/>
                <a:cs typeface="Times New Roman"/>
              </a:rPr>
              <a:t>=&amp;</a:t>
            </a:r>
            <a:r>
              <a:rPr lang="en-US" sz="1200" baseline="0" dirty="0" err="1" smtClean="0">
                <a:latin typeface="Times New Roman"/>
                <a:cs typeface="Times New Roman"/>
              </a:rPr>
              <a:t>esrc</a:t>
            </a:r>
            <a:r>
              <a:rPr lang="en-US" sz="1200" baseline="0" dirty="0" smtClean="0">
                <a:latin typeface="Times New Roman"/>
                <a:cs typeface="Times New Roman"/>
              </a:rPr>
              <a:t>=</a:t>
            </a:r>
            <a:r>
              <a:rPr lang="en-US" sz="1200" baseline="0" dirty="0" err="1" smtClean="0">
                <a:latin typeface="Times New Roman"/>
                <a:cs typeface="Times New Roman"/>
              </a:rPr>
              <a:t>s&amp;source</a:t>
            </a:r>
            <a:r>
              <a:rPr lang="en-US" sz="1200" baseline="0" dirty="0" smtClean="0">
                <a:latin typeface="Times New Roman"/>
                <a:cs typeface="Times New Roman"/>
              </a:rPr>
              <a:t>=</a:t>
            </a:r>
            <a:r>
              <a:rPr lang="en-US" sz="1200" baseline="0" dirty="0" err="1" smtClean="0">
                <a:latin typeface="Times New Roman"/>
                <a:cs typeface="Times New Roman"/>
              </a:rPr>
              <a:t>web&amp;cd</a:t>
            </a:r>
            <a:r>
              <a:rPr lang="en-US" sz="1200" baseline="0" dirty="0" smtClean="0">
                <a:latin typeface="Times New Roman"/>
                <a:cs typeface="Times New Roman"/>
              </a:rPr>
              <a:t>=3&amp;ved=0CC4QFjAC&amp;url=http%3A%2F%2Fwww.bbk.ac.uk%2Fmybirkbeck%2Fget-ahead-stay-ahead%2Fwriting%2FHedging-in-AcademicWriting.doc&amp;ei=lqLtU6CYCdG48gXBqYCgCw&amp;usg=AFQjCNF_MG4jWMtUYvLsjm6Xt0fEQVhbQw&amp;sig2=ke6TopkYzzv2VgpAvehGJA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21</a:t>
            </a:fld>
            <a:endParaRPr lang="en-US"/>
          </a:p>
        </p:txBody>
      </p:sp>
    </p:spTree>
    <p:extLst>
      <p:ext uri="{BB962C8B-B14F-4D97-AF65-F5344CB8AC3E}">
        <p14:creationId xmlns:p14="http://schemas.microsoft.com/office/powerpoint/2010/main" val="2872205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6" name="Group 10"/>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5" name="Snip Single Corner Rectangle 14"/>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6" name="Straight Connector 15"/>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3" name="Teardrop 12"/>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US"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grpSp>
        <p:nvGrpSpPr>
          <p:cNvPr id="6" name="Group 14"/>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7" name="Snip Single Corner Rectangle 16"/>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8" name="Straight Connector 17"/>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6" name="Teardrop 15"/>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US"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a:p>
        </p:txBody>
      </p:sp>
      <p:sp>
        <p:nvSpPr>
          <p:cNvPr id="12" name="Picture Placeholder 11"/>
          <p:cNvSpPr>
            <a:spLocks noGrp="1"/>
          </p:cNvSpPr>
          <p:nvPr>
            <p:ph type="pic" sz="quarter" idx="12"/>
          </p:nvPr>
        </p:nvSpPr>
        <p:spPr>
          <a:xfrm>
            <a:off x="0" y="676835"/>
            <a:ext cx="7543800" cy="2587752"/>
          </a:xfrm>
          <a:effectLst>
            <a:outerShdw blurRad="50800" dist="63500" dir="2700000" algn="tl" rotWithShape="0">
              <a:prstClr val="black">
                <a:alpha val="50000"/>
              </a:prstClr>
            </a:outerShdw>
          </a:effectLst>
        </p:spPr>
        <p:txBody>
          <a:bodyPr>
            <a:normAutofit/>
          </a:bodyPr>
          <a:lstStyle>
            <a:lvl1pPr marL="0" indent="0">
              <a:buNone/>
              <a:defRPr sz="1800"/>
            </a:lvl1pPr>
          </a:lstStyle>
          <a:p>
            <a:r>
              <a:rPr lang="en-US"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6" name="Group 6"/>
          <p:cNvGrpSpPr/>
          <p:nvPr/>
        </p:nvGrpSpPr>
        <p:grpSpPr>
          <a:xfrm flipH="1">
            <a:off x="1600199" y="2126877"/>
            <a:ext cx="7543801" cy="2604247"/>
            <a:chOff x="-1" y="3379694"/>
            <a:chExt cx="7543801" cy="2604247"/>
          </a:xfrm>
        </p:grpSpPr>
        <p:grpSp>
          <p:nvGrpSpPr>
            <p:cNvPr id="7" name="Group 11"/>
            <p:cNvGrpSpPr/>
            <p:nvPr/>
          </p:nvGrpSpPr>
          <p:grpSpPr>
            <a:xfrm>
              <a:off x="-1" y="3379694"/>
              <a:ext cx="7543801" cy="2604247"/>
              <a:chOff x="-1" y="3379694"/>
              <a:chExt cx="7543801" cy="2604247"/>
            </a:xfrm>
          </p:grpSpPr>
          <p:sp>
            <p:nvSpPr>
              <p:cNvPr id="10" name="Snip Single Corner Rectangle 9"/>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1" name="Straight Connector 10"/>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9" name="Teardrop 8"/>
            <p:cNvSpPr/>
            <p:nvPr/>
          </p:nvSpPr>
          <p:spPr>
            <a:xfrm flipH="1">
              <a:off x="22859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1736105" y="2653553"/>
            <a:ext cx="5870448" cy="1472184"/>
          </a:xfrm>
        </p:spPr>
        <p:txBody>
          <a:bodyPr vert="horz" lIns="91440" tIns="45720" rIns="91440" bIns="45720" rtlCol="0" anchor="b" anchorCtr="0">
            <a:normAutofit/>
          </a:bodyPr>
          <a:lstStyle>
            <a:lvl1pPr algn="l" defTabSz="914400" rtl="0" eaLnBrk="1" latinLnBrk="0" hangingPunct="1">
              <a:spcBef>
                <a:spcPct val="0"/>
              </a:spcBef>
              <a:buNone/>
              <a:defRPr sz="4600" kern="1200">
                <a:solidFill>
                  <a:schemeClr val="tx1">
                    <a:lumMod val="90000"/>
                    <a:lumOff val="10000"/>
                  </a:schemeClr>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1736105" y="4134881"/>
            <a:ext cx="5870448" cy="576072"/>
          </a:xfrm>
        </p:spPr>
        <p:txBody>
          <a:bodyPr vert="horz" lIns="91440" tIns="45720" rIns="91440" bIns="45720" rtlCol="0">
            <a:normAutofit/>
          </a:bodyPr>
          <a:lstStyle>
            <a:lvl1pPr marL="0" indent="0" algn="l" defTabSz="914400" rtl="0" eaLnBrk="1" latinLnBrk="0" hangingPunct="1">
              <a:spcBef>
                <a:spcPts val="0"/>
              </a:spcBef>
              <a:buClr>
                <a:schemeClr val="accent1"/>
              </a:buClr>
              <a:buSzPct val="90000"/>
              <a:buFont typeface="Wingdings 2" pitchFamily="18" charset="2"/>
              <a:buNone/>
              <a:defRPr sz="1400" kern="1200">
                <a:solidFill>
                  <a:schemeClr val="tx1">
                    <a:lumMod val="90000"/>
                    <a:lumOff val="10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rot="16200000">
            <a:off x="8033590" y="3475037"/>
            <a:ext cx="1828801" cy="365125"/>
          </a:xfrm>
        </p:spPr>
        <p:txBody>
          <a:bodyPr vert="horz" lIns="91440" tIns="0" rIns="91440" bIns="0" rtlCol="0" anchor="t" anchorCtr="0"/>
          <a:lstStyle>
            <a:lvl1pPr marL="0" algn="l" defTabSz="914400" rtl="0" eaLnBrk="1" latinLnBrk="0" hangingPunct="1">
              <a:defRPr sz="1100" b="1" kern="1200">
                <a:solidFill>
                  <a:schemeClr val="bg1">
                    <a:lumMod val="75000"/>
                  </a:schemeClr>
                </a:solidFill>
                <a:latin typeface="+mn-lt"/>
                <a:ea typeface="+mn-ea"/>
                <a:cs typeface="+mn-cs"/>
              </a:defRPr>
            </a:lvl1pPr>
          </a:lstStyle>
          <a:p>
            <a:endParaRPr lang="en-US"/>
          </a:p>
        </p:txBody>
      </p:sp>
      <p:sp>
        <p:nvSpPr>
          <p:cNvPr id="4" name="Date Placeholder 3"/>
          <p:cNvSpPr>
            <a:spLocks noGrp="1"/>
          </p:cNvSpPr>
          <p:nvPr>
            <p:ph type="dt" sz="half" idx="10"/>
          </p:nvPr>
        </p:nvSpPr>
        <p:spPr>
          <a:xfrm rot="16200000">
            <a:off x="7658009" y="3475037"/>
            <a:ext cx="1828800" cy="365125"/>
          </a:xfrm>
        </p:spPr>
        <p:txBody>
          <a:bodyPr vert="horz" lIns="91440" tIns="0" rIns="91440" bIns="0" rtlCol="0" anchor="b" anchorCtr="0"/>
          <a:lstStyle>
            <a:lvl1pPr marL="0" algn="l" defTabSz="914400" rtl="0" eaLnBrk="1" latinLnBrk="0" hangingPunct="1">
              <a:defRPr sz="1400" b="1" kern="1200">
                <a:solidFill>
                  <a:schemeClr val="bg1">
                    <a:lumMod val="50000"/>
                  </a:schemeClr>
                </a:solidFill>
                <a:latin typeface="+mn-lt"/>
                <a:ea typeface="+mn-ea"/>
                <a:cs typeface="+mn-cs"/>
              </a:defRPr>
            </a:lvl1pPr>
          </a:lstStyle>
          <a:p>
            <a:fld id="{D66E8EFA-9C5A-934A-87C0-583753F957F7}" type="datetimeFigureOut">
              <a:rPr lang="en-US" smtClean="0"/>
              <a:t>27/11/14</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Snip Diagonal Corner Rectangle 10"/>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Snip Diagonal Corner Rectangle 11"/>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p>
            <a:r>
              <a:rPr lang="en-US" smtClean="0"/>
              <a:t>Click to edit Master title style</a:t>
            </a:r>
            <a:endParaRPr/>
          </a:p>
        </p:txBody>
      </p:sp>
      <p:sp>
        <p:nvSpPr>
          <p:cNvPr id="3" name="Content Placeholder 2"/>
          <p:cNvSpPr>
            <a:spLocks noGrp="1"/>
          </p:cNvSpPr>
          <p:nvPr>
            <p:ph sz="half" idx="1"/>
          </p:nvPr>
        </p:nvSpPr>
        <p:spPr>
          <a:xfrm>
            <a:off x="779461" y="1981201"/>
            <a:ext cx="3657600" cy="3975100"/>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05351" y="1981201"/>
            <a:ext cx="3657600" cy="3975100"/>
          </a:xfrm>
        </p:spPr>
        <p:txBody>
          <a:bodyPr>
            <a:normAutofit/>
          </a:bodyPr>
          <a:lstStyle>
            <a:lvl1pPr>
              <a:defRPr sz="2200"/>
            </a:lvl1pPr>
            <a:lvl2pPr>
              <a:defRPr sz="2000"/>
            </a:lvl2pPr>
            <a:lvl3pPr>
              <a:defRPr sz="1800"/>
            </a:lvl3pPr>
            <a:lvl4pPr>
              <a:defRPr sz="1800"/>
            </a:lvl4pPr>
            <a:lvl5pPr>
              <a:defRPr sz="1800"/>
            </a:lvl5pPr>
            <a:lvl6pPr marL="1946275" indent="-344488">
              <a:defRPr sz="1800"/>
            </a:lvl6pPr>
            <a:lvl7pPr marL="1946275" indent="-344488">
              <a:defRPr sz="1800"/>
            </a:lvl7pPr>
            <a:lvl8pPr marL="1946275" indent="-344488">
              <a:defRPr sz="1800"/>
            </a:lvl8pPr>
            <a:lvl9pPr marL="1946275"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D66E8EFA-9C5A-934A-87C0-583753F957F7}" type="datetimeFigureOut">
              <a:rPr lang="en-US" smtClean="0"/>
              <a:t>27/11/14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Snip Diagonal Corner Rectangle 11"/>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Snip Diagonal Corner Rectangle 12"/>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79463"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79463"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05351"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05351"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D66E8EFA-9C5A-934A-87C0-583753F957F7}" type="datetimeFigureOut">
              <a:rPr lang="en-US" smtClean="0"/>
              <a:t>27/11/14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D66E8EFA-9C5A-934A-87C0-583753F957F7}" type="datetimeFigureOut">
              <a:rPr lang="en-US" smtClean="0"/>
              <a:t>27/11/14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Snip Diagonal Corner Rectangle 5"/>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D66E8EFA-9C5A-934A-87C0-583753F957F7}" type="datetimeFigureOut">
              <a:rPr lang="en-US" smtClean="0"/>
              <a:t>27/11/14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1" name="Group 11"/>
          <p:cNvGrpSpPr/>
          <p:nvPr/>
        </p:nvGrpSpPr>
        <p:grpSpPr>
          <a:xfrm>
            <a:off x="228600" y="228600"/>
            <a:ext cx="4251960" cy="6387352"/>
            <a:chOff x="228600" y="228600"/>
            <a:chExt cx="4251960" cy="6387352"/>
          </a:xfrm>
        </p:grpSpPr>
        <p:sp>
          <p:nvSpPr>
            <p:cNvPr id="13" name="Snip Diagonal Corner Rectangle 12"/>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Teardrop 13"/>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5" name="Snip Diagonal Corner Rectangle 14"/>
          <p:cNvSpPr/>
          <p:nvPr/>
        </p:nvSpPr>
        <p:spPr>
          <a:xfrm flipV="1">
            <a:off x="46482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525780" y="2177303"/>
            <a:ext cx="3657600" cy="1162050"/>
          </a:xfrm>
        </p:spPr>
        <p:txBody>
          <a:bodyPr anchor="b">
            <a:normAutofit/>
          </a:bodyPr>
          <a:lstStyle>
            <a:lvl1pPr algn="l">
              <a:defRPr sz="3000" b="0">
                <a:solidFill>
                  <a:schemeClr val="accent1"/>
                </a:solidFill>
              </a:defRPr>
            </a:lvl1pPr>
          </a:lstStyle>
          <a:p>
            <a:r>
              <a:rPr lang="en-US" smtClean="0"/>
              <a:t>Click to edit Master title style</a:t>
            </a:r>
            <a:endParaRPr/>
          </a:p>
        </p:txBody>
      </p:sp>
      <p:sp>
        <p:nvSpPr>
          <p:cNvPr id="3" name="Content Placeholder 2"/>
          <p:cNvSpPr>
            <a:spLocks noGrp="1"/>
          </p:cNvSpPr>
          <p:nvPr>
            <p:ph idx="1"/>
          </p:nvPr>
        </p:nvSpPr>
        <p:spPr>
          <a:xfrm>
            <a:off x="4945380" y="609600"/>
            <a:ext cx="3657600" cy="53340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525780" y="3352799"/>
            <a:ext cx="3657600" cy="2590801"/>
          </a:xfrm>
        </p:spPr>
        <p:txBody>
          <a:bodyPr>
            <a:normAutofit/>
          </a:bodyPr>
          <a:lstStyle>
            <a:lvl1pPr marL="0" indent="0">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762000" y="6297706"/>
            <a:ext cx="1295400" cy="365125"/>
          </a:xfrm>
        </p:spPr>
        <p:txBody>
          <a:bodyPr/>
          <a:lstStyle/>
          <a:p>
            <a:fld id="{D66E8EFA-9C5A-934A-87C0-583753F957F7}" type="datetimeFigureOut">
              <a:rPr lang="en-US" smtClean="0"/>
              <a:t>27/11/14</a:t>
            </a:fld>
            <a:endParaRPr lang="en-US"/>
          </a:p>
        </p:txBody>
      </p:sp>
      <p:sp>
        <p:nvSpPr>
          <p:cNvPr id="6" name="Footer Placeholder 5"/>
          <p:cNvSpPr>
            <a:spLocks noGrp="1"/>
          </p:cNvSpPr>
          <p:nvPr>
            <p:ph type="ftr" sz="quarter" idx="11"/>
          </p:nvPr>
        </p:nvSpPr>
        <p:spPr>
          <a:xfrm>
            <a:off x="2057400" y="6297706"/>
            <a:ext cx="2339788" cy="365125"/>
          </a:xfrm>
        </p:spPr>
        <p:txBody>
          <a:bodyPr/>
          <a:lstStyle/>
          <a:p>
            <a:endParaRPr lang="en-US"/>
          </a:p>
        </p:txBody>
      </p:sp>
      <p:sp>
        <p:nvSpPr>
          <p:cNvPr id="7" name="Slide Number Placeholder 6"/>
          <p:cNvSpPr>
            <a:spLocks noGrp="1"/>
          </p:cNvSpPr>
          <p:nvPr>
            <p:ph type="sldNum" sz="quarter" idx="12"/>
          </p:nvPr>
        </p:nvSpPr>
        <p:spPr>
          <a:xfrm>
            <a:off x="304800" y="6297706"/>
            <a:ext cx="443753" cy="365125"/>
          </a:xfrm>
        </p:spPr>
        <p:txBody>
          <a:bodyPr/>
          <a:lstStyle>
            <a:lvl1pPr algn="l">
              <a:defRPr/>
            </a:lvl1pPr>
          </a:lstStyle>
          <a:p>
            <a:fld id="{28B8DC94-F970-8B4F-B2BB-CB77C25D7F9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10"/>
          <p:cNvGrpSpPr/>
          <p:nvPr/>
        </p:nvGrpSpPr>
        <p:grpSpPr>
          <a:xfrm>
            <a:off x="228600" y="228600"/>
            <a:ext cx="4251960" cy="6387352"/>
            <a:chOff x="228600" y="228600"/>
            <a:chExt cx="4251960" cy="6387352"/>
          </a:xfrm>
        </p:grpSpPr>
        <p:sp>
          <p:nvSpPr>
            <p:cNvPr id="12" name="Snip Diagonal Corner Rectangle 11"/>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Teardrop 12"/>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2" y="2176272"/>
            <a:ext cx="3657600" cy="1161288"/>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flipH="1">
            <a:off x="4654475" y="228600"/>
            <a:ext cx="4251960" cy="6391656"/>
          </a:xfrm>
          <a:prstGeom prst="snip2DiagRect">
            <a:avLst>
              <a:gd name="adj1" fmla="val 0"/>
              <a:gd name="adj2" fmla="val 4017"/>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530352" y="3342401"/>
            <a:ext cx="3657600" cy="2595282"/>
          </a:xfrm>
        </p:spPr>
        <p:txBody>
          <a:bodyPr>
            <a:normAutofit/>
          </a:bodyPr>
          <a:lstStyle>
            <a:lvl1pPr marL="0" indent="0">
              <a:lnSpc>
                <a:spcPct val="110000"/>
              </a:lnSpc>
              <a:spcBef>
                <a:spcPts val="60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758952" y="6300216"/>
            <a:ext cx="1298448" cy="365125"/>
          </a:xfrm>
        </p:spPr>
        <p:txBody>
          <a:bodyPr/>
          <a:lstStyle/>
          <a:p>
            <a:fld id="{D66E8EFA-9C5A-934A-87C0-583753F957F7}" type="datetimeFigureOut">
              <a:rPr lang="en-US" smtClean="0"/>
              <a:t>27/11/14</a:t>
            </a:fld>
            <a:endParaRPr lang="en-US"/>
          </a:p>
        </p:txBody>
      </p:sp>
      <p:sp>
        <p:nvSpPr>
          <p:cNvPr id="6" name="Footer Placeholder 5"/>
          <p:cNvSpPr>
            <a:spLocks noGrp="1"/>
          </p:cNvSpPr>
          <p:nvPr>
            <p:ph type="ftr" sz="quarter" idx="11"/>
          </p:nvPr>
        </p:nvSpPr>
        <p:spPr>
          <a:xfrm>
            <a:off x="2057400" y="6300216"/>
            <a:ext cx="2340864" cy="365125"/>
          </a:xfrm>
        </p:spPr>
        <p:txBody>
          <a:bodyPr/>
          <a:lstStyle/>
          <a:p>
            <a:endParaRPr lang="en-US"/>
          </a:p>
        </p:txBody>
      </p:sp>
      <p:sp>
        <p:nvSpPr>
          <p:cNvPr id="7" name="Slide Number Placeholder 6"/>
          <p:cNvSpPr>
            <a:spLocks noGrp="1"/>
          </p:cNvSpPr>
          <p:nvPr>
            <p:ph type="sldNum" sz="quarter" idx="12"/>
          </p:nvPr>
        </p:nvSpPr>
        <p:spPr>
          <a:xfrm>
            <a:off x="301752" y="6300216"/>
            <a:ext cx="448056" cy="365125"/>
          </a:xfrm>
        </p:spPr>
        <p:txBody>
          <a:bodyPr/>
          <a:lstStyle>
            <a:lvl1pPr algn="l">
              <a:defRPr/>
            </a:lvl1pPr>
          </a:lstStyle>
          <a:p>
            <a:fld id="{28B8DC94-F970-8B4F-B2BB-CB77C25D7F9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9" name="Snip Diagonal Corner Rectangle 8"/>
          <p:cNvSpPr/>
          <p:nvPr/>
        </p:nvSpPr>
        <p:spPr>
          <a:xfrm flipV="1">
            <a:off x="228600" y="4648200"/>
            <a:ext cx="8686800" cy="1963271"/>
          </a:xfrm>
          <a:prstGeom prst="snip2DiagRect">
            <a:avLst>
              <a:gd name="adj1" fmla="val 0"/>
              <a:gd name="adj2" fmla="val 937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200" y="4648200"/>
            <a:ext cx="8153400" cy="609600"/>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D66E8EFA-9C5A-934A-87C0-583753F957F7}" type="datetimeFigureOut">
              <a:rPr lang="en-US" smtClean="0"/>
              <a:t>27/11/14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B8DC94-F970-8B4F-B2BB-CB77C25D7F94}" type="slidenum">
              <a:rPr lang="en-US" smtClean="0"/>
              <a:t>‹#›</a:t>
            </a:fld>
            <a:endParaRPr lang="en-US"/>
          </a:p>
        </p:txBody>
      </p:sp>
      <p:sp>
        <p:nvSpPr>
          <p:cNvPr id="7" name="Text Placeholder 3"/>
          <p:cNvSpPr>
            <a:spLocks noGrp="1"/>
          </p:cNvSpPr>
          <p:nvPr>
            <p:ph type="body" sz="half" idx="2"/>
          </p:nvPr>
        </p:nvSpPr>
        <p:spPr>
          <a:xfrm>
            <a:off x="457200" y="5257799"/>
            <a:ext cx="8156448" cy="820272"/>
          </a:xfrm>
        </p:spPr>
        <p:txBody>
          <a:bodyPr>
            <a:normAutofit/>
          </a:bodyPr>
          <a:lstStyle>
            <a:lvl1pPr marL="0" indent="0">
              <a:lnSpc>
                <a:spcPct val="110000"/>
              </a:lnSpc>
              <a:spcBef>
                <a:spcPct val="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Picture Placeholder 2"/>
          <p:cNvSpPr>
            <a:spLocks noGrp="1"/>
          </p:cNvSpPr>
          <p:nvPr>
            <p:ph type="pic" idx="1"/>
          </p:nvPr>
        </p:nvSpPr>
        <p:spPr>
          <a:xfrm flipH="1">
            <a:off x="228600" y="228600"/>
            <a:ext cx="8677835" cy="4267200"/>
          </a:xfrm>
          <a:prstGeom prst="snip2DiagRect">
            <a:avLst>
              <a:gd name="adj1" fmla="val 0"/>
              <a:gd name="adj2" fmla="val 4332"/>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66E8EFA-9C5A-934A-87C0-583753F957F7}" type="datetimeFigureOut">
              <a:rPr lang="en-US" smtClean="0"/>
              <a:t>27/11/14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8" name="Snip Diagonal Corner Rectangle 7"/>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467600" y="838201"/>
            <a:ext cx="1219200" cy="51054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779462" y="838201"/>
            <a:ext cx="6307138" cy="5105400"/>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295833"/>
            <a:ext cx="7583488" cy="1143000"/>
          </a:xfrm>
          <a:prstGeom prst="rect">
            <a:avLst/>
          </a:prstGeom>
        </p:spPr>
        <p:txBody>
          <a:bodyPr vert="horz" lIns="91440" tIns="45720" rIns="91440" bIns="45720" rtlCol="0" anchor="b" anchorCtr="0">
            <a:normAutofit/>
          </a:bodyPr>
          <a:lstStyle/>
          <a:p>
            <a:r>
              <a:rPr lang="en-US" smtClean="0"/>
              <a:t>Click to edit Master title style</a:t>
            </a:r>
            <a:endParaRPr/>
          </a:p>
        </p:txBody>
      </p:sp>
      <p:sp>
        <p:nvSpPr>
          <p:cNvPr id="3" name="Text Placeholder 2"/>
          <p:cNvSpPr>
            <a:spLocks noGrp="1"/>
          </p:cNvSpPr>
          <p:nvPr>
            <p:ph type="body" idx="1"/>
          </p:nvPr>
        </p:nvSpPr>
        <p:spPr>
          <a:xfrm>
            <a:off x="779463" y="1949824"/>
            <a:ext cx="7583488" cy="400722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228600" y="6243918"/>
            <a:ext cx="2133600" cy="365125"/>
          </a:xfrm>
          <a:prstGeom prst="rect">
            <a:avLst/>
          </a:prstGeom>
        </p:spPr>
        <p:txBody>
          <a:bodyPr vert="horz" lIns="91440" tIns="45720" rIns="91440" bIns="45720" rtlCol="0" anchor="ctr"/>
          <a:lstStyle>
            <a:lvl1pPr algn="l">
              <a:defRPr sz="1100" b="1">
                <a:solidFill>
                  <a:schemeClr val="bg1">
                    <a:lumMod val="65000"/>
                  </a:schemeClr>
                </a:solidFill>
              </a:defRPr>
            </a:lvl1pPr>
          </a:lstStyle>
          <a:p>
            <a:fld id="{D66E8EFA-9C5A-934A-87C0-583753F957F7}" type="datetimeFigureOut">
              <a:rPr lang="en-US" smtClean="0"/>
              <a:t>27/11/14</a:t>
            </a:fld>
            <a:endParaRPr lang="en-US"/>
          </a:p>
        </p:txBody>
      </p:sp>
      <p:sp>
        <p:nvSpPr>
          <p:cNvPr id="5" name="Footer Placeholder 4"/>
          <p:cNvSpPr>
            <a:spLocks noGrp="1"/>
          </p:cNvSpPr>
          <p:nvPr>
            <p:ph type="ftr" sz="quarter" idx="3"/>
          </p:nvPr>
        </p:nvSpPr>
        <p:spPr>
          <a:xfrm>
            <a:off x="5867400" y="6248400"/>
            <a:ext cx="2895600" cy="365125"/>
          </a:xfrm>
          <a:prstGeom prst="rect">
            <a:avLst/>
          </a:prstGeom>
        </p:spPr>
        <p:txBody>
          <a:bodyPr vert="horz" lIns="91440" tIns="45720" rIns="91440" bIns="45720" rtlCol="0" anchor="ctr"/>
          <a:lstStyle>
            <a:lvl1pPr algn="r">
              <a:defRPr sz="1100" b="1">
                <a:solidFill>
                  <a:schemeClr val="bg1">
                    <a:lumMod val="65000"/>
                  </a:schemeClr>
                </a:solidFill>
              </a:defRPr>
            </a:lvl1pPr>
          </a:lstStyle>
          <a:p>
            <a:endParaRPr lang="en-US"/>
          </a:p>
        </p:txBody>
      </p:sp>
      <p:sp>
        <p:nvSpPr>
          <p:cNvPr id="6" name="Slide Number Placeholder 5"/>
          <p:cNvSpPr>
            <a:spLocks noGrp="1"/>
          </p:cNvSpPr>
          <p:nvPr>
            <p:ph type="sldNum" sz="quarter" idx="4"/>
          </p:nvPr>
        </p:nvSpPr>
        <p:spPr>
          <a:xfrm>
            <a:off x="4305300" y="6248400"/>
            <a:ext cx="533400" cy="365125"/>
          </a:xfrm>
          <a:prstGeom prst="rect">
            <a:avLst/>
          </a:prstGeom>
        </p:spPr>
        <p:txBody>
          <a:bodyPr vert="horz" lIns="91440" tIns="45720" rIns="91440" bIns="45720" rtlCol="0" anchor="ctr"/>
          <a:lstStyle>
            <a:lvl1pPr algn="ctr">
              <a:defRPr sz="1100" b="1">
                <a:solidFill>
                  <a:schemeClr val="bg1">
                    <a:lumMod val="65000"/>
                  </a:schemeClr>
                </a:solidFill>
              </a:defRPr>
            </a:lvl1pPr>
          </a:lstStyle>
          <a:p>
            <a:fld id="{28B8DC94-F970-8B4F-B2BB-CB77C25D7F9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spcBef>
          <a:spcPct val="0"/>
        </a:spcBef>
        <a:buNone/>
        <a:defRPr sz="3800" kern="1200">
          <a:solidFill>
            <a:schemeClr val="tx1">
              <a:lumMod val="90000"/>
              <a:lumOff val="10000"/>
            </a:schemeClr>
          </a:solidFill>
          <a:latin typeface="+mj-lt"/>
          <a:ea typeface="+mj-ea"/>
          <a:cs typeface="+mj-cs"/>
        </a:defRPr>
      </a:lvl1pPr>
    </p:titleStyle>
    <p:body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choith@ied.edu.hk" TargetMode="External"/><Relationship Id="rId3" Type="http://schemas.openxmlformats.org/officeDocument/2006/relationships/hyperlink" Target="mailto:kwanlok@ied.edu.h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en.wikipedia.org/wiki/Zone_of_proximal_development" TargetMode="Externa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hyperlink" Target="https://www.google.com.hk/search?q=zone+of+proximal+development&amp;source=lnms&amp;tbm=isch&amp;sa=X&amp;ei=NnPtU8iCMtGE8gXwh4DACg&amp;ved=0CAYQ_AUoAQ&amp;biw=533&amp;bih=293" TargetMode="External"/><Relationship Id="rId4" Type="http://schemas.openxmlformats.org/officeDocument/2006/relationships/image" Target="../media/image5.png"/><Relationship Id="rId5" Type="http://schemas.openxmlformats.org/officeDocument/2006/relationships/hyperlink" Target="https://www.google.com.hk/search?q=%22zone+of+proximal+development+is+defined%22&amp;hl=zh-TW&amp;source=lnms&amp;sa=X&amp;ei=yHTtU9-CGM3o8AWR3IC4Bg&amp;ved=0CAcQ_AUoAA&amp;biw=533&amp;bih=293&amp;dpr=1.5" TargetMode="External"/><Relationship Id="rId6" Type="http://schemas.openxmlformats.org/officeDocument/2006/relationships/hyperlink" Target="https://www.google.com.hk/%23q=zone+of+proximal+development+filetype:ppt" TargetMode="External"/><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hyperlink" Target="http://www.lib.ied.edu.hk/" TargetMode="External"/><Relationship Id="rId4" Type="http://schemas.openxmlformats.org/officeDocument/2006/relationships/hyperlink" Target="http://books.google.com.hk/books?id=4E6XkuNm1eQC&amp;pg=PA149&amp;dq=EMI+teaching&amp;hl=zh-TW&amp;sa=X&amp;ei=pYXtU5WsK8u48gW3lYLQDQ&amp;redir_esc=y%23v=onepage&amp;q=EMI%20teaching&amp;f=false" TargetMode="External"/><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5.xml.rels><?xml version="1.0" encoding="UTF-8" standalone="yes"?>
<Relationships xmlns="http://schemas.openxmlformats.org/package/2006/relationships"><Relationship Id="rId3" Type="http://schemas.openxmlformats.org/officeDocument/2006/relationships/hyperlink" Target="http://thesaurus.com/browse/say" TargetMode="External"/><Relationship Id="rId4" Type="http://schemas.openxmlformats.org/officeDocument/2006/relationships/hyperlink" Target="https://www.google.com/search?hl=zh-TW&amp;tbm=bks&amp;q=%22In+a+similar+vein%22&amp;oq=%22In+a+similar+vein%22&amp;gs_l=serp.3...34913.38327.0.38555.19.18.0.0.0.3.127.1377.15j3.18.0....0...1c.1.52.serp..12.7.603.6L8di-7Q3WM" TargetMode="External"/><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s>
</file>

<file path=ppt/slides/_rels/slide18.xml.rels><?xml version="1.0" encoding="UTF-8" standalone="yes"?>
<Relationships xmlns="http://schemas.openxmlformats.org/package/2006/relationships"><Relationship Id="rId3" Type="http://schemas.openxmlformats.org/officeDocument/2006/relationships/hyperlink" Target="http://www.yale.edu/graduateschool/writing/tutorials.html" TargetMode="External"/><Relationship Id="rId4" Type="http://schemas.openxmlformats.org/officeDocument/2006/relationships/hyperlink" Target="https://owl.english.purdue.edu/owl/resource/560/01/" TargetMode="External"/><Relationship Id="rId5" Type="http://schemas.openxmlformats.org/officeDocument/2006/relationships/hyperlink" Target="http://www.phrasebank.manchester.ac.uk/" TargetMode="External"/><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owl.english.purdue.edu/media/pdf/20090212013008_560.pdf"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048000"/>
            <a:ext cx="6756400" cy="1854199"/>
          </a:xfrm>
        </p:spPr>
        <p:txBody>
          <a:bodyPr>
            <a:normAutofit/>
          </a:bodyPr>
          <a:lstStyle/>
          <a:p>
            <a:r>
              <a:rPr lang="en-US" sz="3800" dirty="0">
                <a:latin typeface="Times New Roman"/>
                <a:cs typeface="Times New Roman"/>
              </a:rPr>
              <a:t>TIPS ON LEARNING IN EMI COURSES</a:t>
            </a:r>
          </a:p>
        </p:txBody>
      </p:sp>
      <p:sp>
        <p:nvSpPr>
          <p:cNvPr id="3" name="Subtitle 2"/>
          <p:cNvSpPr>
            <a:spLocks noGrp="1"/>
          </p:cNvSpPr>
          <p:nvPr>
            <p:ph type="subTitle" idx="1"/>
          </p:nvPr>
        </p:nvSpPr>
        <p:spPr>
          <a:xfrm>
            <a:off x="1371600" y="4902199"/>
            <a:ext cx="5867400" cy="1068295"/>
          </a:xfrm>
        </p:spPr>
        <p:txBody>
          <a:bodyPr>
            <a:noAutofit/>
          </a:bodyPr>
          <a:lstStyle/>
          <a:p>
            <a:r>
              <a:rPr lang="en-US" sz="2000" dirty="0" smtClean="0">
                <a:latin typeface="Times New Roman"/>
                <a:cs typeface="Times New Roman"/>
              </a:rPr>
              <a:t>Dr. Choi, Tae </a:t>
            </a:r>
            <a:r>
              <a:rPr lang="en-US" sz="2000" dirty="0" err="1" smtClean="0">
                <a:latin typeface="Times New Roman"/>
                <a:cs typeface="Times New Roman"/>
              </a:rPr>
              <a:t>Hee</a:t>
            </a:r>
            <a:r>
              <a:rPr lang="en-US" sz="2000" dirty="0" smtClean="0">
                <a:latin typeface="Times New Roman"/>
                <a:cs typeface="Times New Roman"/>
              </a:rPr>
              <a:t> (</a:t>
            </a:r>
            <a:r>
              <a:rPr lang="en-US" sz="2000" dirty="0" smtClean="0">
                <a:latin typeface="Times New Roman"/>
                <a:cs typeface="Times New Roman"/>
                <a:hlinkClick r:id="rId2"/>
              </a:rPr>
              <a:t>choith@ied.edu.hk</a:t>
            </a:r>
            <a:r>
              <a:rPr lang="en-US" sz="2000" dirty="0" smtClean="0">
                <a:latin typeface="Times New Roman"/>
                <a:cs typeface="Times New Roman"/>
              </a:rPr>
              <a:t>)</a:t>
            </a:r>
          </a:p>
          <a:p>
            <a:r>
              <a:rPr lang="en-US" sz="2000" dirty="0" smtClean="0">
                <a:latin typeface="Times New Roman"/>
                <a:cs typeface="Times New Roman"/>
              </a:rPr>
              <a:t>Mr. Cheung, Kwan </a:t>
            </a:r>
            <a:r>
              <a:rPr lang="en-US" sz="2000" dirty="0" err="1" smtClean="0">
                <a:latin typeface="Times New Roman"/>
                <a:cs typeface="Times New Roman"/>
              </a:rPr>
              <a:t>Lok</a:t>
            </a:r>
            <a:r>
              <a:rPr lang="en-US" sz="2000" dirty="0" smtClean="0">
                <a:latin typeface="Times New Roman"/>
                <a:cs typeface="Times New Roman"/>
              </a:rPr>
              <a:t> </a:t>
            </a:r>
            <a:r>
              <a:rPr lang="en-US" sz="2000" dirty="0">
                <a:latin typeface="Times New Roman"/>
                <a:cs typeface="Times New Roman"/>
              </a:rPr>
              <a:t>(</a:t>
            </a:r>
            <a:r>
              <a:rPr lang="en-GB" sz="2000" dirty="0">
                <a:latin typeface="Times New Roman"/>
                <a:cs typeface="Times New Roman"/>
                <a:hlinkClick r:id="rId3"/>
              </a:rPr>
              <a:t>kwanlok@ied.edu.hk</a:t>
            </a:r>
            <a:r>
              <a:rPr lang="en-GB" sz="2000" dirty="0">
                <a:latin typeface="Times New Roman"/>
                <a:cs typeface="Times New Roman"/>
              </a:rPr>
              <a:t>)</a:t>
            </a:r>
            <a:endParaRPr lang="en-US" sz="2000" dirty="0">
              <a:latin typeface="Times New Roman"/>
              <a:cs typeface="Times New Roman"/>
            </a:endParaRPr>
          </a:p>
          <a:p>
            <a:r>
              <a:rPr lang="en-US" sz="2000" dirty="0" smtClean="0">
                <a:latin typeface="Times New Roman"/>
                <a:cs typeface="Times New Roman"/>
              </a:rPr>
              <a:t>Hong Kong Institute of Education</a:t>
            </a:r>
            <a:endParaRPr lang="en-US" sz="2000" dirty="0">
              <a:latin typeface="Times New Roman"/>
              <a:cs typeface="Times New Roman"/>
            </a:endParaRPr>
          </a:p>
        </p:txBody>
      </p:sp>
    </p:spTree>
    <p:extLst>
      <p:ext uri="{BB962C8B-B14F-4D97-AF65-F5344CB8AC3E}">
        <p14:creationId xmlns:p14="http://schemas.microsoft.com/office/powerpoint/2010/main" val="344956447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600" dirty="0" smtClean="0">
                <a:latin typeface="Times New Roman"/>
                <a:cs typeface="Times New Roman"/>
              </a:rPr>
              <a:t>Agenda</a:t>
            </a:r>
            <a:endParaRPr lang="en-US" sz="5600" dirty="0">
              <a:latin typeface="Times New Roman"/>
              <a:cs typeface="Times New Roman"/>
            </a:endParaRPr>
          </a:p>
        </p:txBody>
      </p:sp>
      <p:sp>
        <p:nvSpPr>
          <p:cNvPr id="3" name="Content Placeholder 2"/>
          <p:cNvSpPr>
            <a:spLocks noGrp="1"/>
          </p:cNvSpPr>
          <p:nvPr>
            <p:ph idx="1"/>
          </p:nvPr>
        </p:nvSpPr>
        <p:spPr>
          <a:xfrm>
            <a:off x="779462" y="1949824"/>
            <a:ext cx="8364538" cy="4374776"/>
          </a:xfrm>
        </p:spPr>
        <p:txBody>
          <a:bodyPr>
            <a:normAutofit fontScale="92500"/>
          </a:bodyPr>
          <a:lstStyle/>
          <a:p>
            <a:r>
              <a:rPr lang="en-US" sz="3200" b="1" dirty="0">
                <a:latin typeface="Times New Roman"/>
                <a:cs typeface="Times New Roman"/>
              </a:rPr>
              <a:t>I. </a:t>
            </a:r>
            <a:r>
              <a:rPr lang="en-US" sz="3200" b="1" u="sng" dirty="0" smtClean="0">
                <a:latin typeface="Times New Roman"/>
                <a:cs typeface="Times New Roman"/>
              </a:rPr>
              <a:t>Learning in Class</a:t>
            </a:r>
          </a:p>
          <a:p>
            <a:r>
              <a:rPr lang="en-US" sz="3200" b="1" dirty="0" smtClean="0">
                <a:latin typeface="Times New Roman"/>
                <a:cs typeface="Times New Roman"/>
              </a:rPr>
              <a:t>2. </a:t>
            </a:r>
            <a:r>
              <a:rPr lang="en-US" sz="3200" b="1" u="sng" dirty="0" smtClean="0">
                <a:latin typeface="Times New Roman"/>
                <a:cs typeface="Times New Roman"/>
              </a:rPr>
              <a:t>Writing Assignments</a:t>
            </a:r>
          </a:p>
          <a:p>
            <a:r>
              <a:rPr lang="en-US" sz="3200" b="1" dirty="0" smtClean="0">
                <a:latin typeface="Times New Roman"/>
                <a:cs typeface="Times New Roman"/>
              </a:rPr>
              <a:t>3. </a:t>
            </a:r>
            <a:r>
              <a:rPr lang="en-US" sz="3200" b="1" u="sng" dirty="0" smtClean="0">
                <a:latin typeface="Times New Roman"/>
                <a:cs typeface="Times New Roman"/>
              </a:rPr>
              <a:t>Useful Learning Resources</a:t>
            </a:r>
            <a:endParaRPr lang="en-US" sz="2600" b="1" u="sng" dirty="0" smtClean="0">
              <a:latin typeface="Times New Roman"/>
              <a:cs typeface="Times New Roman"/>
            </a:endParaRPr>
          </a:p>
          <a:p>
            <a:r>
              <a:rPr lang="en-US" sz="3200" b="1" dirty="0" smtClean="0">
                <a:latin typeface="Times New Roman"/>
                <a:cs typeface="Times New Roman"/>
              </a:rPr>
              <a:t>Appendices: </a:t>
            </a:r>
            <a:r>
              <a:rPr lang="en-US" sz="3200" b="1" u="sng" dirty="0" smtClean="0">
                <a:latin typeface="Times New Roman"/>
                <a:cs typeface="Times New Roman"/>
              </a:rPr>
              <a:t>Academic Writing </a:t>
            </a:r>
          </a:p>
          <a:p>
            <a:pPr lvl="1"/>
            <a:r>
              <a:rPr lang="en-US" sz="3000" dirty="0" smtClean="0">
                <a:latin typeface="Times New Roman"/>
                <a:cs typeface="Times New Roman"/>
              </a:rPr>
              <a:t>Random tips on writing in academic style</a:t>
            </a:r>
          </a:p>
          <a:p>
            <a:pPr lvl="1"/>
            <a:r>
              <a:rPr lang="en-US" sz="3000" dirty="0" smtClean="0">
                <a:latin typeface="Times New Roman"/>
                <a:cs typeface="Times New Roman"/>
              </a:rPr>
              <a:t>Where to look for supporting evidence</a:t>
            </a:r>
          </a:p>
          <a:p>
            <a:pPr lvl="1"/>
            <a:r>
              <a:rPr lang="en-US" sz="3000" dirty="0" smtClean="0">
                <a:latin typeface="Times New Roman"/>
                <a:cs typeface="Times New Roman"/>
              </a:rPr>
              <a:t>Random linguistic strategies for academic writing </a:t>
            </a:r>
          </a:p>
          <a:p>
            <a:pPr lvl="1"/>
            <a:endParaRPr lang="en-US" sz="3000" dirty="0" smtClean="0">
              <a:latin typeface="Times New Roman"/>
              <a:cs typeface="Times New Roman"/>
            </a:endParaRPr>
          </a:p>
          <a:p>
            <a:pPr lvl="1"/>
            <a:endParaRPr lang="en-US" sz="3000" dirty="0">
              <a:latin typeface="Times New Roman"/>
              <a:cs typeface="Times New Roman"/>
            </a:endParaRPr>
          </a:p>
        </p:txBody>
      </p:sp>
    </p:spTree>
    <p:extLst>
      <p:ext uri="{BB962C8B-B14F-4D97-AF65-F5344CB8AC3E}">
        <p14:creationId xmlns:p14="http://schemas.microsoft.com/office/powerpoint/2010/main" val="1200616691"/>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800" y="295833"/>
            <a:ext cx="8737599" cy="1143000"/>
          </a:xfrm>
        </p:spPr>
        <p:txBody>
          <a:bodyPr>
            <a:normAutofit/>
          </a:bodyPr>
          <a:lstStyle/>
          <a:p>
            <a:pPr algn="ctr"/>
            <a:r>
              <a:rPr lang="en-US" sz="4000" b="1" u="sng" dirty="0">
                <a:latin typeface="Times New Roman"/>
                <a:cs typeface="Times New Roman"/>
              </a:rPr>
              <a:t>Learning in </a:t>
            </a:r>
            <a:r>
              <a:rPr lang="en-US" sz="4000" b="1" u="sng" dirty="0" smtClean="0">
                <a:latin typeface="Times New Roman"/>
                <a:cs typeface="Times New Roman"/>
              </a:rPr>
              <a:t>Class: 1</a:t>
            </a:r>
            <a:r>
              <a:rPr lang="en-US" sz="4000" b="1" u="sng" baseline="30000" dirty="0" smtClean="0">
                <a:latin typeface="Times New Roman"/>
                <a:cs typeface="Times New Roman"/>
              </a:rPr>
              <a:t>st</a:t>
            </a:r>
            <a:r>
              <a:rPr lang="en-US" sz="4000" b="1" u="sng" dirty="0" smtClean="0">
                <a:latin typeface="Times New Roman"/>
                <a:cs typeface="Times New Roman"/>
              </a:rPr>
              <a:t> tip </a:t>
            </a:r>
            <a:endParaRPr lang="en-US" dirty="0"/>
          </a:p>
        </p:txBody>
      </p:sp>
      <p:sp>
        <p:nvSpPr>
          <p:cNvPr id="3" name="Content Placeholder 2"/>
          <p:cNvSpPr>
            <a:spLocks noGrp="1"/>
          </p:cNvSpPr>
          <p:nvPr>
            <p:ph idx="1"/>
          </p:nvPr>
        </p:nvSpPr>
        <p:spPr>
          <a:xfrm>
            <a:off x="482600" y="1949824"/>
            <a:ext cx="7746999" cy="4007224"/>
          </a:xfrm>
        </p:spPr>
        <p:txBody>
          <a:bodyPr>
            <a:normAutofit/>
          </a:bodyPr>
          <a:lstStyle/>
          <a:p>
            <a:pPr marL="0" indent="0">
              <a:buNone/>
            </a:pPr>
            <a:r>
              <a:rPr lang="en-US" sz="4000" b="1" i="1" dirty="0"/>
              <a:t>Read </a:t>
            </a:r>
            <a:r>
              <a:rPr lang="en-US" sz="4000" b="1" i="1" dirty="0" smtClean="0"/>
              <a:t>related reference materials before </a:t>
            </a:r>
            <a:r>
              <a:rPr lang="en-US" sz="4000" b="1" i="1" dirty="0"/>
              <a:t>you attend a </a:t>
            </a:r>
            <a:r>
              <a:rPr lang="en-US" sz="4000" b="1" i="1" dirty="0" smtClean="0"/>
              <a:t>lesson</a:t>
            </a:r>
          </a:p>
          <a:p>
            <a:pPr lvl="1"/>
            <a:r>
              <a:rPr lang="en-US" sz="3600" dirty="0"/>
              <a:t>	</a:t>
            </a:r>
            <a:r>
              <a:rPr lang="en-US" sz="3600" dirty="0" smtClean="0"/>
              <a:t>Skim </a:t>
            </a:r>
            <a:r>
              <a:rPr lang="en-US" sz="3600" dirty="0"/>
              <a:t>through </a:t>
            </a:r>
            <a:r>
              <a:rPr lang="en-US" sz="3600" dirty="0">
                <a:solidFill>
                  <a:srgbClr val="FF0000"/>
                </a:solidFill>
              </a:rPr>
              <a:t>abstract</a:t>
            </a:r>
            <a:r>
              <a:rPr lang="en-US" sz="3600" dirty="0"/>
              <a:t>, </a:t>
            </a:r>
            <a:r>
              <a:rPr lang="en-US" sz="3600" dirty="0">
                <a:solidFill>
                  <a:srgbClr val="FF0000"/>
                </a:solidFill>
              </a:rPr>
              <a:t>headings</a:t>
            </a:r>
            <a:r>
              <a:rPr lang="en-US" sz="3600" dirty="0"/>
              <a:t> &amp; </a:t>
            </a:r>
            <a:r>
              <a:rPr lang="en-US" sz="3600" dirty="0">
                <a:solidFill>
                  <a:srgbClr val="FF0000"/>
                </a:solidFill>
              </a:rPr>
              <a:t>conclusion</a:t>
            </a:r>
            <a:r>
              <a:rPr lang="en-US" sz="3600" dirty="0"/>
              <a:t> </a:t>
            </a:r>
            <a:r>
              <a:rPr lang="en-US" sz="3400" dirty="0"/>
              <a:t>(</a:t>
            </a:r>
            <a:r>
              <a:rPr lang="zh-CHT" altLang="en-US" sz="3600" dirty="0"/>
              <a:t>略讀摘要</a:t>
            </a:r>
            <a:r>
              <a:rPr lang="en-US" altLang="zh-CHT" sz="3600" dirty="0"/>
              <a:t>, </a:t>
            </a:r>
            <a:r>
              <a:rPr lang="zh-CHT" altLang="en-US" sz="3600" dirty="0"/>
              <a:t>標題及結論</a:t>
            </a:r>
            <a:r>
              <a:rPr lang="en-US" sz="3400" dirty="0"/>
              <a:t>) </a:t>
            </a:r>
            <a:r>
              <a:rPr lang="en-US" sz="3600" dirty="0" smtClean="0"/>
              <a:t>before </a:t>
            </a:r>
            <a:r>
              <a:rPr lang="en-US" sz="3600" dirty="0"/>
              <a:t>you </a:t>
            </a:r>
            <a:r>
              <a:rPr lang="en-US" sz="3600" dirty="0" smtClean="0"/>
              <a:t>read the </a:t>
            </a:r>
            <a:r>
              <a:rPr lang="en-US" sz="3600" dirty="0"/>
              <a:t>whole </a:t>
            </a:r>
            <a:r>
              <a:rPr lang="en-US" sz="3600" dirty="0" smtClean="0"/>
              <a:t>paper</a:t>
            </a:r>
          </a:p>
        </p:txBody>
      </p:sp>
      <p:sp>
        <p:nvSpPr>
          <p:cNvPr id="5" name="Content Placeholder 2"/>
          <p:cNvSpPr txBox="1">
            <a:spLocks/>
          </p:cNvSpPr>
          <p:nvPr/>
        </p:nvSpPr>
        <p:spPr>
          <a:xfrm>
            <a:off x="4775200" y="2184400"/>
            <a:ext cx="4140198" cy="4257538"/>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a:lstStyle>
          <a:p>
            <a:pPr marL="0" indent="0">
              <a:buFont typeface="Wingdings 2" pitchFamily="18" charset="2"/>
              <a:buNone/>
            </a:pPr>
            <a:endParaRPr lang="en-US" sz="4400" dirty="0"/>
          </a:p>
        </p:txBody>
      </p:sp>
    </p:spTree>
    <p:extLst>
      <p:ext uri="{BB962C8B-B14F-4D97-AF65-F5344CB8AC3E}">
        <p14:creationId xmlns:p14="http://schemas.microsoft.com/office/powerpoint/2010/main" val="2455810619"/>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800" y="295833"/>
            <a:ext cx="8737599" cy="1143000"/>
          </a:xfrm>
        </p:spPr>
        <p:txBody>
          <a:bodyPr>
            <a:normAutofit/>
          </a:bodyPr>
          <a:lstStyle/>
          <a:p>
            <a:pPr algn="ctr"/>
            <a:r>
              <a:rPr lang="en-US" sz="4000" b="1" u="sng" dirty="0">
                <a:latin typeface="Times New Roman"/>
                <a:cs typeface="Times New Roman"/>
              </a:rPr>
              <a:t>Learning in </a:t>
            </a:r>
            <a:r>
              <a:rPr lang="en-US" sz="4000" b="1" u="sng" dirty="0" smtClean="0">
                <a:latin typeface="Times New Roman"/>
                <a:cs typeface="Times New Roman"/>
              </a:rPr>
              <a:t>Class: 2</a:t>
            </a:r>
            <a:r>
              <a:rPr lang="en-US" sz="4000" b="1" u="sng" baseline="30000" dirty="0" smtClean="0">
                <a:latin typeface="Times New Roman"/>
                <a:cs typeface="Times New Roman"/>
              </a:rPr>
              <a:t>nd</a:t>
            </a:r>
            <a:r>
              <a:rPr lang="en-US" sz="4000" b="1" u="sng" dirty="0" smtClean="0">
                <a:latin typeface="Times New Roman"/>
                <a:cs typeface="Times New Roman"/>
              </a:rPr>
              <a:t> tip </a:t>
            </a:r>
            <a:endParaRPr lang="en-US" dirty="0"/>
          </a:p>
        </p:txBody>
      </p:sp>
      <p:sp>
        <p:nvSpPr>
          <p:cNvPr id="3" name="Content Placeholder 2"/>
          <p:cNvSpPr>
            <a:spLocks noGrp="1"/>
          </p:cNvSpPr>
          <p:nvPr>
            <p:ph idx="1"/>
          </p:nvPr>
        </p:nvSpPr>
        <p:spPr>
          <a:xfrm>
            <a:off x="482600" y="1949824"/>
            <a:ext cx="7746999" cy="4007224"/>
          </a:xfrm>
        </p:spPr>
        <p:txBody>
          <a:bodyPr>
            <a:normAutofit/>
          </a:bodyPr>
          <a:lstStyle/>
          <a:p>
            <a:pPr marL="0" indent="0">
              <a:buNone/>
            </a:pPr>
            <a:r>
              <a:rPr lang="en-US" sz="3600" b="1" i="1" dirty="0"/>
              <a:t>Learn repeated terms (key </a:t>
            </a:r>
            <a:r>
              <a:rPr lang="en-US" sz="3600" b="1" i="1" dirty="0" smtClean="0"/>
              <a:t>concepts</a:t>
            </a:r>
            <a:r>
              <a:rPr lang="zh-CHT" altLang="en-US" sz="3600" b="1" i="1" dirty="0"/>
              <a:t>重點概念</a:t>
            </a:r>
            <a:r>
              <a:rPr lang="en-US" sz="3600" b="1" i="1" dirty="0" smtClean="0"/>
              <a:t>) </a:t>
            </a:r>
            <a:r>
              <a:rPr lang="en-US" sz="3600" b="1" i="1" dirty="0"/>
              <a:t>before the </a:t>
            </a:r>
            <a:r>
              <a:rPr lang="en-US" sz="3600" b="1" i="1" dirty="0" smtClean="0"/>
              <a:t>lesson</a:t>
            </a:r>
          </a:p>
        </p:txBody>
      </p:sp>
      <p:sp>
        <p:nvSpPr>
          <p:cNvPr id="5" name="Content Placeholder 2"/>
          <p:cNvSpPr txBox="1">
            <a:spLocks/>
          </p:cNvSpPr>
          <p:nvPr/>
        </p:nvSpPr>
        <p:spPr>
          <a:xfrm>
            <a:off x="4775200" y="2184400"/>
            <a:ext cx="4140198" cy="4257538"/>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a:lstStyle>
          <a:p>
            <a:pPr marL="0" indent="0">
              <a:buFont typeface="Wingdings 2" pitchFamily="18" charset="2"/>
              <a:buNone/>
            </a:pPr>
            <a:endParaRPr lang="en-US" sz="4400" dirty="0"/>
          </a:p>
        </p:txBody>
      </p:sp>
      <p:pic>
        <p:nvPicPr>
          <p:cNvPr id="6" name="Picture 5"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2700" y="3266938"/>
            <a:ext cx="4445000" cy="3175000"/>
          </a:xfrm>
          <a:prstGeom prst="rect">
            <a:avLst/>
          </a:prstGeom>
        </p:spPr>
      </p:pic>
    </p:spTree>
    <p:extLst>
      <p:ext uri="{BB962C8B-B14F-4D97-AF65-F5344CB8AC3E}">
        <p14:creationId xmlns:p14="http://schemas.microsoft.com/office/powerpoint/2010/main" val="95421019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532" y="240824"/>
            <a:ext cx="8648621" cy="1291690"/>
          </a:xfrm>
        </p:spPr>
        <p:txBody>
          <a:bodyPr>
            <a:noAutofit/>
          </a:bodyPr>
          <a:lstStyle/>
          <a:p>
            <a:pPr algn="ct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Approaching difficult words and </a:t>
            </a:r>
            <a:br>
              <a:rPr lang="en-US" dirty="0" smtClean="0">
                <a:latin typeface="Times New Roman"/>
                <a:cs typeface="Times New Roman"/>
              </a:rPr>
            </a:br>
            <a:r>
              <a:rPr lang="en-US" dirty="0" smtClean="0">
                <a:latin typeface="Times New Roman"/>
                <a:cs typeface="Times New Roman"/>
              </a:rPr>
              <a:t>key concepts: Using multiple sources</a:t>
            </a:r>
            <a:endParaRPr lang="en-US" dirty="0">
              <a:latin typeface="Times New Roman"/>
              <a:cs typeface="Times New Roman"/>
            </a:endParaRPr>
          </a:p>
        </p:txBody>
      </p:sp>
      <p:sp>
        <p:nvSpPr>
          <p:cNvPr id="3" name="Content Placeholder 2"/>
          <p:cNvSpPr>
            <a:spLocks noGrp="1"/>
          </p:cNvSpPr>
          <p:nvPr>
            <p:ph idx="1"/>
          </p:nvPr>
        </p:nvSpPr>
        <p:spPr>
          <a:xfrm>
            <a:off x="0" y="1949824"/>
            <a:ext cx="8604829" cy="4399162"/>
          </a:xfrm>
        </p:spPr>
        <p:txBody>
          <a:bodyPr>
            <a:noAutofit/>
          </a:bodyPr>
          <a:lstStyle/>
          <a:p>
            <a:r>
              <a:rPr lang="en-US" sz="3000" dirty="0" smtClean="0">
                <a:latin typeface="Times New Roman"/>
                <a:cs typeface="Times New Roman"/>
              </a:rPr>
              <a:t>Example: </a:t>
            </a:r>
            <a:r>
              <a:rPr lang="en-US" sz="3000" b="1" i="1" u="sng" dirty="0" smtClean="0">
                <a:latin typeface="Times New Roman"/>
                <a:cs typeface="Times New Roman"/>
              </a:rPr>
              <a:t>Zone of proximal development </a:t>
            </a:r>
          </a:p>
          <a:p>
            <a:r>
              <a:rPr lang="en-US" sz="3000" dirty="0" err="1">
                <a:latin typeface="Times New Roman"/>
                <a:cs typeface="Times New Roman"/>
              </a:rPr>
              <a:t>Vygotsky</a:t>
            </a:r>
            <a:r>
              <a:rPr lang="en-US" sz="3000" dirty="0">
                <a:latin typeface="Times New Roman"/>
                <a:cs typeface="Times New Roman"/>
              </a:rPr>
              <a:t> </a:t>
            </a:r>
            <a:r>
              <a:rPr lang="en-US" sz="3000" dirty="0" smtClean="0">
                <a:latin typeface="Times New Roman"/>
                <a:cs typeface="Times New Roman"/>
              </a:rPr>
              <a:t> defined it as “</a:t>
            </a:r>
            <a:r>
              <a:rPr lang="en-US" sz="3000" dirty="0">
                <a:latin typeface="Times New Roman"/>
                <a:cs typeface="Times New Roman"/>
              </a:rPr>
              <a:t>the distance between the actual developmental level as determined by independent problem solving and the level of potential development as determined through problem solving under adult guidance or in collaboration with a more capable peer</a:t>
            </a:r>
            <a:r>
              <a:rPr lang="en-US" sz="3000" dirty="0" smtClean="0">
                <a:latin typeface="Times New Roman"/>
                <a:cs typeface="Times New Roman"/>
              </a:rPr>
              <a:t>” (as cited in </a:t>
            </a:r>
            <a:r>
              <a:rPr lang="en-US" sz="3000" dirty="0" err="1" smtClean="0">
                <a:latin typeface="Times New Roman"/>
                <a:cs typeface="Times New Roman"/>
              </a:rPr>
              <a:t>Graue</a:t>
            </a:r>
            <a:r>
              <a:rPr lang="en-US" sz="3000" dirty="0" smtClean="0">
                <a:latin typeface="Times New Roman"/>
                <a:cs typeface="Times New Roman"/>
              </a:rPr>
              <a:t>, 1993, p. 29)</a:t>
            </a:r>
            <a:endParaRPr lang="en-US" sz="3000" dirty="0">
              <a:latin typeface="Times New Roman"/>
              <a:cs typeface="Times New Roman"/>
            </a:endParaRPr>
          </a:p>
        </p:txBody>
      </p:sp>
      <p:pic>
        <p:nvPicPr>
          <p:cNvPr id="4" name="Picture 3" descr="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532" y="1532514"/>
            <a:ext cx="8342073" cy="5119352"/>
          </a:xfrm>
          <a:prstGeom prst="rect">
            <a:avLst/>
          </a:prstGeom>
        </p:spPr>
      </p:pic>
    </p:spTree>
    <p:extLst>
      <p:ext uri="{BB962C8B-B14F-4D97-AF65-F5344CB8AC3E}">
        <p14:creationId xmlns:p14="http://schemas.microsoft.com/office/powerpoint/2010/main" val="194779506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Approaching difficult words and </a:t>
            </a:r>
            <a:br>
              <a:rPr lang="en-US" dirty="0">
                <a:latin typeface="Times New Roman"/>
                <a:cs typeface="Times New Roman"/>
              </a:rPr>
            </a:br>
            <a:r>
              <a:rPr lang="en-US" dirty="0">
                <a:latin typeface="Times New Roman"/>
                <a:cs typeface="Times New Roman"/>
              </a:rPr>
              <a:t>key concepts: Using multiple sources</a:t>
            </a:r>
            <a:endParaRPr lang="en-US" dirty="0"/>
          </a:p>
        </p:txBody>
      </p:sp>
      <p:sp>
        <p:nvSpPr>
          <p:cNvPr id="3" name="Content Placeholder 2"/>
          <p:cNvSpPr>
            <a:spLocks noGrp="1"/>
          </p:cNvSpPr>
          <p:nvPr>
            <p:ph idx="1"/>
          </p:nvPr>
        </p:nvSpPr>
        <p:spPr/>
        <p:txBody>
          <a:bodyPr/>
          <a:lstStyle/>
          <a:p>
            <a:pPr algn="ctr"/>
            <a:r>
              <a:rPr lang="en-US" sz="3600" b="1" dirty="0" smtClean="0">
                <a:hlinkClick r:id="rId2"/>
              </a:rPr>
              <a:t>1. Wikipedia</a:t>
            </a:r>
            <a:endParaRPr lang="en-US" sz="3600" b="1" dirty="0" smtClean="0"/>
          </a:p>
          <a:p>
            <a:pPr marL="0" indent="0">
              <a:buNone/>
            </a:pPr>
            <a:r>
              <a:rPr lang="en-US" dirty="0" smtClean="0"/>
              <a:t> </a:t>
            </a:r>
            <a:endParaRPr lang="en-US" dirty="0"/>
          </a:p>
        </p:txBody>
      </p:sp>
      <p:pic>
        <p:nvPicPr>
          <p:cNvPr id="4" name="Picture 3" descr="Screen Shot 2014-08-22 at 11.59.43 am.png"/>
          <p:cNvPicPr>
            <a:picLocks noChangeAspect="1"/>
          </p:cNvPicPr>
          <p:nvPr/>
        </p:nvPicPr>
        <p:blipFill rotWithShape="1">
          <a:blip r:embed="rId3">
            <a:extLst>
              <a:ext uri="{28A0092B-C50C-407E-A947-70E740481C1C}">
                <a14:useLocalDpi xmlns:a14="http://schemas.microsoft.com/office/drawing/2010/main" val="0"/>
              </a:ext>
            </a:extLst>
          </a:blip>
          <a:srcRect b="8504"/>
          <a:stretch/>
        </p:blipFill>
        <p:spPr>
          <a:xfrm>
            <a:off x="590550" y="2787727"/>
            <a:ext cx="8237745" cy="3359073"/>
          </a:xfrm>
          <a:prstGeom prst="rect">
            <a:avLst/>
          </a:prstGeom>
        </p:spPr>
      </p:pic>
    </p:spTree>
    <p:extLst>
      <p:ext uri="{BB962C8B-B14F-4D97-AF65-F5344CB8AC3E}">
        <p14:creationId xmlns:p14="http://schemas.microsoft.com/office/powerpoint/2010/main" val="339288240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Approaching difficult words and </a:t>
            </a:r>
            <a:br>
              <a:rPr lang="en-US" dirty="0">
                <a:latin typeface="Times New Roman"/>
                <a:cs typeface="Times New Roman"/>
              </a:rPr>
            </a:br>
            <a:r>
              <a:rPr lang="en-US" dirty="0">
                <a:latin typeface="Times New Roman"/>
                <a:cs typeface="Times New Roman"/>
              </a:rPr>
              <a:t>key concepts: Using multiple sources</a:t>
            </a:r>
          </a:p>
        </p:txBody>
      </p:sp>
      <p:sp>
        <p:nvSpPr>
          <p:cNvPr id="3" name="Content Placeholder 2"/>
          <p:cNvSpPr>
            <a:spLocks noGrp="1"/>
          </p:cNvSpPr>
          <p:nvPr>
            <p:ph idx="1"/>
          </p:nvPr>
        </p:nvSpPr>
        <p:spPr>
          <a:xfrm>
            <a:off x="779463" y="1949824"/>
            <a:ext cx="3598554" cy="4007224"/>
          </a:xfrm>
        </p:spPr>
        <p:txBody>
          <a:bodyPr>
            <a:normAutofit/>
          </a:bodyPr>
          <a:lstStyle/>
          <a:p>
            <a:pPr marL="0" indent="0">
              <a:buNone/>
            </a:pPr>
            <a:r>
              <a:rPr lang="en-US" sz="3200" dirty="0" smtClean="0">
                <a:latin typeface="Times New Roman"/>
                <a:cs typeface="Times New Roman"/>
              </a:rPr>
              <a:t>2. </a:t>
            </a:r>
            <a:r>
              <a:rPr lang="en-US" sz="3200" dirty="0" smtClean="0">
                <a:latin typeface="Times New Roman"/>
                <a:cs typeface="Times New Roman"/>
                <a:hlinkClick r:id="rId3"/>
              </a:rPr>
              <a:t>Google Image</a:t>
            </a:r>
            <a:endParaRPr lang="en-US" sz="3200" dirty="0">
              <a:latin typeface="Times New Roman"/>
              <a:cs typeface="Times New Roman"/>
            </a:endParaRPr>
          </a:p>
        </p:txBody>
      </p:sp>
      <p:pic>
        <p:nvPicPr>
          <p:cNvPr id="4" name="Picture 3" descr="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742" y="2694188"/>
            <a:ext cx="4115275" cy="3772781"/>
          </a:xfrm>
          <a:prstGeom prst="rect">
            <a:avLst/>
          </a:prstGeom>
        </p:spPr>
      </p:pic>
      <p:sp>
        <p:nvSpPr>
          <p:cNvPr id="5" name="Content Placeholder 2"/>
          <p:cNvSpPr txBox="1">
            <a:spLocks/>
          </p:cNvSpPr>
          <p:nvPr/>
        </p:nvSpPr>
        <p:spPr>
          <a:xfrm>
            <a:off x="4764396" y="1751445"/>
            <a:ext cx="4212653" cy="3809391"/>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a:lstStyle>
          <a:p>
            <a:pPr marL="0" indent="0">
              <a:buFont typeface="Wingdings 2" pitchFamily="18" charset="2"/>
              <a:buNone/>
            </a:pPr>
            <a:r>
              <a:rPr lang="en-US" sz="4100" dirty="0" smtClean="0">
                <a:latin typeface="Times New Roman"/>
                <a:cs typeface="Times New Roman"/>
                <a:hlinkClick r:id="rId5"/>
              </a:rPr>
              <a:t>3. Google Search: “[A concept] is defined as”</a:t>
            </a:r>
            <a:endParaRPr lang="en-US" sz="4100" dirty="0">
              <a:latin typeface="Times New Roman"/>
              <a:cs typeface="Times New Roman"/>
            </a:endParaRPr>
          </a:p>
          <a:p>
            <a:pPr marL="0" indent="0">
              <a:buNone/>
            </a:pPr>
            <a:r>
              <a:rPr lang="en-US" sz="4100" dirty="0" smtClean="0">
                <a:latin typeface="Times New Roman"/>
                <a:cs typeface="Times New Roman"/>
              </a:rPr>
              <a:t>“</a:t>
            </a:r>
            <a:r>
              <a:rPr lang="en-US" sz="4100" dirty="0">
                <a:latin typeface="Times New Roman"/>
                <a:cs typeface="Times New Roman"/>
              </a:rPr>
              <a:t>The </a:t>
            </a:r>
            <a:r>
              <a:rPr lang="en-US" sz="4100" i="1" dirty="0">
                <a:latin typeface="Times New Roman"/>
                <a:cs typeface="Times New Roman"/>
              </a:rPr>
              <a:t>Zone of Proximal development is defined</a:t>
            </a:r>
            <a:r>
              <a:rPr lang="en-US" sz="4100" dirty="0">
                <a:latin typeface="Times New Roman"/>
                <a:cs typeface="Times New Roman"/>
              </a:rPr>
              <a:t> as the gap between what a student can do alone and what the student can achieve through teacher assistance.</a:t>
            </a:r>
            <a:r>
              <a:rPr lang="en-US" sz="4100" dirty="0" smtClean="0">
                <a:latin typeface="Times New Roman"/>
                <a:cs typeface="Times New Roman"/>
              </a:rPr>
              <a:t>”</a:t>
            </a:r>
            <a:endParaRPr lang="en-US" sz="4100" dirty="0">
              <a:latin typeface="Times New Roman"/>
              <a:cs typeface="Times New Roman"/>
            </a:endParaRPr>
          </a:p>
        </p:txBody>
      </p:sp>
      <p:sp>
        <p:nvSpPr>
          <p:cNvPr id="7" name="Rectangle 6"/>
          <p:cNvSpPr/>
          <p:nvPr/>
        </p:nvSpPr>
        <p:spPr>
          <a:xfrm>
            <a:off x="4378017" y="5389751"/>
            <a:ext cx="4314394" cy="1077218"/>
          </a:xfrm>
          <a:prstGeom prst="rect">
            <a:avLst/>
          </a:prstGeom>
        </p:spPr>
        <p:txBody>
          <a:bodyPr wrap="square">
            <a:spAutoFit/>
          </a:bodyPr>
          <a:lstStyle/>
          <a:p>
            <a:r>
              <a:rPr lang="en-US" sz="3200" dirty="0">
                <a:latin typeface="Times New Roman"/>
                <a:cs typeface="Times New Roman"/>
                <a:hlinkClick r:id="rId6"/>
              </a:rPr>
              <a:t>4</a:t>
            </a:r>
            <a:r>
              <a:rPr lang="en-US" sz="3200" dirty="0" smtClean="0">
                <a:latin typeface="Times New Roman"/>
                <a:cs typeface="Times New Roman"/>
                <a:hlinkClick r:id="rId6"/>
              </a:rPr>
              <a:t>. Google Search: “[A concept] </a:t>
            </a:r>
            <a:r>
              <a:rPr lang="en-US" sz="3200" dirty="0" err="1" smtClean="0">
                <a:latin typeface="Times New Roman"/>
                <a:cs typeface="Times New Roman"/>
                <a:hlinkClick r:id="rId6"/>
              </a:rPr>
              <a:t>filetype:ppt</a:t>
            </a:r>
            <a:r>
              <a:rPr lang="en-US" sz="3200" dirty="0" smtClean="0">
                <a:latin typeface="Times New Roman"/>
                <a:cs typeface="Times New Roman"/>
                <a:hlinkClick r:id="rId6"/>
              </a:rPr>
              <a:t>”</a:t>
            </a:r>
            <a:endParaRPr lang="en-US" sz="3200" dirty="0">
              <a:latin typeface="Times New Roman"/>
              <a:cs typeface="Times New Roman"/>
            </a:endParaRPr>
          </a:p>
        </p:txBody>
      </p:sp>
    </p:spTree>
    <p:extLst>
      <p:ext uri="{BB962C8B-B14F-4D97-AF65-F5344CB8AC3E}">
        <p14:creationId xmlns:p14="http://schemas.microsoft.com/office/powerpoint/2010/main" val="37875331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800" y="295833"/>
            <a:ext cx="8737599" cy="1143000"/>
          </a:xfrm>
        </p:spPr>
        <p:txBody>
          <a:bodyPr>
            <a:normAutofit/>
          </a:bodyPr>
          <a:lstStyle/>
          <a:p>
            <a:pPr algn="ctr"/>
            <a:r>
              <a:rPr lang="en-US" sz="4000" b="1" u="sng" dirty="0">
                <a:latin typeface="Times New Roman"/>
                <a:cs typeface="Times New Roman"/>
              </a:rPr>
              <a:t>Learning in </a:t>
            </a:r>
            <a:r>
              <a:rPr lang="en-US" sz="4000" b="1" u="sng" dirty="0" smtClean="0">
                <a:latin typeface="Times New Roman"/>
                <a:cs typeface="Times New Roman"/>
              </a:rPr>
              <a:t>Class: 3</a:t>
            </a:r>
            <a:r>
              <a:rPr lang="en-US" sz="4000" b="1" u="sng" baseline="30000" dirty="0" smtClean="0">
                <a:latin typeface="Times New Roman"/>
                <a:cs typeface="Times New Roman"/>
              </a:rPr>
              <a:t>rd</a:t>
            </a:r>
            <a:r>
              <a:rPr lang="en-US" sz="4000" b="1" u="sng" dirty="0" smtClean="0">
                <a:latin typeface="Times New Roman"/>
                <a:cs typeface="Times New Roman"/>
              </a:rPr>
              <a:t> tip </a:t>
            </a:r>
            <a:endParaRPr lang="en-US" dirty="0"/>
          </a:p>
        </p:txBody>
      </p:sp>
      <p:sp>
        <p:nvSpPr>
          <p:cNvPr id="3" name="Content Placeholder 2"/>
          <p:cNvSpPr>
            <a:spLocks noGrp="1"/>
          </p:cNvSpPr>
          <p:nvPr>
            <p:ph idx="1"/>
          </p:nvPr>
        </p:nvSpPr>
        <p:spPr>
          <a:xfrm>
            <a:off x="482600" y="1949824"/>
            <a:ext cx="7746999" cy="4007224"/>
          </a:xfrm>
        </p:spPr>
        <p:txBody>
          <a:bodyPr>
            <a:normAutofit/>
          </a:bodyPr>
          <a:lstStyle/>
          <a:p>
            <a:pPr marL="0" indent="0">
              <a:buNone/>
            </a:pPr>
            <a:r>
              <a:rPr lang="en-US" sz="3600" b="1" i="1" dirty="0" smtClean="0"/>
              <a:t>Actively engage in class. Feel free to ask if you have any questions. </a:t>
            </a:r>
          </a:p>
        </p:txBody>
      </p:sp>
      <p:sp>
        <p:nvSpPr>
          <p:cNvPr id="5" name="Content Placeholder 2"/>
          <p:cNvSpPr txBox="1">
            <a:spLocks/>
          </p:cNvSpPr>
          <p:nvPr/>
        </p:nvSpPr>
        <p:spPr>
          <a:xfrm>
            <a:off x="4775200" y="2184400"/>
            <a:ext cx="4140198" cy="4257538"/>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a:lstStyle>
          <a:p>
            <a:pPr marL="0" indent="0">
              <a:buFont typeface="Wingdings 2" pitchFamily="18" charset="2"/>
              <a:buNone/>
            </a:pPr>
            <a:endParaRPr lang="en-US" sz="4400" dirty="0"/>
          </a:p>
        </p:txBody>
      </p:sp>
      <p:pic>
        <p:nvPicPr>
          <p:cNvPr id="4" name="Picture 3"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7699" y="3225801"/>
            <a:ext cx="5168793" cy="3216138"/>
          </a:xfrm>
          <a:prstGeom prst="rect">
            <a:avLst/>
          </a:prstGeom>
        </p:spPr>
      </p:pic>
    </p:spTree>
    <p:extLst>
      <p:ext uri="{BB962C8B-B14F-4D97-AF65-F5344CB8AC3E}">
        <p14:creationId xmlns:p14="http://schemas.microsoft.com/office/powerpoint/2010/main" val="490802059"/>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1</a:t>
            </a:r>
            <a:r>
              <a:rPr lang="en-US" sz="4000" b="1" u="sng" baseline="30000" dirty="0" smtClean="0">
                <a:latin typeface="Times New Roman"/>
                <a:cs typeface="Times New Roman"/>
              </a:rPr>
              <a:t>st</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p:txBody>
          <a:bodyPr>
            <a:normAutofit/>
          </a:bodyPr>
          <a:lstStyle/>
          <a:p>
            <a:pPr marL="0" indent="0">
              <a:buNone/>
            </a:pPr>
            <a:r>
              <a:rPr lang="en-US" sz="4400" b="1" i="1" dirty="0" smtClean="0"/>
              <a:t>Decide </a:t>
            </a:r>
            <a:r>
              <a:rPr lang="en-US" sz="4400" b="1" i="1" dirty="0"/>
              <a:t>on your topic </a:t>
            </a:r>
            <a:r>
              <a:rPr lang="en-US" sz="4400" b="1" i="1" dirty="0" smtClean="0"/>
              <a:t>early so you can have more time to read related research </a:t>
            </a:r>
            <a:endParaRPr lang="en-US" sz="4400" b="1" i="1" dirty="0"/>
          </a:p>
        </p:txBody>
      </p:sp>
      <p:pic>
        <p:nvPicPr>
          <p:cNvPr id="4" name="Picture 3" descr="journal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19650" y="3454400"/>
            <a:ext cx="4146549" cy="2764366"/>
          </a:xfrm>
          <a:prstGeom prst="rect">
            <a:avLst/>
          </a:prstGeom>
        </p:spPr>
      </p:pic>
    </p:spTree>
    <p:extLst>
      <p:ext uri="{BB962C8B-B14F-4D97-AF65-F5344CB8AC3E}">
        <p14:creationId xmlns:p14="http://schemas.microsoft.com/office/powerpoint/2010/main" val="310987911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a:cs typeface="Corbel"/>
              </a:rPr>
              <a:t>Where to look for related research</a:t>
            </a:r>
            <a:endParaRPr lang="en-US" b="1" dirty="0">
              <a:latin typeface="Corbel"/>
              <a:cs typeface="Corbel"/>
            </a:endParaRPr>
          </a:p>
        </p:txBody>
      </p:sp>
      <p:sp>
        <p:nvSpPr>
          <p:cNvPr id="3" name="Content Placeholder 2"/>
          <p:cNvSpPr>
            <a:spLocks noGrp="1"/>
          </p:cNvSpPr>
          <p:nvPr>
            <p:ph idx="1"/>
          </p:nvPr>
        </p:nvSpPr>
        <p:spPr>
          <a:xfrm>
            <a:off x="416010" y="1795231"/>
            <a:ext cx="8385877" cy="4663221"/>
          </a:xfrm>
        </p:spPr>
        <p:txBody>
          <a:bodyPr>
            <a:normAutofit/>
          </a:bodyPr>
          <a:lstStyle/>
          <a:p>
            <a:pPr marL="0" indent="0">
              <a:buNone/>
            </a:pPr>
            <a:r>
              <a:rPr lang="en-US" sz="2600" b="1" dirty="0" smtClean="0">
                <a:solidFill>
                  <a:srgbClr val="FF0000"/>
                </a:solidFill>
                <a:latin typeface="Corbel"/>
                <a:cs typeface="Corbel"/>
              </a:rPr>
              <a:t>Main sources: </a:t>
            </a:r>
          </a:p>
          <a:p>
            <a:pPr marL="0" indent="0">
              <a:buNone/>
            </a:pPr>
            <a:r>
              <a:rPr lang="en-US" sz="2600" b="1" dirty="0" smtClean="0">
                <a:latin typeface="Corbel"/>
                <a:cs typeface="Corbel"/>
              </a:rPr>
              <a:t>1) </a:t>
            </a:r>
            <a:r>
              <a:rPr lang="en-US" sz="2600" b="1" dirty="0">
                <a:latin typeface="Corbel"/>
                <a:cs typeface="Corbel"/>
              </a:rPr>
              <a:t>J</a:t>
            </a:r>
            <a:r>
              <a:rPr lang="en-US" sz="2600" b="1" dirty="0" smtClean="0">
                <a:latin typeface="Corbel"/>
                <a:cs typeface="Corbel"/>
              </a:rPr>
              <a:t>ournal articles (</a:t>
            </a:r>
            <a:r>
              <a:rPr lang="en-US" sz="2600" b="1" dirty="0" smtClean="0">
                <a:latin typeface="Corbel"/>
                <a:cs typeface="Corbel"/>
                <a:hlinkClick r:id="rId3"/>
              </a:rPr>
              <a:t>HKIEd library website</a:t>
            </a:r>
            <a:r>
              <a:rPr lang="en-US" sz="2600" b="1" dirty="0" smtClean="0">
                <a:latin typeface="Corbel"/>
                <a:cs typeface="Corbel"/>
              </a:rPr>
              <a:t>)</a:t>
            </a:r>
          </a:p>
          <a:p>
            <a:pPr marL="0" indent="0">
              <a:buNone/>
            </a:pPr>
            <a:r>
              <a:rPr lang="en-US" sz="2600" b="1" dirty="0" smtClean="0">
                <a:latin typeface="Corbel"/>
                <a:cs typeface="Corbel"/>
              </a:rPr>
              <a:t>2) Reference books (Libraries or </a:t>
            </a:r>
            <a:r>
              <a:rPr lang="en-US" sz="2600" b="1" dirty="0" smtClean="0">
                <a:latin typeface="Corbel"/>
                <a:cs typeface="Corbel"/>
                <a:hlinkClick r:id="rId4"/>
              </a:rPr>
              <a:t>Google Books</a:t>
            </a:r>
            <a:r>
              <a:rPr lang="en-US" sz="2600" b="1" dirty="0" smtClean="0">
                <a:latin typeface="Corbel"/>
                <a:cs typeface="Corbel"/>
              </a:rPr>
              <a:t>)</a:t>
            </a:r>
            <a:endParaRPr lang="en-US" sz="2600" b="1" dirty="0">
              <a:latin typeface="Corbel"/>
              <a:cs typeface="Corbel"/>
            </a:endParaRPr>
          </a:p>
          <a:p>
            <a:pPr marL="0" indent="0">
              <a:buNone/>
            </a:pPr>
            <a:r>
              <a:rPr lang="en-US" sz="2600" b="1" dirty="0" smtClean="0">
                <a:solidFill>
                  <a:srgbClr val="FF0000"/>
                </a:solidFill>
                <a:latin typeface="Corbel"/>
                <a:cs typeface="Corbel"/>
              </a:rPr>
              <a:t>Tips: </a:t>
            </a:r>
          </a:p>
          <a:p>
            <a:pPr marL="0" indent="0">
              <a:buNone/>
            </a:pPr>
            <a:r>
              <a:rPr lang="en-US" sz="2400" b="1" dirty="0" smtClean="0">
                <a:latin typeface="Corbel"/>
                <a:cs typeface="Corbel"/>
              </a:rPr>
              <a:t>Do not cite Wikipedia entries unless you want to research on Wikipedia. Not all information is correct.</a:t>
            </a:r>
          </a:p>
          <a:p>
            <a:pPr marL="0" indent="0">
              <a:buNone/>
            </a:pPr>
            <a:r>
              <a:rPr lang="en-US" sz="2400" b="1" dirty="0" smtClean="0">
                <a:latin typeface="Corbel"/>
                <a:cs typeface="Corbel"/>
              </a:rPr>
              <a:t>Use Wikipedia only to locate references.</a:t>
            </a:r>
            <a:endParaRPr lang="en-US" sz="2400" b="1" dirty="0">
              <a:solidFill>
                <a:schemeClr val="bg1">
                  <a:lumMod val="50000"/>
                </a:schemeClr>
              </a:solidFill>
              <a:latin typeface="Corbel"/>
              <a:cs typeface="Corbel"/>
            </a:endParaRPr>
          </a:p>
        </p:txBody>
      </p:sp>
    </p:spTree>
    <p:extLst>
      <p:ext uri="{BB962C8B-B14F-4D97-AF65-F5344CB8AC3E}">
        <p14:creationId xmlns:p14="http://schemas.microsoft.com/office/powerpoint/2010/main" val="361731751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2</a:t>
            </a:r>
            <a:r>
              <a:rPr lang="en-US" sz="4000" b="1" u="sng" baseline="30000" dirty="0" smtClean="0">
                <a:latin typeface="Times New Roman"/>
                <a:cs typeface="Times New Roman"/>
              </a:rPr>
              <a:t>nd</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p:txBody>
          <a:bodyPr>
            <a:normAutofit/>
          </a:bodyPr>
          <a:lstStyle/>
          <a:p>
            <a:pPr marL="0" indent="0">
              <a:buNone/>
            </a:pPr>
            <a:r>
              <a:rPr lang="en-US" sz="4400" b="1" i="1" dirty="0" smtClean="0"/>
              <a:t>Talk about your idea with friends and classmates</a:t>
            </a:r>
            <a:endParaRPr lang="en-US" sz="4400" b="1" i="1" dirty="0"/>
          </a:p>
        </p:txBody>
      </p:sp>
      <p:pic>
        <p:nvPicPr>
          <p:cNvPr id="5" name="Picture 4"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0" y="3429000"/>
            <a:ext cx="5080000" cy="2844800"/>
          </a:xfrm>
          <a:prstGeom prst="rect">
            <a:avLst/>
          </a:prstGeom>
        </p:spPr>
      </p:pic>
    </p:spTree>
    <p:extLst>
      <p:ext uri="{BB962C8B-B14F-4D97-AF65-F5344CB8AC3E}">
        <p14:creationId xmlns:p14="http://schemas.microsoft.com/office/powerpoint/2010/main" val="534667579"/>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3</a:t>
            </a:r>
            <a:r>
              <a:rPr lang="en-US" sz="4000" b="1" u="sng" baseline="30000" dirty="0" smtClean="0">
                <a:latin typeface="Times New Roman"/>
                <a:cs typeface="Times New Roman"/>
              </a:rPr>
              <a:t>rd</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p:txBody>
          <a:bodyPr>
            <a:normAutofit/>
          </a:bodyPr>
          <a:lstStyle/>
          <a:p>
            <a:pPr marL="0" indent="0">
              <a:buNone/>
            </a:pPr>
            <a:r>
              <a:rPr lang="en-US" sz="4400" b="1" i="1" dirty="0" smtClean="0"/>
              <a:t>Write early so you have more time to revise your work.</a:t>
            </a:r>
            <a:endParaRPr lang="en-US" sz="4400" b="1" i="1" dirty="0"/>
          </a:p>
        </p:txBody>
      </p:sp>
      <p:pic>
        <p:nvPicPr>
          <p:cNvPr id="4" name="Picture 3"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5800" y="3374064"/>
            <a:ext cx="2971800" cy="2963236"/>
          </a:xfrm>
          <a:prstGeom prst="rect">
            <a:avLst/>
          </a:prstGeom>
        </p:spPr>
      </p:pic>
    </p:spTree>
    <p:extLst>
      <p:ext uri="{BB962C8B-B14F-4D97-AF65-F5344CB8AC3E}">
        <p14:creationId xmlns:p14="http://schemas.microsoft.com/office/powerpoint/2010/main" val="156218002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4</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3040062" cy="4007224"/>
          </a:xfrm>
        </p:spPr>
        <p:txBody>
          <a:bodyPr>
            <a:normAutofit/>
          </a:bodyPr>
          <a:lstStyle/>
          <a:p>
            <a:pPr marL="0" indent="0">
              <a:buNone/>
            </a:pPr>
            <a:r>
              <a:rPr lang="en-US" sz="4000" b="1" i="1" dirty="0" smtClean="0"/>
              <a:t>Think of a </a:t>
            </a:r>
            <a:r>
              <a:rPr lang="en-US" sz="4000" b="1" i="1" dirty="0" smtClean="0">
                <a:solidFill>
                  <a:srgbClr val="FF0000"/>
                </a:solidFill>
              </a:rPr>
              <a:t>rough</a:t>
            </a:r>
            <a:r>
              <a:rPr lang="en-US" sz="4000" b="1" i="1" dirty="0" smtClean="0"/>
              <a:t> outline and constantly revise/refine it. </a:t>
            </a:r>
            <a:endParaRPr lang="en-US" sz="4000" b="1" i="1" dirty="0"/>
          </a:p>
        </p:txBody>
      </p:sp>
      <p:pic>
        <p:nvPicPr>
          <p:cNvPr id="5" name="Picture 4"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9025" y="1610283"/>
            <a:ext cx="5467403" cy="4945316"/>
          </a:xfrm>
          <a:prstGeom prst="rect">
            <a:avLst/>
          </a:prstGeom>
        </p:spPr>
      </p:pic>
    </p:spTree>
    <p:extLst>
      <p:ext uri="{BB962C8B-B14F-4D97-AF65-F5344CB8AC3E}">
        <p14:creationId xmlns:p14="http://schemas.microsoft.com/office/powerpoint/2010/main" val="20183626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5</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7399337" cy="4007224"/>
          </a:xfrm>
        </p:spPr>
        <p:txBody>
          <a:bodyPr>
            <a:normAutofit fontScale="92500" lnSpcReduction="20000"/>
          </a:bodyPr>
          <a:lstStyle/>
          <a:p>
            <a:pPr marL="0" indent="0">
              <a:buNone/>
            </a:pPr>
            <a:r>
              <a:rPr lang="en-US" sz="4400" b="1" i="1" dirty="0"/>
              <a:t>A good piece of writing is </a:t>
            </a:r>
            <a:r>
              <a:rPr lang="en-US" sz="4400" b="1" i="1" dirty="0" smtClean="0">
                <a:solidFill>
                  <a:srgbClr val="FF0000"/>
                </a:solidFill>
              </a:rPr>
              <a:t>cohesive </a:t>
            </a:r>
            <a:r>
              <a:rPr lang="ja-JP" altLang="en-US" sz="3500" dirty="0" smtClean="0">
                <a:solidFill>
                  <a:srgbClr val="FF0000"/>
                </a:solidFill>
                <a:latin typeface="新細明體"/>
                <a:ea typeface="新細明體"/>
                <a:cs typeface="新細明體"/>
              </a:rPr>
              <a:t>文法</a:t>
            </a:r>
            <a:r>
              <a:rPr lang="zh-TW" altLang="en-US" sz="3500" dirty="0">
                <a:solidFill>
                  <a:srgbClr val="FF0000"/>
                </a:solidFill>
                <a:latin typeface="新細明體"/>
                <a:cs typeface="新細明體"/>
              </a:rPr>
              <a:t>上的連貫</a:t>
            </a:r>
            <a:r>
              <a:rPr lang="en-US" sz="4400" b="1" i="1" dirty="0" smtClean="0"/>
              <a:t>(grammar) and </a:t>
            </a:r>
            <a:r>
              <a:rPr lang="en-US" sz="4400" b="1" i="1" dirty="0" smtClean="0">
                <a:solidFill>
                  <a:srgbClr val="FF0000"/>
                </a:solidFill>
              </a:rPr>
              <a:t>coherent </a:t>
            </a:r>
            <a:r>
              <a:rPr lang="zh-CHT" altLang="en-US" sz="3500" dirty="0" smtClean="0">
                <a:solidFill>
                  <a:srgbClr val="FF0000"/>
                </a:solidFill>
              </a:rPr>
              <a:t>邏輯</a:t>
            </a:r>
            <a:r>
              <a:rPr lang="zh-TW" altLang="en-US" sz="3500" dirty="0">
                <a:solidFill>
                  <a:srgbClr val="FF0000"/>
                </a:solidFill>
                <a:latin typeface="新細明體"/>
                <a:cs typeface="新細明體"/>
              </a:rPr>
              <a:t>上的連貫</a:t>
            </a:r>
            <a:r>
              <a:rPr lang="en-US" sz="4400" b="1" i="1" dirty="0" smtClean="0"/>
              <a:t>(logic). When you have finished, look at your headings and topic sentences to ensure these features.</a:t>
            </a:r>
            <a:endParaRPr lang="en-US" sz="4400" b="1" i="1" dirty="0"/>
          </a:p>
        </p:txBody>
      </p:sp>
    </p:spTree>
    <p:extLst>
      <p:ext uri="{BB962C8B-B14F-4D97-AF65-F5344CB8AC3E}">
        <p14:creationId xmlns:p14="http://schemas.microsoft.com/office/powerpoint/2010/main" val="225999928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6</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7888288" cy="4450976"/>
          </a:xfrm>
        </p:spPr>
        <p:txBody>
          <a:bodyPr>
            <a:normAutofit fontScale="92500" lnSpcReduction="10000"/>
          </a:bodyPr>
          <a:lstStyle/>
          <a:p>
            <a:pPr marL="0" indent="0">
              <a:buNone/>
            </a:pPr>
            <a:r>
              <a:rPr lang="en-US" sz="4400" b="1" i="1" dirty="0" smtClean="0"/>
              <a:t>Look for the right word, and check the usage</a:t>
            </a:r>
          </a:p>
          <a:p>
            <a:pPr marL="0" indent="0">
              <a:buNone/>
            </a:pPr>
            <a:r>
              <a:rPr lang="en-US" sz="4400" b="1" i="1" dirty="0"/>
              <a:t>	</a:t>
            </a:r>
            <a:r>
              <a:rPr lang="en-US" sz="4400" b="1" i="1" dirty="0" smtClean="0"/>
              <a:t>1. type </a:t>
            </a:r>
            <a:r>
              <a:rPr lang="en-US" sz="4400" b="1" i="1" dirty="0"/>
              <a:t>a synonym </a:t>
            </a:r>
            <a:r>
              <a:rPr lang="en-US" sz="4400" b="1" i="1" dirty="0" smtClean="0"/>
              <a:t>(e.g. say) on 	 </a:t>
            </a:r>
            <a:r>
              <a:rPr lang="en-US" sz="4400" b="1" i="1" dirty="0"/>
              <a:t> </a:t>
            </a:r>
            <a:r>
              <a:rPr lang="en-US" sz="4400" b="1" i="1" dirty="0" smtClean="0"/>
              <a:t> </a:t>
            </a:r>
            <a:r>
              <a:rPr lang="en-US" sz="4400" b="1" i="1" dirty="0" smtClean="0">
                <a:hlinkClick r:id="rId3"/>
              </a:rPr>
              <a:t>Thesaurus.com</a:t>
            </a:r>
            <a:endParaRPr lang="en-US" sz="4400" b="1" i="1" dirty="0" smtClean="0"/>
          </a:p>
          <a:p>
            <a:pPr marL="0" indent="0">
              <a:buNone/>
            </a:pPr>
            <a:r>
              <a:rPr lang="en-US" sz="4400" b="1" i="1" dirty="0"/>
              <a:t>	</a:t>
            </a:r>
            <a:r>
              <a:rPr lang="en-US" sz="4400" b="1" i="1" dirty="0" smtClean="0"/>
              <a:t>2. check an expression on </a:t>
            </a:r>
          </a:p>
          <a:p>
            <a:pPr marL="0" indent="0">
              <a:buNone/>
            </a:pPr>
            <a:r>
              <a:rPr lang="en-US" sz="4400" b="1" i="1" dirty="0"/>
              <a:t> </a:t>
            </a:r>
            <a:r>
              <a:rPr lang="en-US" sz="4400" b="1" i="1" dirty="0" smtClean="0"/>
              <a:t>           </a:t>
            </a:r>
            <a:r>
              <a:rPr lang="en-US" sz="4400" b="1" i="1" dirty="0" smtClean="0">
                <a:hlinkClick r:id="rId4"/>
              </a:rPr>
              <a:t>Google books</a:t>
            </a:r>
            <a:r>
              <a:rPr lang="en-US" sz="4400" b="1" i="1" dirty="0" smtClean="0"/>
              <a:t> with “”</a:t>
            </a:r>
            <a:endParaRPr lang="en-US" sz="4400" b="1" i="1" dirty="0"/>
          </a:p>
        </p:txBody>
      </p:sp>
    </p:spTree>
    <p:extLst>
      <p:ext uri="{BB962C8B-B14F-4D97-AF65-F5344CB8AC3E}">
        <p14:creationId xmlns:p14="http://schemas.microsoft.com/office/powerpoint/2010/main" val="47127908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7</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7888288" cy="4450976"/>
          </a:xfrm>
        </p:spPr>
        <p:txBody>
          <a:bodyPr>
            <a:normAutofit/>
          </a:bodyPr>
          <a:lstStyle/>
          <a:p>
            <a:pPr marL="0" indent="0">
              <a:buNone/>
            </a:pPr>
            <a:r>
              <a:rPr lang="en-US" sz="4400" b="1" i="1" dirty="0" smtClean="0"/>
              <a:t>Don’t keep on thinking when you have a writer’s block </a:t>
            </a:r>
            <a:r>
              <a:rPr lang="en-US" sz="4000" b="1" i="1" dirty="0" smtClean="0"/>
              <a:t>(</a:t>
            </a:r>
            <a:r>
              <a:rPr lang="zh-CHT" altLang="en-US" sz="4000" i="1" dirty="0"/>
              <a:t>腦</a:t>
            </a:r>
            <a:r>
              <a:rPr lang="zh-CHT" altLang="en-US" sz="4000" i="1" dirty="0" smtClean="0"/>
              <a:t>閉塞</a:t>
            </a:r>
            <a:r>
              <a:rPr lang="en-US" altLang="zh-CHT" sz="4000" i="1" dirty="0" smtClean="0"/>
              <a:t>)</a:t>
            </a:r>
            <a:r>
              <a:rPr lang="en-US" sz="4000" b="1" i="1" dirty="0" smtClean="0"/>
              <a:t>. </a:t>
            </a:r>
            <a:r>
              <a:rPr lang="en-US" sz="4400" b="1" i="1" dirty="0" smtClean="0"/>
              <a:t>Read more.  </a:t>
            </a:r>
            <a:endParaRPr lang="en-US" sz="4400" b="1" i="1" dirty="0"/>
          </a:p>
        </p:txBody>
      </p:sp>
      <p:pic>
        <p:nvPicPr>
          <p:cNvPr id="4" name="Picture 3"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1230" y="3475672"/>
            <a:ext cx="3175000" cy="2833688"/>
          </a:xfrm>
          <a:prstGeom prst="rect">
            <a:avLst/>
          </a:prstGeom>
        </p:spPr>
      </p:pic>
    </p:spTree>
    <p:extLst>
      <p:ext uri="{BB962C8B-B14F-4D97-AF65-F5344CB8AC3E}">
        <p14:creationId xmlns:p14="http://schemas.microsoft.com/office/powerpoint/2010/main" val="52580946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8</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7888288" cy="4450976"/>
          </a:xfrm>
        </p:spPr>
        <p:txBody>
          <a:bodyPr>
            <a:normAutofit/>
          </a:bodyPr>
          <a:lstStyle/>
          <a:p>
            <a:pPr marL="0" indent="0">
              <a:buNone/>
            </a:pPr>
            <a:r>
              <a:rPr lang="en-US" sz="4400" b="1" i="1" dirty="0" smtClean="0"/>
              <a:t>Let your brain rest before you revise your essay. </a:t>
            </a:r>
            <a:endParaRPr lang="en-US" sz="4400" b="1" i="1" dirty="0"/>
          </a:p>
        </p:txBody>
      </p:sp>
      <p:pic>
        <p:nvPicPr>
          <p:cNvPr id="5" name="Picture 4"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5399" y="3670300"/>
            <a:ext cx="3640667" cy="2730500"/>
          </a:xfrm>
          <a:prstGeom prst="rect">
            <a:avLst/>
          </a:prstGeom>
        </p:spPr>
      </p:pic>
    </p:spTree>
    <p:extLst>
      <p:ext uri="{BB962C8B-B14F-4D97-AF65-F5344CB8AC3E}">
        <p14:creationId xmlns:p14="http://schemas.microsoft.com/office/powerpoint/2010/main" val="1220787566"/>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a:cs typeface="Times New Roman"/>
              </a:rPr>
              <a:t>Useful Self-help resources</a:t>
            </a:r>
            <a:endParaRPr lang="en-US" dirty="0">
              <a:latin typeface="Times New Roman"/>
              <a:cs typeface="Times New Roman"/>
            </a:endParaRPr>
          </a:p>
        </p:txBody>
      </p:sp>
      <p:sp>
        <p:nvSpPr>
          <p:cNvPr id="3" name="Content Placeholder 2"/>
          <p:cNvSpPr>
            <a:spLocks noGrp="1"/>
          </p:cNvSpPr>
          <p:nvPr>
            <p:ph idx="1"/>
          </p:nvPr>
        </p:nvSpPr>
        <p:spPr/>
        <p:txBody>
          <a:bodyPr>
            <a:noAutofit/>
          </a:bodyPr>
          <a:lstStyle/>
          <a:p>
            <a:pPr marL="0" indent="0">
              <a:buNone/>
            </a:pPr>
            <a:r>
              <a:rPr lang="en-US" sz="2400" dirty="0" smtClean="0">
                <a:latin typeface="Times New Roman"/>
                <a:cs typeface="Times New Roman"/>
              </a:rPr>
              <a:t>Yale </a:t>
            </a:r>
            <a:r>
              <a:rPr lang="en-US" sz="2400" dirty="0">
                <a:latin typeface="Times New Roman"/>
                <a:cs typeface="Times New Roman"/>
              </a:rPr>
              <a:t>Graduate School of Arts and Sciences</a:t>
            </a:r>
          </a:p>
          <a:p>
            <a:pPr marL="0" indent="0">
              <a:buNone/>
            </a:pPr>
            <a:r>
              <a:rPr lang="en-US" sz="2400" dirty="0">
                <a:latin typeface="Times New Roman"/>
                <a:cs typeface="Times New Roman"/>
                <a:hlinkClick r:id="rId3"/>
              </a:rPr>
              <a:t>http://www.yale.edu/graduateschool/writing/</a:t>
            </a:r>
            <a:r>
              <a:rPr lang="en-US" sz="2400" dirty="0" smtClean="0">
                <a:latin typeface="Times New Roman"/>
                <a:cs typeface="Times New Roman"/>
                <a:hlinkClick r:id="rId3"/>
              </a:rPr>
              <a:t>tutorials.html</a:t>
            </a:r>
            <a:endParaRPr lang="en-US" sz="2400" dirty="0" smtClean="0">
              <a:latin typeface="Times New Roman"/>
              <a:cs typeface="Times New Roman"/>
            </a:endParaRPr>
          </a:p>
          <a:p>
            <a:pPr marL="0" indent="0">
              <a:buNone/>
            </a:pPr>
            <a:r>
              <a:rPr lang="en-US" sz="2400" dirty="0">
                <a:latin typeface="Times New Roman"/>
                <a:cs typeface="Times New Roman"/>
              </a:rPr>
              <a:t>APA Formatting and Style Guide - Purdue Online Writing </a:t>
            </a:r>
            <a:r>
              <a:rPr lang="en-US" sz="2400" dirty="0" smtClean="0">
                <a:latin typeface="Times New Roman"/>
                <a:cs typeface="Times New Roman"/>
              </a:rPr>
              <a:t>Lab</a:t>
            </a:r>
          </a:p>
          <a:p>
            <a:pPr marL="0" indent="0">
              <a:buNone/>
            </a:pPr>
            <a:r>
              <a:rPr lang="en-US" sz="2400" dirty="0" smtClean="0">
                <a:latin typeface="Times New Roman"/>
                <a:cs typeface="Times New Roman"/>
                <a:hlinkClick r:id="rId4"/>
              </a:rPr>
              <a:t>https</a:t>
            </a:r>
            <a:r>
              <a:rPr lang="en-US" sz="2400" dirty="0">
                <a:latin typeface="Times New Roman"/>
                <a:cs typeface="Times New Roman"/>
                <a:hlinkClick r:id="rId4"/>
              </a:rPr>
              <a:t>://owl.english.purdue.edu/owl/resource/560/01</a:t>
            </a:r>
            <a:r>
              <a:rPr lang="en-US" sz="2400" dirty="0" smtClean="0">
                <a:latin typeface="Times New Roman"/>
                <a:cs typeface="Times New Roman"/>
                <a:hlinkClick r:id="rId4"/>
              </a:rPr>
              <a:t>/</a:t>
            </a:r>
            <a:endParaRPr lang="en-US" sz="2400" dirty="0" smtClean="0">
              <a:latin typeface="Times New Roman"/>
              <a:cs typeface="Times New Roman"/>
            </a:endParaRPr>
          </a:p>
          <a:p>
            <a:pPr marL="0" indent="0">
              <a:buNone/>
            </a:pPr>
            <a:r>
              <a:rPr lang="en-US" sz="2400" dirty="0" smtClean="0">
                <a:latin typeface="Times New Roman"/>
                <a:cs typeface="Times New Roman"/>
              </a:rPr>
              <a:t>Academic Phrase Bank</a:t>
            </a:r>
          </a:p>
          <a:p>
            <a:pPr marL="0" indent="0">
              <a:buNone/>
            </a:pPr>
            <a:r>
              <a:rPr lang="en-US" sz="2400" dirty="0">
                <a:latin typeface="Times New Roman"/>
                <a:cs typeface="Times New Roman"/>
                <a:hlinkClick r:id="rId5"/>
              </a:rPr>
              <a:t>http://www.phrasebank.manchester.ac.uk</a:t>
            </a:r>
            <a:r>
              <a:rPr lang="en-US" sz="2400" dirty="0" smtClean="0">
                <a:latin typeface="Times New Roman"/>
                <a:cs typeface="Times New Roman"/>
                <a:hlinkClick r:id="rId5"/>
              </a:rPr>
              <a:t>/</a:t>
            </a:r>
            <a:r>
              <a:rPr lang="en-US" sz="2400" dirty="0" smtClean="0">
                <a:latin typeface="Times New Roman"/>
                <a:cs typeface="Times New Roman"/>
              </a:rPr>
              <a:t> </a:t>
            </a:r>
          </a:p>
          <a:p>
            <a:pPr marL="0" indent="0">
              <a:buNone/>
            </a:pPr>
            <a:endParaRPr lang="en-US" sz="2400" dirty="0" smtClean="0">
              <a:latin typeface="Times New Roman"/>
              <a:cs typeface="Times New Roman"/>
            </a:endParaRPr>
          </a:p>
        </p:txBody>
      </p:sp>
    </p:spTree>
    <p:extLst>
      <p:ext uri="{BB962C8B-B14F-4D97-AF65-F5344CB8AC3E}">
        <p14:creationId xmlns:p14="http://schemas.microsoft.com/office/powerpoint/2010/main" val="291225920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Times New Roman"/>
                <a:cs typeface="Times New Roman"/>
              </a:rPr>
              <a:t>Academic Writing: </a:t>
            </a:r>
            <a:r>
              <a:rPr lang="en-US" dirty="0" smtClean="0">
                <a:solidFill>
                  <a:srgbClr val="FF0000"/>
                </a:solidFill>
                <a:latin typeface="Times New Roman"/>
                <a:cs typeface="Times New Roman"/>
              </a:rPr>
              <a:t>Random Tips</a:t>
            </a:r>
            <a:endParaRPr lang="en-US" dirty="0">
              <a:solidFill>
                <a:srgbClr val="FF0000"/>
              </a:solidFill>
              <a:latin typeface="Times New Roman"/>
              <a:cs typeface="Times New Roman"/>
            </a:endParaRPr>
          </a:p>
        </p:txBody>
      </p:sp>
      <p:sp>
        <p:nvSpPr>
          <p:cNvPr id="3" name="Content Placeholder 2"/>
          <p:cNvSpPr>
            <a:spLocks noGrp="1"/>
          </p:cNvSpPr>
          <p:nvPr>
            <p:ph idx="1"/>
          </p:nvPr>
        </p:nvSpPr>
        <p:spPr>
          <a:xfrm>
            <a:off x="218952" y="1949824"/>
            <a:ext cx="8626725" cy="4596200"/>
          </a:xfrm>
        </p:spPr>
        <p:txBody>
          <a:bodyPr>
            <a:normAutofit/>
          </a:bodyPr>
          <a:lstStyle/>
          <a:p>
            <a:r>
              <a:rPr lang="en-US" sz="3200" dirty="0" smtClean="0">
                <a:latin typeface="Times New Roman"/>
                <a:cs typeface="Times New Roman"/>
              </a:rPr>
              <a:t>Academic writing is more complicated because the </a:t>
            </a:r>
            <a:r>
              <a:rPr lang="en-US" sz="3200" dirty="0" smtClean="0">
                <a:solidFill>
                  <a:srgbClr val="FF0000"/>
                </a:solidFill>
                <a:latin typeface="Times New Roman"/>
                <a:cs typeface="Times New Roman"/>
              </a:rPr>
              <a:t>target audience</a:t>
            </a:r>
            <a:r>
              <a:rPr lang="en-US" sz="3200" dirty="0" smtClean="0">
                <a:latin typeface="Times New Roman"/>
                <a:cs typeface="Times New Roman"/>
              </a:rPr>
              <a:t> are academics, who are conservative &amp; critical.</a:t>
            </a:r>
          </a:p>
          <a:p>
            <a:r>
              <a:rPr lang="en-US" sz="3200" dirty="0" smtClean="0">
                <a:latin typeface="Times New Roman"/>
                <a:cs typeface="Times New Roman"/>
              </a:rPr>
              <a:t>Academic writing needs to be: </a:t>
            </a:r>
            <a:r>
              <a:rPr lang="en-US" sz="3200" dirty="0">
                <a:solidFill>
                  <a:srgbClr val="FF0000"/>
                </a:solidFill>
                <a:latin typeface="Times New Roman" panose="02020603050405020304" pitchFamily="18" charset="0"/>
                <a:cs typeface="Times New Roman" panose="02020603050405020304" pitchFamily="18" charset="0"/>
              </a:rPr>
              <a:t>Evidence-based</a:t>
            </a:r>
            <a:r>
              <a:rPr lang="en-US" sz="3200" dirty="0">
                <a:latin typeface="Times New Roman" panose="02020603050405020304" pitchFamily="18" charset="0"/>
                <a:cs typeface="Times New Roman" panose="02020603050405020304" pitchFamily="18" charset="0"/>
              </a:rPr>
              <a:t> </a:t>
            </a:r>
            <a:r>
              <a:rPr lang="en-US" sz="3200" dirty="0">
                <a:solidFill>
                  <a:srgbClr val="FF0000"/>
                </a:solidFill>
                <a:latin typeface="Times New Roman" panose="02020603050405020304" pitchFamily="18" charset="0"/>
                <a:cs typeface="Times New Roman" panose="02020603050405020304" pitchFamily="18" charset="0"/>
              </a:rPr>
              <a:t>(</a:t>
            </a:r>
            <a:r>
              <a:rPr lang="zh-TW" altLang="en-US" sz="3200" dirty="0">
                <a:solidFill>
                  <a:srgbClr val="FF0000"/>
                </a:solidFill>
                <a:latin typeface="Times New Roman" panose="02020603050405020304" pitchFamily="18" charset="0"/>
                <a:cs typeface="Times New Roman" panose="02020603050405020304" pitchFamily="18" charset="0"/>
              </a:rPr>
              <a:t>以證據為</a:t>
            </a:r>
            <a:r>
              <a:rPr lang="zh-CHT" altLang="en-US" sz="3200" dirty="0">
                <a:solidFill>
                  <a:srgbClr val="FF0000"/>
                </a:solidFill>
                <a:latin typeface="Times New Roman" panose="02020603050405020304" pitchFamily="18" charset="0"/>
                <a:cs typeface="Times New Roman" panose="02020603050405020304" pitchFamily="18" charset="0"/>
              </a:rPr>
              <a:t>基礎</a:t>
            </a:r>
            <a:r>
              <a:rPr lang="en-US" altLang="zh-CHT" sz="3200" dirty="0">
                <a:solidFill>
                  <a:srgbClr val="FF0000"/>
                </a:solidFill>
                <a:latin typeface="Times New Roman" panose="02020603050405020304" pitchFamily="18" charset="0"/>
                <a:cs typeface="Times New Roman" panose="02020603050405020304" pitchFamily="18" charset="0"/>
              </a:rPr>
              <a:t>)</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a:solidFill>
                  <a:srgbClr val="FF0000"/>
                </a:solidFill>
                <a:latin typeface="Times New Roman" panose="02020603050405020304" pitchFamily="18" charset="0"/>
                <a:cs typeface="Times New Roman" panose="02020603050405020304" pitchFamily="18" charset="0"/>
              </a:rPr>
              <a:t>Objective</a:t>
            </a:r>
            <a:r>
              <a:rPr lang="en-US" sz="3200" dirty="0">
                <a:latin typeface="Times New Roman" panose="02020603050405020304" pitchFamily="18" charset="0"/>
                <a:cs typeface="Times New Roman" panose="02020603050405020304" pitchFamily="18" charset="0"/>
              </a:rPr>
              <a:t> </a:t>
            </a:r>
            <a:r>
              <a:rPr lang="en-US" sz="3200" dirty="0">
                <a:solidFill>
                  <a:srgbClr val="FF0000"/>
                </a:solidFill>
                <a:latin typeface="Times New Roman" panose="02020603050405020304" pitchFamily="18" charset="0"/>
                <a:cs typeface="Times New Roman" panose="02020603050405020304" pitchFamily="18" charset="0"/>
              </a:rPr>
              <a:t>(</a:t>
            </a:r>
            <a:r>
              <a:rPr lang="zh-CHT" altLang="en-US" sz="3200" dirty="0">
                <a:solidFill>
                  <a:srgbClr val="FF0000"/>
                </a:solidFill>
                <a:latin typeface="Times New Roman" panose="02020603050405020304" pitchFamily="18" charset="0"/>
                <a:cs typeface="Times New Roman" panose="02020603050405020304" pitchFamily="18" charset="0"/>
              </a:rPr>
              <a:t>客觀</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a:solidFill>
                  <a:srgbClr val="FF0000"/>
                </a:solidFill>
                <a:latin typeface="Times New Roman" panose="02020603050405020304" pitchFamily="18" charset="0"/>
                <a:cs typeface="Times New Roman" panose="02020603050405020304" pitchFamily="18" charset="0"/>
              </a:rPr>
              <a:t>Cautious</a:t>
            </a:r>
            <a:r>
              <a:rPr lang="en-US" sz="3200" dirty="0">
                <a:latin typeface="Times New Roman" panose="02020603050405020304" pitchFamily="18" charset="0"/>
                <a:cs typeface="Times New Roman" panose="02020603050405020304" pitchFamily="18" charset="0"/>
              </a:rPr>
              <a:t> </a:t>
            </a:r>
            <a:r>
              <a:rPr lang="en-US" sz="3200" dirty="0">
                <a:solidFill>
                  <a:srgbClr val="FF0000"/>
                </a:solidFill>
                <a:latin typeface="Times New Roman" panose="02020603050405020304" pitchFamily="18" charset="0"/>
                <a:cs typeface="Times New Roman" panose="02020603050405020304" pitchFamily="18" charset="0"/>
              </a:rPr>
              <a:t>(</a:t>
            </a:r>
            <a:r>
              <a:rPr lang="ja-JP" altLang="en-US" sz="3200" dirty="0">
                <a:solidFill>
                  <a:srgbClr val="FF0000"/>
                </a:solidFill>
                <a:latin typeface="Times New Roman" panose="02020603050405020304" pitchFamily="18" charset="0"/>
                <a:cs typeface="Times New Roman" panose="02020603050405020304" pitchFamily="18" charset="0"/>
              </a:rPr>
              <a:t>審慎</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a:solidFill>
                  <a:srgbClr val="FF0000"/>
                </a:solidFill>
                <a:latin typeface="Times New Roman" panose="02020603050405020304" pitchFamily="18" charset="0"/>
                <a:cs typeface="Times New Roman" panose="02020603050405020304" pitchFamily="18" charset="0"/>
              </a:rPr>
              <a:t>Analytic (</a:t>
            </a:r>
            <a:r>
              <a:rPr lang="zh-CHT" altLang="en-US" sz="3200" dirty="0">
                <a:solidFill>
                  <a:srgbClr val="FF0000"/>
                </a:solidFill>
                <a:latin typeface="Times New Roman" panose="02020603050405020304" pitchFamily="18" charset="0"/>
                <a:cs typeface="Times New Roman" panose="02020603050405020304" pitchFamily="18" charset="0"/>
              </a:rPr>
              <a:t>分析的</a:t>
            </a:r>
            <a:r>
              <a:rPr lang="en-US" sz="3200" dirty="0" smtClean="0">
                <a:solidFill>
                  <a:srgbClr val="FF0000"/>
                </a:solidFill>
                <a:latin typeface="Times New Roman" panose="02020603050405020304" pitchFamily="18" charset="0"/>
                <a:cs typeface="Times New Roman" panose="02020603050405020304" pitchFamily="18" charset="0"/>
              </a:rPr>
              <a:t>), &amp; </a:t>
            </a:r>
            <a:r>
              <a:rPr lang="en-US" sz="3200" dirty="0">
                <a:solidFill>
                  <a:srgbClr val="FF0000"/>
                </a:solidFill>
                <a:latin typeface="Times New Roman" panose="02020603050405020304" pitchFamily="18" charset="0"/>
                <a:cs typeface="Times New Roman" panose="02020603050405020304" pitchFamily="18" charset="0"/>
              </a:rPr>
              <a:t>Specific (</a:t>
            </a:r>
            <a:r>
              <a:rPr lang="ja-JP" altLang="en-US" sz="3200" dirty="0">
                <a:solidFill>
                  <a:srgbClr val="FF0000"/>
                </a:solidFill>
                <a:latin typeface="Times New Roman" panose="02020603050405020304" pitchFamily="18" charset="0"/>
                <a:cs typeface="Times New Roman" panose="02020603050405020304" pitchFamily="18" charset="0"/>
              </a:rPr>
              <a:t>確切</a:t>
            </a:r>
            <a:r>
              <a:rPr lang="en-US" sz="3200" dirty="0">
                <a:solidFill>
                  <a:srgbClr val="FF0000"/>
                </a:solidFill>
                <a:latin typeface="Times New Roman" panose="02020603050405020304" pitchFamily="18" charset="0"/>
                <a:cs typeface="Times New Roman" panose="02020603050405020304" pitchFamily="18" charset="0"/>
              </a:rPr>
              <a:t>)</a:t>
            </a:r>
            <a:r>
              <a:rPr lang="en-US" sz="3200" b="1" dirty="0" smtClean="0">
                <a:solidFill>
                  <a:srgbClr val="FF0000"/>
                </a:solidFill>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6327911"/>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Times New Roman"/>
                <a:cs typeface="Times New Roman"/>
              </a:rPr>
              <a:t>Academic Writing: </a:t>
            </a:r>
            <a:r>
              <a:rPr lang="en-US" dirty="0" smtClean="0">
                <a:solidFill>
                  <a:srgbClr val="FF0000"/>
                </a:solidFill>
                <a:latin typeface="Times New Roman"/>
                <a:cs typeface="Times New Roman"/>
              </a:rPr>
              <a:t>Random Tips</a:t>
            </a:r>
            <a:endParaRPr lang="en-US" dirty="0">
              <a:solidFill>
                <a:srgbClr val="FF0000"/>
              </a:solidFill>
              <a:latin typeface="Times New Roman"/>
              <a:cs typeface="Times New Roman"/>
            </a:endParaRPr>
          </a:p>
        </p:txBody>
      </p:sp>
      <p:sp>
        <p:nvSpPr>
          <p:cNvPr id="3" name="Content Placeholder 2"/>
          <p:cNvSpPr>
            <a:spLocks noGrp="1"/>
          </p:cNvSpPr>
          <p:nvPr>
            <p:ph idx="1"/>
          </p:nvPr>
        </p:nvSpPr>
        <p:spPr>
          <a:xfrm>
            <a:off x="218952" y="1814352"/>
            <a:ext cx="8626725" cy="4596200"/>
          </a:xfrm>
        </p:spPr>
        <p:txBody>
          <a:bodyPr>
            <a:noAutofit/>
          </a:bodyPr>
          <a:lstStyle/>
          <a:p>
            <a:r>
              <a:rPr lang="en-US" sz="2500" dirty="0" smtClean="0">
                <a:latin typeface="Times New Roman"/>
                <a:cs typeface="Times New Roman"/>
              </a:rPr>
              <a:t>Academic writing needs to be:</a:t>
            </a:r>
          </a:p>
          <a:p>
            <a:pPr lvl="1">
              <a:lnSpc>
                <a:spcPct val="150000"/>
              </a:lnSpc>
            </a:pPr>
            <a:r>
              <a:rPr lang="en-US" sz="2500" dirty="0" smtClean="0">
                <a:latin typeface="Times New Roman"/>
                <a:cs typeface="Times New Roman"/>
              </a:rPr>
              <a:t>1. </a:t>
            </a:r>
            <a:r>
              <a:rPr lang="en-US" sz="2500" b="1" dirty="0" smtClean="0">
                <a:solidFill>
                  <a:srgbClr val="FF0000"/>
                </a:solidFill>
                <a:latin typeface="Times New Roman"/>
                <a:cs typeface="Times New Roman"/>
              </a:rPr>
              <a:t>Evidence-based</a:t>
            </a:r>
            <a:r>
              <a:rPr lang="en-US" sz="2500" dirty="0" smtClean="0">
                <a:latin typeface="Times New Roman"/>
                <a:cs typeface="Times New Roman"/>
              </a:rPr>
              <a:t> (e.g. </a:t>
            </a:r>
            <a:r>
              <a:rPr lang="en-US" sz="2500" dirty="0" err="1" smtClean="0">
                <a:latin typeface="Times New Roman"/>
                <a:cs typeface="Times New Roman"/>
              </a:rPr>
              <a:t>bla</a:t>
            </a:r>
            <a:r>
              <a:rPr lang="en-US" sz="2500" dirty="0" smtClean="0">
                <a:latin typeface="Times New Roman"/>
                <a:cs typeface="Times New Roman"/>
              </a:rPr>
              <a:t> </a:t>
            </a:r>
            <a:r>
              <a:rPr lang="en-US" sz="2500" dirty="0" err="1" smtClean="0">
                <a:latin typeface="Times New Roman"/>
                <a:cs typeface="Times New Roman"/>
              </a:rPr>
              <a:t>bla</a:t>
            </a:r>
            <a:r>
              <a:rPr lang="en-US" sz="2500" dirty="0" smtClean="0">
                <a:latin typeface="Times New Roman"/>
                <a:cs typeface="Times New Roman"/>
              </a:rPr>
              <a:t> </a:t>
            </a:r>
            <a:r>
              <a:rPr lang="en-US" sz="2500" dirty="0" err="1" smtClean="0">
                <a:latin typeface="Times New Roman"/>
                <a:cs typeface="Times New Roman"/>
              </a:rPr>
              <a:t>bla</a:t>
            </a:r>
            <a:r>
              <a:rPr lang="en-US" sz="2500" dirty="0" smtClean="0">
                <a:latin typeface="Times New Roman"/>
                <a:cs typeface="Times New Roman"/>
              </a:rPr>
              <a:t> (Byun et al., 2010)</a:t>
            </a:r>
          </a:p>
          <a:p>
            <a:pPr lvl="1">
              <a:lnSpc>
                <a:spcPct val="150000"/>
              </a:lnSpc>
            </a:pPr>
            <a:r>
              <a:rPr lang="en-US" sz="2500" dirty="0" smtClean="0">
                <a:latin typeface="Times New Roman"/>
                <a:cs typeface="Times New Roman"/>
              </a:rPr>
              <a:t>2. </a:t>
            </a:r>
            <a:r>
              <a:rPr lang="en-US" sz="2500" b="1" dirty="0" smtClean="0">
                <a:solidFill>
                  <a:srgbClr val="FF0000"/>
                </a:solidFill>
                <a:latin typeface="Times New Roman"/>
                <a:cs typeface="Times New Roman"/>
              </a:rPr>
              <a:t>Objective</a:t>
            </a:r>
            <a:r>
              <a:rPr lang="en-US" sz="2500" dirty="0" smtClean="0">
                <a:latin typeface="Times New Roman"/>
                <a:cs typeface="Times New Roman"/>
              </a:rPr>
              <a:t> (</a:t>
            </a:r>
            <a:r>
              <a:rPr lang="en-US" sz="2500" dirty="0">
                <a:latin typeface="Times New Roman"/>
                <a:cs typeface="Times New Roman"/>
              </a:rPr>
              <a:t>e.g. </a:t>
            </a:r>
            <a:r>
              <a:rPr lang="en-US" sz="2500" strike="sngStrike" dirty="0">
                <a:latin typeface="Times New Roman"/>
                <a:cs typeface="Times New Roman"/>
              </a:rPr>
              <a:t>I think, I guess</a:t>
            </a:r>
            <a:r>
              <a:rPr lang="en-US" sz="2500" dirty="0">
                <a:latin typeface="Times New Roman"/>
                <a:cs typeface="Times New Roman"/>
              </a:rPr>
              <a:t>, it </a:t>
            </a:r>
            <a:r>
              <a:rPr lang="en-US" sz="2500" dirty="0" smtClean="0">
                <a:latin typeface="Times New Roman"/>
                <a:cs typeface="Times New Roman"/>
              </a:rPr>
              <a:t>is proved that </a:t>
            </a:r>
            <a:r>
              <a:rPr lang="en-US" sz="2500" dirty="0">
                <a:latin typeface="Times New Roman"/>
                <a:cs typeface="Times New Roman"/>
              </a:rPr>
              <a:t>……</a:t>
            </a:r>
            <a:r>
              <a:rPr lang="en-US" sz="2500" dirty="0" smtClean="0">
                <a:latin typeface="Times New Roman"/>
                <a:cs typeface="Times New Roman"/>
              </a:rPr>
              <a:t>)</a:t>
            </a:r>
          </a:p>
          <a:p>
            <a:pPr lvl="1">
              <a:lnSpc>
                <a:spcPct val="150000"/>
              </a:lnSpc>
            </a:pPr>
            <a:r>
              <a:rPr lang="en-US" sz="2500" dirty="0" smtClean="0">
                <a:latin typeface="Times New Roman"/>
                <a:cs typeface="Times New Roman"/>
              </a:rPr>
              <a:t>3. </a:t>
            </a:r>
            <a:r>
              <a:rPr lang="en-US" sz="2500" b="1" dirty="0" smtClean="0">
                <a:solidFill>
                  <a:srgbClr val="FF0000"/>
                </a:solidFill>
                <a:latin typeface="Times New Roman"/>
                <a:cs typeface="Times New Roman"/>
              </a:rPr>
              <a:t>Cautious</a:t>
            </a:r>
            <a:r>
              <a:rPr lang="en-US" sz="2500" dirty="0" smtClean="0">
                <a:latin typeface="Times New Roman"/>
                <a:cs typeface="Times New Roman"/>
              </a:rPr>
              <a:t> (e.g. </a:t>
            </a:r>
            <a:r>
              <a:rPr lang="en-US" sz="2500" strike="sngStrike" dirty="0" smtClean="0">
                <a:latin typeface="Times New Roman"/>
                <a:cs typeface="Times New Roman"/>
              </a:rPr>
              <a:t>It’s got to be like this</a:t>
            </a:r>
            <a:r>
              <a:rPr lang="en-US" sz="2500" dirty="0" smtClean="0">
                <a:latin typeface="Times New Roman"/>
                <a:cs typeface="Times New Roman"/>
              </a:rPr>
              <a:t>! It is possible that…)</a:t>
            </a:r>
          </a:p>
          <a:p>
            <a:pPr lvl="1">
              <a:lnSpc>
                <a:spcPct val="150000"/>
              </a:lnSpc>
            </a:pPr>
            <a:r>
              <a:rPr lang="en-US" sz="2500" dirty="0" smtClean="0">
                <a:latin typeface="Times New Roman"/>
                <a:cs typeface="Times New Roman"/>
              </a:rPr>
              <a:t>4. </a:t>
            </a:r>
            <a:r>
              <a:rPr lang="en-US" sz="2500" b="1" dirty="0" smtClean="0">
                <a:solidFill>
                  <a:srgbClr val="FF0000"/>
                </a:solidFill>
                <a:latin typeface="Times New Roman"/>
                <a:cs typeface="Times New Roman"/>
              </a:rPr>
              <a:t>Analytic</a:t>
            </a:r>
            <a:r>
              <a:rPr lang="en-US" sz="2500" dirty="0" smtClean="0">
                <a:latin typeface="Times New Roman"/>
                <a:cs typeface="Times New Roman"/>
              </a:rPr>
              <a:t> (</a:t>
            </a:r>
            <a:r>
              <a:rPr lang="en-US" sz="2500" strike="sngStrike" dirty="0" smtClean="0">
                <a:latin typeface="Times New Roman"/>
                <a:cs typeface="Times New Roman"/>
              </a:rPr>
              <a:t>e.g. A says this. B says this. C says that.</a:t>
            </a:r>
            <a:r>
              <a:rPr lang="en-US" sz="2500" dirty="0" smtClean="0">
                <a:latin typeface="Times New Roman"/>
                <a:cs typeface="Times New Roman"/>
              </a:rPr>
              <a:t> A and B say this and C says that; the differences come from…)</a:t>
            </a:r>
          </a:p>
          <a:p>
            <a:pPr lvl="1">
              <a:lnSpc>
                <a:spcPct val="150000"/>
              </a:lnSpc>
            </a:pPr>
            <a:r>
              <a:rPr lang="en-US" sz="2500" dirty="0" smtClean="0">
                <a:latin typeface="Times New Roman"/>
                <a:cs typeface="Times New Roman"/>
              </a:rPr>
              <a:t>5. </a:t>
            </a:r>
            <a:r>
              <a:rPr lang="en-US" sz="2500" b="1" dirty="0" smtClean="0">
                <a:solidFill>
                  <a:srgbClr val="FF0000"/>
                </a:solidFill>
                <a:latin typeface="Times New Roman"/>
                <a:cs typeface="Times New Roman"/>
              </a:rPr>
              <a:t>Specific</a:t>
            </a:r>
            <a:r>
              <a:rPr lang="en-US" sz="2500" dirty="0" smtClean="0">
                <a:latin typeface="Times New Roman"/>
                <a:cs typeface="Times New Roman"/>
              </a:rPr>
              <a:t> (e.g. </a:t>
            </a:r>
            <a:r>
              <a:rPr lang="en-US" sz="2500" strike="sngStrike" dirty="0" smtClean="0">
                <a:latin typeface="Times New Roman"/>
                <a:cs typeface="Times New Roman"/>
              </a:rPr>
              <a:t>Students are in need of </a:t>
            </a:r>
            <a:r>
              <a:rPr lang="en-US" sz="2500" strike="sngStrike" dirty="0">
                <a:latin typeface="Times New Roman"/>
                <a:cs typeface="Times New Roman"/>
              </a:rPr>
              <a:t>more support</a:t>
            </a:r>
            <a:r>
              <a:rPr lang="en-US" sz="2500" dirty="0">
                <a:latin typeface="Times New Roman"/>
                <a:cs typeface="Times New Roman"/>
              </a:rPr>
              <a:t> </a:t>
            </a:r>
            <a:r>
              <a:rPr lang="en-US" sz="2500" dirty="0" smtClean="0">
                <a:latin typeface="Times New Roman"/>
                <a:cs typeface="Times New Roman"/>
              </a:rPr>
              <a:t>Give examples of the support needed) </a:t>
            </a:r>
            <a:endParaRPr lang="en-US" sz="2500" dirty="0">
              <a:latin typeface="Times New Roman"/>
              <a:cs typeface="Times New Roman"/>
            </a:endParaRPr>
          </a:p>
        </p:txBody>
      </p:sp>
    </p:spTree>
    <p:extLst>
      <p:ext uri="{BB962C8B-B14F-4D97-AF65-F5344CB8AC3E}">
        <p14:creationId xmlns:p14="http://schemas.microsoft.com/office/powerpoint/2010/main" val="365218579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Times New Roman"/>
                <a:cs typeface="Times New Roman"/>
              </a:rPr>
              <a:t>How to be objective, cautious, analytic and specific: </a:t>
            </a:r>
            <a:r>
              <a:rPr lang="en-US" dirty="0" smtClean="0">
                <a:solidFill>
                  <a:srgbClr val="FF0000"/>
                </a:solidFill>
                <a:latin typeface="Times New Roman"/>
                <a:cs typeface="Times New Roman"/>
              </a:rPr>
              <a:t>Grammar makes meaning</a:t>
            </a:r>
            <a:endParaRPr lang="en-US" dirty="0">
              <a:solidFill>
                <a:srgbClr val="FF0000"/>
              </a:solidFill>
              <a:latin typeface="Times New Roman"/>
              <a:cs typeface="Times New Roman"/>
            </a:endParaRPr>
          </a:p>
        </p:txBody>
      </p:sp>
      <p:sp>
        <p:nvSpPr>
          <p:cNvPr id="3" name="Content Placeholder 2"/>
          <p:cNvSpPr>
            <a:spLocks noGrp="1"/>
          </p:cNvSpPr>
          <p:nvPr>
            <p:ph idx="1"/>
          </p:nvPr>
        </p:nvSpPr>
        <p:spPr>
          <a:xfrm>
            <a:off x="771526" y="1641979"/>
            <a:ext cx="7891052" cy="4860259"/>
          </a:xfrm>
        </p:spPr>
        <p:txBody>
          <a:bodyPr>
            <a:noAutofit/>
          </a:bodyPr>
          <a:lstStyle/>
          <a:p>
            <a:pPr marL="0" indent="0">
              <a:buNone/>
            </a:pPr>
            <a:r>
              <a:rPr lang="en-US" sz="2600" dirty="0" smtClean="0">
                <a:latin typeface="Times New Roman"/>
                <a:cs typeface="Times New Roman"/>
              </a:rPr>
              <a:t>Examples: I think merely teaching in English would not be useful.</a:t>
            </a:r>
          </a:p>
          <a:p>
            <a:pPr marL="0" indent="0">
              <a:buNone/>
            </a:pPr>
            <a:r>
              <a:rPr lang="en-US" sz="2400" dirty="0" smtClean="0">
                <a:solidFill>
                  <a:srgbClr val="FF0000"/>
                </a:solidFill>
                <a:latin typeface="Times New Roman" panose="02020603050405020304" pitchFamily="18" charset="0"/>
                <a:cs typeface="Times New Roman" panose="02020603050405020304" pitchFamily="18" charset="0"/>
              </a:rPr>
              <a:t>Objective</a:t>
            </a:r>
            <a:r>
              <a:rPr lang="en-US" sz="2400" dirty="0" smtClean="0">
                <a:latin typeface="Times New Roman" panose="02020603050405020304" pitchFamily="18" charset="0"/>
                <a:cs typeface="Times New Roman" panose="02020603050405020304" pitchFamily="18" charset="0"/>
              </a:rPr>
              <a:t> </a:t>
            </a:r>
            <a:r>
              <a:rPr lang="en-US" sz="2400" dirty="0">
                <a:solidFill>
                  <a:srgbClr val="FF0000"/>
                </a:solidFill>
                <a:latin typeface="Times New Roman" panose="02020603050405020304" pitchFamily="18" charset="0"/>
                <a:cs typeface="Times New Roman" panose="02020603050405020304" pitchFamily="18" charset="0"/>
              </a:rPr>
              <a:t>(</a:t>
            </a:r>
            <a:r>
              <a:rPr lang="zh-CHT" altLang="en-US" sz="2400" dirty="0">
                <a:solidFill>
                  <a:srgbClr val="FF0000"/>
                </a:solidFill>
                <a:latin typeface="Times New Roman" panose="02020603050405020304" pitchFamily="18" charset="0"/>
                <a:cs typeface="Times New Roman" panose="02020603050405020304" pitchFamily="18" charset="0"/>
              </a:rPr>
              <a:t>客觀</a:t>
            </a:r>
            <a:r>
              <a:rPr lang="en-US" sz="2400" dirty="0" smtClean="0">
                <a:solidFill>
                  <a:srgbClr val="FF0000"/>
                </a:solidFill>
                <a:latin typeface="Times New Roman" panose="02020603050405020304" pitchFamily="18" charset="0"/>
                <a:cs typeface="Times New Roman" panose="02020603050405020304" pitchFamily="18" charset="0"/>
              </a:rPr>
              <a:t>)</a:t>
            </a:r>
            <a:r>
              <a:rPr lang="en-US" sz="2600" dirty="0" smtClean="0">
                <a:latin typeface="Times New Roman"/>
                <a:cs typeface="Times New Roman"/>
              </a:rPr>
              <a:t>: avoid </a:t>
            </a:r>
            <a:r>
              <a:rPr lang="en-US" sz="2600" dirty="0">
                <a:latin typeface="Times New Roman"/>
                <a:cs typeface="Times New Roman"/>
              </a:rPr>
              <a:t>1</a:t>
            </a:r>
            <a:r>
              <a:rPr lang="en-US" sz="2600" baseline="30000" dirty="0">
                <a:latin typeface="Times New Roman"/>
                <a:cs typeface="Times New Roman"/>
              </a:rPr>
              <a:t>st</a:t>
            </a:r>
            <a:r>
              <a:rPr lang="en-US" sz="2600" dirty="0">
                <a:latin typeface="Times New Roman"/>
                <a:cs typeface="Times New Roman"/>
              </a:rPr>
              <a:t> and 2</a:t>
            </a:r>
            <a:r>
              <a:rPr lang="en-US" sz="2600" baseline="30000" dirty="0">
                <a:latin typeface="Times New Roman"/>
                <a:cs typeface="Times New Roman"/>
              </a:rPr>
              <a:t>nd</a:t>
            </a:r>
            <a:r>
              <a:rPr lang="en-US" sz="2600" dirty="0">
                <a:latin typeface="Times New Roman"/>
                <a:cs typeface="Times New Roman"/>
              </a:rPr>
              <a:t> person pronouns</a:t>
            </a:r>
          </a:p>
          <a:p>
            <a:pPr marL="0" indent="0">
              <a:buNone/>
            </a:pPr>
            <a:r>
              <a:rPr lang="en-US" sz="2600" u="sng" dirty="0" smtClean="0">
                <a:solidFill>
                  <a:schemeClr val="accent5">
                    <a:lumMod val="75000"/>
                  </a:schemeClr>
                </a:solidFill>
                <a:latin typeface="Times New Roman"/>
                <a:cs typeface="Times New Roman"/>
              </a:rPr>
              <a:t>Current researches</a:t>
            </a:r>
            <a:r>
              <a:rPr lang="en-US" sz="2600" dirty="0" smtClean="0">
                <a:latin typeface="Times New Roman"/>
                <a:cs typeface="Times New Roman"/>
              </a:rPr>
              <a:t> have corroborated that merely </a:t>
            </a:r>
            <a:r>
              <a:rPr lang="en-US" sz="2600" dirty="0">
                <a:latin typeface="Times New Roman"/>
                <a:cs typeface="Times New Roman"/>
              </a:rPr>
              <a:t>teaching in English would not be </a:t>
            </a:r>
            <a:r>
              <a:rPr lang="en-US" sz="2600" dirty="0" smtClean="0">
                <a:latin typeface="Times New Roman"/>
                <a:cs typeface="Times New Roman"/>
              </a:rPr>
              <a:t>useful (</a:t>
            </a:r>
            <a:r>
              <a:rPr lang="en-US" sz="2600" dirty="0" smtClean="0">
                <a:solidFill>
                  <a:srgbClr val="C610EB"/>
                </a:solidFill>
                <a:latin typeface="Times New Roman"/>
                <a:cs typeface="Times New Roman"/>
              </a:rPr>
              <a:t>in-text citations</a:t>
            </a:r>
            <a:r>
              <a:rPr lang="en-US" sz="2600" dirty="0" smtClean="0">
                <a:latin typeface="Times New Roman"/>
                <a:cs typeface="Times New Roman"/>
              </a:rPr>
              <a:t>).</a:t>
            </a:r>
          </a:p>
          <a:p>
            <a:pPr marL="0" indent="0">
              <a:buNone/>
            </a:pPr>
            <a:r>
              <a:rPr lang="en-US" sz="2400" dirty="0" smtClean="0">
                <a:solidFill>
                  <a:srgbClr val="FF0000"/>
                </a:solidFill>
                <a:latin typeface="Times New Roman" panose="02020603050405020304" pitchFamily="18" charset="0"/>
                <a:cs typeface="Times New Roman" panose="02020603050405020304" pitchFamily="18" charset="0"/>
              </a:rPr>
              <a:t>Cautious</a:t>
            </a:r>
            <a:r>
              <a:rPr lang="en-US" sz="2400" dirty="0" smtClean="0">
                <a:latin typeface="Times New Roman" panose="02020603050405020304" pitchFamily="18" charset="0"/>
                <a:cs typeface="Times New Roman" panose="02020603050405020304" pitchFamily="18" charset="0"/>
              </a:rPr>
              <a:t> </a:t>
            </a:r>
            <a:r>
              <a:rPr lang="en-US" sz="2400" dirty="0">
                <a:solidFill>
                  <a:srgbClr val="FF0000"/>
                </a:solidFill>
                <a:latin typeface="Times New Roman" panose="02020603050405020304" pitchFamily="18" charset="0"/>
                <a:cs typeface="Times New Roman" panose="02020603050405020304" pitchFamily="18" charset="0"/>
              </a:rPr>
              <a:t>(</a:t>
            </a:r>
            <a:r>
              <a:rPr lang="ja-JP" altLang="en-US" sz="2400" dirty="0" smtClean="0">
                <a:solidFill>
                  <a:srgbClr val="FF0000"/>
                </a:solidFill>
                <a:latin typeface="Times New Roman" panose="02020603050405020304" pitchFamily="18" charset="0"/>
                <a:cs typeface="Times New Roman" panose="02020603050405020304" pitchFamily="18" charset="0"/>
              </a:rPr>
              <a:t>審慎</a:t>
            </a:r>
            <a:r>
              <a:rPr lang="en-US" sz="2400" dirty="0" smtClean="0">
                <a:solidFill>
                  <a:srgbClr val="FF0000"/>
                </a:solidFill>
                <a:latin typeface="Times New Roman" panose="02020603050405020304" pitchFamily="18" charset="0"/>
                <a:cs typeface="Times New Roman" panose="02020603050405020304" pitchFamily="18" charset="0"/>
              </a:rPr>
              <a:t>)</a:t>
            </a:r>
            <a:r>
              <a:rPr lang="en-US" sz="2600" dirty="0" smtClean="0">
                <a:latin typeface="Times New Roman"/>
                <a:cs typeface="Times New Roman"/>
              </a:rPr>
              <a:t>: use hedging devices</a:t>
            </a:r>
            <a:endParaRPr lang="en-US" sz="2600" dirty="0">
              <a:latin typeface="Times New Roman"/>
              <a:cs typeface="Times New Roman"/>
            </a:endParaRPr>
          </a:p>
          <a:p>
            <a:pPr marL="0" indent="0">
              <a:buNone/>
            </a:pPr>
            <a:r>
              <a:rPr lang="en-US" sz="2600" dirty="0">
                <a:solidFill>
                  <a:schemeClr val="bg2">
                    <a:lumMod val="50000"/>
                  </a:schemeClr>
                </a:solidFill>
                <a:latin typeface="Times New Roman"/>
                <a:cs typeface="Times New Roman"/>
              </a:rPr>
              <a:t>Current </a:t>
            </a:r>
            <a:r>
              <a:rPr lang="en-US" sz="2600" dirty="0" smtClean="0">
                <a:solidFill>
                  <a:schemeClr val="bg2">
                    <a:lumMod val="50000"/>
                  </a:schemeClr>
                </a:solidFill>
                <a:latin typeface="Times New Roman"/>
                <a:cs typeface="Times New Roman"/>
              </a:rPr>
              <a:t>research </a:t>
            </a:r>
            <a:r>
              <a:rPr lang="en-US" sz="2600" dirty="0" smtClean="0">
                <a:solidFill>
                  <a:srgbClr val="DA5AF4"/>
                </a:solidFill>
                <a:latin typeface="Times New Roman"/>
                <a:cs typeface="Times New Roman"/>
              </a:rPr>
              <a:t>findings indicate</a:t>
            </a:r>
            <a:r>
              <a:rPr lang="en-US" sz="2600" dirty="0" smtClean="0">
                <a:latin typeface="Times New Roman"/>
                <a:cs typeface="Times New Roman"/>
              </a:rPr>
              <a:t> </a:t>
            </a:r>
            <a:r>
              <a:rPr lang="en-US" sz="2600" dirty="0">
                <a:latin typeface="Times New Roman"/>
                <a:cs typeface="Times New Roman"/>
              </a:rPr>
              <a:t>that merely teaching in English </a:t>
            </a:r>
            <a:r>
              <a:rPr lang="en-US" sz="2600" dirty="0" smtClean="0">
                <a:solidFill>
                  <a:schemeClr val="accent5"/>
                </a:solidFill>
                <a:latin typeface="Times New Roman"/>
                <a:cs typeface="Times New Roman"/>
              </a:rPr>
              <a:t>might </a:t>
            </a:r>
            <a:r>
              <a:rPr lang="en-US" sz="2600" dirty="0">
                <a:latin typeface="Times New Roman"/>
                <a:cs typeface="Times New Roman"/>
              </a:rPr>
              <a:t>not </a:t>
            </a:r>
            <a:r>
              <a:rPr lang="en-US" sz="2600" dirty="0" smtClean="0">
                <a:solidFill>
                  <a:srgbClr val="DA5AF4"/>
                </a:solidFill>
                <a:latin typeface="Times New Roman"/>
                <a:cs typeface="Times New Roman"/>
              </a:rPr>
              <a:t>necessarily</a:t>
            </a:r>
            <a:r>
              <a:rPr lang="en-US" sz="2600" dirty="0" smtClean="0">
                <a:latin typeface="Times New Roman"/>
                <a:cs typeface="Times New Roman"/>
              </a:rPr>
              <a:t> </a:t>
            </a:r>
            <a:r>
              <a:rPr lang="en-US" sz="2600" dirty="0" smtClean="0">
                <a:solidFill>
                  <a:srgbClr val="DA5AF4"/>
                </a:solidFill>
                <a:latin typeface="Times New Roman"/>
                <a:cs typeface="Times New Roman"/>
              </a:rPr>
              <a:t>improve students’ English proficiency </a:t>
            </a:r>
            <a:r>
              <a:rPr lang="en-US" sz="2600" dirty="0" smtClean="0">
                <a:latin typeface="Times New Roman"/>
                <a:cs typeface="Times New Roman"/>
              </a:rPr>
              <a:t> (</a:t>
            </a:r>
            <a:r>
              <a:rPr lang="en-US" sz="2600" dirty="0">
                <a:solidFill>
                  <a:srgbClr val="004B7F"/>
                </a:solidFill>
                <a:latin typeface="Times New Roman"/>
                <a:cs typeface="Times New Roman"/>
              </a:rPr>
              <a:t>in-text citations</a:t>
            </a:r>
            <a:r>
              <a:rPr lang="en-US" sz="2600" dirty="0">
                <a:latin typeface="Times New Roman"/>
                <a:cs typeface="Times New Roman"/>
              </a:rPr>
              <a:t>).</a:t>
            </a:r>
          </a:p>
          <a:p>
            <a:pPr marL="0" indent="0">
              <a:buNone/>
            </a:pPr>
            <a:endParaRPr lang="en-US" sz="2600" dirty="0">
              <a:latin typeface="Times New Roman"/>
              <a:cs typeface="Times New Roman"/>
            </a:endParaRPr>
          </a:p>
        </p:txBody>
      </p:sp>
    </p:spTree>
    <p:extLst>
      <p:ext uri="{BB962C8B-B14F-4D97-AF65-F5344CB8AC3E}">
        <p14:creationId xmlns:p14="http://schemas.microsoft.com/office/powerpoint/2010/main" val="182383981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a:cs typeface="Times New Roman"/>
              </a:rPr>
              <a:t>How to be objective, cautious, analytic and </a:t>
            </a:r>
            <a:r>
              <a:rPr lang="en-US" dirty="0" smtClean="0">
                <a:latin typeface="Times New Roman"/>
                <a:cs typeface="Times New Roman"/>
              </a:rPr>
              <a:t>specific: </a:t>
            </a:r>
            <a:r>
              <a:rPr lang="en-US" dirty="0">
                <a:solidFill>
                  <a:srgbClr val="FF0000"/>
                </a:solidFill>
                <a:latin typeface="Times New Roman"/>
                <a:cs typeface="Times New Roman"/>
              </a:rPr>
              <a:t>Grammar makes meaning</a:t>
            </a:r>
            <a:endParaRPr lang="en-US" dirty="0"/>
          </a:p>
        </p:txBody>
      </p:sp>
      <p:sp>
        <p:nvSpPr>
          <p:cNvPr id="3" name="Content Placeholder 2"/>
          <p:cNvSpPr>
            <a:spLocks noGrp="1"/>
          </p:cNvSpPr>
          <p:nvPr>
            <p:ph idx="1"/>
          </p:nvPr>
        </p:nvSpPr>
        <p:spPr>
          <a:xfrm>
            <a:off x="779463" y="1949824"/>
            <a:ext cx="7583488" cy="4464842"/>
          </a:xfrm>
        </p:spPr>
        <p:txBody>
          <a:bodyPr>
            <a:normAutofit lnSpcReduction="10000"/>
          </a:bodyPr>
          <a:lstStyle/>
          <a:p>
            <a:pPr marL="0" indent="0">
              <a:buNone/>
            </a:pPr>
            <a:r>
              <a:rPr lang="en-US" sz="3200" dirty="0" smtClean="0">
                <a:solidFill>
                  <a:srgbClr val="FF0000"/>
                </a:solidFill>
                <a:latin typeface="Times New Roman" panose="02020603050405020304" pitchFamily="18" charset="0"/>
                <a:cs typeface="Times New Roman" panose="02020603050405020304" pitchFamily="18" charset="0"/>
              </a:rPr>
              <a:t>Analytic </a:t>
            </a:r>
            <a:r>
              <a:rPr lang="en-US" sz="3200" dirty="0">
                <a:solidFill>
                  <a:srgbClr val="FF0000"/>
                </a:solidFill>
                <a:latin typeface="Times New Roman" panose="02020603050405020304" pitchFamily="18" charset="0"/>
                <a:cs typeface="Times New Roman" panose="02020603050405020304" pitchFamily="18" charset="0"/>
              </a:rPr>
              <a:t>(</a:t>
            </a:r>
            <a:r>
              <a:rPr lang="zh-CHT" altLang="en-US" sz="3200" dirty="0">
                <a:solidFill>
                  <a:srgbClr val="FF0000"/>
                </a:solidFill>
                <a:latin typeface="Times New Roman" panose="02020603050405020304" pitchFamily="18" charset="0"/>
                <a:cs typeface="Times New Roman" panose="02020603050405020304" pitchFamily="18" charset="0"/>
              </a:rPr>
              <a:t>分析的</a:t>
            </a:r>
            <a:r>
              <a:rPr lang="en-US" sz="3200" dirty="0" smtClean="0">
                <a:solidFill>
                  <a:srgbClr val="FF0000"/>
                </a:solidFill>
                <a:latin typeface="Times New Roman" panose="02020603050405020304" pitchFamily="18" charset="0"/>
                <a:cs typeface="Times New Roman" panose="02020603050405020304" pitchFamily="18" charset="0"/>
              </a:rPr>
              <a:t>)</a:t>
            </a:r>
            <a:r>
              <a:rPr lang="en-US" sz="3200" dirty="0" smtClean="0">
                <a:latin typeface="Times New Roman"/>
                <a:cs typeface="Times New Roman"/>
              </a:rPr>
              <a:t>: break down, make connections and give reasons</a:t>
            </a:r>
          </a:p>
          <a:p>
            <a:pPr marL="0" indent="0">
              <a:buNone/>
            </a:pPr>
            <a:r>
              <a:rPr lang="en-US" sz="3200" dirty="0">
                <a:solidFill>
                  <a:schemeClr val="bg2">
                    <a:lumMod val="50000"/>
                  </a:schemeClr>
                </a:solidFill>
                <a:latin typeface="Times New Roman"/>
                <a:cs typeface="Times New Roman"/>
              </a:rPr>
              <a:t>Current research findings indicate that merely teaching in English might not necessarily improve students’ English proficiency  (in-text citations)</a:t>
            </a:r>
            <a:r>
              <a:rPr lang="en-US" sz="3200" dirty="0" smtClean="0">
                <a:solidFill>
                  <a:schemeClr val="accent5">
                    <a:lumMod val="75000"/>
                  </a:schemeClr>
                </a:solidFill>
                <a:latin typeface="Times New Roman"/>
                <a:cs typeface="Times New Roman"/>
              </a:rPr>
              <a:t>. Findings from bilingual education show that the participants with limited English do not benefit from EMI courses. </a:t>
            </a:r>
            <a:endParaRPr lang="en-US" sz="3200" dirty="0">
              <a:solidFill>
                <a:schemeClr val="accent5">
                  <a:lumMod val="75000"/>
                </a:schemeClr>
              </a:solidFill>
              <a:latin typeface="Times New Roman"/>
              <a:cs typeface="Times New Roman"/>
            </a:endParaRPr>
          </a:p>
          <a:p>
            <a:pPr marL="0" indent="0">
              <a:buNone/>
            </a:pPr>
            <a:endParaRPr lang="en-US" dirty="0">
              <a:latin typeface="Times New Roman"/>
              <a:cs typeface="Times New Roman"/>
            </a:endParaRPr>
          </a:p>
        </p:txBody>
      </p:sp>
    </p:spTree>
    <p:extLst>
      <p:ext uri="{BB962C8B-B14F-4D97-AF65-F5344CB8AC3E}">
        <p14:creationId xmlns:p14="http://schemas.microsoft.com/office/powerpoint/2010/main" val="2117691630"/>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a:cs typeface="Times New Roman"/>
              </a:rPr>
              <a:t>How to be objective, cautious, analytic and specific: </a:t>
            </a:r>
            <a:r>
              <a:rPr lang="en-US" dirty="0">
                <a:solidFill>
                  <a:srgbClr val="FF0000"/>
                </a:solidFill>
                <a:latin typeface="Times New Roman"/>
                <a:cs typeface="Times New Roman"/>
              </a:rPr>
              <a:t>Grammar makes meaning</a:t>
            </a:r>
            <a:endParaRPr lang="en-US" dirty="0"/>
          </a:p>
        </p:txBody>
      </p:sp>
      <p:sp>
        <p:nvSpPr>
          <p:cNvPr id="3" name="Content Placeholder 2"/>
          <p:cNvSpPr>
            <a:spLocks noGrp="1"/>
          </p:cNvSpPr>
          <p:nvPr>
            <p:ph idx="1"/>
          </p:nvPr>
        </p:nvSpPr>
        <p:spPr/>
        <p:txBody>
          <a:bodyPr>
            <a:noAutofit/>
          </a:bodyPr>
          <a:lstStyle/>
          <a:p>
            <a:pPr marL="0" indent="0">
              <a:buNone/>
            </a:pPr>
            <a:r>
              <a:rPr lang="en-US" sz="2800" dirty="0" smtClean="0">
                <a:solidFill>
                  <a:srgbClr val="FF0000"/>
                </a:solidFill>
                <a:latin typeface="Times New Roman" panose="02020603050405020304" pitchFamily="18" charset="0"/>
                <a:cs typeface="Times New Roman" panose="02020603050405020304" pitchFamily="18" charset="0"/>
              </a:rPr>
              <a:t>Specific </a:t>
            </a:r>
            <a:r>
              <a:rPr lang="en-US" sz="2800" dirty="0">
                <a:solidFill>
                  <a:srgbClr val="FF0000"/>
                </a:solidFill>
                <a:latin typeface="Times New Roman" panose="02020603050405020304" pitchFamily="18" charset="0"/>
                <a:cs typeface="Times New Roman" panose="02020603050405020304" pitchFamily="18" charset="0"/>
              </a:rPr>
              <a:t>(</a:t>
            </a:r>
            <a:r>
              <a:rPr lang="ja-JP" altLang="en-US" sz="2800" dirty="0">
                <a:solidFill>
                  <a:srgbClr val="FF0000"/>
                </a:solidFill>
                <a:latin typeface="Times New Roman" panose="02020603050405020304" pitchFamily="18" charset="0"/>
                <a:cs typeface="Times New Roman" panose="02020603050405020304" pitchFamily="18" charset="0"/>
              </a:rPr>
              <a:t>確切</a:t>
            </a:r>
            <a:r>
              <a:rPr lang="en-US" sz="2800" dirty="0" smtClean="0">
                <a:solidFill>
                  <a:srgbClr val="FF0000"/>
                </a:solidFill>
                <a:latin typeface="Times New Roman" panose="02020603050405020304" pitchFamily="18" charset="0"/>
                <a:cs typeface="Times New Roman" panose="02020603050405020304" pitchFamily="18" charset="0"/>
              </a:rPr>
              <a:t>)</a:t>
            </a:r>
            <a:r>
              <a:rPr lang="en-US" sz="2800" dirty="0" smtClean="0">
                <a:latin typeface="Times New Roman"/>
                <a:cs typeface="Times New Roman"/>
              </a:rPr>
              <a:t>: give detailed information</a:t>
            </a:r>
            <a:endParaRPr lang="en-US" sz="2800" dirty="0">
              <a:latin typeface="Times New Roman"/>
              <a:cs typeface="Times New Roman"/>
            </a:endParaRPr>
          </a:p>
          <a:p>
            <a:pPr marL="0" indent="0">
              <a:buNone/>
            </a:pPr>
            <a:r>
              <a:rPr lang="en-US" sz="2800" dirty="0">
                <a:solidFill>
                  <a:schemeClr val="bg2">
                    <a:lumMod val="50000"/>
                  </a:schemeClr>
                </a:solidFill>
                <a:latin typeface="Times New Roman"/>
                <a:cs typeface="Times New Roman"/>
              </a:rPr>
              <a:t>Current research </a:t>
            </a:r>
            <a:r>
              <a:rPr lang="en-US" sz="2800" dirty="0" smtClean="0">
                <a:solidFill>
                  <a:schemeClr val="bg2">
                    <a:lumMod val="50000"/>
                  </a:schemeClr>
                </a:solidFill>
                <a:latin typeface="Times New Roman"/>
                <a:cs typeface="Times New Roman"/>
              </a:rPr>
              <a:t>findings</a:t>
            </a:r>
            <a:r>
              <a:rPr lang="en-US" sz="2800" dirty="0" smtClean="0">
                <a:solidFill>
                  <a:schemeClr val="accent5"/>
                </a:solidFill>
                <a:latin typeface="Times New Roman"/>
                <a:cs typeface="Times New Roman"/>
              </a:rPr>
              <a:t>, which concerned/concerning mainly EFL students in expanding circle countries,</a:t>
            </a:r>
            <a:r>
              <a:rPr lang="en-US" sz="2800" dirty="0" smtClean="0">
                <a:solidFill>
                  <a:schemeClr val="bg2">
                    <a:lumMod val="50000"/>
                  </a:schemeClr>
                </a:solidFill>
                <a:latin typeface="Times New Roman"/>
                <a:cs typeface="Times New Roman"/>
              </a:rPr>
              <a:t> indicate </a:t>
            </a:r>
            <a:r>
              <a:rPr lang="en-US" sz="2800" dirty="0">
                <a:solidFill>
                  <a:schemeClr val="bg2">
                    <a:lumMod val="50000"/>
                  </a:schemeClr>
                </a:solidFill>
                <a:latin typeface="Times New Roman"/>
                <a:cs typeface="Times New Roman"/>
              </a:rPr>
              <a:t>that merely teaching in English might not necessarily improve students’ English proficiency </a:t>
            </a:r>
            <a:r>
              <a:rPr lang="en-US" sz="2800" dirty="0" smtClean="0">
                <a:solidFill>
                  <a:schemeClr val="accent5"/>
                </a:solidFill>
                <a:latin typeface="Times New Roman"/>
                <a:cs typeface="Times New Roman"/>
              </a:rPr>
              <a:t>without appropriate scaffolding</a:t>
            </a:r>
            <a:r>
              <a:rPr lang="en-US" sz="2800" dirty="0" smtClean="0">
                <a:solidFill>
                  <a:schemeClr val="bg2">
                    <a:lumMod val="50000"/>
                  </a:schemeClr>
                </a:solidFill>
                <a:latin typeface="Times New Roman"/>
                <a:cs typeface="Times New Roman"/>
              </a:rPr>
              <a:t> </a:t>
            </a:r>
            <a:r>
              <a:rPr lang="en-US" sz="2800" dirty="0">
                <a:solidFill>
                  <a:schemeClr val="bg2">
                    <a:lumMod val="50000"/>
                  </a:schemeClr>
                </a:solidFill>
                <a:latin typeface="Times New Roman"/>
                <a:cs typeface="Times New Roman"/>
              </a:rPr>
              <a:t>(in-text citations)</a:t>
            </a:r>
            <a:r>
              <a:rPr lang="en-US" sz="2800" dirty="0">
                <a:solidFill>
                  <a:schemeClr val="tx2">
                    <a:lumMod val="50000"/>
                  </a:schemeClr>
                </a:solidFill>
                <a:latin typeface="Times New Roman"/>
                <a:cs typeface="Times New Roman"/>
              </a:rPr>
              <a:t>.</a:t>
            </a:r>
          </a:p>
        </p:txBody>
      </p:sp>
    </p:spTree>
    <p:extLst>
      <p:ext uri="{BB962C8B-B14F-4D97-AF65-F5344CB8AC3E}">
        <p14:creationId xmlns:p14="http://schemas.microsoft.com/office/powerpoint/2010/main" val="3900895839"/>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latin typeface="Times New Roman"/>
                <a:cs typeface="Times New Roman"/>
              </a:rPr>
              <a:t>Finally, follow APA!</a:t>
            </a:r>
            <a:endParaRPr lang="en-US" sz="4400" dirty="0"/>
          </a:p>
        </p:txBody>
      </p:sp>
      <p:sp>
        <p:nvSpPr>
          <p:cNvPr id="3" name="Content Placeholder 2"/>
          <p:cNvSpPr>
            <a:spLocks noGrp="1"/>
          </p:cNvSpPr>
          <p:nvPr>
            <p:ph idx="1"/>
          </p:nvPr>
        </p:nvSpPr>
        <p:spPr/>
        <p:txBody>
          <a:bodyPr>
            <a:noAutofit/>
          </a:bodyPr>
          <a:lstStyle/>
          <a:p>
            <a:pPr marL="0" indent="0">
              <a:buNone/>
            </a:pPr>
            <a:r>
              <a:rPr lang="en-US" sz="3200" dirty="0" smtClean="0">
                <a:solidFill>
                  <a:schemeClr val="tx2">
                    <a:lumMod val="50000"/>
                  </a:schemeClr>
                </a:solidFill>
                <a:latin typeface="Times New Roman"/>
                <a:cs typeface="Times New Roman"/>
              </a:rPr>
              <a:t>A sample paper with  detailed description of how to do APA</a:t>
            </a:r>
          </a:p>
          <a:p>
            <a:pPr marL="0" indent="0">
              <a:buNone/>
            </a:pPr>
            <a:endParaRPr lang="en-US" sz="2800" dirty="0">
              <a:solidFill>
                <a:schemeClr val="tx2">
                  <a:lumMod val="50000"/>
                </a:schemeClr>
              </a:solidFill>
              <a:latin typeface="Times New Roman"/>
              <a:cs typeface="Times New Roman"/>
            </a:endParaRPr>
          </a:p>
          <a:p>
            <a:pPr marL="0" indent="0">
              <a:buNone/>
            </a:pPr>
            <a:endParaRPr lang="en-US" sz="2800" dirty="0">
              <a:solidFill>
                <a:schemeClr val="tx2">
                  <a:lumMod val="50000"/>
                </a:schemeClr>
              </a:solidFill>
              <a:latin typeface="Times New Roman"/>
              <a:cs typeface="Times New Roman"/>
            </a:endParaRPr>
          </a:p>
        </p:txBody>
      </p:sp>
      <p:sp>
        <p:nvSpPr>
          <p:cNvPr id="4" name="Rectangle 3"/>
          <p:cNvSpPr/>
          <p:nvPr/>
        </p:nvSpPr>
        <p:spPr>
          <a:xfrm>
            <a:off x="2451316" y="3321249"/>
            <a:ext cx="3041217" cy="615553"/>
          </a:xfrm>
          <a:prstGeom prst="rect">
            <a:avLst/>
          </a:prstGeom>
        </p:spPr>
        <p:txBody>
          <a:bodyPr wrap="none">
            <a:spAutoFit/>
          </a:bodyPr>
          <a:lstStyle/>
          <a:p>
            <a:pPr marL="349250" lvl="1" indent="0" algn="ctr">
              <a:buNone/>
            </a:pPr>
            <a:r>
              <a:rPr lang="en-US" sz="3400" dirty="0">
                <a:hlinkClick r:id="rId2"/>
              </a:rPr>
              <a:t>Sample Paper</a:t>
            </a:r>
            <a:endParaRPr lang="en-US" sz="3400" dirty="0"/>
          </a:p>
        </p:txBody>
      </p:sp>
    </p:spTree>
    <p:extLst>
      <p:ext uri="{BB962C8B-B14F-4D97-AF65-F5344CB8AC3E}">
        <p14:creationId xmlns:p14="http://schemas.microsoft.com/office/powerpoint/2010/main" val="2486221775"/>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a:buNone/>
            </a:pPr>
            <a:r>
              <a:rPr lang="en-US" sz="6600" dirty="0" smtClean="0"/>
              <a:t>Q &amp; A</a:t>
            </a:r>
            <a:endParaRPr lang="en-US" sz="6600" dirty="0"/>
          </a:p>
        </p:txBody>
      </p:sp>
    </p:spTree>
    <p:extLst>
      <p:ext uri="{BB962C8B-B14F-4D97-AF65-F5344CB8AC3E}">
        <p14:creationId xmlns:p14="http://schemas.microsoft.com/office/powerpoint/2010/main" val="3388512973"/>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ixel">
  <a:themeElements>
    <a:clrScheme name="Pixel">
      <a:dk1>
        <a:srgbClr val="103154"/>
      </a:dk1>
      <a:lt1>
        <a:srgbClr val="FFFFFF"/>
      </a:lt1>
      <a:dk2>
        <a:srgbClr val="00BFC3"/>
      </a:dk2>
      <a:lt2>
        <a:srgbClr val="0096FF"/>
      </a:lt2>
      <a:accent1>
        <a:srgbClr val="FF7F01"/>
      </a:accent1>
      <a:accent2>
        <a:srgbClr val="F1B015"/>
      </a:accent2>
      <a:accent3>
        <a:srgbClr val="FBEC85"/>
      </a:accent3>
      <a:accent4>
        <a:srgbClr val="D2C2F1"/>
      </a:accent4>
      <a:accent5>
        <a:srgbClr val="DA5AF4"/>
      </a:accent5>
      <a:accent6>
        <a:srgbClr val="9D09D1"/>
      </a:accent6>
      <a:hlink>
        <a:srgbClr val="1286C9"/>
      </a:hlink>
      <a:folHlink>
        <a:srgbClr val="A8C2E7"/>
      </a:folHlink>
    </a:clrScheme>
    <a:fontScheme name="Pixel">
      <a:majorFont>
        <a:latin typeface="Corbel"/>
        <a:ea typeface=""/>
        <a:cs typeface=""/>
        <a:font script="Jpan" typeface="メイリオ"/>
        <a:font script="Hans" typeface="宋体"/>
        <a:font script="Hant" typeface="新細明體"/>
      </a:majorFont>
      <a:minorFont>
        <a:latin typeface="Corbel"/>
        <a:ea typeface=""/>
        <a:cs typeface=""/>
        <a:font script="Jpan" typeface="メイリオ"/>
        <a:font script="Hans" typeface="宋体"/>
        <a:font script="Hant" typeface="新細明體"/>
      </a:minorFont>
    </a:fontScheme>
    <a:fmtScheme name="Pixel">
      <a:fillStyleLst>
        <a:solidFill>
          <a:schemeClr val="phClr"/>
        </a:solidFill>
        <a:solidFill>
          <a:schemeClr val="phClr">
            <a:satMod val="150000"/>
          </a:schemeClr>
        </a:solidFill>
        <a:solidFill>
          <a:schemeClr val="phClr">
            <a:shade val="80000"/>
            <a:lumMod val="90000"/>
          </a:scheme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50800" cap="flat" cmpd="sng" algn="ctr">
          <a:solidFill>
            <a:schemeClr val="phClr">
              <a:alpha val="80000"/>
            </a:schemeClr>
          </a:solidFill>
          <a:prstDash val="solid"/>
        </a:ln>
      </a:lnStyleLst>
      <a:effectStyleLst>
        <a:effectStyle>
          <a:effectLst/>
        </a:effectStyle>
        <a:effectStyle>
          <a:effectLst>
            <a:outerShdw blurRad="50800" dist="63500" dir="2700000" sx="102000" sy="102000" rotWithShape="0">
              <a:srgbClr val="000000">
                <a:alpha val="50000"/>
              </a:srgbClr>
            </a:outerShdw>
          </a:effectLst>
          <a:scene3d>
            <a:camera prst="orthographicFront">
              <a:rot lat="0" lon="0" rev="0"/>
            </a:camera>
            <a:lightRig rig="glow" dir="tl"/>
          </a:scene3d>
          <a:sp3d>
            <a:bevelT w="0" h="0"/>
          </a:sp3d>
        </a:effectStyle>
        <a:effectStyle>
          <a:effectLst>
            <a:outerShdw blurRad="63500" dist="38100" dir="3600000" sx="103000" sy="103000" rotWithShape="0">
              <a:srgbClr val="000000">
                <a:alpha val="60000"/>
              </a:srgbClr>
            </a:outerShdw>
          </a:effectLst>
          <a:scene3d>
            <a:camera prst="orthographicFront">
              <a:rot lat="0" lon="0" rev="0"/>
            </a:camera>
            <a:lightRig rig="flat" dir="t">
              <a:rot lat="0" lon="0" rev="5400000"/>
            </a:lightRig>
          </a:scene3d>
          <a:sp3d prstMaterial="softmetal">
            <a:bevelT w="63500" h="38100"/>
          </a:sp3d>
        </a:effectStyle>
      </a:effectStyleLst>
      <a:bgFillStyleLst>
        <a:solidFill>
          <a:schemeClr val="phClr"/>
        </a:solidFill>
        <a:gradFill rotWithShape="1">
          <a:gsLst>
            <a:gs pos="0">
              <a:schemeClr val="phClr">
                <a:tint val="100000"/>
                <a:shade val="95000"/>
                <a:satMod val="350000"/>
              </a:schemeClr>
            </a:gs>
            <a:gs pos="100000">
              <a:schemeClr val="phClr">
                <a:shade val="20000"/>
                <a:satMod val="150000"/>
              </a:schemeClr>
            </a:gs>
          </a:gsLst>
          <a:lin ang="5400000" scaled="0"/>
        </a:gradFill>
        <a:blipFill rotWithShape="1">
          <a:blip xmlns:r="http://schemas.openxmlformats.org/officeDocument/2006/relationships" r:embed="rId1">
            <a:duotone>
              <a:schemeClr val="phClr">
                <a:shade val="1000"/>
                <a:satMod val="400000"/>
              </a:schemeClr>
              <a:schemeClr val="phClr">
                <a:tint val="50000"/>
                <a:satMod val="4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Pixel.thmx</Template>
  <TotalTime>514</TotalTime>
  <Words>1410</Words>
  <Application>Microsoft Macintosh PowerPoint</Application>
  <PresentationFormat>On-screen Show (4:3)</PresentationFormat>
  <Paragraphs>106</Paragraphs>
  <Slides>25</Slides>
  <Notes>8</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Pixel</vt:lpstr>
      <vt:lpstr>TIPS ON LEARNING IN EMI COURSES</vt:lpstr>
      <vt:lpstr>Agenda</vt:lpstr>
      <vt:lpstr>Learning in Class: 1st tip </vt:lpstr>
      <vt:lpstr>Learning in Class: 2nd tip </vt:lpstr>
      <vt:lpstr>                                                                      Approaching difficult words and  key concepts: Using multiple sources</vt:lpstr>
      <vt:lpstr>                                                                      Approaching difficult words and  key concepts: Using multiple sources</vt:lpstr>
      <vt:lpstr>                                                                      Approaching difficult words and  key concepts: Using multiple sources</vt:lpstr>
      <vt:lpstr>Learning in Class: 3rd tip </vt:lpstr>
      <vt:lpstr>Writing Assignments: 1st tip</vt:lpstr>
      <vt:lpstr>Where to look for related research</vt:lpstr>
      <vt:lpstr>Writing Assignments: 2nd tip</vt:lpstr>
      <vt:lpstr>Writing Assignments: 3rd tip</vt:lpstr>
      <vt:lpstr>Writing Assignments: 4th tip</vt:lpstr>
      <vt:lpstr>Writing Assignments: 5th tip</vt:lpstr>
      <vt:lpstr>Writing Assignments: 6th tip</vt:lpstr>
      <vt:lpstr>Writing Assignments: 7th tip</vt:lpstr>
      <vt:lpstr>Writing Assignments: 8th tip</vt:lpstr>
      <vt:lpstr>Useful Self-help resources</vt:lpstr>
      <vt:lpstr>Academic Writing: Random Tips</vt:lpstr>
      <vt:lpstr>Academic Writing: Random Tips</vt:lpstr>
      <vt:lpstr>How to be objective, cautious, analytic and specific: Grammar makes meaning</vt:lpstr>
      <vt:lpstr>How to be objective, cautious, analytic and specific: Grammar makes meaning</vt:lpstr>
      <vt:lpstr>How to be objective, cautious, analytic and specific: Grammar makes meaning</vt:lpstr>
      <vt:lpstr>Finally, follow APA!</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in an EMI Tertiary Classroom</dc:title>
  <dc:creator>Cheung Kwan Lok</dc:creator>
  <cp:lastModifiedBy>Cheung Kwan Lok</cp:lastModifiedBy>
  <cp:revision>115</cp:revision>
  <dcterms:created xsi:type="dcterms:W3CDTF">2014-08-15T01:07:29Z</dcterms:created>
  <dcterms:modified xsi:type="dcterms:W3CDTF">2014-11-27T06:49:55Z</dcterms:modified>
</cp:coreProperties>
</file>