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7" r:id="rId2"/>
    <p:sldId id="274" r:id="rId3"/>
    <p:sldId id="258" r:id="rId4"/>
    <p:sldId id="259" r:id="rId5"/>
    <p:sldId id="275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0F1A"/>
    <a:srgbClr val="3E1B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7" d="100"/>
          <a:sy n="117" d="100"/>
        </p:scale>
        <p:origin x="-1470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BE8E9D-4B04-41AB-AD1C-AC6C87E08BA8}" type="datetimeFigureOut">
              <a:rPr lang="en-GB" smtClean="0"/>
              <a:t>26/11/2014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08C805-41F2-45DA-B1EB-12B58D6064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083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3BFAC-5A10-4D1C-B508-E5881C81E715}" type="datetimeFigureOut">
              <a:rPr lang="en-GB" smtClean="0"/>
              <a:pPr/>
              <a:t>26/11/2014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58430-AD45-480A-9D0A-0879D6BDFAD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3BFAC-5A10-4D1C-B508-E5881C81E715}" type="datetimeFigureOut">
              <a:rPr lang="en-GB" smtClean="0"/>
              <a:pPr/>
              <a:t>26/11/2014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58430-AD45-480A-9D0A-0879D6BDFAD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3BFAC-5A10-4D1C-B508-E5881C81E715}" type="datetimeFigureOut">
              <a:rPr lang="en-GB" smtClean="0"/>
              <a:pPr/>
              <a:t>26/11/2014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58430-AD45-480A-9D0A-0879D6BDFAD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3BFAC-5A10-4D1C-B508-E5881C81E715}" type="datetimeFigureOut">
              <a:rPr lang="en-GB" smtClean="0"/>
              <a:pPr/>
              <a:t>26/11/2014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58430-AD45-480A-9D0A-0879D6BDFAD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3BFAC-5A10-4D1C-B508-E5881C81E715}" type="datetimeFigureOut">
              <a:rPr lang="en-GB" smtClean="0"/>
              <a:pPr/>
              <a:t>26/11/2014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58430-AD45-480A-9D0A-0879D6BDFAD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3BFAC-5A10-4D1C-B508-E5881C81E715}" type="datetimeFigureOut">
              <a:rPr lang="en-GB" smtClean="0"/>
              <a:pPr/>
              <a:t>26/11/2014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58430-AD45-480A-9D0A-0879D6BDFAD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3BFAC-5A10-4D1C-B508-E5881C81E715}" type="datetimeFigureOut">
              <a:rPr lang="en-GB" smtClean="0"/>
              <a:pPr/>
              <a:t>26/11/2014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58430-AD45-480A-9D0A-0879D6BDFAD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3BFAC-5A10-4D1C-B508-E5881C81E715}" type="datetimeFigureOut">
              <a:rPr lang="en-GB" smtClean="0"/>
              <a:pPr/>
              <a:t>26/11/2014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58430-AD45-480A-9D0A-0879D6BDFAD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3BFAC-5A10-4D1C-B508-E5881C81E715}" type="datetimeFigureOut">
              <a:rPr lang="en-GB" smtClean="0"/>
              <a:pPr/>
              <a:t>26/11/2014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58430-AD45-480A-9D0A-0879D6BDFAD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3BFAC-5A10-4D1C-B508-E5881C81E715}" type="datetimeFigureOut">
              <a:rPr lang="en-GB" smtClean="0"/>
              <a:pPr/>
              <a:t>26/11/2014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58430-AD45-480A-9D0A-0879D6BDFAD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3BFAC-5A10-4D1C-B508-E5881C81E715}" type="datetimeFigureOut">
              <a:rPr lang="en-GB" smtClean="0"/>
              <a:pPr/>
              <a:t>26/11/2014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58430-AD45-480A-9D0A-0879D6BDFAD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93BFAC-5A10-4D1C-B508-E5881C81E715}" type="datetimeFigureOut">
              <a:rPr lang="en-GB" smtClean="0"/>
              <a:pPr/>
              <a:t>26/11/2014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158430-AD45-480A-9D0A-0879D6BDFAD4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../Triling%20Book/Triling%20Book%20ToC.pdf" TargetMode="External"/><Relationship Id="rId2" Type="http://schemas.openxmlformats.org/officeDocument/2006/relationships/hyperlink" Target="../Triling%20Book/Triling-Book%20Cover.pdf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ed.edu.hk/triling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56793"/>
            <a:ext cx="7772400" cy="1512168"/>
          </a:xfrm>
        </p:spPr>
        <p:txBody>
          <a:bodyPr>
            <a:normAutofit/>
          </a:bodyPr>
          <a:lstStyle/>
          <a:p>
            <a:r>
              <a:rPr lang="en-GB" sz="3600" b="1" dirty="0" err="1" smtClean="0">
                <a:solidFill>
                  <a:srgbClr val="3E1B59"/>
                </a:solidFill>
              </a:rPr>
              <a:t>Trilingualism</a:t>
            </a:r>
            <a:r>
              <a:rPr lang="en-GB" sz="3600" b="1" dirty="0" smtClean="0">
                <a:solidFill>
                  <a:srgbClr val="3E1B59"/>
                </a:solidFill>
              </a:rPr>
              <a:t> in Education in China: Models and Challenges</a:t>
            </a:r>
            <a:endParaRPr lang="en-GB" dirty="0">
              <a:solidFill>
                <a:srgbClr val="3E1B59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1341" y="3573016"/>
            <a:ext cx="6400800" cy="694928"/>
          </a:xfrm>
        </p:spPr>
        <p:txBody>
          <a:bodyPr/>
          <a:lstStyle/>
          <a:p>
            <a:r>
              <a:rPr lang="en-GB" b="1" dirty="0" smtClean="0">
                <a:solidFill>
                  <a:srgbClr val="590F1A"/>
                </a:solidFill>
              </a:rPr>
              <a:t>Book Launch</a:t>
            </a: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4098" name="Picture 2" descr="C:\Users\user\Pictures\university of nottingham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5021848"/>
            <a:ext cx="3371850" cy="10527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936104"/>
          </a:xfrm>
        </p:spPr>
        <p:txBody>
          <a:bodyPr/>
          <a:lstStyle/>
          <a:p>
            <a:pPr algn="l"/>
            <a:r>
              <a:rPr lang="en-US" b="1" dirty="0" smtClean="0"/>
              <a:t>The Book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8147248" cy="4680520"/>
          </a:xfrm>
        </p:spPr>
        <p:txBody>
          <a:bodyPr/>
          <a:lstStyle/>
          <a:p>
            <a:endParaRPr lang="en-US" b="1" dirty="0" smtClean="0"/>
          </a:p>
          <a:p>
            <a:r>
              <a:rPr lang="en-US" b="1" dirty="0" smtClean="0">
                <a:hlinkClick r:id="rId2" action="ppaction://hlinkfile"/>
              </a:rPr>
              <a:t>The Book Cover</a:t>
            </a:r>
            <a:endParaRPr lang="en-US" b="1" dirty="0"/>
          </a:p>
          <a:p>
            <a:pPr marL="0" indent="0">
              <a:buNone/>
            </a:pPr>
            <a:endParaRPr lang="en-US" b="1" dirty="0" smtClean="0"/>
          </a:p>
          <a:p>
            <a:r>
              <a:rPr lang="en-US" b="1" dirty="0" smtClean="0"/>
              <a:t>Outcome </a:t>
            </a:r>
            <a:r>
              <a:rPr lang="en-US" b="1" dirty="0"/>
              <a:t>of a </a:t>
            </a:r>
            <a:r>
              <a:rPr lang="en-US" b="1" dirty="0" smtClean="0"/>
              <a:t>large-scale project in eleven regions (</a:t>
            </a:r>
            <a:r>
              <a:rPr lang="en-US" b="1" dirty="0" smtClean="0">
                <a:hlinkClick r:id="rId3" action="ppaction://hlinkfile"/>
              </a:rPr>
              <a:t>the table of content</a:t>
            </a:r>
            <a:r>
              <a:rPr lang="en-US" b="1" dirty="0" smtClean="0"/>
              <a:t>)</a:t>
            </a:r>
            <a:endParaRPr lang="en-GB" b="1" dirty="0"/>
          </a:p>
          <a:p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661733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012974"/>
          </a:xfrm>
        </p:spPr>
        <p:txBody>
          <a:bodyPr/>
          <a:lstStyle/>
          <a:p>
            <a:pPr algn="l"/>
            <a:r>
              <a:rPr lang="en-GB" b="1" dirty="0" smtClean="0"/>
              <a:t>The Background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600200"/>
            <a:ext cx="8064896" cy="4525963"/>
          </a:xfrm>
        </p:spPr>
        <p:txBody>
          <a:bodyPr>
            <a:normAutofit fontScale="92500"/>
          </a:bodyPr>
          <a:lstStyle/>
          <a:p>
            <a:r>
              <a:rPr lang="en-GB" dirty="0" smtClean="0"/>
              <a:t>The idea for a nation-wide project focusing on </a:t>
            </a:r>
            <a:r>
              <a:rPr lang="en-GB" dirty="0" err="1" smtClean="0"/>
              <a:t>trilingualism</a:t>
            </a:r>
            <a:r>
              <a:rPr lang="en-GB" dirty="0" smtClean="0"/>
              <a:t> and trilingual education in China became mature in 2009 through our research visit to Yunnan and a symposium in Hong Kong. </a:t>
            </a:r>
            <a:endParaRPr lang="en-GB" dirty="0"/>
          </a:p>
          <a:p>
            <a:r>
              <a:rPr lang="en-GB" dirty="0" smtClean="0"/>
              <a:t>Research </a:t>
            </a:r>
            <a:r>
              <a:rPr lang="en-GB" dirty="0" smtClean="0"/>
              <a:t>soon started in </a:t>
            </a:r>
            <a:r>
              <a:rPr lang="en-GB" dirty="0" smtClean="0"/>
              <a:t>eleven regions where minority groups live and/or dominate. </a:t>
            </a:r>
            <a:endParaRPr lang="en-GB" dirty="0"/>
          </a:p>
          <a:p>
            <a:r>
              <a:rPr lang="en-GB" dirty="0" smtClean="0"/>
              <a:t>Ideas and issues </a:t>
            </a:r>
            <a:r>
              <a:rPr lang="en-GB" dirty="0"/>
              <a:t>regarding </a:t>
            </a:r>
            <a:r>
              <a:rPr lang="en-GB" dirty="0"/>
              <a:t>concepts</a:t>
            </a:r>
            <a:r>
              <a:rPr lang="en-GB" dirty="0" smtClean="0"/>
              <a:t>, research methodology</a:t>
            </a:r>
            <a:r>
              <a:rPr lang="en-GB" dirty="0"/>
              <a:t>, strategies, </a:t>
            </a:r>
            <a:r>
              <a:rPr lang="en-GB" dirty="0" smtClean="0"/>
              <a:t>etc</a:t>
            </a:r>
            <a:r>
              <a:rPr lang="en-GB" dirty="0" smtClean="0"/>
              <a:t>. </a:t>
            </a:r>
            <a:r>
              <a:rPr lang="en-GB" dirty="0" smtClean="0"/>
              <a:t>are exchanged and </a:t>
            </a:r>
            <a:r>
              <a:rPr lang="en-GB" dirty="0" smtClean="0"/>
              <a:t>discussed </a:t>
            </a:r>
            <a:r>
              <a:rPr lang="en-GB" dirty="0" smtClean="0"/>
              <a:t>at </a:t>
            </a:r>
            <a:r>
              <a:rPr lang="en-GB" dirty="0" smtClean="0"/>
              <a:t>our annual symposia.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936104"/>
          </a:xfrm>
        </p:spPr>
        <p:txBody>
          <a:bodyPr/>
          <a:lstStyle/>
          <a:p>
            <a:pPr algn="l"/>
            <a:r>
              <a:rPr lang="en-GB" b="1" dirty="0" smtClean="0"/>
              <a:t>Outputs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569371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The book is just one of the outputs out of the project. </a:t>
            </a:r>
            <a:r>
              <a:rPr lang="en-US" dirty="0" smtClean="0"/>
              <a:t>It has </a:t>
            </a:r>
            <a:r>
              <a:rPr lang="en-US" dirty="0"/>
              <a:t>led </a:t>
            </a:r>
            <a:r>
              <a:rPr lang="en-US" dirty="0" smtClean="0"/>
              <a:t>to</a:t>
            </a:r>
            <a:r>
              <a:rPr lang="en-GB" dirty="0" smtClean="0"/>
              <a:t>:</a:t>
            </a:r>
            <a:endParaRPr lang="en-GB" sz="900" dirty="0" smtClean="0"/>
          </a:p>
          <a:p>
            <a:pPr lvl="1"/>
            <a:r>
              <a:rPr lang="en-US" dirty="0" smtClean="0"/>
              <a:t>Many papers published both internationally and in China (see </a:t>
            </a:r>
            <a:r>
              <a:rPr lang="en-US" dirty="0" smtClean="0">
                <a:hlinkClick r:id="rId2"/>
              </a:rPr>
              <a:t>http://www.ied.edu.hk/triling/</a:t>
            </a:r>
            <a:r>
              <a:rPr lang="en-US" dirty="0" smtClean="0"/>
              <a:t> )</a:t>
            </a:r>
            <a:endParaRPr lang="en-GB" dirty="0" smtClean="0"/>
          </a:p>
          <a:p>
            <a:pPr lvl="1"/>
            <a:r>
              <a:rPr lang="en-GB" dirty="0" smtClean="0"/>
              <a:t>Many technical and briefing papers</a:t>
            </a:r>
          </a:p>
          <a:p>
            <a:pPr lvl="1"/>
            <a:r>
              <a:rPr lang="en-US" dirty="0" smtClean="0"/>
              <a:t>And furthermore, it has helped some regional research teams to bid successfully for funding at the local and national levels. </a:t>
            </a: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008112"/>
          </a:xfrm>
        </p:spPr>
        <p:txBody>
          <a:bodyPr/>
          <a:lstStyle/>
          <a:p>
            <a:pPr algn="l"/>
            <a:r>
              <a:rPr lang="en-US" b="1" dirty="0" smtClean="0"/>
              <a:t>Significance of the Book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752528"/>
          </a:xfrm>
        </p:spPr>
        <p:txBody>
          <a:bodyPr>
            <a:normAutofit fontScale="70000" lnSpcReduction="20000"/>
          </a:bodyPr>
          <a:lstStyle/>
          <a:p>
            <a:r>
              <a:rPr lang="en-GB" b="1" dirty="0" smtClean="0"/>
              <a:t>The book is the first attempt to make the status quo </a:t>
            </a:r>
            <a:r>
              <a:rPr lang="en-GB" b="1" dirty="0"/>
              <a:t>of </a:t>
            </a:r>
            <a:r>
              <a:rPr lang="en-GB" b="1" dirty="0" smtClean="0"/>
              <a:t>practice and research comparable in different regions in China.</a:t>
            </a:r>
            <a:endParaRPr lang="en-GB" b="1" dirty="0"/>
          </a:p>
          <a:p>
            <a:r>
              <a:rPr lang="en-GB" b="1" dirty="0" smtClean="0"/>
              <a:t>It has identified key dimensions that determine </a:t>
            </a:r>
            <a:r>
              <a:rPr lang="en-GB" b="1" dirty="0"/>
              <a:t>the effectiveness of trilingual </a:t>
            </a:r>
            <a:r>
              <a:rPr lang="en-GB" b="1" dirty="0" smtClean="0"/>
              <a:t>education, including </a:t>
            </a:r>
            <a:r>
              <a:rPr lang="en-GB" b="1" dirty="0" err="1" smtClean="0"/>
              <a:t>ethnolinguistic</a:t>
            </a:r>
            <a:r>
              <a:rPr lang="en-GB" b="1" dirty="0" smtClean="0"/>
              <a:t> vitality, perceptions of and attitude to languages, history, geo-political and socio-economic factors, actual models adopted in trilingual education, etc. </a:t>
            </a:r>
          </a:p>
          <a:p>
            <a:r>
              <a:rPr lang="en-US" b="1" dirty="0" smtClean="0"/>
              <a:t>In terms of methodology, the book demonstrates how interwoven factors or dimensions in trilingual education could be researched in complex situations.</a:t>
            </a:r>
          </a:p>
          <a:p>
            <a:r>
              <a:rPr lang="en-US" b="1" dirty="0" smtClean="0"/>
              <a:t>In terms of practice, it shows to all stakeholders what strong models are and how they could be </a:t>
            </a:r>
            <a:r>
              <a:rPr lang="en-US" b="1" dirty="0" smtClean="0"/>
              <a:t>developed/adapted according to the context.   </a:t>
            </a:r>
            <a:endParaRPr lang="en-GB" b="1" dirty="0" smtClean="0"/>
          </a:p>
          <a:p>
            <a:r>
              <a:rPr lang="en-GB" b="1" dirty="0" smtClean="0"/>
              <a:t>Theoretically, the book would contribute to the establishment of </a:t>
            </a:r>
            <a:r>
              <a:rPr lang="en-GB" b="1" dirty="0" err="1" smtClean="0"/>
              <a:t>trilingualism</a:t>
            </a:r>
            <a:r>
              <a:rPr lang="en-GB" b="1" dirty="0" smtClean="0"/>
              <a:t> and trilingual education as legitimate concepts for academic discussion.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470185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1070</TotalTime>
  <Words>294</Words>
  <Application>Microsoft Office PowerPoint</Application>
  <PresentationFormat>On-screen Show (4:3)</PresentationFormat>
  <Paragraphs>22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Trilingualism in Education in China: Models and Challenges</vt:lpstr>
      <vt:lpstr>The Book</vt:lpstr>
      <vt:lpstr>The Background</vt:lpstr>
      <vt:lpstr>Outputs</vt:lpstr>
      <vt:lpstr>Significance of the Book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MEANT BY A LITERATURE REVIEW?</dc:title>
  <dc:creator>user</dc:creator>
  <cp:lastModifiedBy>Windows User</cp:lastModifiedBy>
  <cp:revision>44</cp:revision>
  <dcterms:created xsi:type="dcterms:W3CDTF">2014-09-25T15:05:48Z</dcterms:created>
  <dcterms:modified xsi:type="dcterms:W3CDTF">2014-11-26T02:32:32Z</dcterms:modified>
</cp:coreProperties>
</file>