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3"/>
  </p:handoutMasterIdLst>
  <p:sldIdLst>
    <p:sldId id="257" r:id="rId3"/>
    <p:sldId id="258" r:id="rId5"/>
    <p:sldId id="259" r:id="rId6"/>
    <p:sldId id="276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73583" autoAdjust="0"/>
  </p:normalViewPr>
  <p:slideViewPr>
    <p:cSldViewPr snapToGrid="0">
      <p:cViewPr varScale="1">
        <p:scale>
          <a:sx n="81" d="100"/>
          <a:sy n="81" d="100"/>
        </p:scale>
        <p:origin x="18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19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294DAC-2031-47A5-BCBC-928DE685C26D}" type="datetimeFigureOut">
              <a:rPr lang="zh-TW" altLang="en-US" smtClean="0"/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496F4A-00C8-4BFB-8939-9F1BBEF93C2F}" type="slidenum">
              <a:rPr lang="zh-TW" altLang="en-US" smtClean="0"/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C87AD1-6001-4E93-9DF8-6341AF9AF2B4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31A27-2BD2-4A5B-AF76-E860AD646875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t" latinLnBrk="0" hangingPunct="1"/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烹飪溫度 （攝氏度）</a:t>
            </a:r>
            <a:r>
              <a:rPr lang="en-US" altLang="zh-CN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最長可置於</a:t>
            </a:r>
            <a:r>
              <a:rPr lang="zh-CN" altLang="en-US" sz="1200" b="0" i="0" u="sng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冷藏格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的時間（天數）</a:t>
            </a:r>
            <a:r>
              <a:rPr lang="en-US" altLang="zh-CN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最長可置於</a:t>
            </a:r>
            <a:r>
              <a:rPr lang="zh-CN" altLang="en-US" sz="1200" b="0" i="0" u="sng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冷凍格</a:t>
            </a:r>
            <a:r>
              <a:rPr lang="zh-CN" alt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的時間（天數）</a:t>
            </a:r>
            <a:endParaRPr lang="en-U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牛肉              </a:t>
            </a:r>
            <a:r>
              <a:rPr lang="en-US" altLang="zh-TW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62.7 (63)                                    365</a:t>
            </a:r>
            <a:r>
              <a:rPr lang="en-US" altLang="zh-TW" sz="1200" baseline="0" dirty="0" smtClean="0">
                <a:latin typeface="SimSun" panose="02010600030101010101" pitchFamily="2" charset="-122"/>
                <a:ea typeface="SimSun" panose="02010600030101010101" pitchFamily="2" charset="-122"/>
              </a:rPr>
              <a:t>                                                    5</a:t>
            </a:r>
            <a:endParaRPr lang="en-US" altLang="zh-TW" sz="12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雞肉              </a:t>
            </a:r>
            <a:r>
              <a:rPr lang="en-US" altLang="zh-TW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73.8 (74)                                     365</a:t>
            </a:r>
            <a:r>
              <a:rPr lang="en-US" altLang="zh-TW" sz="1200" baseline="0" dirty="0" smtClean="0">
                <a:latin typeface="SimSun" panose="02010600030101010101" pitchFamily="2" charset="-122"/>
                <a:ea typeface="SimSun" panose="02010600030101010101" pitchFamily="2" charset="-122"/>
              </a:rPr>
              <a:t>                                                   2</a:t>
            </a:r>
            <a:endParaRPr lang="en-US" altLang="zh-TW" sz="12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豬扒              </a:t>
            </a:r>
            <a:r>
              <a:rPr lang="en-US" altLang="zh-TW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62.7 (63)                                   ~180                                                  5</a:t>
            </a:r>
            <a:endParaRPr lang="en-US" altLang="zh-TW" sz="120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TW" altLang="en-US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雞蛋              </a:t>
            </a:r>
            <a:r>
              <a:rPr lang="en-US" altLang="zh-TW" sz="1200" dirty="0" smtClean="0">
                <a:latin typeface="SimSun" panose="02010600030101010101" pitchFamily="2" charset="-122"/>
                <a:ea typeface="SimSun" panose="02010600030101010101" pitchFamily="2" charset="-122"/>
              </a:rPr>
              <a:t>71.1 (71)                                     3-5</a:t>
            </a:r>
            <a:r>
              <a:rPr lang="en-US" altLang="zh-TW" sz="1200" baseline="0" dirty="0" smtClean="0">
                <a:latin typeface="SimSun" panose="02010600030101010101" pitchFamily="2" charset="-122"/>
                <a:ea typeface="SimSun" panose="02010600030101010101" pitchFamily="2" charset="-122"/>
              </a:rPr>
              <a:t>                                                   NA</a:t>
            </a:r>
            <a:endParaRPr lang="en-US" altLang="zh-TW" sz="1200" baseline="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altLang="zh-CN" sz="1200" baseline="0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altLang="zh-CN" dirty="0" smtClean="0">
                <a:latin typeface="SimSun" panose="02010600030101010101" pitchFamily="2" charset="-122"/>
                <a:ea typeface="SimSun" panose="02010600030101010101" pitchFamily="2" charset="-122"/>
              </a:rPr>
              <a:t>1</a:t>
            </a:r>
            <a:r>
              <a:rPr lang="zh-CN" altLang="en-US" dirty="0" smtClean="0">
                <a:latin typeface="SimSun" panose="02010600030101010101" pitchFamily="2" charset="-122"/>
                <a:ea typeface="SimSun" panose="02010600030101010101" pitchFamily="2" charset="-122"/>
              </a:rPr>
              <a:t>）不同食物儲藏的關鍵是什麼？</a:t>
            </a:r>
            <a:br>
              <a:rPr lang="en-US" altLang="zh-CN" dirty="0" smtClean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TW" altLang="en-US" dirty="0" smtClean="0"/>
              <a:t>正確的位置</a:t>
            </a:r>
            <a:r>
              <a:rPr lang="en-US" altLang="zh-TW" dirty="0" smtClean="0"/>
              <a:t>, </a:t>
            </a:r>
            <a:r>
              <a:rPr lang="zh-TW" altLang="en-US" dirty="0" smtClean="0"/>
              <a:t>適當的溫度</a:t>
            </a:r>
            <a:r>
              <a:rPr lang="en-US" altLang="zh-TW" dirty="0" smtClean="0"/>
              <a:t>, </a:t>
            </a:r>
            <a:r>
              <a:rPr lang="zh-TW" altLang="en-US" dirty="0" smtClean="0"/>
              <a:t>正確的時間 </a:t>
            </a:r>
            <a:r>
              <a:rPr lang="en-US" altLang="zh-TW" dirty="0" smtClean="0"/>
              <a:t>(</a:t>
            </a:r>
            <a:r>
              <a:rPr lang="zh-TW" altLang="en-US" dirty="0" smtClean="0"/>
              <a:t>最佳食用日期</a:t>
            </a:r>
            <a:r>
              <a:rPr lang="en-US" altLang="zh-TW" dirty="0" smtClean="0"/>
              <a:t>), </a:t>
            </a:r>
            <a:r>
              <a:rPr lang="zh-TW" altLang="en-US" dirty="0" smtClean="0"/>
              <a:t>適當的容器或包裝 </a:t>
            </a:r>
            <a:r>
              <a:rPr lang="en-US" altLang="zh-TW" dirty="0" smtClean="0"/>
              <a:t>(</a:t>
            </a:r>
            <a:r>
              <a:rPr lang="zh-TW" altLang="en-US" dirty="0" smtClean="0"/>
              <a:t>或其他合理答案</a:t>
            </a:r>
            <a:r>
              <a:rPr lang="en-US" altLang="zh-TW" dirty="0" smtClean="0"/>
              <a:t>)</a:t>
            </a:r>
            <a:endParaRPr lang="en-US" altLang="zh-TW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lang="en-US" altLang="zh-CN" dirty="0" smtClean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en-US" altLang="zh-CN" dirty="0" smtClean="0">
                <a:latin typeface="SimSun" panose="02010600030101010101" pitchFamily="2" charset="-122"/>
                <a:ea typeface="SimSun" panose="02010600030101010101" pitchFamily="2" charset="-122"/>
              </a:rPr>
              <a:t>2</a:t>
            </a:r>
            <a:r>
              <a:rPr lang="zh-CN" altLang="en-US" dirty="0" smtClean="0">
                <a:latin typeface="SimSun" panose="02010600030101010101" pitchFamily="2" charset="-122"/>
                <a:ea typeface="SimSun" panose="02010600030101010101" pitchFamily="2" charset="-122"/>
              </a:rPr>
              <a:t>）列出至少三種儲藏不同食物的方法</a:t>
            </a:r>
            <a:br>
              <a:rPr lang="en-US" altLang="zh-CN" dirty="0" smtClean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TW" altLang="en-US" dirty="0" smtClean="0"/>
              <a:t>放在陰涼乾燥的地方、冰箱或冰櫃</a:t>
            </a:r>
            <a:br>
              <a:rPr lang="en-US" altLang="zh-TW" dirty="0" smtClean="0"/>
            </a:br>
            <a:r>
              <a:rPr lang="zh-TW" altLang="en-US" dirty="0" smtClean="0"/>
              <a:t>未經煮熟的 食物和熟食須分開儲存</a:t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或其他合理答案</a:t>
            </a:r>
            <a:r>
              <a:rPr lang="en-US" altLang="zh-TW" dirty="0" smtClean="0"/>
              <a:t>)</a:t>
            </a:r>
            <a:endParaRPr lang="en-US" altLang="zh-TW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E87D-CD39-47D9-B9CA-29A77F899599}" type="slidenum">
              <a:rPr lang="en-US" smtClean="0">
                <a:solidFill>
                  <a:prstClr val="black"/>
                </a:solidFill>
              </a:rPr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latin typeface="SimSun" panose="02010600030101010101" pitchFamily="2" charset="-122"/>
                <a:ea typeface="SimSun" panose="02010600030101010101" pitchFamily="2" charset="-122"/>
              </a:rPr>
              <a:t>  微生物                                      容易受其感染的食物</a:t>
            </a:r>
            <a:endParaRPr lang="en-US" dirty="0" smtClean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altLang="zh-TW" dirty="0" smtClean="0"/>
          </a:p>
          <a:p>
            <a:r>
              <a:rPr lang="zh-TW" altLang="en-US" dirty="0" smtClean="0"/>
              <a:t>沙門氏菌                             未徹底煮熟的肉類、家禽</a:t>
            </a:r>
            <a:endParaRPr lang="en-US" altLang="zh-TW" dirty="0" smtClean="0"/>
          </a:p>
          <a:p>
            <a:r>
              <a:rPr lang="zh-TW" altLang="en-US" dirty="0" smtClean="0"/>
              <a:t>副溶血性弧菌                   生吃的海產、未徹底煮熟的海產</a:t>
            </a:r>
            <a:endParaRPr lang="en-US" altLang="zh-TW" dirty="0" smtClean="0"/>
          </a:p>
          <a:p>
            <a:r>
              <a:rPr lang="zh-TW" altLang="en-US" dirty="0" smtClean="0"/>
              <a:t>臘樣芽孢桿菌                                   肉類製品</a:t>
            </a:r>
            <a:endParaRPr lang="en-US" altLang="zh-TW" dirty="0" smtClean="0"/>
          </a:p>
          <a:p>
            <a:r>
              <a:rPr lang="zh-TW" altLang="en-US" dirty="0" smtClean="0"/>
              <a:t>產氣莢膜梭狀芽孢桿菌           未徹底煮熟或翻熱的肉類</a:t>
            </a:r>
            <a:endParaRPr lang="en-US" altLang="zh-TW" dirty="0" smtClean="0"/>
          </a:p>
          <a:p>
            <a:r>
              <a:rPr lang="zh-TW" altLang="en-US" dirty="0" smtClean="0"/>
              <a:t>彎曲菌類                                 未徹底煮熟的肉類、家禽</a:t>
            </a:r>
            <a:endParaRPr lang="en-US" altLang="zh-TW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TW" altLang="en-US" dirty="0" smtClean="0"/>
              <a:t>大腸桿菌 </a:t>
            </a:r>
            <a:r>
              <a:rPr lang="en-US" altLang="zh-TW" dirty="0" smtClean="0"/>
              <a:t>0157:H7                     </a:t>
            </a:r>
            <a:r>
              <a:rPr lang="zh-TW" altLang="en-US" dirty="0" smtClean="0"/>
              <a:t>未徹底煮熟的牛肉</a:t>
            </a:r>
            <a:endParaRPr lang="en-US" altLang="zh-TW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3. </a:t>
            </a:r>
            <a:r>
              <a:rPr lang="zh-CN" altLang="en-US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延伸學習：還有哪些因素會影響食物保質</a:t>
            </a:r>
            <a:endParaRPr lang="en-US" altLang="zh-CN" dirty="0" smtClean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TW" altLang="en-US" dirty="0" smtClean="0"/>
              <a:t>食物保質期、食物解凍程序、天氣 </a:t>
            </a:r>
            <a:r>
              <a:rPr lang="en-US" altLang="zh-TW" dirty="0" smtClean="0"/>
              <a:t>(</a:t>
            </a:r>
            <a:r>
              <a:rPr lang="zh-TW" altLang="en-US" dirty="0" smtClean="0"/>
              <a:t>或其他合理答案</a:t>
            </a:r>
            <a:r>
              <a:rPr lang="en-US" altLang="zh-TW" dirty="0" smtClean="0"/>
              <a:t>)</a:t>
            </a:r>
            <a:endParaRPr lang="en-US" altLang="zh-TW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E87D-CD39-47D9-B9CA-29A77F899599}" type="slidenum">
              <a:rPr lang="en-US" smtClean="0">
                <a:solidFill>
                  <a:prstClr val="black"/>
                </a:solidFill>
              </a:rPr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Already</a:t>
            </a:r>
            <a:r>
              <a:rPr lang="en-US" altLang="zh-CN" baseline="0" dirty="0" smtClean="0"/>
              <a:t> have </a:t>
            </a:r>
            <a:r>
              <a:rPr lang="en-US" altLang="zh-CN" baseline="0" smtClean="0"/>
              <a:t>warning sound</a:t>
            </a:r>
            <a:endParaRPr lang="en-US" altLang="zh-C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E87D-CD39-47D9-B9CA-29A77F899599}" type="slidenum">
              <a:rPr lang="en-US" smtClean="0">
                <a:solidFill>
                  <a:prstClr val="black"/>
                </a:solidFill>
              </a:rPr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A86C09B-92E2-4386-ADD1-EE89EF67BF3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hyperlink" Target="https://www.foodsafety.gov/keep/charts/mintemp.html" TargetMode="Externa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hyperlink" Target="http://www.cfs.gov.hk/tc_chi/multimedia/multimedia_pub/files/bacterial_food_poisoning.pdf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hyperlink" Target="http://microbit.org/code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89980" y="260558"/>
            <a:ext cx="7886700" cy="692438"/>
          </a:xfrm>
        </p:spPr>
        <p:txBody>
          <a:bodyPr>
            <a:norm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一：</a:t>
            </a:r>
            <a:r>
              <a:rPr lang="en-US" altLang="zh-CN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不同食物的烹飪溫度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及儲藏時間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459" y="790638"/>
            <a:ext cx="4455066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目的：</a:t>
            </a:r>
            <a:endParaRPr lang="en-US" altLang="zh-CN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了解不同食物最低安全烹飪溫度</a:t>
            </a:r>
            <a:endParaRPr lang="en-US" altLang="zh-CN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對不適當的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食物</a:t>
            </a:r>
            <a:r>
              <a:rPr lang="zh-TW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處理的潛在後果的意識</a:t>
            </a:r>
            <a:endParaRPr lang="en-US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defTabSz="457200"/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711141"/>
            <a:ext cx="82064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Tx/>
              <a:buAutoNum type="arabicPeriod"/>
            </a:pPr>
            <a:r>
              <a:rPr lang="en-US" altLang="zh-TW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-</a:t>
            </a:r>
            <a:r>
              <a:rPr lang="zh-TW" altLang="en-US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透過資料搜集</a:t>
            </a:r>
            <a:r>
              <a:rPr lang="zh-CN" altLang="en-US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，探索以下食物的烹飪溫度</a:t>
            </a:r>
            <a:br>
              <a:rPr lang="en-US" altLang="zh-CN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  <a:hlinkClick r:id="rId1"/>
              </a:rPr>
              <a:t>https://www.foodsafety.gov/keep/charts/mintemp.html</a:t>
            </a:r>
            <a:b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b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b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en-US" altLang="zh-CN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-</a:t>
            </a:r>
            <a:r>
              <a:rPr lang="zh-TW" altLang="en-US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按右邊步驟，</a:t>
            </a:r>
            <a:br>
              <a:rPr lang="en-US" altLang="zh-TW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TW" altLang="en-US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探索食物的最長貯藏時間</a:t>
            </a:r>
            <a:endParaRPr lang="en-US" altLang="zh-CN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indent="-457200" defTabSz="457200">
              <a:buFontTx/>
              <a:buAutoNum type="arabicPeriod"/>
            </a:pPr>
            <a:endParaRPr lang="en-US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244039" y="3999180"/>
          <a:ext cx="8642434" cy="14859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7184"/>
                <a:gridCol w="1911711"/>
                <a:gridCol w="2742532"/>
                <a:gridCol w="2661007"/>
              </a:tblGrid>
              <a:tr h="198911">
                <a:tc>
                  <a:txBody>
                    <a:bodyPr/>
                    <a:lstStyle/>
                    <a:p>
                      <a:r>
                        <a:rPr lang="zh-CN" altLang="en-US" sz="1350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食物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烹飪溫度 （攝氏度）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最長可置於</a:t>
                      </a:r>
                      <a:r>
                        <a:rPr lang="zh-CN" altLang="en-US" sz="1350" u="sng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冷藏格</a:t>
                      </a:r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的時間（天數）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最長可置於</a:t>
                      </a:r>
                      <a:r>
                        <a:rPr lang="zh-CN" altLang="en-US" sz="1350" u="sng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冷凍格</a:t>
                      </a:r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的時間（天數）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  <a:tr h="265214">
                <a:tc>
                  <a:txBody>
                    <a:bodyPr/>
                    <a:lstStyle/>
                    <a:p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牛扒 </a:t>
                      </a:r>
                      <a:r>
                        <a:rPr lang="en-US" altLang="zh-CN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Steaks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/>
                    </a:p>
                  </a:txBody>
                  <a:tcPr/>
                </a:tc>
              </a:tr>
              <a:tr h="2652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雞肉 </a:t>
                      </a:r>
                      <a:r>
                        <a:rPr lang="en-US" altLang="zh-CN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Chicken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/>
                    </a:p>
                  </a:txBody>
                  <a:tcPr/>
                </a:tc>
              </a:tr>
              <a:tr h="265214">
                <a:tc>
                  <a:txBody>
                    <a:bodyPr/>
                    <a:lstStyle/>
                    <a:p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豬排 </a:t>
                      </a:r>
                      <a:r>
                        <a:rPr lang="en-US" altLang="zh-CN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Chops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/>
                    </a:p>
                  </a:txBody>
                  <a:tcPr/>
                </a:tc>
              </a:tr>
              <a:tr h="265214">
                <a:tc>
                  <a:txBody>
                    <a:bodyPr/>
                    <a:lstStyle/>
                    <a:p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雞蛋 </a:t>
                      </a:r>
                      <a:r>
                        <a:rPr lang="en-US" altLang="zh-CN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Egg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35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350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不適用</a:t>
                      </a:r>
                      <a:endParaRPr lang="en-US" sz="1350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2789047" y="5500440"/>
            <a:ext cx="5871427" cy="470237"/>
            <a:chOff x="2820510" y="5501026"/>
            <a:chExt cx="5871427" cy="470237"/>
          </a:xfrm>
        </p:grpSpPr>
        <p:sp>
          <p:nvSpPr>
            <p:cNvPr id="3" name="TextBox 2"/>
            <p:cNvSpPr txBox="1"/>
            <p:nvPr/>
          </p:nvSpPr>
          <p:spPr>
            <a:xfrm>
              <a:off x="3199953" y="5601931"/>
              <a:ext cx="33009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lang="zh-CN" altLang="en-US" dirty="0">
                  <a:solidFill>
                    <a:prstClr val="black"/>
                  </a:solidFill>
                  <a:latin typeface="SimSun" panose="02010600030101010101" pitchFamily="2" charset="-122"/>
                  <a:ea typeface="SimSun" panose="02010600030101010101" pitchFamily="2" charset="-122"/>
                </a:rPr>
                <a:t>攝氏度與華氏度的換算方法： </a:t>
              </a:r>
              <a:endParaRPr 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endParaRPr>
            </a:p>
          </p:txBody>
        </p:sp>
        <p:sp>
          <p:nvSpPr>
            <p:cNvPr id="4" name="Arrow: Bent 3"/>
            <p:cNvSpPr/>
            <p:nvPr/>
          </p:nvSpPr>
          <p:spPr>
            <a:xfrm rot="16200000">
              <a:off x="2840473" y="5481063"/>
              <a:ext cx="339517" cy="379443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black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6277692" y="5630853"/>
              <a:ext cx="2414245" cy="328158"/>
              <a:chOff x="6277692" y="5630853"/>
              <a:chExt cx="2414245" cy="328158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978" t="73858" r="57704" b="19067"/>
              <a:stretch>
                <a:fillRect/>
              </a:stretch>
            </p:blipFill>
            <p:spPr>
              <a:xfrm>
                <a:off x="6277692" y="5632649"/>
                <a:ext cx="2044376" cy="316088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016" t="73858" r="45688" b="18796"/>
              <a:stretch>
                <a:fillRect/>
              </a:stretch>
            </p:blipFill>
            <p:spPr>
              <a:xfrm>
                <a:off x="8316931" y="5630853"/>
                <a:ext cx="375006" cy="328158"/>
              </a:xfrm>
              <a:prstGeom prst="rect">
                <a:avLst/>
              </a:prstGeom>
            </p:spPr>
          </p:pic>
        </p:grpSp>
      </p:grpSp>
      <p:grpSp>
        <p:nvGrpSpPr>
          <p:cNvPr id="22" name="Group 21"/>
          <p:cNvGrpSpPr/>
          <p:nvPr/>
        </p:nvGrpSpPr>
        <p:grpSpPr>
          <a:xfrm>
            <a:off x="3168490" y="2298383"/>
            <a:ext cx="5896964" cy="1768389"/>
            <a:chOff x="2928738" y="2362160"/>
            <a:chExt cx="5896964" cy="1768389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8" t="1173" r="71827" b="48032"/>
            <a:stretch>
              <a:fillRect/>
            </a:stretch>
          </p:blipFill>
          <p:spPr>
            <a:xfrm>
              <a:off x="2928738" y="2452531"/>
              <a:ext cx="1396766" cy="135393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542" t="30694" r="76" b="20107"/>
            <a:stretch>
              <a:fillRect/>
            </a:stretch>
          </p:blipFill>
          <p:spPr>
            <a:xfrm>
              <a:off x="4780001" y="2362160"/>
              <a:ext cx="3880473" cy="1470759"/>
            </a:xfrm>
            <a:prstGeom prst="rect">
              <a:avLst/>
            </a:prstGeom>
          </p:spPr>
        </p:pic>
        <p:sp>
          <p:nvSpPr>
            <p:cNvPr id="18" name="Right Arrow 17"/>
            <p:cNvSpPr/>
            <p:nvPr/>
          </p:nvSpPr>
          <p:spPr>
            <a:xfrm>
              <a:off x="4452072" y="2539134"/>
              <a:ext cx="361456" cy="437904"/>
            </a:xfrm>
            <a:prstGeom prst="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43968">
              <a:off x="7930748" y="3235596"/>
              <a:ext cx="1100897" cy="689010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43968">
              <a:off x="3757164" y="2780465"/>
              <a:ext cx="1136680" cy="711405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/>
        </p:nvSpPr>
        <p:spPr>
          <a:xfrm>
            <a:off x="308878" y="6022911"/>
            <a:ext cx="76768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</a:t>
            </a:r>
            <a:r>
              <a:rPr lang="zh-CN" altLang="en-US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）根據資料，不同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食物儲藏的關鍵是什</a:t>
            </a:r>
            <a:r>
              <a:rPr lang="zh-CN" altLang="en-US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麼？</a:t>
            </a:r>
            <a:r>
              <a:rPr lang="en-US" altLang="zh-CN" dirty="0" smtClean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_____________________</a:t>
            </a:r>
            <a:endParaRPr lang="en-US" altLang="zh-CN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defTabSz="457200"/>
            <a: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</a:t>
            </a:r>
            <a:r>
              <a:rPr lang="zh-CN" alt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）列出至少三種儲藏不同食物的方法</a:t>
            </a:r>
            <a:r>
              <a:rPr lang="en-US" altLang="zh-CN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___________________________</a:t>
            </a:r>
            <a:endParaRPr lang="en-US" altLang="zh-CN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16683" y="313906"/>
            <a:ext cx="8149590" cy="612579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活動一</a:t>
            </a:r>
            <a:r>
              <a:rPr lang="en-US" altLang="zh-CN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: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不同食物的烹飪溫度及貯藏時間（續）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555" y="1005748"/>
            <a:ext cx="48910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目的：</a:t>
            </a:r>
            <a:endParaRPr lang="en-US" altLang="zh-CN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了解不同食物最低安全烹飪溫度</a:t>
            </a:r>
            <a:endParaRPr lang="en-US" altLang="zh-CN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對不適當的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食物</a:t>
            </a:r>
            <a:r>
              <a:rPr lang="zh-TW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處理的潛在後果的意識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defTabSz="457200"/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7319" y="2349150"/>
            <a:ext cx="8601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2. </a:t>
            </a:r>
            <a:r>
              <a:rPr lang="zh-TW" altLang="en-US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透過資料搜集</a:t>
            </a:r>
            <a:r>
              <a:rPr lang="zh-CN" altLang="en-US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，找出</a:t>
            </a:r>
            <a:r>
              <a:rPr lang="en-US" altLang="zh-CN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種或以上可能在未烹飪或者貯藏不當肉類上生長的微生物</a:t>
            </a:r>
            <a:endParaRPr lang="en-US" altLang="zh-CN" b="1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defTabSz="457200"/>
            <a:r>
              <a:rPr 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  <a:hlinkClick r:id="rId1"/>
              </a:rPr>
              <a:t>http://www.cfs.gov.hk/tc_chi/multimedia/multimedia_pub/files/bacterial_food_poisoning.pdf</a:t>
            </a:r>
            <a:r>
              <a:rPr lang="en-US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endParaRPr lang="en-US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991135" y="3427597"/>
          <a:ext cx="7066430" cy="23765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8904"/>
                <a:gridCol w="5357526"/>
              </a:tblGrid>
              <a:tr h="475314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微生物</a:t>
                      </a:r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容易受其感染的食物</a:t>
                      </a:r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  <a:tr h="47531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1. </a:t>
                      </a:r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  <a:tr h="47531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2.</a:t>
                      </a:r>
                      <a:r>
                        <a:rPr lang="zh-CN" altLang="en-US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 </a:t>
                      </a:r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  <a:tr h="47531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3. </a:t>
                      </a:r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  <a:tr h="47531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SimSun" panose="02010600030101010101" pitchFamily="2" charset="-122"/>
                          <a:ea typeface="SimSun" panose="02010600030101010101" pitchFamily="2" charset="-122"/>
                        </a:rPr>
                        <a:t>4. </a:t>
                      </a:r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SimSun" panose="02010600030101010101" pitchFamily="2" charset="-122"/>
                        <a:ea typeface="SimSun" panose="02010600030101010101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5" descr="A screenshot of a cell phone&#10;&#10;Description generated with high confidence"/>
          <p:cNvPicPr>
            <a:picLocks noChangeAspect="1"/>
          </p:cNvPicPr>
          <p:nvPr/>
        </p:nvPicPr>
        <p:blipFill rotWithShape="1">
          <a:blip r:embed="rId2"/>
          <a:srcRect t="67613"/>
          <a:stretch>
            <a:fillRect/>
          </a:stretch>
        </p:blipFill>
        <p:spPr>
          <a:xfrm>
            <a:off x="5332694" y="1400707"/>
            <a:ext cx="3811306" cy="9905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9555" y="5987019"/>
            <a:ext cx="4790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3. </a:t>
            </a:r>
            <a:r>
              <a:rPr lang="zh-CN" altLang="en-US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延伸學習：還有哪些因素會影響食物保質？</a:t>
            </a:r>
            <a:endParaRPr lang="en-US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" y="1099185"/>
            <a:ext cx="8303895" cy="57588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000" dirty="0" smtClean="0">
                <a:latin typeface="娃娃體-繁" panose="040B0500000000000000" charset="-122"/>
                <a:ea typeface="娃娃體-繁" panose="040B0500000000000000" charset="-122"/>
              </a:rPr>
              <a:t>目的：用</a:t>
            </a:r>
            <a:r>
              <a:rPr lang="en-US" altLang="zh-CN" sz="2000" dirty="0" smtClean="0">
                <a:latin typeface="娃娃體-繁" panose="040B0500000000000000" charset="-122"/>
                <a:ea typeface="娃娃體-繁" panose="040B0500000000000000" charset="-122"/>
              </a:rPr>
              <a:t>BBC micro:</a:t>
            </a:r>
            <a:r>
              <a:rPr lang="zh-CN" altLang="en-US" sz="2000" dirty="0" smtClean="0">
                <a:latin typeface="娃娃體-繁" panose="040B0500000000000000" charset="-122"/>
                <a:ea typeface="娃娃體-繁" panose="040B0500000000000000" charset="-122"/>
              </a:rPr>
              <a:t> </a:t>
            </a:r>
            <a:r>
              <a:rPr lang="en-US" altLang="zh-CN" sz="2000" dirty="0" smtClean="0">
                <a:latin typeface="娃娃體-繁" panose="040B0500000000000000" charset="-122"/>
                <a:ea typeface="娃娃體-繁" panose="040B0500000000000000" charset="-122"/>
              </a:rPr>
              <a:t>bit</a:t>
            </a:r>
            <a:r>
              <a:rPr lang="zh-CN" altLang="en-US" sz="2000" dirty="0" smtClean="0">
                <a:latin typeface="娃娃體-繁" panose="040B0500000000000000" charset="-122"/>
                <a:ea typeface="娃娃體-繁" panose="040B0500000000000000" charset="-122"/>
              </a:rPr>
              <a:t>設計並製作</a:t>
            </a:r>
            <a:r>
              <a:rPr lang="zh-TW" altLang="zh-CN" sz="2000" dirty="0" smtClean="0">
                <a:latin typeface="娃娃體-繁" panose="040B0500000000000000" charset="-122"/>
                <a:ea typeface="娃娃體-繁" panose="040B0500000000000000" charset="-122"/>
              </a:rPr>
              <a:t>儲存</a:t>
            </a:r>
            <a:r>
              <a:rPr lang="zh-CN" altLang="en-US" sz="2000" dirty="0" smtClean="0">
                <a:latin typeface="娃娃體-繁" panose="040B0500000000000000" charset="-122"/>
                <a:ea typeface="娃娃體-繁" panose="040B0500000000000000" charset="-122"/>
              </a:rPr>
              <a:t>溫度感應計，以保證烹飪時的最低安全溫度。</a:t>
            </a:r>
            <a:endParaRPr lang="en-US" altLang="zh-CN" sz="2000" dirty="0" smtClean="0">
              <a:latin typeface="娃娃體-繁" panose="040B0500000000000000" charset="-122"/>
              <a:ea typeface="娃娃體-繁" panose="040B0500000000000000" charset="-122"/>
            </a:endParaRPr>
          </a:p>
          <a:p>
            <a:pPr marL="0" indent="0">
              <a:buNone/>
            </a:pPr>
            <a:endParaRPr lang="en-US" altLang="zh-CN" sz="2000" dirty="0" smtClean="0">
              <a:latin typeface="娃娃體-繁" panose="040B0500000000000000" charset="-122"/>
              <a:ea typeface="娃娃體-繁" panose="040B0500000000000000" charset="-122"/>
            </a:endParaRPr>
          </a:p>
          <a:p>
            <a:pPr marL="0" indent="0">
              <a:buNone/>
            </a:pPr>
            <a:r>
              <a:rPr lang="en-US" altLang="zh-CN" sz="2000" b="1" dirty="0" smtClean="0">
                <a:solidFill>
                  <a:srgbClr val="00B050"/>
                </a:solidFill>
                <a:latin typeface="娃娃體-繁" panose="040B0500000000000000" charset="-122"/>
                <a:ea typeface="娃娃體-繁" panose="040B0500000000000000" charset="-122"/>
              </a:rPr>
              <a:t>1. </a:t>
            </a:r>
            <a:r>
              <a:rPr lang="zh-CN" altLang="en-US" sz="2000" b="1" dirty="0" smtClean="0">
                <a:solidFill>
                  <a:srgbClr val="00B050"/>
                </a:solidFill>
                <a:latin typeface="娃娃體-繁" panose="040B0500000000000000" charset="-122"/>
                <a:ea typeface="娃娃體-繁" panose="040B0500000000000000" charset="-122"/>
              </a:rPr>
              <a:t>程序邏輯</a:t>
            </a:r>
            <a:endParaRPr lang="en-US" altLang="zh-CN" sz="2000" b="1" dirty="0" smtClean="0">
              <a:solidFill>
                <a:srgbClr val="00B050"/>
              </a:solidFill>
              <a:latin typeface="娃娃體-繁" panose="040B0500000000000000" charset="-122"/>
              <a:ea typeface="娃娃體-繁" panose="040B0500000000000000" charset="-122"/>
            </a:endParaRPr>
          </a:p>
          <a:p>
            <a:endParaRPr lang="en-US" altLang="zh-CN" sz="2000" b="1" dirty="0">
              <a:latin typeface="娃娃體-繁" panose="040B0500000000000000" charset="-122"/>
              <a:ea typeface="娃娃體-繁" panose="040B0500000000000000" charset="-122"/>
            </a:endParaRPr>
          </a:p>
          <a:p>
            <a:endParaRPr lang="en-US" altLang="zh-CN" sz="2000" dirty="0">
              <a:latin typeface="娃娃體-繁" panose="040B0500000000000000" charset="-122"/>
              <a:ea typeface="娃娃體-繁" panose="040B0500000000000000" charset="-122"/>
            </a:endParaRPr>
          </a:p>
          <a:p>
            <a:pPr marL="0" indent="0">
              <a:buNone/>
            </a:pPr>
            <a:endParaRPr lang="en-US" altLang="zh-CN" sz="2000" dirty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690" y="375530"/>
            <a:ext cx="7886700" cy="723935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儲存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溫度感應計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196460" y="6492875"/>
            <a:ext cx="2057400" cy="365125"/>
          </a:xfrm>
        </p:spPr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48145" y="2629301"/>
            <a:ext cx="1703811" cy="301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溫度感應</a:t>
            </a:r>
            <a:endParaRPr lang="zh-CN" altLang="en-US" dirty="0" smtClean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3034574" y="3694607"/>
            <a:ext cx="2094271" cy="1118945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大於等於</a:t>
            </a:r>
            <a:r>
              <a:rPr lang="en-US" altLang="zh-CN" dirty="0" smtClean="0">
                <a:latin typeface="娃娃體-繁" panose="040B0500000000000000" charset="-122"/>
                <a:ea typeface="娃娃體-繁" panose="040B0500000000000000" charset="-122"/>
              </a:rPr>
              <a:t>30</a:t>
            </a:r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℃？</a:t>
            </a:r>
            <a:endParaRPr lang="zh-TW" altLang="en-US" dirty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722670" y="4793225"/>
            <a:ext cx="2005781" cy="3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顯示“</a:t>
            </a:r>
            <a:r>
              <a:rPr lang="en-US" altLang="zh-CN" dirty="0" smtClean="0">
                <a:latin typeface="娃娃體-繁" panose="040B0500000000000000" charset="-122"/>
                <a:ea typeface="娃娃體-繁" panose="040B0500000000000000" charset="-122"/>
              </a:rPr>
              <a:t>Too hot</a:t>
            </a:r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！”</a:t>
            </a:r>
            <a:endParaRPr lang="zh-TW" altLang="en-US" dirty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16192" y="5803801"/>
            <a:ext cx="2536724" cy="4129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蜂鳴器啟動，播放音樂</a:t>
            </a:r>
            <a:endParaRPr lang="zh-CN" altLang="en-US" dirty="0" smtClean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5480869" y="5162557"/>
            <a:ext cx="2005781" cy="3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顯示“</a:t>
            </a:r>
            <a:r>
              <a:rPr lang="en-US" altLang="zh-CN" dirty="0" smtClean="0">
                <a:latin typeface="娃娃體-繁" panose="040B0500000000000000" charset="-122"/>
                <a:ea typeface="娃娃體-繁" panose="040B0500000000000000" charset="-122"/>
              </a:rPr>
              <a:t>Good</a:t>
            </a:r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！”</a:t>
            </a:r>
            <a:endParaRPr lang="zh-TW" altLang="en-US" dirty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cxnSp>
        <p:nvCxnSpPr>
          <p:cNvPr id="18" name="直線單箭頭接點 17"/>
          <p:cNvCxnSpPr>
            <a:endCxn id="7" idx="0"/>
          </p:cNvCxnSpPr>
          <p:nvPr/>
        </p:nvCxnSpPr>
        <p:spPr>
          <a:xfrm>
            <a:off x="4081709" y="3398387"/>
            <a:ext cx="1" cy="296220"/>
          </a:xfrm>
          <a:prstGeom prst="straightConnector1">
            <a:avLst/>
          </a:prstGeom>
          <a:ln w="34925"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直線接點 34"/>
          <p:cNvCxnSpPr>
            <a:stCxn id="7" idx="1"/>
          </p:cNvCxnSpPr>
          <p:nvPr/>
        </p:nvCxnSpPr>
        <p:spPr>
          <a:xfrm flipH="1">
            <a:off x="1471244" y="4254080"/>
            <a:ext cx="1563330" cy="0"/>
          </a:xfrm>
          <a:prstGeom prst="line">
            <a:avLst/>
          </a:prstGeom>
          <a:ln w="3492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1471244" y="4254080"/>
            <a:ext cx="18343" cy="539145"/>
          </a:xfrm>
          <a:prstGeom prst="line">
            <a:avLst/>
          </a:prstGeom>
          <a:ln w="349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>
            <a:off x="1489587" y="5162334"/>
            <a:ext cx="0" cy="641467"/>
          </a:xfrm>
          <a:prstGeom prst="line">
            <a:avLst/>
          </a:prstGeom>
          <a:ln w="349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6" name="直線接點 45"/>
          <p:cNvCxnSpPr/>
          <p:nvPr/>
        </p:nvCxnSpPr>
        <p:spPr>
          <a:xfrm flipH="1">
            <a:off x="5128845" y="4254079"/>
            <a:ext cx="1581672" cy="8440"/>
          </a:xfrm>
          <a:prstGeom prst="line">
            <a:avLst/>
          </a:prstGeom>
          <a:ln w="3492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>
            <a:off x="6710517" y="4254080"/>
            <a:ext cx="0" cy="908254"/>
          </a:xfrm>
          <a:prstGeom prst="line">
            <a:avLst/>
          </a:prstGeom>
          <a:ln w="3492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5" name="直線接點 54"/>
          <p:cNvCxnSpPr/>
          <p:nvPr/>
        </p:nvCxnSpPr>
        <p:spPr>
          <a:xfrm>
            <a:off x="1489587" y="6216756"/>
            <a:ext cx="0" cy="504720"/>
          </a:xfrm>
          <a:prstGeom prst="line">
            <a:avLst/>
          </a:prstGeom>
          <a:ln w="3492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7" name="直線接點 56"/>
          <p:cNvCxnSpPr/>
          <p:nvPr/>
        </p:nvCxnSpPr>
        <p:spPr>
          <a:xfrm>
            <a:off x="1489587" y="6721476"/>
            <a:ext cx="6625713" cy="0"/>
          </a:xfrm>
          <a:prstGeom prst="line">
            <a:avLst/>
          </a:prstGeom>
          <a:ln w="349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接點 58"/>
          <p:cNvCxnSpPr/>
          <p:nvPr/>
        </p:nvCxnSpPr>
        <p:spPr>
          <a:xfrm flipV="1">
            <a:off x="6710517" y="5534763"/>
            <a:ext cx="9130" cy="1213478"/>
          </a:xfrm>
          <a:prstGeom prst="line">
            <a:avLst/>
          </a:prstGeom>
          <a:ln w="3492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2" name="直線接點 61"/>
          <p:cNvCxnSpPr/>
          <p:nvPr/>
        </p:nvCxnSpPr>
        <p:spPr>
          <a:xfrm>
            <a:off x="8115300" y="1586800"/>
            <a:ext cx="0" cy="5134676"/>
          </a:xfrm>
          <a:prstGeom prst="line">
            <a:avLst/>
          </a:prstGeom>
          <a:ln w="349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接點 70"/>
          <p:cNvCxnSpPr/>
          <p:nvPr/>
        </p:nvCxnSpPr>
        <p:spPr>
          <a:xfrm flipH="1">
            <a:off x="4100051" y="1586800"/>
            <a:ext cx="4015249" cy="0"/>
          </a:xfrm>
          <a:prstGeom prst="line">
            <a:avLst/>
          </a:prstGeom>
          <a:ln w="349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單箭頭接點 72"/>
          <p:cNvCxnSpPr/>
          <p:nvPr/>
        </p:nvCxnSpPr>
        <p:spPr>
          <a:xfrm>
            <a:off x="4091461" y="1571956"/>
            <a:ext cx="0" cy="465874"/>
          </a:xfrm>
          <a:prstGeom prst="straightConnector1">
            <a:avLst/>
          </a:prstGeom>
          <a:ln w="34925"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7" name="文字方塊 76"/>
          <p:cNvSpPr txBox="1"/>
          <p:nvPr/>
        </p:nvSpPr>
        <p:spPr>
          <a:xfrm>
            <a:off x="1549809" y="4308152"/>
            <a:ext cx="655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Y</a:t>
            </a:r>
            <a:r>
              <a:rPr lang="en-US" altLang="zh-CN" b="1" dirty="0" smtClean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es</a:t>
            </a:r>
            <a:endParaRPr lang="zh-TW" altLang="en-US" b="1" dirty="0">
              <a:solidFill>
                <a:srgbClr val="FF00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8" name="文字方塊 77"/>
          <p:cNvSpPr txBox="1"/>
          <p:nvPr/>
        </p:nvSpPr>
        <p:spPr>
          <a:xfrm>
            <a:off x="6809013" y="4341213"/>
            <a:ext cx="677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N</a:t>
            </a:r>
            <a:r>
              <a:rPr lang="en-US" altLang="zh-CN" b="1" dirty="0" smtClean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o</a:t>
            </a:r>
            <a:endParaRPr lang="zh-TW" altLang="en-US" b="1" dirty="0">
              <a:solidFill>
                <a:srgbClr val="FF00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87" name="文字方塊 86"/>
          <p:cNvSpPr txBox="1"/>
          <p:nvPr/>
        </p:nvSpPr>
        <p:spPr>
          <a:xfrm flipH="1">
            <a:off x="3562132" y="2032164"/>
            <a:ext cx="1075836" cy="3683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按下</a:t>
            </a:r>
            <a:r>
              <a:rPr lang="en-US" altLang="zh-CN" dirty="0" smtClean="0">
                <a:latin typeface="娃娃體-繁" panose="040B0500000000000000" charset="-122"/>
                <a:ea typeface="娃娃體-繁" panose="040B0500000000000000" charset="-122"/>
              </a:rPr>
              <a:t>A</a:t>
            </a:r>
            <a:r>
              <a:rPr lang="zh-CN" altLang="en-US" dirty="0" smtClean="0">
                <a:latin typeface="娃娃體-繁" panose="040B0500000000000000" charset="-122"/>
                <a:ea typeface="娃娃體-繁" panose="040B0500000000000000" charset="-122"/>
              </a:rPr>
              <a:t>鍵</a:t>
            </a:r>
            <a:endParaRPr lang="zh-TW" altLang="en-US" dirty="0">
              <a:latin typeface="娃娃體-繁" panose="040B0500000000000000" charset="-122"/>
              <a:ea typeface="娃娃體-繁" panose="040B0500000000000000" charset="-122"/>
            </a:endParaRPr>
          </a:p>
        </p:txBody>
      </p:sp>
      <p:cxnSp>
        <p:nvCxnSpPr>
          <p:cNvPr id="90" name="直線單箭頭接點 89"/>
          <p:cNvCxnSpPr/>
          <p:nvPr/>
        </p:nvCxnSpPr>
        <p:spPr>
          <a:xfrm flipH="1">
            <a:off x="4081977" y="2408947"/>
            <a:ext cx="8589" cy="243160"/>
          </a:xfrm>
          <a:prstGeom prst="straightConnector1">
            <a:avLst/>
          </a:prstGeom>
          <a:ln w="34925"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3248145" y="3111155"/>
            <a:ext cx="1703811" cy="301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SimSun" panose="02010600030101010101" pitchFamily="2" charset="-122"/>
                <a:ea typeface="SimSun" panose="02010600030101010101" pitchFamily="2" charset="-122"/>
              </a:rPr>
              <a:t>顯示溫度</a:t>
            </a:r>
            <a:endParaRPr lang="zh-TW" altLang="en-US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cxnSp>
        <p:nvCxnSpPr>
          <p:cNvPr id="33" name="直線單箭頭接點 32"/>
          <p:cNvCxnSpPr/>
          <p:nvPr/>
        </p:nvCxnSpPr>
        <p:spPr>
          <a:xfrm>
            <a:off x="4081708" y="2915359"/>
            <a:ext cx="1" cy="195796"/>
          </a:xfrm>
          <a:prstGeom prst="straightConnector1">
            <a:avLst/>
          </a:prstGeom>
          <a:ln w="34925"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altLang="zh-CN" sz="2000" b="1" dirty="0" smtClean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lvl="0" indent="0">
              <a:buNone/>
            </a:pPr>
            <a:r>
              <a:rPr lang="en-US" altLang="zh-CN" sz="2000" b="1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</a:t>
            </a:r>
            <a:r>
              <a:rPr lang="en-US" altLang="zh-CN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. </a:t>
            </a:r>
            <a:r>
              <a:rPr lang="zh-CN" altLang="en-US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編寫溫控程式 </a:t>
            </a:r>
            <a:endParaRPr lang="en-US" altLang="zh-CN" sz="2000" b="1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lvl="0" indent="0">
              <a:buNone/>
            </a:pP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  <a:hlinkClick r:id="rId1"/>
              </a:rPr>
              <a:t>http://microbit.org/code/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endParaRPr lang="en-US" altLang="zh-CN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0"/>
            <a:endParaRPr lang="en-US" altLang="zh-TW" sz="2000" b="1" dirty="0" smtClean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0"/>
            <a:endParaRPr lang="en-US" altLang="zh-TW" sz="20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lvl="0"/>
            <a:endParaRPr lang="en-US" altLang="zh-TW" sz="20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lvl="0" indent="0">
              <a:buNone/>
            </a:pPr>
            <a:r>
              <a:rPr lang="en-US" altLang="zh-TW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3. </a:t>
            </a:r>
            <a:r>
              <a:rPr lang="zh-CN" altLang="en-US" sz="2000" b="1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程式測試</a:t>
            </a:r>
            <a:endParaRPr lang="en-US" altLang="zh-TW" sz="2000" b="1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825625"/>
            <a:ext cx="3830084" cy="306964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烹飪安全溫度感應計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61244" y="1850338"/>
            <a:ext cx="7856143" cy="462154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0176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90853" y="5363851"/>
            <a:ext cx="1385741" cy="4996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6181" y="1325563"/>
            <a:ext cx="26017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1. 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Let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’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s Code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47883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0511" y="1431154"/>
            <a:ext cx="7714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    ，點擊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Language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，將語言設置成中文（台灣）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9233" y="1408136"/>
            <a:ext cx="409575" cy="361950"/>
          </a:xfrm>
          <a:prstGeom prst="rect">
            <a:avLst/>
          </a:prstGeom>
        </p:spPr>
      </p:pic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871" y="2214610"/>
            <a:ext cx="8667066" cy="29324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610622" y="2214610"/>
            <a:ext cx="689318" cy="4755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28650" y="2075119"/>
            <a:ext cx="7886700" cy="311706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85591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592" y="1325563"/>
            <a:ext cx="8958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單擊“在開始時”，拖曳到功能選擇欄，刪除；重複動作，將“重複無限次”刪除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88058" y="2790334"/>
            <a:ext cx="1432874" cy="57503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4506012" y="3077851"/>
            <a:ext cx="1489435" cy="4194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60415" y="2107883"/>
            <a:ext cx="8254935" cy="424846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0793" y="109691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0415" y="1319753"/>
            <a:ext cx="7375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4.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單擊“輸入”，選擇“當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A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鍵被按下”，拖曳到右邊空白處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96704" y="3028726"/>
            <a:ext cx="1404594" cy="4686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01298" y="2471293"/>
            <a:ext cx="1432873" cy="61857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5495827" y="2854398"/>
            <a:ext cx="1319753" cy="58545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67200" y="1950610"/>
            <a:ext cx="4876800" cy="481965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730" y="2005013"/>
            <a:ext cx="4297332" cy="43513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0176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1730" y="4435254"/>
            <a:ext cx="1937209" cy="54675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2048" y="2967585"/>
            <a:ext cx="2125745" cy="4686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0176" y="1152939"/>
            <a:ext cx="84051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5.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單擊“變數”，選擇“變數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item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設為”，拖曳到“當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A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鍵被按下”下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79479" y="2306051"/>
            <a:ext cx="4514532" cy="3260173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99808"/>
            <a:ext cx="4744278" cy="326641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8320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5371" y="1510748"/>
            <a:ext cx="6077707" cy="649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" y="1325563"/>
            <a:ext cx="8627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6.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      ，點擊“重新命名變數”，輸入“溫度” ，單擊“確定 ”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018" y="1364801"/>
            <a:ext cx="704850" cy="323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29359" y="1995939"/>
            <a:ext cx="3815421" cy="4542974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0035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4780" y="2863756"/>
            <a:ext cx="4533900" cy="1676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3899" y="1325563"/>
            <a:ext cx="86647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7. 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點擊“輸入”， 選擇“溫度感應值（℃）”拖曳到“變數溫度設為”後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359" y="2524292"/>
            <a:ext cx="1936420" cy="67892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19035" y="5407974"/>
            <a:ext cx="2125745" cy="48785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4253881" y="3530317"/>
            <a:ext cx="2679182" cy="21676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46700" y="2005013"/>
            <a:ext cx="3810360" cy="43513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3710" y="105983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6700" y="2238233"/>
            <a:ext cx="1673169" cy="4600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51979" y="1962673"/>
            <a:ext cx="1526987" cy="50496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305" y="2930265"/>
            <a:ext cx="4552950" cy="1381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46700" y="1383678"/>
            <a:ext cx="7492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8.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單擊“基本”，選擇“顯示數字”，拖曳到“變數溫度設為下”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4132" y="1976438"/>
            <a:ext cx="3949627" cy="47450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2865" y="105818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3759" y="3136344"/>
            <a:ext cx="4545132" cy="151504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4132" y="1310185"/>
            <a:ext cx="7379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9.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單擊“變數”，選擇“溫度”，拖曳到“顯示數字”里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4132" y="4817660"/>
            <a:ext cx="2207181" cy="6101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66319" y="2739801"/>
            <a:ext cx="1618577" cy="39654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44152" y="2370138"/>
            <a:ext cx="3102626" cy="43513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44152" y="131344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9433" y="1364775"/>
            <a:ext cx="8475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10. 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單擊“邏輯”，選擇      ，  拖曳到“顯示數字”下，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703" y="1145760"/>
            <a:ext cx="1019175" cy="6191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79848" y="2898621"/>
            <a:ext cx="2056405" cy="84306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4152" y="4526766"/>
            <a:ext cx="2019868" cy="4851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26153" y="3876849"/>
            <a:ext cx="2055754" cy="3050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8713" y="4118151"/>
            <a:ext cx="38853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1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67870" y="2556797"/>
            <a:ext cx="316567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2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10734" y="3800346"/>
            <a:ext cx="384731" cy="3693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3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7248" y="1914165"/>
            <a:ext cx="7573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zh-CN" altLang="en-US" sz="2000" dirty="0">
                <a:solidFill>
                  <a:prstClr val="black"/>
                </a:solidFill>
              </a:rPr>
              <a:t>再選擇                             ，單擊“＝”，選擇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“＞”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885" y="1871290"/>
            <a:ext cx="1450974" cy="438950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7502" y="2463555"/>
            <a:ext cx="3495675" cy="3286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11930" y="2950590"/>
            <a:ext cx="3901654" cy="318241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9342" y="1069989"/>
            <a:ext cx="80150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11.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單擊“變數”，選擇“溫度”，拖曳到                  裡；</a:t>
            </a:r>
            <a:endParaRPr lang="en-US" altLang="zh-CN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defTabSz="457200"/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          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,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輸入“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30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”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342" y="2140436"/>
            <a:ext cx="3821534" cy="43513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8274" y="63469"/>
            <a:ext cx="7996735" cy="1376791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5391" y="1094357"/>
            <a:ext cx="2190750" cy="419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3117" y="1452056"/>
            <a:ext cx="942975" cy="6096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03461" y="4708478"/>
            <a:ext cx="1857602" cy="71284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898313" y="2756486"/>
            <a:ext cx="1472683" cy="42344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57950" y="4268157"/>
            <a:ext cx="707124" cy="42344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9193" y="4541795"/>
            <a:ext cx="38853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1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09955" y="2493040"/>
            <a:ext cx="316567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2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39691" y="4009291"/>
            <a:ext cx="344322" cy="36693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3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8014" y="2937434"/>
            <a:ext cx="4347336" cy="2864366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324" y="2127251"/>
            <a:ext cx="3840300" cy="459422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8274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8274" y="2238233"/>
            <a:ext cx="1806783" cy="69920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85056" y="4189863"/>
            <a:ext cx="2136568" cy="63959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41" y="997688"/>
            <a:ext cx="71339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12.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單擊“基本”，選擇“顯示文字”，拖曳到“那麼”後，</a:t>
            </a:r>
            <a:b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再點擊              ，輸入“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Too hot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！”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087" y="1325563"/>
            <a:ext cx="1677253" cy="4574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7678" y="1942585"/>
            <a:ext cx="38853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1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75248" y="3912864"/>
            <a:ext cx="316567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2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91288" y="3915257"/>
            <a:ext cx="344322" cy="36693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3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99694" y="4282196"/>
            <a:ext cx="1765280" cy="50875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6532" y="1526377"/>
            <a:ext cx="4528471" cy="5195099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610" y="2072431"/>
            <a:ext cx="4159958" cy="446648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009" y="-13230"/>
            <a:ext cx="7886700" cy="1060581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0610" y="955015"/>
            <a:ext cx="73793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13.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單擊“音效”，選擇“播放旋律”，拖曳到“顯示文字”下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; </a:t>
            </a:r>
            <a:b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              ，選擇“追逐”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009" y="2743201"/>
            <a:ext cx="1696278" cy="7110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49287" y="3232335"/>
            <a:ext cx="2955235" cy="4438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337" y="1314856"/>
            <a:ext cx="1485900" cy="5429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009" y="2405007"/>
            <a:ext cx="38853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1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78604" y="2877339"/>
            <a:ext cx="316567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2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00384" y="2405007"/>
            <a:ext cx="266447" cy="3693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3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78373" y="2814883"/>
            <a:ext cx="2955235" cy="4438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096841" y="5244913"/>
            <a:ext cx="1842868" cy="36809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06939" y="2624931"/>
            <a:ext cx="5198991" cy="347662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722" y="2187575"/>
            <a:ext cx="3605183" cy="43513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8320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6974" y="1073426"/>
            <a:ext cx="69314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50000"/>
              </a:lnSpc>
            </a:pPr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14.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單擊“基本”，選擇“顯示文字”，拖曳到“否則”後；</a:t>
            </a:r>
            <a:b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單擊             ， 輸入“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Good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！”</a:t>
            </a:r>
            <a:b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015" y="1555546"/>
            <a:ext cx="1419225" cy="59055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5688" y="2398989"/>
            <a:ext cx="1569130" cy="6091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34818" y="4195233"/>
            <a:ext cx="2054087" cy="56229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08082" y="4757530"/>
            <a:ext cx="2220370" cy="5037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7314" y="2029657"/>
            <a:ext cx="38853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1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63222" y="3790575"/>
            <a:ext cx="316567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2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34469" y="4600135"/>
            <a:ext cx="316829" cy="3693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defTabSz="457200"/>
            <a:r>
              <a:rPr lang="en-US" dirty="0">
                <a:solidFill>
                  <a:prstClr val="black"/>
                </a:solidFill>
              </a:rPr>
              <a:t>3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57809" y="1852713"/>
            <a:ext cx="7287861" cy="179699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DB655-081A-4121-A058-8672F19AD8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25068" y="100083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飪安全溫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度感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應計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809" y="1225591"/>
            <a:ext cx="55261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15.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將程序命名為“烹飪溫度感應計”，下載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68418" y="2785722"/>
            <a:ext cx="2204347" cy="61719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5364" y="2842197"/>
            <a:ext cx="3187777" cy="69920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3704" y="4076771"/>
            <a:ext cx="7528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16.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將</a:t>
            </a:r>
            <a:r>
              <a:rPr lang="en-US" altLang="zh-CN" sz="2000" dirty="0" err="1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連接</a:t>
            </a:r>
            <a:r>
              <a:rPr lang="en-US" altLang="zh-CN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USB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接口，接到電腦，將                                          拖曳到</a:t>
            </a:r>
            <a:r>
              <a:rPr lang="en-US" altLang="zh-CN" sz="2000" dirty="0" err="1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zh-CN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中</a:t>
            </a:r>
            <a:endParaRPr 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857" y="4183530"/>
            <a:ext cx="2324100" cy="3048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3704" y="5349725"/>
            <a:ext cx="54002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TW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17.</a:t>
            </a:r>
            <a:r>
              <a:rPr lang="zh-TW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將</a:t>
            </a:r>
            <a:r>
              <a:rPr lang="en-US" altLang="zh-TW" sz="2000" dirty="0" err="1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zh-TW" altLang="en-US" sz="2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連接電源和蜂鳴器，測試程序</a:t>
            </a:r>
            <a:endParaRPr lang="zh-TW" altLang="en-US" sz="2000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805" y="4641839"/>
            <a:ext cx="2626762" cy="1714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1907</Words>
  <Application>WPS 演示</Application>
  <PresentationFormat>如螢幕大小 (4:3)</PresentationFormat>
  <Paragraphs>229</Paragraphs>
  <Slides>19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80" baseType="lpstr">
      <vt:lpstr>Arial</vt:lpstr>
      <vt:lpstr>方正书宋_GBK</vt:lpstr>
      <vt:lpstr>Wingdings</vt:lpstr>
      <vt:lpstr>SimSun</vt:lpstr>
      <vt:lpstr>宋體-簡</vt:lpstr>
      <vt:lpstr>Calibri</vt:lpstr>
      <vt:lpstr>Helvetica Neue</vt:lpstr>
      <vt:lpstr>微软雅黑</vt:lpstr>
      <vt:lpstr>黑體-簡</vt:lpstr>
      <vt:lpstr>SimSun</vt:lpstr>
      <vt:lpstr>Arial Unicode MS</vt:lpstr>
      <vt:lpstr>Calibri Light</vt:lpstr>
      <vt:lpstr>等线</vt:lpstr>
      <vt:lpstr>蘋方-簡</vt:lpstr>
      <vt:lpstr>新細明體</vt:lpstr>
      <vt:lpstr>Hiragino Sans</vt:lpstr>
      <vt:lpstr>Hei</vt:lpstr>
      <vt:lpstr>GB18030 Bitmap</vt:lpstr>
      <vt:lpstr>Optima</vt:lpstr>
      <vt:lpstr>Sinhala MN</vt:lpstr>
      <vt:lpstr>STIXIntegralsSm</vt:lpstr>
      <vt:lpstr>Silom</vt:lpstr>
      <vt:lpstr>Sinhala Sangam MN</vt:lpstr>
      <vt:lpstr>Skia</vt:lpstr>
      <vt:lpstr>Sukhumvit Set</vt:lpstr>
      <vt:lpstr>Superclarendon</vt:lpstr>
      <vt:lpstr>Symbol</vt:lpstr>
      <vt:lpstr>Tamil MN</vt:lpstr>
      <vt:lpstr>Tamil Sangam MN</vt:lpstr>
      <vt:lpstr>Sathu</vt:lpstr>
      <vt:lpstr>STIXVariants</vt:lpstr>
      <vt:lpstr>STIXSizeTwoSym</vt:lpstr>
      <vt:lpstr>STIXSizeThreeSym</vt:lpstr>
      <vt:lpstr>STIXSizeOneSym</vt:lpstr>
      <vt:lpstr>STIXSizeFourSym</vt:lpstr>
      <vt:lpstr>STIXSizeFiveSym</vt:lpstr>
      <vt:lpstr>STIXNonUnicode</vt:lpstr>
      <vt:lpstr>STIXIntegralsUpSm</vt:lpstr>
      <vt:lpstr>STIXIntegralsUpD</vt:lpstr>
      <vt:lpstr>STIXIntegralsUp</vt:lpstr>
      <vt:lpstr>Raanana</vt:lpstr>
      <vt:lpstr>PilGi</vt:lpstr>
      <vt:lpstr>Phosphate</vt:lpstr>
      <vt:lpstr>STIXIntegralsD</vt:lpstr>
      <vt:lpstr>Sana</vt:lpstr>
      <vt:lpstr>Savoye LET</vt:lpstr>
      <vt:lpstr>Seravek</vt:lpstr>
      <vt:lpstr>Shree Devanagari 714</vt:lpstr>
      <vt:lpstr>SignPainter</vt:lpstr>
      <vt:lpstr>Snell Roundhand</vt:lpstr>
      <vt:lpstr>Tahoma</vt:lpstr>
      <vt:lpstr>楷體-簡</vt:lpstr>
      <vt:lpstr>华文楷体</vt:lpstr>
      <vt:lpstr>华文宋体</vt:lpstr>
      <vt:lpstr>圓體-簡</vt:lpstr>
      <vt:lpstr>冬青黑體簡體中文</vt:lpstr>
      <vt:lpstr>华文仿宋</vt:lpstr>
      <vt:lpstr>华文黑体</vt:lpstr>
      <vt:lpstr>娃娃體-簡</vt:lpstr>
      <vt:lpstr>娃娃體-繁</vt:lpstr>
      <vt:lpstr>1_Office Theme</vt:lpstr>
      <vt:lpstr>活動一： 不同食物的烹飪溫度及儲藏時間</vt:lpstr>
      <vt:lpstr>活動一:不同食物的烹飪溫度及貯藏時間（續）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  <vt:lpstr>活動二：BBC micro:bit 烹飪安全溫度感應計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活動一： 不同食物的烹飪溫度及儲藏時間</dc:title>
  <dc:creator>HKIEd</dc:creator>
  <cp:lastModifiedBy>ll</cp:lastModifiedBy>
  <cp:revision>21</cp:revision>
  <dcterms:created xsi:type="dcterms:W3CDTF">2019-01-26T18:37:07Z</dcterms:created>
  <dcterms:modified xsi:type="dcterms:W3CDTF">2019-01-26T18:37:07Z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2052-1.2.6.548</vt:lpwstr>
  </property>
</Properties>
</file>