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4"/>
  </p:notesMasterIdLst>
  <p:handoutMasterIdLst>
    <p:handoutMasterId r:id="rId15"/>
  </p:handoutMasterIdLst>
  <p:sldIdLst>
    <p:sldId id="261" r:id="rId3"/>
    <p:sldId id="270" r:id="rId4"/>
    <p:sldId id="264" r:id="rId5"/>
    <p:sldId id="266" r:id="rId6"/>
    <p:sldId id="267" r:id="rId7"/>
    <p:sldId id="265" r:id="rId8"/>
    <p:sldId id="268" r:id="rId9"/>
    <p:sldId id="269" r:id="rId10"/>
    <p:sldId id="257" r:id="rId11"/>
    <p:sldId id="258" r:id="rId12"/>
    <p:sldId id="259" r:id="rId13"/>
  </p:sldIdLst>
  <p:sldSz cx="9144000" cy="6858000" type="screen4x3"/>
  <p:notesSz cx="9774238" cy="67246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, Qianwen [CEES]" initials="HQ[" lastIdx="1" clrIdx="0">
    <p:extLst>
      <p:ext uri="{19B8F6BF-5375-455C-9EA6-DF929625EA0E}">
        <p15:presenceInfo xmlns:p15="http://schemas.microsoft.com/office/powerpoint/2012/main" userId="S-1-5-21-362188173-1902112676-2242252349-105313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221" autoAdjust="0"/>
  </p:normalViewPr>
  <p:slideViewPr>
    <p:cSldViewPr snapToGrid="0">
      <p:cViewPr varScale="1">
        <p:scale>
          <a:sx n="94" d="100"/>
          <a:sy n="94" d="100"/>
        </p:scale>
        <p:origin x="14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5D81A6-048F-4098-B386-DC921CDEE870}" type="doc">
      <dgm:prSet loTypeId="urn:microsoft.com/office/officeart/2008/layout/AscendingPictureAccentProcess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C68E942E-4385-445C-9914-6B0F288CD9C7}">
      <dgm:prSet phldrT="[文字]"/>
      <dgm:spPr/>
      <dgm:t>
        <a:bodyPr/>
        <a:lstStyle/>
        <a:p>
          <a:r>
            <a:rPr lang="zh-CN" altLang="en-US" dirty="0" smtClean="0"/>
            <a:t>查閱文獻，了解世界最新研究成果</a:t>
          </a:r>
          <a:endParaRPr lang="zh-TW" altLang="en-US" dirty="0"/>
        </a:p>
      </dgm:t>
    </dgm:pt>
    <dgm:pt modelId="{44339E2E-EBFB-4438-9FC2-BFD5E66AE977}" type="parTrans" cxnId="{848918FF-4245-46FF-B0DB-038858E8432F}">
      <dgm:prSet/>
      <dgm:spPr/>
      <dgm:t>
        <a:bodyPr/>
        <a:lstStyle/>
        <a:p>
          <a:endParaRPr lang="zh-TW" altLang="en-US"/>
        </a:p>
      </dgm:t>
    </dgm:pt>
    <dgm:pt modelId="{B76B0A46-3D78-4936-8E1D-A7694E36FDBE}" type="sibTrans" cxnId="{848918FF-4245-46FF-B0DB-038858E8432F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A2F263D6-26B9-4FD8-A5D4-4240B7A543ED}">
      <dgm:prSet phldrT="[文字]"/>
      <dgm:spPr/>
      <dgm:t>
        <a:bodyPr/>
        <a:lstStyle/>
        <a:p>
          <a:r>
            <a:rPr lang="zh-CN" altLang="en-US" dirty="0" smtClean="0"/>
            <a:t>選取檢測食品樣本</a:t>
          </a:r>
          <a:endParaRPr lang="zh-TW" altLang="en-US" dirty="0"/>
        </a:p>
      </dgm:t>
    </dgm:pt>
    <dgm:pt modelId="{F5D7F0D5-B037-402D-BCF6-5ACD0185B6F6}" type="parTrans" cxnId="{D7966F26-DCAD-40AA-8C1D-5EA7F304ECCD}">
      <dgm:prSet/>
      <dgm:spPr/>
      <dgm:t>
        <a:bodyPr/>
        <a:lstStyle/>
        <a:p>
          <a:endParaRPr lang="zh-TW" altLang="en-US"/>
        </a:p>
      </dgm:t>
    </dgm:pt>
    <dgm:pt modelId="{E21D822F-0119-4624-8C29-81CDD7F95591}" type="sibTrans" cxnId="{D7966F26-DCAD-40AA-8C1D-5EA7F304ECCD}">
      <dgm:prSet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10C7D3C3-308F-41FE-ABCD-82B6A6DCDDD8}">
      <dgm:prSet phldrT="[文字]"/>
      <dgm:spPr/>
      <dgm:t>
        <a:bodyPr/>
        <a:lstStyle/>
        <a:p>
          <a:r>
            <a:rPr lang="zh-CN" altLang="en-US" dirty="0" smtClean="0"/>
            <a:t>利用專業儀器監測并記錄</a:t>
          </a:r>
          <a:endParaRPr lang="zh-TW" altLang="en-US" dirty="0"/>
        </a:p>
      </dgm:t>
    </dgm:pt>
    <dgm:pt modelId="{A22DCAC6-90D0-4633-8C17-1B129C2B4936}" type="parTrans" cxnId="{B967F23A-7A81-4F3B-A954-018E9D0C63AD}">
      <dgm:prSet/>
      <dgm:spPr/>
      <dgm:t>
        <a:bodyPr/>
        <a:lstStyle/>
        <a:p>
          <a:endParaRPr lang="zh-TW" altLang="en-US"/>
        </a:p>
      </dgm:t>
    </dgm:pt>
    <dgm:pt modelId="{12F9AF8F-FC20-4C92-BA8E-947A049C0F44}" type="sibTrans" cxnId="{B967F23A-7A81-4F3B-A954-018E9D0C63AD}">
      <dgm:prSet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558E6C39-3B1D-4D7C-B3F1-E6592C845433}">
      <dgm:prSet phldrT="[文字]"/>
      <dgm:spPr/>
      <dgm:t>
        <a:bodyPr/>
        <a:lstStyle/>
        <a:p>
          <a:r>
            <a:rPr lang="zh-CN" altLang="en-US" dirty="0" smtClean="0"/>
            <a:t>探討特定食品的價值和問題</a:t>
          </a:r>
          <a:endParaRPr lang="zh-TW" altLang="en-US" dirty="0"/>
        </a:p>
      </dgm:t>
    </dgm:pt>
    <dgm:pt modelId="{7A04960D-D065-408E-9F3E-1FF4470FCF61}" type="parTrans" cxnId="{3F286B01-FA2A-4204-8648-85CFEE8734E9}">
      <dgm:prSet/>
      <dgm:spPr/>
      <dgm:t>
        <a:bodyPr/>
        <a:lstStyle/>
        <a:p>
          <a:endParaRPr lang="zh-TW" altLang="en-US"/>
        </a:p>
      </dgm:t>
    </dgm:pt>
    <dgm:pt modelId="{E2686670-58A8-443C-8E06-6BCB7857F6E9}" type="sibTrans" cxnId="{3F286B01-FA2A-4204-8648-85CFEE8734E9}">
      <dgm:prSet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4455966A-3942-4EA4-B8C0-EABB4020AEAB}" type="pres">
      <dgm:prSet presAssocID="{265D81A6-048F-4098-B386-DC921CDEE87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B0445C51-F4DB-404B-B0B0-6623A0C4A54C}" type="pres">
      <dgm:prSet presAssocID="{265D81A6-048F-4098-B386-DC921CDEE870}" presName="dot1" presStyleLbl="alignNode1" presStyleIdx="0" presStyleCnt="13"/>
      <dgm:spPr/>
    </dgm:pt>
    <dgm:pt modelId="{9185A2DE-D46F-4DE9-9B75-D75D0F137D85}" type="pres">
      <dgm:prSet presAssocID="{265D81A6-048F-4098-B386-DC921CDEE870}" presName="dot2" presStyleLbl="alignNode1" presStyleIdx="1" presStyleCnt="13"/>
      <dgm:spPr/>
    </dgm:pt>
    <dgm:pt modelId="{F15CC194-A5FC-4639-BB0D-02224CAAE2AF}" type="pres">
      <dgm:prSet presAssocID="{265D81A6-048F-4098-B386-DC921CDEE870}" presName="dot3" presStyleLbl="alignNode1" presStyleIdx="2" presStyleCnt="13"/>
      <dgm:spPr/>
    </dgm:pt>
    <dgm:pt modelId="{711826CE-2581-4E45-99A9-B23AA198CA6F}" type="pres">
      <dgm:prSet presAssocID="{265D81A6-048F-4098-B386-DC921CDEE870}" presName="dot4" presStyleLbl="alignNode1" presStyleIdx="3" presStyleCnt="13"/>
      <dgm:spPr/>
    </dgm:pt>
    <dgm:pt modelId="{B708A821-19C5-4E64-8C99-6B5CD203D048}" type="pres">
      <dgm:prSet presAssocID="{265D81A6-048F-4098-B386-DC921CDEE870}" presName="dot5" presStyleLbl="alignNode1" presStyleIdx="4" presStyleCnt="13"/>
      <dgm:spPr/>
    </dgm:pt>
    <dgm:pt modelId="{A3056C9E-8070-4ED7-A7DB-532E7E3E5DC9}" type="pres">
      <dgm:prSet presAssocID="{265D81A6-048F-4098-B386-DC921CDEE870}" presName="dot6" presStyleLbl="alignNode1" presStyleIdx="5" presStyleCnt="13"/>
      <dgm:spPr/>
    </dgm:pt>
    <dgm:pt modelId="{C14CF1BF-4E87-4C17-9F18-5A70D60DBDC2}" type="pres">
      <dgm:prSet presAssocID="{265D81A6-048F-4098-B386-DC921CDEE870}" presName="dotArrow1" presStyleLbl="alignNode1" presStyleIdx="6" presStyleCnt="13"/>
      <dgm:spPr/>
    </dgm:pt>
    <dgm:pt modelId="{42EF61D7-CA1F-468B-AA63-1EF362EE22B8}" type="pres">
      <dgm:prSet presAssocID="{265D81A6-048F-4098-B386-DC921CDEE870}" presName="dotArrow2" presStyleLbl="alignNode1" presStyleIdx="7" presStyleCnt="13"/>
      <dgm:spPr/>
    </dgm:pt>
    <dgm:pt modelId="{39564270-7461-4642-A32B-A740609787CF}" type="pres">
      <dgm:prSet presAssocID="{265D81A6-048F-4098-B386-DC921CDEE870}" presName="dotArrow3" presStyleLbl="alignNode1" presStyleIdx="8" presStyleCnt="13"/>
      <dgm:spPr/>
    </dgm:pt>
    <dgm:pt modelId="{663C0D9D-DB8F-4A5C-BF0B-73F192DAB6BF}" type="pres">
      <dgm:prSet presAssocID="{265D81A6-048F-4098-B386-DC921CDEE870}" presName="dotArrow4" presStyleLbl="alignNode1" presStyleIdx="9" presStyleCnt="13"/>
      <dgm:spPr/>
    </dgm:pt>
    <dgm:pt modelId="{9ABEBF31-5F7B-4428-A525-C4CC65BDA782}" type="pres">
      <dgm:prSet presAssocID="{265D81A6-048F-4098-B386-DC921CDEE870}" presName="dotArrow5" presStyleLbl="alignNode1" presStyleIdx="10" presStyleCnt="13"/>
      <dgm:spPr/>
    </dgm:pt>
    <dgm:pt modelId="{E6D5103F-DB1A-49D2-9AB5-5EBF2965A136}" type="pres">
      <dgm:prSet presAssocID="{265D81A6-048F-4098-B386-DC921CDEE870}" presName="dotArrow6" presStyleLbl="alignNode1" presStyleIdx="11" presStyleCnt="13"/>
      <dgm:spPr/>
    </dgm:pt>
    <dgm:pt modelId="{C847E379-3E0F-4273-BD18-017DC1F07D91}" type="pres">
      <dgm:prSet presAssocID="{265D81A6-048F-4098-B386-DC921CDEE870}" presName="dotArrow7" presStyleLbl="alignNode1" presStyleIdx="12" presStyleCnt="13"/>
      <dgm:spPr/>
    </dgm:pt>
    <dgm:pt modelId="{5F0CC13D-206D-493A-AFF9-AF71C111807F}" type="pres">
      <dgm:prSet presAssocID="{C68E942E-4385-445C-9914-6B0F288CD9C7}" presName="parTx1" presStyleLbl="node1" presStyleIdx="0" presStyleCnt="4"/>
      <dgm:spPr/>
      <dgm:t>
        <a:bodyPr/>
        <a:lstStyle/>
        <a:p>
          <a:endParaRPr lang="zh-TW" altLang="en-US"/>
        </a:p>
      </dgm:t>
    </dgm:pt>
    <dgm:pt modelId="{075AB00B-336A-4651-941B-E47B5618F0EF}" type="pres">
      <dgm:prSet presAssocID="{B76B0A46-3D78-4936-8E1D-A7694E36FDBE}" presName="picture1" presStyleCnt="0"/>
      <dgm:spPr/>
    </dgm:pt>
    <dgm:pt modelId="{68738794-78B8-4100-825D-98EF3350E642}" type="pres">
      <dgm:prSet presAssocID="{B76B0A46-3D78-4936-8E1D-A7694E36FDBE}" presName="imageRepeatNode" presStyleLbl="fgImgPlace1" presStyleIdx="0" presStyleCnt="4"/>
      <dgm:spPr/>
      <dgm:t>
        <a:bodyPr/>
        <a:lstStyle/>
        <a:p>
          <a:endParaRPr lang="zh-TW" altLang="en-US"/>
        </a:p>
      </dgm:t>
    </dgm:pt>
    <dgm:pt modelId="{247E3516-1077-4EE9-9528-6189507D12C2}" type="pres">
      <dgm:prSet presAssocID="{A2F263D6-26B9-4FD8-A5D4-4240B7A543ED}" presName="parTx2" presStyleLbl="node1" presStyleIdx="1" presStyleCnt="4"/>
      <dgm:spPr/>
      <dgm:t>
        <a:bodyPr/>
        <a:lstStyle/>
        <a:p>
          <a:endParaRPr lang="zh-TW" altLang="en-US"/>
        </a:p>
      </dgm:t>
    </dgm:pt>
    <dgm:pt modelId="{6EB814C4-9D0D-422A-899B-B0399D19E9A7}" type="pres">
      <dgm:prSet presAssocID="{E21D822F-0119-4624-8C29-81CDD7F95591}" presName="picture2" presStyleCnt="0"/>
      <dgm:spPr/>
    </dgm:pt>
    <dgm:pt modelId="{C33938B3-27EC-4554-977F-BF6F3851EF78}" type="pres">
      <dgm:prSet presAssocID="{E21D822F-0119-4624-8C29-81CDD7F95591}" presName="imageRepeatNode" presStyleLbl="fgImgPlace1" presStyleIdx="1" presStyleCnt="4"/>
      <dgm:spPr/>
      <dgm:t>
        <a:bodyPr/>
        <a:lstStyle/>
        <a:p>
          <a:endParaRPr lang="zh-TW" altLang="en-US"/>
        </a:p>
      </dgm:t>
    </dgm:pt>
    <dgm:pt modelId="{1A3A2C1C-7C70-4804-8D6A-85223ECA979B}" type="pres">
      <dgm:prSet presAssocID="{10C7D3C3-308F-41FE-ABCD-82B6A6DCDDD8}" presName="parTx3" presStyleLbl="node1" presStyleIdx="2" presStyleCnt="4"/>
      <dgm:spPr/>
      <dgm:t>
        <a:bodyPr/>
        <a:lstStyle/>
        <a:p>
          <a:endParaRPr lang="zh-TW" altLang="en-US"/>
        </a:p>
      </dgm:t>
    </dgm:pt>
    <dgm:pt modelId="{68BD00B7-8B5D-4356-88A2-848358D79270}" type="pres">
      <dgm:prSet presAssocID="{12F9AF8F-FC20-4C92-BA8E-947A049C0F44}" presName="picture3" presStyleCnt="0"/>
      <dgm:spPr/>
    </dgm:pt>
    <dgm:pt modelId="{DAF7F927-5A40-4D5F-AA46-3EFDFFA0C239}" type="pres">
      <dgm:prSet presAssocID="{12F9AF8F-FC20-4C92-BA8E-947A049C0F44}" presName="imageRepeatNode" presStyleLbl="fgImgPlace1" presStyleIdx="2" presStyleCnt="4"/>
      <dgm:spPr/>
      <dgm:t>
        <a:bodyPr/>
        <a:lstStyle/>
        <a:p>
          <a:endParaRPr lang="zh-TW" altLang="en-US"/>
        </a:p>
      </dgm:t>
    </dgm:pt>
    <dgm:pt modelId="{6E344BC1-A8AE-4AD0-AA0E-869B69C319F1}" type="pres">
      <dgm:prSet presAssocID="{558E6C39-3B1D-4D7C-B3F1-E6592C845433}" presName="parTx4" presStyleLbl="node1" presStyleIdx="3" presStyleCnt="4"/>
      <dgm:spPr/>
      <dgm:t>
        <a:bodyPr/>
        <a:lstStyle/>
        <a:p>
          <a:endParaRPr lang="zh-TW" altLang="en-US"/>
        </a:p>
      </dgm:t>
    </dgm:pt>
    <dgm:pt modelId="{DBB8D950-F2B2-4DB0-B074-594D6EC2E003}" type="pres">
      <dgm:prSet presAssocID="{E2686670-58A8-443C-8E06-6BCB7857F6E9}" presName="picture4" presStyleCnt="0"/>
      <dgm:spPr/>
    </dgm:pt>
    <dgm:pt modelId="{969D662E-6199-404B-8005-48082CD698AF}" type="pres">
      <dgm:prSet presAssocID="{E2686670-58A8-443C-8E06-6BCB7857F6E9}" presName="imageRepeatNode" presStyleLbl="fgImgPlace1" presStyleIdx="3" presStyleCnt="4"/>
      <dgm:spPr/>
      <dgm:t>
        <a:bodyPr/>
        <a:lstStyle/>
        <a:p>
          <a:endParaRPr lang="zh-TW" altLang="en-US"/>
        </a:p>
      </dgm:t>
    </dgm:pt>
  </dgm:ptLst>
  <dgm:cxnLst>
    <dgm:cxn modelId="{C45211F5-A4B8-4A9A-BEB8-9E5A81FD1CA8}" type="presOf" srcId="{B76B0A46-3D78-4936-8E1D-A7694E36FDBE}" destId="{68738794-78B8-4100-825D-98EF3350E642}" srcOrd="0" destOrd="0" presId="urn:microsoft.com/office/officeart/2008/layout/AscendingPictureAccentProcess"/>
    <dgm:cxn modelId="{E293C3E2-B02B-4AAD-AE73-870B6E2E3CB0}" type="presOf" srcId="{12F9AF8F-FC20-4C92-BA8E-947A049C0F44}" destId="{DAF7F927-5A40-4D5F-AA46-3EFDFFA0C239}" srcOrd="0" destOrd="0" presId="urn:microsoft.com/office/officeart/2008/layout/AscendingPictureAccentProcess"/>
    <dgm:cxn modelId="{84BDEDB6-8266-41FF-A3F1-B87577B6D95D}" type="presOf" srcId="{10C7D3C3-308F-41FE-ABCD-82B6A6DCDDD8}" destId="{1A3A2C1C-7C70-4804-8D6A-85223ECA979B}" srcOrd="0" destOrd="0" presId="urn:microsoft.com/office/officeart/2008/layout/AscendingPictureAccentProcess"/>
    <dgm:cxn modelId="{3ABAAD45-0B7F-4238-8375-F9D611FFF1AD}" type="presOf" srcId="{558E6C39-3B1D-4D7C-B3F1-E6592C845433}" destId="{6E344BC1-A8AE-4AD0-AA0E-869B69C319F1}" srcOrd="0" destOrd="0" presId="urn:microsoft.com/office/officeart/2008/layout/AscendingPictureAccentProcess"/>
    <dgm:cxn modelId="{3F286B01-FA2A-4204-8648-85CFEE8734E9}" srcId="{265D81A6-048F-4098-B386-DC921CDEE870}" destId="{558E6C39-3B1D-4D7C-B3F1-E6592C845433}" srcOrd="3" destOrd="0" parTransId="{7A04960D-D065-408E-9F3E-1FF4470FCF61}" sibTransId="{E2686670-58A8-443C-8E06-6BCB7857F6E9}"/>
    <dgm:cxn modelId="{848918FF-4245-46FF-B0DB-038858E8432F}" srcId="{265D81A6-048F-4098-B386-DC921CDEE870}" destId="{C68E942E-4385-445C-9914-6B0F288CD9C7}" srcOrd="0" destOrd="0" parTransId="{44339E2E-EBFB-4438-9FC2-BFD5E66AE977}" sibTransId="{B76B0A46-3D78-4936-8E1D-A7694E36FDBE}"/>
    <dgm:cxn modelId="{88CB883B-8BA1-4647-B101-48CB8771A536}" type="presOf" srcId="{E21D822F-0119-4624-8C29-81CDD7F95591}" destId="{C33938B3-27EC-4554-977F-BF6F3851EF78}" srcOrd="0" destOrd="0" presId="urn:microsoft.com/office/officeart/2008/layout/AscendingPictureAccentProcess"/>
    <dgm:cxn modelId="{9CFFBE9B-E9F0-4B3F-8A1F-32B07675EDE6}" type="presOf" srcId="{C68E942E-4385-445C-9914-6B0F288CD9C7}" destId="{5F0CC13D-206D-493A-AFF9-AF71C111807F}" srcOrd="0" destOrd="0" presId="urn:microsoft.com/office/officeart/2008/layout/AscendingPictureAccentProcess"/>
    <dgm:cxn modelId="{B967F23A-7A81-4F3B-A954-018E9D0C63AD}" srcId="{265D81A6-048F-4098-B386-DC921CDEE870}" destId="{10C7D3C3-308F-41FE-ABCD-82B6A6DCDDD8}" srcOrd="2" destOrd="0" parTransId="{A22DCAC6-90D0-4633-8C17-1B129C2B4936}" sibTransId="{12F9AF8F-FC20-4C92-BA8E-947A049C0F44}"/>
    <dgm:cxn modelId="{28598415-FC99-4E54-BA34-8AA7ABF0B45D}" type="presOf" srcId="{A2F263D6-26B9-4FD8-A5D4-4240B7A543ED}" destId="{247E3516-1077-4EE9-9528-6189507D12C2}" srcOrd="0" destOrd="0" presId="urn:microsoft.com/office/officeart/2008/layout/AscendingPictureAccentProcess"/>
    <dgm:cxn modelId="{D7966F26-DCAD-40AA-8C1D-5EA7F304ECCD}" srcId="{265D81A6-048F-4098-B386-DC921CDEE870}" destId="{A2F263D6-26B9-4FD8-A5D4-4240B7A543ED}" srcOrd="1" destOrd="0" parTransId="{F5D7F0D5-B037-402D-BCF6-5ACD0185B6F6}" sibTransId="{E21D822F-0119-4624-8C29-81CDD7F95591}"/>
    <dgm:cxn modelId="{2CD77B49-FA02-4441-88EB-8761F7CA6F0E}" type="presOf" srcId="{E2686670-58A8-443C-8E06-6BCB7857F6E9}" destId="{969D662E-6199-404B-8005-48082CD698AF}" srcOrd="0" destOrd="0" presId="urn:microsoft.com/office/officeart/2008/layout/AscendingPictureAccentProcess"/>
    <dgm:cxn modelId="{0437CBE6-A745-449B-9597-05786D01EBA8}" type="presOf" srcId="{265D81A6-048F-4098-B386-DC921CDEE870}" destId="{4455966A-3942-4EA4-B8C0-EABB4020AEAB}" srcOrd="0" destOrd="0" presId="urn:microsoft.com/office/officeart/2008/layout/AscendingPictureAccentProcess"/>
    <dgm:cxn modelId="{9BA1AF81-129C-4489-AA24-CFB09706ADD5}" type="presParOf" srcId="{4455966A-3942-4EA4-B8C0-EABB4020AEAB}" destId="{B0445C51-F4DB-404B-B0B0-6623A0C4A54C}" srcOrd="0" destOrd="0" presId="urn:microsoft.com/office/officeart/2008/layout/AscendingPictureAccentProcess"/>
    <dgm:cxn modelId="{FA011188-F04D-44D1-B619-5EF630A8074B}" type="presParOf" srcId="{4455966A-3942-4EA4-B8C0-EABB4020AEAB}" destId="{9185A2DE-D46F-4DE9-9B75-D75D0F137D85}" srcOrd="1" destOrd="0" presId="urn:microsoft.com/office/officeart/2008/layout/AscendingPictureAccentProcess"/>
    <dgm:cxn modelId="{6DFC71D5-595D-4F16-816C-452F3B322AD2}" type="presParOf" srcId="{4455966A-3942-4EA4-B8C0-EABB4020AEAB}" destId="{F15CC194-A5FC-4639-BB0D-02224CAAE2AF}" srcOrd="2" destOrd="0" presId="urn:microsoft.com/office/officeart/2008/layout/AscendingPictureAccentProcess"/>
    <dgm:cxn modelId="{F6D1C26E-67EB-4D09-A037-22C405D6B0A2}" type="presParOf" srcId="{4455966A-3942-4EA4-B8C0-EABB4020AEAB}" destId="{711826CE-2581-4E45-99A9-B23AA198CA6F}" srcOrd="3" destOrd="0" presId="urn:microsoft.com/office/officeart/2008/layout/AscendingPictureAccentProcess"/>
    <dgm:cxn modelId="{5EFEDB3C-29DB-4884-97AE-AB1442E3F6D3}" type="presParOf" srcId="{4455966A-3942-4EA4-B8C0-EABB4020AEAB}" destId="{B708A821-19C5-4E64-8C99-6B5CD203D048}" srcOrd="4" destOrd="0" presId="urn:microsoft.com/office/officeart/2008/layout/AscendingPictureAccentProcess"/>
    <dgm:cxn modelId="{DE0ED81D-F176-4F7C-95AE-7718A671D5A6}" type="presParOf" srcId="{4455966A-3942-4EA4-B8C0-EABB4020AEAB}" destId="{A3056C9E-8070-4ED7-A7DB-532E7E3E5DC9}" srcOrd="5" destOrd="0" presId="urn:microsoft.com/office/officeart/2008/layout/AscendingPictureAccentProcess"/>
    <dgm:cxn modelId="{2FDB2F45-3C14-4B78-8199-07897300F895}" type="presParOf" srcId="{4455966A-3942-4EA4-B8C0-EABB4020AEAB}" destId="{C14CF1BF-4E87-4C17-9F18-5A70D60DBDC2}" srcOrd="6" destOrd="0" presId="urn:microsoft.com/office/officeart/2008/layout/AscendingPictureAccentProcess"/>
    <dgm:cxn modelId="{40D69301-35BA-47DE-AF66-44E6A5D4C971}" type="presParOf" srcId="{4455966A-3942-4EA4-B8C0-EABB4020AEAB}" destId="{42EF61D7-CA1F-468B-AA63-1EF362EE22B8}" srcOrd="7" destOrd="0" presId="urn:microsoft.com/office/officeart/2008/layout/AscendingPictureAccentProcess"/>
    <dgm:cxn modelId="{D61A2CC7-54E1-498F-A876-8F99DEBA582B}" type="presParOf" srcId="{4455966A-3942-4EA4-B8C0-EABB4020AEAB}" destId="{39564270-7461-4642-A32B-A740609787CF}" srcOrd="8" destOrd="0" presId="urn:microsoft.com/office/officeart/2008/layout/AscendingPictureAccentProcess"/>
    <dgm:cxn modelId="{33D3AAD6-AEE0-4837-A9D5-47D3E9B1E4D9}" type="presParOf" srcId="{4455966A-3942-4EA4-B8C0-EABB4020AEAB}" destId="{663C0D9D-DB8F-4A5C-BF0B-73F192DAB6BF}" srcOrd="9" destOrd="0" presId="urn:microsoft.com/office/officeart/2008/layout/AscendingPictureAccentProcess"/>
    <dgm:cxn modelId="{63705B6B-F19B-409C-A829-1912FBE7F91F}" type="presParOf" srcId="{4455966A-3942-4EA4-B8C0-EABB4020AEAB}" destId="{9ABEBF31-5F7B-4428-A525-C4CC65BDA782}" srcOrd="10" destOrd="0" presId="urn:microsoft.com/office/officeart/2008/layout/AscendingPictureAccentProcess"/>
    <dgm:cxn modelId="{AE0B7AE2-FD16-48AC-BC7F-F7AFC76CA6EB}" type="presParOf" srcId="{4455966A-3942-4EA4-B8C0-EABB4020AEAB}" destId="{E6D5103F-DB1A-49D2-9AB5-5EBF2965A136}" srcOrd="11" destOrd="0" presId="urn:microsoft.com/office/officeart/2008/layout/AscendingPictureAccentProcess"/>
    <dgm:cxn modelId="{8D028137-76F3-4466-8861-C4A517B28C72}" type="presParOf" srcId="{4455966A-3942-4EA4-B8C0-EABB4020AEAB}" destId="{C847E379-3E0F-4273-BD18-017DC1F07D91}" srcOrd="12" destOrd="0" presId="urn:microsoft.com/office/officeart/2008/layout/AscendingPictureAccentProcess"/>
    <dgm:cxn modelId="{F4C99CEF-B24E-44C1-8BD8-DEB87998F05C}" type="presParOf" srcId="{4455966A-3942-4EA4-B8C0-EABB4020AEAB}" destId="{5F0CC13D-206D-493A-AFF9-AF71C111807F}" srcOrd="13" destOrd="0" presId="urn:microsoft.com/office/officeart/2008/layout/AscendingPictureAccentProcess"/>
    <dgm:cxn modelId="{96761D55-51D6-4E4B-BEBC-150F27D1E5C9}" type="presParOf" srcId="{4455966A-3942-4EA4-B8C0-EABB4020AEAB}" destId="{075AB00B-336A-4651-941B-E47B5618F0EF}" srcOrd="14" destOrd="0" presId="urn:microsoft.com/office/officeart/2008/layout/AscendingPictureAccentProcess"/>
    <dgm:cxn modelId="{F45D0AE6-CC6B-4D04-8D5F-21BB58B189BB}" type="presParOf" srcId="{075AB00B-336A-4651-941B-E47B5618F0EF}" destId="{68738794-78B8-4100-825D-98EF3350E642}" srcOrd="0" destOrd="0" presId="urn:microsoft.com/office/officeart/2008/layout/AscendingPictureAccentProcess"/>
    <dgm:cxn modelId="{BF88EDB7-4CD2-4F95-AB9A-B2775AC9DC61}" type="presParOf" srcId="{4455966A-3942-4EA4-B8C0-EABB4020AEAB}" destId="{247E3516-1077-4EE9-9528-6189507D12C2}" srcOrd="15" destOrd="0" presId="urn:microsoft.com/office/officeart/2008/layout/AscendingPictureAccentProcess"/>
    <dgm:cxn modelId="{B762D0EB-BD9A-4E0B-AE05-99D91F2071CF}" type="presParOf" srcId="{4455966A-3942-4EA4-B8C0-EABB4020AEAB}" destId="{6EB814C4-9D0D-422A-899B-B0399D19E9A7}" srcOrd="16" destOrd="0" presId="urn:microsoft.com/office/officeart/2008/layout/AscendingPictureAccentProcess"/>
    <dgm:cxn modelId="{37D67F9A-F657-4B9D-9048-BC7F3879E56C}" type="presParOf" srcId="{6EB814C4-9D0D-422A-899B-B0399D19E9A7}" destId="{C33938B3-27EC-4554-977F-BF6F3851EF78}" srcOrd="0" destOrd="0" presId="urn:microsoft.com/office/officeart/2008/layout/AscendingPictureAccentProcess"/>
    <dgm:cxn modelId="{96177294-BACA-44E5-A400-19642ACCB920}" type="presParOf" srcId="{4455966A-3942-4EA4-B8C0-EABB4020AEAB}" destId="{1A3A2C1C-7C70-4804-8D6A-85223ECA979B}" srcOrd="17" destOrd="0" presId="urn:microsoft.com/office/officeart/2008/layout/AscendingPictureAccentProcess"/>
    <dgm:cxn modelId="{611448CA-122C-47E0-B204-30CE7A17E5C6}" type="presParOf" srcId="{4455966A-3942-4EA4-B8C0-EABB4020AEAB}" destId="{68BD00B7-8B5D-4356-88A2-848358D79270}" srcOrd="18" destOrd="0" presId="urn:microsoft.com/office/officeart/2008/layout/AscendingPictureAccentProcess"/>
    <dgm:cxn modelId="{7CD8536C-4CDA-4AB0-B444-0AAB291F641A}" type="presParOf" srcId="{68BD00B7-8B5D-4356-88A2-848358D79270}" destId="{DAF7F927-5A40-4D5F-AA46-3EFDFFA0C239}" srcOrd="0" destOrd="0" presId="urn:microsoft.com/office/officeart/2008/layout/AscendingPictureAccentProcess"/>
    <dgm:cxn modelId="{2B809D58-4542-475D-87E7-2948C873D31C}" type="presParOf" srcId="{4455966A-3942-4EA4-B8C0-EABB4020AEAB}" destId="{6E344BC1-A8AE-4AD0-AA0E-869B69C319F1}" srcOrd="19" destOrd="0" presId="urn:microsoft.com/office/officeart/2008/layout/AscendingPictureAccentProcess"/>
    <dgm:cxn modelId="{02C2C64A-B2F6-4A1B-8987-D3C166A9E6C3}" type="presParOf" srcId="{4455966A-3942-4EA4-B8C0-EABB4020AEAB}" destId="{DBB8D950-F2B2-4DB0-B074-594D6EC2E003}" srcOrd="20" destOrd="0" presId="urn:microsoft.com/office/officeart/2008/layout/AscendingPictureAccentProcess"/>
    <dgm:cxn modelId="{4A4FAE19-AA55-40AC-B47B-801EBD2032EB}" type="presParOf" srcId="{DBB8D950-F2B2-4DB0-B074-594D6EC2E003}" destId="{969D662E-6199-404B-8005-48082CD698AF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445C51-F4DB-404B-B0B0-6623A0C4A54C}">
      <dsp:nvSpPr>
        <dsp:cNvPr id="0" name=""/>
        <dsp:cNvSpPr/>
      </dsp:nvSpPr>
      <dsp:spPr>
        <a:xfrm>
          <a:off x="3272149" y="5177094"/>
          <a:ext cx="128140" cy="12814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85A2DE-D46F-4DE9-9B75-D75D0F137D85}">
      <dsp:nvSpPr>
        <dsp:cNvPr id="0" name=""/>
        <dsp:cNvSpPr/>
      </dsp:nvSpPr>
      <dsp:spPr>
        <a:xfrm>
          <a:off x="2986710" y="5307249"/>
          <a:ext cx="128140" cy="128140"/>
        </a:xfrm>
        <a:prstGeom prst="ellipse">
          <a:avLst/>
        </a:prstGeom>
        <a:solidFill>
          <a:schemeClr val="accent4">
            <a:hueOff val="866308"/>
            <a:satOff val="-3997"/>
            <a:lumOff val="147"/>
            <a:alphaOff val="0"/>
          </a:schemeClr>
        </a:solidFill>
        <a:ln w="12700" cap="flat" cmpd="sng" algn="ctr">
          <a:solidFill>
            <a:schemeClr val="accent4">
              <a:hueOff val="866308"/>
              <a:satOff val="-3997"/>
              <a:lumOff val="14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5CC194-A5FC-4639-BB0D-02224CAAE2AF}">
      <dsp:nvSpPr>
        <dsp:cNvPr id="0" name=""/>
        <dsp:cNvSpPr/>
      </dsp:nvSpPr>
      <dsp:spPr>
        <a:xfrm>
          <a:off x="2692830" y="5414400"/>
          <a:ext cx="128140" cy="128140"/>
        </a:xfrm>
        <a:prstGeom prst="ellipse">
          <a:avLst/>
        </a:prstGeom>
        <a:solidFill>
          <a:schemeClr val="accent4">
            <a:hueOff val="1732615"/>
            <a:satOff val="-7995"/>
            <a:lumOff val="294"/>
            <a:alphaOff val="0"/>
          </a:schemeClr>
        </a:solidFill>
        <a:ln w="12700" cap="flat" cmpd="sng" algn="ctr">
          <a:solidFill>
            <a:schemeClr val="accent4">
              <a:hueOff val="1732615"/>
              <a:satOff val="-7995"/>
              <a:lumOff val="29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1826CE-2581-4E45-99A9-B23AA198CA6F}">
      <dsp:nvSpPr>
        <dsp:cNvPr id="0" name=""/>
        <dsp:cNvSpPr/>
      </dsp:nvSpPr>
      <dsp:spPr>
        <a:xfrm>
          <a:off x="2390510" y="5497941"/>
          <a:ext cx="128140" cy="128140"/>
        </a:xfrm>
        <a:prstGeom prst="ellipse">
          <a:avLst/>
        </a:prstGeom>
        <a:solidFill>
          <a:schemeClr val="accent4">
            <a:hueOff val="2598923"/>
            <a:satOff val="-11992"/>
            <a:lumOff val="441"/>
            <a:alphaOff val="0"/>
          </a:schemeClr>
        </a:solidFill>
        <a:ln w="12700" cap="flat" cmpd="sng" algn="ctr">
          <a:solidFill>
            <a:schemeClr val="accent4">
              <a:hueOff val="2598923"/>
              <a:satOff val="-11992"/>
              <a:lumOff val="4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08A821-19C5-4E64-8C99-6B5CD203D048}">
      <dsp:nvSpPr>
        <dsp:cNvPr id="0" name=""/>
        <dsp:cNvSpPr/>
      </dsp:nvSpPr>
      <dsp:spPr>
        <a:xfrm>
          <a:off x="4606502" y="4089844"/>
          <a:ext cx="128140" cy="128140"/>
        </a:xfrm>
        <a:prstGeom prst="ellipse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056C9E-8070-4ED7-A7DB-532E7E3E5DC9}">
      <dsp:nvSpPr>
        <dsp:cNvPr id="0" name=""/>
        <dsp:cNvSpPr/>
      </dsp:nvSpPr>
      <dsp:spPr>
        <a:xfrm>
          <a:off x="5367674" y="2494686"/>
          <a:ext cx="128140" cy="128140"/>
        </a:xfrm>
        <a:prstGeom prst="ellipse">
          <a:avLst/>
        </a:prstGeom>
        <a:solidFill>
          <a:schemeClr val="accent4">
            <a:hueOff val="4331538"/>
            <a:satOff val="-19987"/>
            <a:lumOff val="735"/>
            <a:alphaOff val="0"/>
          </a:schemeClr>
        </a:solidFill>
        <a:ln w="12700" cap="flat" cmpd="sng" algn="ctr">
          <a:solidFill>
            <a:schemeClr val="accent4">
              <a:hueOff val="4331538"/>
              <a:satOff val="-19987"/>
              <a:lumOff val="7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4CF1BF-4E87-4C17-9F18-5A70D60DBDC2}">
      <dsp:nvSpPr>
        <dsp:cNvPr id="0" name=""/>
        <dsp:cNvSpPr/>
      </dsp:nvSpPr>
      <dsp:spPr>
        <a:xfrm>
          <a:off x="5162034" y="504220"/>
          <a:ext cx="128140" cy="128140"/>
        </a:xfrm>
        <a:prstGeom prst="ellipse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EF61D7-CA1F-468B-AA63-1EF362EE22B8}">
      <dsp:nvSpPr>
        <dsp:cNvPr id="0" name=""/>
        <dsp:cNvSpPr/>
      </dsp:nvSpPr>
      <dsp:spPr>
        <a:xfrm>
          <a:off x="5344654" y="374670"/>
          <a:ext cx="128140" cy="128140"/>
        </a:xfrm>
        <a:prstGeom prst="ellipse">
          <a:avLst/>
        </a:prstGeom>
        <a:solidFill>
          <a:schemeClr val="accent4">
            <a:hueOff val="6064154"/>
            <a:satOff val="-27981"/>
            <a:lumOff val="1030"/>
            <a:alphaOff val="0"/>
          </a:schemeClr>
        </a:solidFill>
        <a:ln w="12700" cap="flat" cmpd="sng" algn="ctr">
          <a:solidFill>
            <a:schemeClr val="accent4">
              <a:hueOff val="6064154"/>
              <a:satOff val="-27981"/>
              <a:lumOff val="103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64270-7461-4642-A32B-A740609787CF}">
      <dsp:nvSpPr>
        <dsp:cNvPr id="0" name=""/>
        <dsp:cNvSpPr/>
      </dsp:nvSpPr>
      <dsp:spPr>
        <a:xfrm>
          <a:off x="5527274" y="245120"/>
          <a:ext cx="128140" cy="128140"/>
        </a:xfrm>
        <a:prstGeom prst="ellipse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3C0D9D-DB8F-4A5C-BF0B-73F192DAB6BF}">
      <dsp:nvSpPr>
        <dsp:cNvPr id="0" name=""/>
        <dsp:cNvSpPr/>
      </dsp:nvSpPr>
      <dsp:spPr>
        <a:xfrm>
          <a:off x="5709894" y="374670"/>
          <a:ext cx="128140" cy="128140"/>
        </a:xfrm>
        <a:prstGeom prst="ellipse">
          <a:avLst/>
        </a:prstGeom>
        <a:solidFill>
          <a:schemeClr val="accent4">
            <a:hueOff val="7796769"/>
            <a:satOff val="-35976"/>
            <a:lumOff val="1324"/>
            <a:alphaOff val="0"/>
          </a:schemeClr>
        </a:solidFill>
        <a:ln w="12700" cap="flat" cmpd="sng" algn="ctr">
          <a:solidFill>
            <a:schemeClr val="accent4">
              <a:hueOff val="7796769"/>
              <a:satOff val="-35976"/>
              <a:lumOff val="13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BEBF31-5F7B-4428-A525-C4CC65BDA782}">
      <dsp:nvSpPr>
        <dsp:cNvPr id="0" name=""/>
        <dsp:cNvSpPr/>
      </dsp:nvSpPr>
      <dsp:spPr>
        <a:xfrm>
          <a:off x="5893281" y="504220"/>
          <a:ext cx="128140" cy="128140"/>
        </a:xfrm>
        <a:prstGeom prst="ellipse">
          <a:avLst/>
        </a:prstGeom>
        <a:solidFill>
          <a:schemeClr val="accent4">
            <a:hueOff val="8663077"/>
            <a:satOff val="-39973"/>
            <a:lumOff val="1471"/>
            <a:alphaOff val="0"/>
          </a:schemeClr>
        </a:solidFill>
        <a:ln w="12700" cap="flat" cmpd="sng" algn="ctr">
          <a:solidFill>
            <a:schemeClr val="accent4">
              <a:hueOff val="8663077"/>
              <a:satOff val="-39973"/>
              <a:lumOff val="1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D5103F-DB1A-49D2-9AB5-5EBF2965A136}">
      <dsp:nvSpPr>
        <dsp:cNvPr id="0" name=""/>
        <dsp:cNvSpPr/>
      </dsp:nvSpPr>
      <dsp:spPr>
        <a:xfrm>
          <a:off x="5527274" y="518749"/>
          <a:ext cx="128140" cy="128140"/>
        </a:xfrm>
        <a:prstGeom prst="ellipse">
          <a:avLst/>
        </a:prstGeom>
        <a:solidFill>
          <a:schemeClr val="accent4">
            <a:hueOff val="9529384"/>
            <a:satOff val="-43971"/>
            <a:lumOff val="1618"/>
            <a:alphaOff val="0"/>
          </a:schemeClr>
        </a:solidFill>
        <a:ln w="12700" cap="flat" cmpd="sng" algn="ctr">
          <a:solidFill>
            <a:schemeClr val="accent4">
              <a:hueOff val="9529384"/>
              <a:satOff val="-43971"/>
              <a:lumOff val="161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47E379-3E0F-4273-BD18-017DC1F07D91}">
      <dsp:nvSpPr>
        <dsp:cNvPr id="0" name=""/>
        <dsp:cNvSpPr/>
      </dsp:nvSpPr>
      <dsp:spPr>
        <a:xfrm>
          <a:off x="5527274" y="792378"/>
          <a:ext cx="128140" cy="128140"/>
        </a:xfrm>
        <a:prstGeom prst="ellipse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0CC13D-206D-493A-AFF9-AF71C111807F}">
      <dsp:nvSpPr>
        <dsp:cNvPr id="0" name=""/>
        <dsp:cNvSpPr/>
      </dsp:nvSpPr>
      <dsp:spPr>
        <a:xfrm>
          <a:off x="1659647" y="5755126"/>
          <a:ext cx="2758480" cy="73976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3878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700" kern="1200" dirty="0" smtClean="0"/>
            <a:t>查閱文獻，了解世界最新研究成果</a:t>
          </a:r>
          <a:endParaRPr lang="zh-TW" altLang="en-US" sz="1700" kern="1200" dirty="0"/>
        </a:p>
      </dsp:txBody>
      <dsp:txXfrm>
        <a:off x="1695759" y="5791238"/>
        <a:ext cx="2686256" cy="667541"/>
      </dsp:txXfrm>
    </dsp:sp>
    <dsp:sp modelId="{68738794-78B8-4100-825D-98EF3350E642}">
      <dsp:nvSpPr>
        <dsp:cNvPr id="0" name=""/>
        <dsp:cNvSpPr/>
      </dsp:nvSpPr>
      <dsp:spPr>
        <a:xfrm>
          <a:off x="895022" y="5029586"/>
          <a:ext cx="1279106" cy="1279153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7E3516-1077-4EE9-9528-6189507D12C2}">
      <dsp:nvSpPr>
        <dsp:cNvPr id="0" name=""/>
        <dsp:cNvSpPr/>
      </dsp:nvSpPr>
      <dsp:spPr>
        <a:xfrm>
          <a:off x="4135757" y="4862201"/>
          <a:ext cx="2758480" cy="739765"/>
        </a:xfrm>
        <a:prstGeom prst="roundRect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3878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700" kern="1200" dirty="0" smtClean="0"/>
            <a:t>選取檢測食品樣本</a:t>
          </a:r>
          <a:endParaRPr lang="zh-TW" altLang="en-US" sz="1700" kern="1200" dirty="0"/>
        </a:p>
      </dsp:txBody>
      <dsp:txXfrm>
        <a:off x="4171869" y="4898313"/>
        <a:ext cx="2686256" cy="667541"/>
      </dsp:txXfrm>
    </dsp:sp>
    <dsp:sp modelId="{C33938B3-27EC-4554-977F-BF6F3851EF78}">
      <dsp:nvSpPr>
        <dsp:cNvPr id="0" name=""/>
        <dsp:cNvSpPr/>
      </dsp:nvSpPr>
      <dsp:spPr>
        <a:xfrm>
          <a:off x="3371132" y="4136661"/>
          <a:ext cx="1279106" cy="1279153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3A2C1C-7C70-4804-8D6A-85223ECA979B}">
      <dsp:nvSpPr>
        <dsp:cNvPr id="0" name=""/>
        <dsp:cNvSpPr/>
      </dsp:nvSpPr>
      <dsp:spPr>
        <a:xfrm>
          <a:off x="5190041" y="3454103"/>
          <a:ext cx="2758480" cy="739765"/>
        </a:xfrm>
        <a:prstGeom prst="roundRect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3878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700" kern="1200" dirty="0" smtClean="0"/>
            <a:t>利用專業儀器監測并記錄</a:t>
          </a:r>
          <a:endParaRPr lang="zh-TW" altLang="en-US" sz="1700" kern="1200" dirty="0"/>
        </a:p>
      </dsp:txBody>
      <dsp:txXfrm>
        <a:off x="5226153" y="3490215"/>
        <a:ext cx="2686256" cy="667541"/>
      </dsp:txXfrm>
    </dsp:sp>
    <dsp:sp modelId="{DAF7F927-5A40-4D5F-AA46-3EFDFFA0C239}">
      <dsp:nvSpPr>
        <dsp:cNvPr id="0" name=""/>
        <dsp:cNvSpPr/>
      </dsp:nvSpPr>
      <dsp:spPr>
        <a:xfrm>
          <a:off x="4425417" y="2728564"/>
          <a:ext cx="1279106" cy="1279153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44BC1-A8AE-4AD0-AA0E-869B69C319F1}">
      <dsp:nvSpPr>
        <dsp:cNvPr id="0" name=""/>
        <dsp:cNvSpPr/>
      </dsp:nvSpPr>
      <dsp:spPr>
        <a:xfrm>
          <a:off x="5652729" y="1776615"/>
          <a:ext cx="2758480" cy="739765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3878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700" kern="1200" dirty="0" smtClean="0"/>
            <a:t>探討特定食品的價值和問題</a:t>
          </a:r>
          <a:endParaRPr lang="zh-TW" altLang="en-US" sz="1700" kern="1200" dirty="0"/>
        </a:p>
      </dsp:txBody>
      <dsp:txXfrm>
        <a:off x="5688841" y="1812727"/>
        <a:ext cx="2686256" cy="667541"/>
      </dsp:txXfrm>
    </dsp:sp>
    <dsp:sp modelId="{969D662E-6199-404B-8005-48082CD698AF}">
      <dsp:nvSpPr>
        <dsp:cNvPr id="0" name=""/>
        <dsp:cNvSpPr/>
      </dsp:nvSpPr>
      <dsp:spPr>
        <a:xfrm>
          <a:off x="4888105" y="1051075"/>
          <a:ext cx="1279106" cy="1279153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35503" cy="3374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536473" y="1"/>
            <a:ext cx="4235503" cy="3374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54BA2-382C-476B-9F95-A6D4B8A9519A}" type="datetimeFigureOut">
              <a:rPr lang="zh-TW" altLang="en-US" smtClean="0"/>
              <a:t>2018/5/8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387251"/>
            <a:ext cx="4235503" cy="3373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536473" y="6387251"/>
            <a:ext cx="4235503" cy="3373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77D48-F3E3-40E0-B6E1-7379BC69D7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58612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35503" cy="3374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536473" y="1"/>
            <a:ext cx="4235503" cy="3374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D2444-03D4-4327-A33C-11BFDA806BDA}" type="datetimeFigureOut">
              <a:rPr lang="zh-TW" altLang="en-US" smtClean="0"/>
              <a:t>2018/5/8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375025" y="841375"/>
            <a:ext cx="3024188" cy="2268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77424" y="3236238"/>
            <a:ext cx="7819390" cy="26478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387251"/>
            <a:ext cx="4235503" cy="3373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536473" y="6387251"/>
            <a:ext cx="4235503" cy="3373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D92D21-8DE4-4EDC-850A-51D8A7D5D97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2389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21794-A2B2-49AE-B9C7-CD3262055BC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951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92D21-8DE4-4EDC-850A-51D8A7D5D975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3184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1</a:t>
            </a:r>
            <a:r>
              <a:rPr lang="zh-TW" altLang="en-US" dirty="0" smtClean="0"/>
              <a:t>）不同食物儲藏的關鍵是什麼？</a:t>
            </a:r>
            <a:br>
              <a:rPr lang="zh-TW" altLang="en-US" dirty="0" smtClean="0"/>
            </a:br>
            <a:r>
              <a:rPr lang="zh-TW" altLang="en-US" dirty="0" smtClean="0"/>
              <a:t>正確的位置</a:t>
            </a:r>
            <a:r>
              <a:rPr lang="en-US" altLang="zh-TW" dirty="0" smtClean="0"/>
              <a:t>, </a:t>
            </a:r>
            <a:r>
              <a:rPr lang="zh-TW" altLang="en-US" dirty="0" smtClean="0"/>
              <a:t>適當的溫度</a:t>
            </a:r>
            <a:r>
              <a:rPr lang="en-US" altLang="zh-TW" dirty="0" smtClean="0"/>
              <a:t>, </a:t>
            </a:r>
            <a:r>
              <a:rPr lang="zh-TW" altLang="en-US" dirty="0" smtClean="0"/>
              <a:t>正確的時間 </a:t>
            </a:r>
            <a:r>
              <a:rPr lang="en-US" altLang="zh-TW" dirty="0" smtClean="0"/>
              <a:t>(</a:t>
            </a:r>
            <a:r>
              <a:rPr lang="zh-TW" altLang="en-US" dirty="0" smtClean="0"/>
              <a:t>最佳食用日期</a:t>
            </a:r>
            <a:r>
              <a:rPr lang="en-US" altLang="zh-TW" dirty="0" smtClean="0"/>
              <a:t>), </a:t>
            </a:r>
            <a:r>
              <a:rPr lang="zh-TW" altLang="en-US" dirty="0" smtClean="0"/>
              <a:t>適當的容器或包裝 </a:t>
            </a:r>
            <a:r>
              <a:rPr lang="en-US" altLang="zh-TW" dirty="0" smtClean="0"/>
              <a:t>(</a:t>
            </a:r>
            <a:r>
              <a:rPr lang="zh-TW" altLang="en-US" dirty="0" smtClean="0"/>
              <a:t>或其他合理答案</a:t>
            </a:r>
            <a:r>
              <a:rPr lang="en-US" altLang="zh-TW" dirty="0" smtClean="0"/>
              <a:t>)</a:t>
            </a:r>
          </a:p>
          <a:p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2</a:t>
            </a:r>
            <a:r>
              <a:rPr lang="zh-TW" altLang="en-US" dirty="0" smtClean="0"/>
              <a:t>）列出至少三種儲藏不同食物的方法</a:t>
            </a:r>
            <a:br>
              <a:rPr lang="zh-TW" altLang="en-US" dirty="0" smtClean="0"/>
            </a:br>
            <a:r>
              <a:rPr lang="zh-TW" altLang="en-US" dirty="0" smtClean="0"/>
              <a:t>放在陰涼乾燥的地方、冰箱或冰櫃</a:t>
            </a:r>
            <a:br>
              <a:rPr lang="zh-TW" altLang="en-US" dirty="0" smtClean="0"/>
            </a:br>
            <a:r>
              <a:rPr lang="zh-TW" altLang="en-US" dirty="0" smtClean="0"/>
              <a:t>未經煮熟的 食物和熟食須分開儲存</a:t>
            </a:r>
            <a:br>
              <a:rPr lang="zh-TW" altLang="en-US" dirty="0" smtClean="0"/>
            </a:br>
            <a:r>
              <a:rPr lang="en-US" altLang="zh-TW" dirty="0" smtClean="0"/>
              <a:t>(</a:t>
            </a:r>
            <a:r>
              <a:rPr lang="zh-TW" altLang="en-US" dirty="0" smtClean="0"/>
              <a:t>或其他合理答案</a:t>
            </a:r>
            <a:r>
              <a:rPr lang="en-US" altLang="zh-TW" dirty="0" smtClean="0"/>
              <a:t>)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92D21-8DE4-4EDC-850A-51D8A7D5D975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46208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Answer</a:t>
            </a:r>
            <a:r>
              <a:rPr lang="zh-TW" altLang="en-US" dirty="0" smtClean="0"/>
              <a:t>：</a:t>
            </a:r>
            <a:br>
              <a:rPr lang="zh-TW" altLang="en-US" dirty="0" smtClean="0"/>
            </a:br>
            <a:r>
              <a:rPr lang="zh-TW" altLang="en-US" dirty="0" smtClean="0"/>
              <a:t>①世衞建议的每日鹽、糖、脂肪攝取上限是多少？</a:t>
            </a:r>
          </a:p>
          <a:p>
            <a:r>
              <a:rPr lang="zh-TW" altLang="en-US" dirty="0" smtClean="0"/>
              <a:t>成人钠摄入量（ 每日</a:t>
            </a:r>
            <a:r>
              <a:rPr lang="en-US" altLang="zh-TW" dirty="0" smtClean="0"/>
              <a:t>2</a:t>
            </a:r>
            <a:r>
              <a:rPr lang="zh-TW" altLang="en-US" dirty="0" smtClean="0"/>
              <a:t>克钠 ，相当于每日</a:t>
            </a:r>
            <a:r>
              <a:rPr lang="en-US" altLang="zh-TW" dirty="0" smtClean="0"/>
              <a:t>5</a:t>
            </a:r>
            <a:r>
              <a:rPr lang="zh-TW" altLang="en-US" dirty="0" smtClean="0"/>
              <a:t>克盐 </a:t>
            </a:r>
            <a:r>
              <a:rPr lang="en-US" altLang="zh-TW" dirty="0" smtClean="0"/>
              <a:t>)</a:t>
            </a:r>
            <a:r>
              <a:rPr lang="zh-TW" altLang="en-US" dirty="0" smtClean="0"/>
              <a:t>。</a:t>
            </a:r>
            <a:br>
              <a:rPr lang="zh-TW" altLang="en-US" dirty="0" smtClean="0"/>
            </a:br>
            <a:r>
              <a:rPr lang="zh-TW" altLang="en-US" dirty="0" smtClean="0"/>
              <a:t>游离糖摄入量降至摄入总能量的</a:t>
            </a:r>
            <a:r>
              <a:rPr lang="en-US" altLang="zh-TW" dirty="0" smtClean="0"/>
              <a:t>10%</a:t>
            </a:r>
            <a:r>
              <a:rPr lang="zh-TW" altLang="en-US" dirty="0" smtClean="0"/>
              <a:t>以下，不到</a:t>
            </a:r>
            <a:r>
              <a:rPr lang="en-US" altLang="zh-TW" dirty="0" smtClean="0"/>
              <a:t>50</a:t>
            </a:r>
            <a:r>
              <a:rPr lang="zh-TW" altLang="en-US" dirty="0" smtClean="0"/>
              <a:t>克。</a:t>
            </a:r>
            <a:br>
              <a:rPr lang="zh-TW" altLang="en-US" dirty="0" smtClean="0"/>
            </a:br>
            <a:r>
              <a:rPr lang="zh-TW" altLang="en-US" dirty="0" smtClean="0"/>
              <a:t>脂肪含量占总能量的</a:t>
            </a:r>
            <a:r>
              <a:rPr lang="en-US" altLang="zh-TW" dirty="0" smtClean="0"/>
              <a:t>30%</a:t>
            </a:r>
            <a:r>
              <a:rPr lang="zh-TW" altLang="en-US" dirty="0" smtClean="0"/>
              <a:t>以下。</a:t>
            </a:r>
            <a:br>
              <a:rPr lang="zh-TW" altLang="en-US" dirty="0" smtClean="0"/>
            </a:br>
            <a:endParaRPr lang="zh-TW" altLang="en-US" dirty="0" smtClean="0"/>
          </a:p>
          <a:p>
            <a:r>
              <a:rPr lang="zh-TW" altLang="en-US" dirty="0" smtClean="0"/>
              <a:t>②「低鹽低糖」的标准的标准是什么？</a:t>
            </a:r>
          </a:p>
          <a:p>
            <a:r>
              <a:rPr lang="zh-TW" altLang="en-US" dirty="0" smtClean="0"/>
              <a:t>低盐：該食物（不論是固體或液體）每</a:t>
            </a:r>
            <a:r>
              <a:rPr lang="en-US" altLang="zh-TW" dirty="0" smtClean="0"/>
              <a:t>100</a:t>
            </a:r>
            <a:r>
              <a:rPr lang="zh-TW" altLang="en-US" dirty="0" smtClean="0"/>
              <a:t>克或</a:t>
            </a:r>
            <a:r>
              <a:rPr lang="en-US" altLang="zh-TW" dirty="0" smtClean="0"/>
              <a:t>100</a:t>
            </a:r>
            <a:r>
              <a:rPr lang="zh-TW" altLang="en-US" dirty="0" smtClean="0"/>
              <a:t>毫升食物含不超過</a:t>
            </a:r>
            <a:r>
              <a:rPr lang="en-US" altLang="zh-TW" dirty="0" smtClean="0"/>
              <a:t>0.12</a:t>
            </a:r>
            <a:r>
              <a:rPr lang="zh-TW" altLang="en-US" dirty="0" smtClean="0"/>
              <a:t>克鈉。</a:t>
            </a:r>
            <a:br>
              <a:rPr lang="zh-TW" altLang="en-US" dirty="0" smtClean="0"/>
            </a:br>
            <a:r>
              <a:rPr lang="zh-TW" altLang="en-US" dirty="0" smtClean="0"/>
              <a:t>低糖：該食物是固體食物，且每</a:t>
            </a:r>
            <a:r>
              <a:rPr lang="en-US" altLang="zh-TW" dirty="0" smtClean="0"/>
              <a:t>100</a:t>
            </a:r>
            <a:r>
              <a:rPr lang="zh-TW" altLang="en-US" dirty="0" smtClean="0"/>
              <a:t>克食物含不超過</a:t>
            </a:r>
            <a:r>
              <a:rPr lang="en-US" altLang="zh-TW" dirty="0" smtClean="0"/>
              <a:t>5</a:t>
            </a:r>
            <a:r>
              <a:rPr lang="zh-TW" altLang="en-US" dirty="0" smtClean="0"/>
              <a:t>克糖。或該食物是液體食物，且每</a:t>
            </a:r>
            <a:r>
              <a:rPr lang="en-US" altLang="zh-TW" dirty="0" smtClean="0"/>
              <a:t>100</a:t>
            </a:r>
            <a:r>
              <a:rPr lang="zh-TW" altLang="en-US" dirty="0" smtClean="0"/>
              <a:t>毫升食物含不超過</a:t>
            </a:r>
            <a:r>
              <a:rPr lang="en-US" altLang="zh-TW" dirty="0" smtClean="0"/>
              <a:t>5</a:t>
            </a:r>
            <a:r>
              <a:rPr lang="zh-TW" altLang="en-US" dirty="0" smtClean="0"/>
              <a:t>克糖</a:t>
            </a:r>
            <a:br>
              <a:rPr lang="zh-TW" altLang="en-US" dirty="0" smtClean="0"/>
            </a:br>
            <a:endParaRPr lang="zh-TW" altLang="en-US" dirty="0" smtClean="0"/>
          </a:p>
          <a:p>
            <a:r>
              <a:rPr lang="zh-TW" altLang="en-US" dirty="0" smtClean="0"/>
              <a:t>③攝取過量鹽、糖、脂肪對健康的影響有哪些</a:t>
            </a:r>
            <a:r>
              <a:rPr lang="en-US" altLang="zh-TW" dirty="0" smtClean="0"/>
              <a:t>?</a:t>
            </a:r>
          </a:p>
          <a:p>
            <a:r>
              <a:rPr lang="zh-TW" altLang="en-US" dirty="0" smtClean="0"/>
              <a:t>增加患上糖尿病、心脏病、中风和癌症在内的非传染性疾病的机会。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92D21-8DE4-4EDC-850A-51D8A7D5D975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7592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聯繫之前提到的環境學家的工作和學生的活動是很相似的，通過提問讓學生思考，</a:t>
            </a:r>
            <a:r>
              <a:rPr lang="en-US" altLang="zh-CN" dirty="0" smtClean="0"/>
              <a:t>STEM</a:t>
            </a:r>
            <a:r>
              <a:rPr lang="zh-CN" altLang="en-US" dirty="0" smtClean="0"/>
              <a:t>的關係和作用。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例如，在科學探究</a:t>
            </a:r>
            <a:r>
              <a:rPr lang="en-US" altLang="zh-CN" dirty="0" smtClean="0"/>
              <a:t>(S)</a:t>
            </a:r>
            <a:r>
              <a:rPr lang="zh-CN" altLang="en-US" dirty="0" smtClean="0"/>
              <a:t>中，我們用數據進行記錄和計算</a:t>
            </a:r>
            <a:r>
              <a:rPr lang="en-US" altLang="zh-CN" dirty="0" smtClean="0"/>
              <a:t>(S)</a:t>
            </a:r>
            <a:r>
              <a:rPr lang="zh-CN" altLang="en-US" dirty="0" smtClean="0"/>
              <a:t>，用環境數據記錄儀來測量（</a:t>
            </a:r>
            <a:r>
              <a:rPr lang="en-US" altLang="zh-CN" dirty="0" smtClean="0"/>
              <a:t>T</a:t>
            </a:r>
            <a:r>
              <a:rPr lang="zh-CN" altLang="en-US" dirty="0" smtClean="0"/>
              <a:t>），設計和製作了風向儀</a:t>
            </a:r>
            <a:r>
              <a:rPr lang="en-US" altLang="zh-CN" dirty="0" smtClean="0"/>
              <a:t>(E)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en-US" dirty="0" smtClean="0"/>
              <a:t>最後，總結出</a:t>
            </a:r>
            <a:r>
              <a:rPr lang="en-US" altLang="zh-CN" dirty="0" smtClean="0"/>
              <a:t>STEM</a:t>
            </a:r>
            <a:r>
              <a:rPr lang="zh-CN" altLang="en-US" dirty="0" smtClean="0"/>
              <a:t>的“合作”可以解決問題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21794-A2B2-49AE-B9C7-CD3262055BC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887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21794-A2B2-49AE-B9C7-CD3262055BC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9994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03F0-6B0C-47A7-BE47-14732BB546D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336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E9E3-8259-475B-A939-7BF856BC200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02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A293-7385-4120-A4F2-186A081E1E8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510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A9B3D-1E08-4051-9626-F7EE347EB0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034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79F8E-C02F-4F8D-83E6-C1BB4E22AA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063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CFC3-5F8C-4AC5-8C5E-29A0AD2CC1A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9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CB2F-B31B-430E-9440-0B2863C78F7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067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BD3DE-871B-4F06-BAEF-020818F071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37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9F6D-419B-4A96-90E1-D2CB5908136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817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86A20-9481-4825-BE1A-45866350ED2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122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3B2D3-F0AC-452C-97A8-F3CC2107F0E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4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803F0-6B0C-47A7-BE47-14732BB546D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19967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FE9E3-8259-475B-A939-7BF856BC200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383870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A293-7385-4120-A4F2-186A081E1E8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124155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A9B3D-1E08-4051-9626-F7EE347EB0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28360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79F8E-C02F-4F8D-83E6-C1BB4E22AA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87349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4CFC3-5F8C-4AC5-8C5E-29A0AD2CC1A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16176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CCB2F-B31B-430E-9440-0B2863C78F7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632903"/>
      </p:ext>
    </p:extLst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BD3DE-871B-4F06-BAEF-020818F071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716986"/>
      </p:ext>
    </p:extLst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9F6D-419B-4A96-90E1-D2CB5908136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779644"/>
      </p:ext>
    </p:extLst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86A20-9481-4825-BE1A-45866350ED2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772235"/>
      </p:ext>
    </p:extLst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3B2D3-F0AC-452C-97A8-F3CC2107F0E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95333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450A63C2-964A-4D66-A0F4-49E7CEB318E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918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450A63C2-964A-4D66-A0F4-49E7CEB318E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8/5/2018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171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8874" y="1896533"/>
            <a:ext cx="7772400" cy="3138143"/>
          </a:xfrm>
        </p:spPr>
        <p:txBody>
          <a:bodyPr>
            <a:noAutofit/>
          </a:bodyPr>
          <a:lstStyle/>
          <a:p>
            <a:r>
              <a:rPr lang="en-US" altLang="zh-TW" sz="2400" dirty="0">
                <a:latin typeface="+mn-ea"/>
                <a:ea typeface="+mn-ea"/>
              </a:rPr>
              <a:t/>
            </a:r>
            <a:br>
              <a:rPr lang="en-US" altLang="zh-TW" sz="2400" dirty="0">
                <a:latin typeface="+mn-ea"/>
                <a:ea typeface="+mn-ea"/>
              </a:rPr>
            </a:br>
            <a:r>
              <a:rPr lang="zh-TW" altLang="en-US" sz="4000" dirty="0">
                <a:latin typeface="+mn-ea"/>
                <a:ea typeface="+mn-ea"/>
              </a:rPr>
              <a:t/>
            </a:r>
            <a:br>
              <a:rPr lang="zh-TW" altLang="en-US" sz="4000" dirty="0">
                <a:latin typeface="+mn-ea"/>
                <a:ea typeface="+mn-ea"/>
              </a:rPr>
            </a:br>
            <a:r>
              <a:rPr lang="en-US" altLang="zh-TW" sz="4000" b="1" dirty="0" smtClean="0">
                <a:solidFill>
                  <a:srgbClr val="0000FF"/>
                </a:solidFill>
                <a:latin typeface="+mn-ea"/>
                <a:ea typeface="+mn-ea"/>
              </a:rPr>
              <a:t>STEM </a:t>
            </a:r>
            <a:r>
              <a:rPr lang="zh-TW" altLang="en-US" sz="4000" b="1" dirty="0" smtClean="0">
                <a:solidFill>
                  <a:srgbClr val="0000FF"/>
                </a:solidFill>
                <a:latin typeface="+mn-ea"/>
                <a:ea typeface="+mn-ea"/>
              </a:rPr>
              <a:t>學習研究</a:t>
            </a:r>
            <a:r>
              <a:rPr lang="en-US" altLang="zh-TW" sz="4000" b="1" dirty="0" smtClean="0">
                <a:solidFill>
                  <a:srgbClr val="0000FF"/>
                </a:solidFill>
                <a:latin typeface="+mn-ea"/>
                <a:ea typeface="+mn-ea"/>
              </a:rPr>
              <a:t/>
            </a:r>
            <a:br>
              <a:rPr lang="en-US" altLang="zh-TW" sz="4000" b="1" dirty="0" smtClean="0">
                <a:solidFill>
                  <a:srgbClr val="0000FF"/>
                </a:solidFill>
                <a:latin typeface="+mn-ea"/>
                <a:ea typeface="+mn-ea"/>
              </a:rPr>
            </a:br>
            <a:r>
              <a:rPr lang="en-US" altLang="zh-TW" sz="4000" dirty="0">
                <a:latin typeface="+mn-ea"/>
                <a:ea typeface="+mn-ea"/>
              </a:rPr>
              <a:t/>
            </a:r>
            <a:br>
              <a:rPr lang="en-US" altLang="zh-TW" sz="4000" dirty="0">
                <a:latin typeface="+mn-ea"/>
                <a:ea typeface="+mn-ea"/>
              </a:rPr>
            </a:br>
            <a:r>
              <a:rPr lang="zh-CN" altLang="en-US" sz="4000" b="1" dirty="0">
                <a:solidFill>
                  <a:srgbClr val="00B050"/>
                </a:solidFill>
                <a:latin typeface="+mn-ea"/>
                <a:ea typeface="+mn-ea"/>
              </a:rPr>
              <a:t>食品安全</a:t>
            </a:r>
            <a:r>
              <a:rPr lang="zh-CN" altLang="en-US" sz="4000" b="1" dirty="0" smtClean="0">
                <a:solidFill>
                  <a:srgbClr val="00B050"/>
                </a:solidFill>
                <a:latin typeface="+mn-ea"/>
                <a:ea typeface="+mn-ea"/>
              </a:rPr>
              <a:t>檢測</a:t>
            </a:r>
            <a:r>
              <a:rPr lang="en-US" altLang="zh-CN" sz="4000" b="1" dirty="0" smtClean="0">
                <a:solidFill>
                  <a:srgbClr val="00B050"/>
                </a:solidFill>
                <a:latin typeface="+mn-ea"/>
                <a:ea typeface="+mn-ea"/>
              </a:rPr>
              <a:t/>
            </a:r>
            <a:br>
              <a:rPr lang="en-US" altLang="zh-CN" sz="4000" b="1" dirty="0" smtClean="0">
                <a:solidFill>
                  <a:srgbClr val="00B050"/>
                </a:solidFill>
                <a:latin typeface="+mn-ea"/>
                <a:ea typeface="+mn-ea"/>
              </a:rPr>
            </a:br>
            <a:r>
              <a:rPr lang="zh-CN" altLang="en-US" sz="4000" b="1" dirty="0">
                <a:solidFill>
                  <a:srgbClr val="00B050"/>
                </a:solidFill>
                <a:latin typeface="+mn-ea"/>
                <a:ea typeface="+mn-ea"/>
              </a:rPr>
              <a:t>食品科學家的工作</a:t>
            </a:r>
            <a:r>
              <a:rPr lang="en-US" sz="4000" b="1" dirty="0">
                <a:solidFill>
                  <a:srgbClr val="00B050"/>
                </a:solidFill>
                <a:latin typeface="+mn-ea"/>
                <a:ea typeface="+mn-ea"/>
              </a:rPr>
              <a:t/>
            </a:r>
            <a:br>
              <a:rPr lang="en-US" sz="4000" b="1" dirty="0">
                <a:solidFill>
                  <a:srgbClr val="00B050"/>
                </a:solidFill>
                <a:latin typeface="+mn-ea"/>
                <a:ea typeface="+mn-ea"/>
              </a:rPr>
            </a:br>
            <a:endParaRPr lang="zh-CN" altLang="en-US" sz="4000" b="1" dirty="0">
              <a:solidFill>
                <a:srgbClr val="00B050"/>
              </a:solidFill>
              <a:latin typeface="+mn-ea"/>
              <a:ea typeface="+mn-e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73" y="116413"/>
            <a:ext cx="2801388" cy="1071119"/>
          </a:xfrm>
          <a:prstGeom prst="rect">
            <a:avLst/>
          </a:prstGeom>
        </p:spPr>
      </p:pic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809EE6-DCED-4316-8F54-C251AE7DBA5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0675" y="116413"/>
            <a:ext cx="1191717" cy="1185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44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167" y="261299"/>
            <a:ext cx="7886700" cy="994172"/>
          </a:xfrm>
        </p:spPr>
        <p:txBody>
          <a:bodyPr>
            <a:normAutofit/>
          </a:bodyPr>
          <a:lstStyle/>
          <a:p>
            <a:r>
              <a:rPr lang="zh-CN" altLang="zh-TW" sz="2800" b="1" dirty="0">
                <a:solidFill>
                  <a:srgbClr val="0000FF"/>
                </a:solidFill>
                <a:latin typeface="+mj-ea"/>
              </a:rPr>
              <a:t>食品科學家</a:t>
            </a:r>
            <a:r>
              <a:rPr lang="zh-TW" altLang="en-US" sz="2800" b="1" dirty="0">
                <a:solidFill>
                  <a:srgbClr val="0000FF"/>
                </a:solidFill>
                <a:latin typeface="+mj-ea"/>
              </a:rPr>
              <a:t>的工作</a:t>
            </a:r>
            <a:endParaRPr lang="en-US" sz="2800" b="1" dirty="0">
              <a:solidFill>
                <a:srgbClr val="0000FF"/>
              </a:solidFill>
              <a:latin typeface="+mj-e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843" y="1362464"/>
            <a:ext cx="7886700" cy="23746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b="1" dirty="0">
                <a:solidFill>
                  <a:srgbClr val="00B050"/>
                </a:solidFill>
                <a:latin typeface="+mn-ea"/>
              </a:rPr>
              <a:t>科學研究</a:t>
            </a:r>
          </a:p>
          <a:p>
            <a:r>
              <a:rPr lang="zh-CN" altLang="en-US" sz="24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食物監察</a:t>
            </a:r>
            <a:r>
              <a:rPr lang="en-US" altLang="zh-CN" sz="24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—</a:t>
            </a:r>
            <a:r>
              <a:rPr lang="zh-TW" altLang="en-US" sz="24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檢察化驗</a:t>
            </a:r>
            <a:endParaRPr lang="en-US" altLang="zh-TW" sz="24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r>
              <a:rPr lang="zh-CN" altLang="en-US" sz="24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食品</a:t>
            </a:r>
            <a:r>
              <a:rPr lang="zh-CN" altLang="en-US" sz="2400" dirty="0">
                <a:solidFill>
                  <a:schemeClr val="accent6">
                    <a:lumMod val="75000"/>
                  </a:schemeClr>
                </a:solidFill>
                <a:latin typeface="+mn-ea"/>
              </a:rPr>
              <a:t>成分</a:t>
            </a:r>
            <a:r>
              <a:rPr lang="zh-CN" altLang="en-US" sz="24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研究</a:t>
            </a:r>
            <a:r>
              <a:rPr lang="en-US" altLang="zh-CN" sz="24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—</a:t>
            </a:r>
            <a:r>
              <a:rPr lang="zh-TW" altLang="en-US" sz="24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分子結構</a:t>
            </a:r>
            <a:r>
              <a:rPr lang="zh-TW" altLang="en-US" sz="2400" dirty="0">
                <a:solidFill>
                  <a:schemeClr val="accent6">
                    <a:lumMod val="75000"/>
                  </a:schemeClr>
                </a:solidFill>
                <a:latin typeface="+mn-ea"/>
              </a:rPr>
              <a:t>或</a:t>
            </a:r>
            <a:r>
              <a:rPr lang="zh-TW" altLang="en-US" sz="24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基因</a:t>
            </a:r>
            <a:endParaRPr lang="en-US" altLang="zh-TW" sz="2400" dirty="0">
              <a:solidFill>
                <a:schemeClr val="accent6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1992" y="3737125"/>
            <a:ext cx="6750121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為</a:t>
            </a:r>
            <a:r>
              <a:rPr kumimoji="0" lang="zh-CN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公眾食品安全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提供專業意見</a:t>
            </a:r>
            <a:endParaRPr kumimoji="0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SimSun" panose="02010600030101010101" pitchFamily="2" charset="-122"/>
              <a:ea typeface="宋体"/>
              <a:cs typeface="+mn-cs"/>
            </a:endParaRPr>
          </a:p>
          <a:p>
            <a:pPr marL="257175" marR="0" lvl="0" indent="-25717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食物安全之風險評估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—</a:t>
            </a:r>
            <a:b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</a:b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確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定危害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，分析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危害特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徵，評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估影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響的程度，及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分析風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險的特徵 </a:t>
            </a:r>
            <a:endParaRPr kumimoji="0" lang="en-US" altLang="zh-CN" sz="2400" b="0" i="0" u="none" strike="noStrike" kern="1200" cap="none" spc="0" normalizeH="0" baseline="0" noProof="0" dirty="0" smtClean="0">
              <a:ln>
                <a:noFill/>
              </a:ln>
              <a:solidFill>
                <a:srgbClr val="FFC000">
                  <a:lumMod val="75000"/>
                </a:srgbClr>
              </a:solidFill>
              <a:effectLst/>
              <a:uLnTx/>
              <a:uFillTx/>
              <a:latin typeface="SimSun" panose="02010600030101010101" pitchFamily="2" charset="-122"/>
              <a:ea typeface="宋体"/>
              <a:cs typeface="+mn-cs"/>
            </a:endParaRPr>
          </a:p>
          <a:p>
            <a:pPr marL="257175" marR="0" lvl="0" indent="-25717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75000"/>
                </a:srgbClr>
              </a:solidFill>
              <a:effectLst/>
              <a:uLnTx/>
              <a:uFillTx/>
              <a:latin typeface="SimSun" panose="02010600030101010101" pitchFamily="2" charset="-122"/>
              <a:ea typeface="宋体"/>
              <a:cs typeface="+mn-cs"/>
            </a:endParaRPr>
          </a:p>
          <a:p>
            <a:pPr marL="257175" marR="0" lvl="0" indent="-25717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食物消費量調查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—</a:t>
            </a:r>
            <a:b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</a:b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收集食物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消費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量資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SimSun" panose="02010600030101010101" pitchFamily="2" charset="-122"/>
                <a:ea typeface="宋体"/>
                <a:cs typeface="+mn-cs"/>
              </a:rPr>
              <a:t>料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043" y="4092091"/>
            <a:ext cx="764464" cy="19092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6" t="3810" r="12025" b="25476"/>
          <a:stretch>
            <a:fillRect/>
          </a:stretch>
        </p:blipFill>
        <p:spPr>
          <a:xfrm>
            <a:off x="6859691" y="983499"/>
            <a:ext cx="1655659" cy="1749932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809EE6-DCED-4316-8F54-C251AE7DBA5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242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6198" y="0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</a:rPr>
              <a:t>食品科學家的一天</a:t>
            </a:r>
            <a:endParaRPr lang="zh-TW" altLang="en-US" sz="2800" b="1" dirty="0">
              <a:solidFill>
                <a:srgbClr val="0000FF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809EE6-DCED-4316-8F54-C251AE7DBA5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graphicFrame>
        <p:nvGraphicFramePr>
          <p:cNvPr id="4" name="資料庫圖表 3"/>
          <p:cNvGraphicFramePr/>
          <p:nvPr>
            <p:extLst/>
          </p:nvPr>
        </p:nvGraphicFramePr>
        <p:xfrm>
          <a:off x="-1" y="0"/>
          <a:ext cx="9306233" cy="6740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326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4"/>
          <p:cNvSpPr txBox="1">
            <a:spLocks/>
          </p:cNvSpPr>
          <p:nvPr/>
        </p:nvSpPr>
        <p:spPr>
          <a:xfrm>
            <a:off x="628650" y="260558"/>
            <a:ext cx="7886700" cy="692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活動一：</a:t>
            </a:r>
            <a:r>
              <a:rPr lang="en-US" altLang="zh-CN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不同食物的烹飪溫度及儲藏時間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653" y="1339337"/>
            <a:ext cx="3838575" cy="287655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8396" y="1339336"/>
            <a:ext cx="3026954" cy="4177197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770022" y="4602229"/>
            <a:ext cx="441157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>
                <a:solidFill>
                  <a:srgbClr val="00B050"/>
                </a:solidFill>
                <a:latin typeface="SimSun" panose="02010600030101010101" pitchFamily="2" charset="-122"/>
              </a:rPr>
              <a:t>為</a:t>
            </a:r>
            <a:r>
              <a:rPr lang="zh-CN" altLang="zh-TW" sz="2000" b="1" dirty="0">
                <a:solidFill>
                  <a:srgbClr val="00B050"/>
                </a:solidFill>
                <a:latin typeface="SimSun" panose="02010600030101010101" pitchFamily="2" charset="-122"/>
              </a:rPr>
              <a:t>公眾食品安全</a:t>
            </a:r>
            <a:r>
              <a:rPr lang="zh-TW" altLang="en-US" sz="2000" b="1" dirty="0">
                <a:solidFill>
                  <a:srgbClr val="00B050"/>
                </a:solidFill>
                <a:latin typeface="SimSun" panose="02010600030101010101" pitchFamily="2" charset="-122"/>
              </a:rPr>
              <a:t>提供專業意見</a:t>
            </a:r>
            <a:endParaRPr lang="en-US" altLang="zh-TW" sz="2000" b="1" dirty="0">
              <a:solidFill>
                <a:srgbClr val="00B050"/>
              </a:solidFill>
              <a:latin typeface="SimSun" panose="02010600030101010101" pitchFamily="2" charset="-122"/>
            </a:endParaRPr>
          </a:p>
          <a:p>
            <a:endParaRPr lang="en-US" altLang="zh-TW" sz="200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2000" dirty="0" smtClean="0"/>
              <a:t>不同</a:t>
            </a:r>
            <a:r>
              <a:rPr lang="zh-TW" altLang="en-US" sz="2000" dirty="0"/>
              <a:t>食物儲藏的關鍵是什麼</a:t>
            </a:r>
            <a:r>
              <a:rPr lang="zh-TW" altLang="en-US" sz="2000" dirty="0" smtClean="0"/>
              <a:t>？</a:t>
            </a:r>
            <a:endParaRPr lang="en-US" altLang="zh-TW" sz="200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2000" dirty="0" smtClean="0"/>
              <a:t>儲藏</a:t>
            </a:r>
            <a:r>
              <a:rPr lang="zh-TW" altLang="en-US" sz="2000" dirty="0"/>
              <a:t>不同食物的</a:t>
            </a:r>
            <a:r>
              <a:rPr lang="zh-TW" altLang="en-US" sz="2000" dirty="0" smtClean="0"/>
              <a:t>方法</a:t>
            </a:r>
            <a:r>
              <a:rPr lang="zh-CN" altLang="en-US" sz="2000" dirty="0" smtClean="0"/>
              <a:t>？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61605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8021" y="84449"/>
            <a:ext cx="7886700" cy="1325563"/>
          </a:xfrm>
        </p:spPr>
        <p:txBody>
          <a:bodyPr/>
          <a:lstStyle/>
          <a:p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活動二：</a:t>
            </a:r>
            <a:r>
              <a:rPr lang="en-US" altLang="zh-TW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BBC </a:t>
            </a:r>
            <a:r>
              <a:rPr lang="en-US" altLang="zh-TW" sz="2800" b="1" dirty="0" err="1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micro:bit</a:t>
            </a:r>
            <a:r>
              <a:rPr lang="en-US" altLang="zh-TW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烹飪安全溫度感應計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317" y="1844823"/>
            <a:ext cx="3828620" cy="3072650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628650" y="2024438"/>
            <a:ext cx="32902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6">
                    <a:lumMod val="75000"/>
                  </a:schemeClr>
                </a:solidFill>
                <a:latin typeface="+mn-ea"/>
              </a:rPr>
              <a:t>食物監</a:t>
            </a:r>
            <a:r>
              <a:rPr lang="zh-CN" altLang="en-US" sz="24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察</a:t>
            </a:r>
            <a:endParaRPr lang="en-US" altLang="zh-CN" sz="24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endParaRPr lang="en-US" altLang="zh-CN" sz="24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dirty="0" smtClean="0">
                <a:latin typeface="+mn-ea"/>
              </a:rPr>
              <a:t>製作監測食物烹飪</a:t>
            </a:r>
            <a:r>
              <a:rPr lang="en-US" altLang="zh-CN" sz="2400" dirty="0" smtClean="0">
                <a:latin typeface="+mn-ea"/>
              </a:rPr>
              <a:t/>
            </a:r>
            <a:br>
              <a:rPr lang="en-US" altLang="zh-CN" sz="2400" dirty="0" smtClean="0">
                <a:latin typeface="+mn-ea"/>
              </a:rPr>
            </a:br>
            <a:r>
              <a:rPr lang="zh-CN" altLang="en-US" sz="2400" dirty="0" smtClean="0">
                <a:latin typeface="+mn-ea"/>
              </a:rPr>
              <a:t>安全溫度的感應計</a:t>
            </a:r>
            <a:endParaRPr lang="zh-TW" altLang="en-US" sz="2400" dirty="0">
              <a:latin typeface="+mn-ea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830061" y="5406079"/>
            <a:ext cx="4219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其他食品監測的儀器？</a:t>
            </a:r>
            <a:endParaRPr lang="zh-TW" altLang="en-US" sz="2400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633" y="5240637"/>
            <a:ext cx="695004" cy="79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68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300" y="1827846"/>
            <a:ext cx="4135855" cy="3851628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99593" y="331521"/>
            <a:ext cx="7886700" cy="6125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三</a:t>
            </a:r>
            <a:r>
              <a:rPr lang="zh-TW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：食物安全的要素與準則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8442" y="2355486"/>
            <a:ext cx="470835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2000" b="1" dirty="0">
                <a:solidFill>
                  <a:srgbClr val="00B050"/>
                </a:solidFill>
                <a:latin typeface="SimSun" panose="02010600030101010101" pitchFamily="2" charset="-122"/>
              </a:rPr>
              <a:t>為</a:t>
            </a:r>
            <a:r>
              <a:rPr lang="zh-CN" altLang="zh-TW" sz="2000" b="1" dirty="0">
                <a:solidFill>
                  <a:srgbClr val="00B050"/>
                </a:solidFill>
                <a:latin typeface="SimSun" panose="02010600030101010101" pitchFamily="2" charset="-122"/>
              </a:rPr>
              <a:t>公眾食品安全</a:t>
            </a:r>
            <a:r>
              <a:rPr lang="zh-TW" altLang="en-US" sz="2000" b="1" dirty="0">
                <a:solidFill>
                  <a:srgbClr val="00B050"/>
                </a:solidFill>
                <a:latin typeface="SimSun" panose="02010600030101010101" pitchFamily="2" charset="-122"/>
              </a:rPr>
              <a:t>提供專業意見</a:t>
            </a:r>
            <a:endParaRPr lang="en-US" altLang="zh-TW" sz="2000" b="1" dirty="0">
              <a:solidFill>
                <a:srgbClr val="00B050"/>
              </a:solidFill>
              <a:latin typeface="SimSun" panose="02010600030101010101" pitchFamily="2" charset="-122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altLang="zh-TW" sz="2000" dirty="0" smtClean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altLang="zh-TW" sz="2000" dirty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2000" dirty="0" smtClean="0">
                <a:latin typeface="+mn-ea"/>
              </a:rPr>
              <a:t>每日</a:t>
            </a:r>
            <a:r>
              <a:rPr lang="zh-TW" altLang="en-US" sz="2000" dirty="0">
                <a:latin typeface="+mn-ea"/>
              </a:rPr>
              <a:t>鹽、糖、脂肪攝取</a:t>
            </a:r>
            <a:r>
              <a:rPr lang="zh-TW" altLang="en-US" sz="2000" dirty="0" smtClean="0">
                <a:latin typeface="+mn-ea"/>
              </a:rPr>
              <a:t>上限？</a:t>
            </a:r>
            <a:endParaRPr lang="zh-TW" altLang="en-US" sz="2000" dirty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2000" dirty="0" smtClean="0">
                <a:latin typeface="+mn-ea"/>
              </a:rPr>
              <a:t>「</a:t>
            </a:r>
            <a:r>
              <a:rPr lang="zh-TW" altLang="en-US" sz="2000" dirty="0">
                <a:latin typeface="+mn-ea"/>
              </a:rPr>
              <a:t>低鹽低糖」的</a:t>
            </a:r>
            <a:r>
              <a:rPr lang="zh-TW" altLang="en-US" sz="2000" dirty="0" smtClean="0">
                <a:latin typeface="+mn-ea"/>
              </a:rPr>
              <a:t>標準是</a:t>
            </a:r>
            <a:r>
              <a:rPr lang="zh-TW" altLang="en-US" sz="2000" dirty="0">
                <a:latin typeface="+mn-ea"/>
              </a:rPr>
              <a:t>什麼？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TW" altLang="en-US" sz="2000" dirty="0" smtClean="0">
                <a:latin typeface="+mn-ea"/>
              </a:rPr>
              <a:t>攝取</a:t>
            </a:r>
            <a:r>
              <a:rPr lang="zh-TW" altLang="en-US" sz="2000" dirty="0">
                <a:latin typeface="+mn-ea"/>
              </a:rPr>
              <a:t>過量鹽、糖、</a:t>
            </a:r>
            <a:r>
              <a:rPr lang="zh-TW" altLang="en-US" sz="2000" dirty="0" smtClean="0">
                <a:latin typeface="+mn-ea"/>
              </a:rPr>
              <a:t>脂肪的</a:t>
            </a:r>
            <a:r>
              <a:rPr lang="zh-TW" altLang="en-US" sz="2000" dirty="0">
                <a:latin typeface="+mn-ea"/>
              </a:rPr>
              <a:t>影響有哪些</a:t>
            </a:r>
            <a:r>
              <a:rPr lang="en-US" altLang="zh-TW" sz="2000" dirty="0" smtClean="0">
                <a:latin typeface="+mn-ea"/>
              </a:rPr>
              <a:t>?</a:t>
            </a:r>
            <a:endParaRPr lang="en-US" altLang="zh-TW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2478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30025" y="294374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四</a:t>
            </a:r>
            <a:r>
              <a:rPr lang="zh-TW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：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商業飲品的糖含量測試</a:t>
            </a:r>
          </a:p>
        </p:txBody>
      </p:sp>
      <p:sp>
        <p:nvSpPr>
          <p:cNvPr id="6" name="矩形 5"/>
          <p:cNvSpPr/>
          <p:nvPr/>
        </p:nvSpPr>
        <p:spPr>
          <a:xfrm>
            <a:off x="330025" y="2398068"/>
            <a:ext cx="3916457" cy="24929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70AD47">
                    <a:lumMod val="75000"/>
                  </a:srgbClr>
                </a:solidFill>
                <a:latin typeface="宋体"/>
              </a:rPr>
              <a:t>食物監</a:t>
            </a:r>
            <a:r>
              <a:rPr lang="zh-CN" altLang="en-US" sz="2400" dirty="0" smtClean="0">
                <a:solidFill>
                  <a:srgbClr val="70AD47">
                    <a:lumMod val="75000"/>
                  </a:srgbClr>
                </a:solidFill>
                <a:latin typeface="宋体"/>
              </a:rPr>
              <a:t>察和食品安全</a:t>
            </a:r>
            <a:endParaRPr lang="en-US" altLang="zh-CN" sz="2400" dirty="0" smtClean="0">
              <a:solidFill>
                <a:srgbClr val="70AD47">
                  <a:lumMod val="75000"/>
                </a:srgbClr>
              </a:solidFill>
              <a:latin typeface="宋体"/>
            </a:endParaRPr>
          </a:p>
          <a:p>
            <a:endParaRPr lang="en-US" altLang="zh-TW" sz="2400" dirty="0">
              <a:solidFill>
                <a:srgbClr val="70AD47">
                  <a:lumMod val="75000"/>
                </a:srgbClr>
              </a:solidFill>
              <a:latin typeface="宋体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dirty="0" smtClean="0">
                <a:latin typeface="+mn-ea"/>
              </a:rPr>
              <a:t>抽樣檢測市面上的飲品，</a:t>
            </a:r>
            <a:r>
              <a:rPr lang="en-US" altLang="zh-CN" sz="2400" dirty="0" smtClean="0">
                <a:latin typeface="+mn-ea"/>
              </a:rPr>
              <a:t/>
            </a:r>
            <a:br>
              <a:rPr lang="en-US" altLang="zh-CN" sz="2400" dirty="0" smtClean="0">
                <a:latin typeface="+mn-ea"/>
              </a:rPr>
            </a:br>
            <a:r>
              <a:rPr lang="zh-CN" altLang="en-US" sz="2400" dirty="0" smtClean="0">
                <a:latin typeface="+mn-ea"/>
              </a:rPr>
              <a:t>檢查是否與標籤一致，</a:t>
            </a:r>
            <a:r>
              <a:rPr lang="en-US" altLang="zh-CN" sz="2400" dirty="0" smtClean="0">
                <a:latin typeface="+mn-ea"/>
              </a:rPr>
              <a:t/>
            </a:r>
            <a:br>
              <a:rPr lang="en-US" altLang="zh-CN" sz="2400" dirty="0" smtClean="0">
                <a:latin typeface="+mn-ea"/>
              </a:rPr>
            </a:br>
            <a:r>
              <a:rPr lang="zh-CN" altLang="en-US" sz="2400" dirty="0" smtClean="0">
                <a:latin typeface="+mn-ea"/>
              </a:rPr>
              <a:t>對其作出監測和建議</a:t>
            </a:r>
            <a:endParaRPr lang="zh-TW" altLang="en-US" dirty="0">
              <a:latin typeface="+mn-ea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6482" y="1830299"/>
            <a:ext cx="4674870" cy="341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48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09EE6-DCED-4316-8F54-C251AE7DBA5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83722" y="169184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活動五：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食品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成分</a:t>
            </a:r>
            <a:r>
              <a:rPr lang="zh-CN" altLang="en-US" sz="28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小</a:t>
            </a:r>
            <a:r>
              <a:rPr lang="zh-CN" altLang="en-US" sz="2800" b="1" dirty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實驗</a:t>
            </a:r>
            <a:endParaRPr lang="en-US" sz="28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1900" y="2009012"/>
            <a:ext cx="5372100" cy="301670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64712" y="2270869"/>
            <a:ext cx="350718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70AD47">
                    <a:lumMod val="75000"/>
                  </a:srgbClr>
                </a:solidFill>
                <a:latin typeface="宋体"/>
              </a:rPr>
              <a:t>食物監</a:t>
            </a:r>
            <a:r>
              <a:rPr lang="zh-CN" altLang="en-US" sz="2400" dirty="0" smtClean="0">
                <a:solidFill>
                  <a:srgbClr val="70AD47">
                    <a:lumMod val="75000"/>
                  </a:srgbClr>
                </a:solidFill>
                <a:latin typeface="宋体"/>
              </a:rPr>
              <a:t>察和食品安全</a:t>
            </a:r>
            <a:endParaRPr lang="en-US" altLang="zh-CN" sz="2400" dirty="0" smtClean="0">
              <a:solidFill>
                <a:srgbClr val="70AD47">
                  <a:lumMod val="75000"/>
                </a:srgbClr>
              </a:solidFill>
              <a:latin typeface="宋体"/>
            </a:endParaRPr>
          </a:p>
          <a:p>
            <a:endParaRPr lang="en-US" altLang="zh-TW" sz="2400" dirty="0">
              <a:solidFill>
                <a:srgbClr val="70AD47">
                  <a:lumMod val="75000"/>
                </a:srgbClr>
              </a:solidFill>
              <a:latin typeface="宋体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400" dirty="0">
                <a:latin typeface="+mn-ea"/>
              </a:rPr>
              <a:t>檢</a:t>
            </a:r>
            <a:r>
              <a:rPr lang="zh-CN" altLang="en-US" sz="2400" dirty="0" smtClean="0">
                <a:latin typeface="+mn-ea"/>
              </a:rPr>
              <a:t>測飲品是否含有人造色素，監督食品添加劑的添加情況</a:t>
            </a:r>
            <a:endParaRPr lang="zh-TW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9363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809EE6-DCED-4316-8F54-C251AE7DBA5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pic>
        <p:nvPicPr>
          <p:cNvPr id="58370" name="Picture 2" descr="Image result for STEM"/>
          <p:cNvPicPr>
            <a:picLocks noChangeAspect="1" noChangeArrowheads="1"/>
          </p:cNvPicPr>
          <p:nvPr/>
        </p:nvPicPr>
        <p:blipFill>
          <a:blip r:embed="rId2" cstate="print"/>
          <a:srcRect b="18823"/>
          <a:stretch>
            <a:fillRect/>
          </a:stretch>
        </p:blipFill>
        <p:spPr bwMode="auto">
          <a:xfrm>
            <a:off x="731520" y="490424"/>
            <a:ext cx="7416801" cy="348213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25120" y="142240"/>
            <a:ext cx="70617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一個關於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STEM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的故事：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有四個精靈，分別掌管科學，科技，工程和數學，他們爭論誰最有用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3440" y="3972560"/>
            <a:ext cx="1869440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科學說：</a:t>
            </a:r>
            <a:endParaRPr kumimoji="0" lang="en-US" altLang="zh-CN" sz="1800" b="1" i="0" u="sng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“我總結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自然規律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，告訴大家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科學知識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，我最有用了！</a:t>
            </a: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”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63520" y="3972560"/>
            <a:ext cx="1818640" cy="147732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科技說：</a:t>
            </a:r>
            <a:endParaRPr kumimoji="0" lang="en-US" altLang="zh-CN" sz="1800" b="1" i="0" u="sng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“我提供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工具和技術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，沒有我很多事情都辦不成！</a:t>
            </a:r>
            <a:endParaRPr kumimoji="0" lang="zh-CN" altLang="en-US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”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83760" y="3982720"/>
            <a:ext cx="1483360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工程說：</a:t>
            </a:r>
            <a:endParaRPr kumimoji="0" lang="en-US" altLang="zh-CN" sz="1800" b="1" i="0" u="sng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“我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設計和建造出產品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，我最有用了！</a:t>
            </a:r>
            <a:endParaRPr kumimoji="0" lang="zh-CN" altLang="en-US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”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48400" y="3982720"/>
            <a:ext cx="1574800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數學說：</a:t>
            </a:r>
            <a:endParaRPr kumimoji="0" lang="en-US" altLang="zh-CN" sz="1800" b="1" i="0" u="sng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“沒有我，大家就沒辦法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測量和計算</a:t>
            </a:r>
            <a:r>
              <a:rPr kumimoji="0" lang="zh-TW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了</a:t>
            </a:r>
            <a:endParaRPr kumimoji="0" lang="zh-CN" altLang="en-US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”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9840" y="5659120"/>
            <a:ext cx="6614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結合你在食品科學主題裡的學習經歷，                   說說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STEM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裡誰最有用呢？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131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395" y="43356"/>
            <a:ext cx="7886700" cy="994172"/>
          </a:xfrm>
        </p:spPr>
        <p:txBody>
          <a:bodyPr>
            <a:normAutofit/>
          </a:bodyPr>
          <a:lstStyle/>
          <a:p>
            <a:r>
              <a:rPr lang="en-US" altLang="zh-CN" sz="32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STEM</a:t>
            </a:r>
            <a:r>
              <a:rPr lang="zh-CN" altLang="en-US" sz="32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专家</a:t>
            </a:r>
            <a:r>
              <a:rPr lang="en-US" altLang="zh-CN" sz="32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——</a:t>
            </a:r>
            <a:r>
              <a:rPr lang="zh-CN" altLang="en-US" sz="3200" b="1" dirty="0" smtClean="0">
                <a:solidFill>
                  <a:srgbClr val="0000FF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食品科學專業人士</a:t>
            </a:r>
            <a:endParaRPr lang="en-US" sz="3200" b="1" dirty="0">
              <a:solidFill>
                <a:srgbClr val="0000FF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914400" y="4454911"/>
            <a:ext cx="7335520" cy="2088129"/>
          </a:xfrm>
          <a:prstGeom prst="wedgeRoundRectCallout">
            <a:avLst>
              <a:gd name="adj1" fmla="val 34754"/>
              <a:gd name="adj2" fmla="val -84341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809EE6-DCED-4316-8F54-C251AE7DBA5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37920" y="4602480"/>
            <a:ext cx="69291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其實，科學（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S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），科技（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T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），工程（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E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）和數學（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M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都很有用，他們一起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合作，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才可以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解決我們生活中的問題。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pic>
        <p:nvPicPr>
          <p:cNvPr id="12" name="Picture 2" descr="Image result for STEM"/>
          <p:cNvPicPr>
            <a:picLocks noChangeAspect="1" noChangeArrowheads="1"/>
          </p:cNvPicPr>
          <p:nvPr/>
        </p:nvPicPr>
        <p:blipFill>
          <a:blip r:embed="rId3" cstate="print"/>
          <a:srcRect b="18823"/>
          <a:stretch>
            <a:fillRect/>
          </a:stretch>
        </p:blipFill>
        <p:spPr bwMode="auto">
          <a:xfrm>
            <a:off x="957685" y="2115479"/>
            <a:ext cx="4691275" cy="2202521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3003" y="857886"/>
            <a:ext cx="2742347" cy="247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0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4081" y="1064525"/>
            <a:ext cx="7828579" cy="8002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zh-TW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未來的你，可以研究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食品科學</a:t>
            </a: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的哪些方面呢？</a:t>
            </a:r>
            <a:endParaRPr kumimoji="0" lang="en-US" altLang="zh-TW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zh-TW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或者發明什麼產品呢？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要做到這些，你會怎樣用到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STEM</a:t>
            </a: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？</a:t>
            </a:r>
            <a:endParaRPr kumimoji="0" lang="en-US" altLang="zh-TW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 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2465" y="298194"/>
            <a:ext cx="7886700" cy="1325563"/>
          </a:xfrm>
        </p:spPr>
        <p:txBody>
          <a:bodyPr>
            <a:normAutofit/>
          </a:bodyPr>
          <a:lstStyle/>
          <a:p>
            <a:r>
              <a:rPr lang="en-US" altLang="zh-CN" sz="4000" b="1" dirty="0" smtClean="0"/>
              <a:t>STEM</a:t>
            </a:r>
            <a:r>
              <a:rPr lang="zh-TW" altLang="en-US" sz="4000" b="1" dirty="0" smtClean="0"/>
              <a:t>對我們和社會的貢獻</a:t>
            </a:r>
            <a:endParaRPr lang="zh-CN" altLang="en-US" sz="4000" b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809EE6-DCED-4316-8F54-C251AE7DBA5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36" y="2390088"/>
            <a:ext cx="695004" cy="7925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36" y="3593779"/>
            <a:ext cx="695004" cy="7925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963" y="4948962"/>
            <a:ext cx="695004" cy="79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31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479</TotalTime>
  <Words>610</Words>
  <Application>Microsoft Office PowerPoint</Application>
  <PresentationFormat>如螢幕大小 (4:3)</PresentationFormat>
  <Paragraphs>98</Paragraphs>
  <Slides>11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11</vt:i4>
      </vt:variant>
    </vt:vector>
  </HeadingPairs>
  <TitlesOfParts>
    <vt:vector size="20" baseType="lpstr">
      <vt:lpstr>等线</vt:lpstr>
      <vt:lpstr>宋体</vt:lpstr>
      <vt:lpstr>宋体</vt:lpstr>
      <vt:lpstr>新細明體</vt:lpstr>
      <vt:lpstr>Arial</vt:lpstr>
      <vt:lpstr>Calibri</vt:lpstr>
      <vt:lpstr>Wingdings</vt:lpstr>
      <vt:lpstr>Office Theme</vt:lpstr>
      <vt:lpstr>1_Office Theme</vt:lpstr>
      <vt:lpstr>  STEM 學習研究  食品安全檢測 食品科學家的工作 </vt:lpstr>
      <vt:lpstr>食品科學家的工作</vt:lpstr>
      <vt:lpstr>食品科學家的一天</vt:lpstr>
      <vt:lpstr>PowerPoint 簡報</vt:lpstr>
      <vt:lpstr>活動二：BBC micro:bit 烹飪安全溫度感應計</vt:lpstr>
      <vt:lpstr>PowerPoint 簡報</vt:lpstr>
      <vt:lpstr>活動四：商業飲品的糖含量測試</vt:lpstr>
      <vt:lpstr>活動五：食品成分小實驗</vt:lpstr>
      <vt:lpstr>PowerPoint 簡報</vt:lpstr>
      <vt:lpstr>STEM专家——食品科學專業人士</vt:lpstr>
      <vt:lpstr>STEM對我們和社會的貢獻</vt:lpstr>
    </vt:vector>
  </TitlesOfParts>
  <Company>EdUHK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STEM 學習研究  食品安全檢測 食品科學家的工作 </dc:title>
  <dc:creator>HE, Qianwen [CEES]</dc:creator>
  <cp:lastModifiedBy>HE, Qianwen [CEES]</cp:lastModifiedBy>
  <cp:revision>17</cp:revision>
  <cp:lastPrinted>2018-04-23T07:41:44Z</cp:lastPrinted>
  <dcterms:created xsi:type="dcterms:W3CDTF">2018-04-16T07:59:31Z</dcterms:created>
  <dcterms:modified xsi:type="dcterms:W3CDTF">2018-05-08T07:20:53Z</dcterms:modified>
</cp:coreProperties>
</file>