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7"/>
  </p:notesMasterIdLst>
  <p:sldIdLst>
    <p:sldId id="257" r:id="rId2"/>
    <p:sldId id="258" r:id="rId3"/>
    <p:sldId id="259" r:id="rId4"/>
    <p:sldId id="284" r:id="rId5"/>
    <p:sldId id="269" r:id="rId6"/>
    <p:sldId id="270" r:id="rId7"/>
    <p:sldId id="272" r:id="rId8"/>
    <p:sldId id="273" r:id="rId9"/>
    <p:sldId id="276" r:id="rId10"/>
    <p:sldId id="277" r:id="rId11"/>
    <p:sldId id="274" r:id="rId12"/>
    <p:sldId id="275" r:id="rId13"/>
    <p:sldId id="266" r:id="rId14"/>
    <p:sldId id="267" r:id="rId15"/>
    <p:sldId id="263" r:id="rId16"/>
    <p:sldId id="265" r:id="rId17"/>
    <p:sldId id="278" r:id="rId18"/>
    <p:sldId id="287" r:id="rId19"/>
    <p:sldId id="288" r:id="rId20"/>
    <p:sldId id="279" r:id="rId21"/>
    <p:sldId id="280" r:id="rId22"/>
    <p:sldId id="282" r:id="rId23"/>
    <p:sldId id="281" r:id="rId24"/>
    <p:sldId id="311" r:id="rId25"/>
    <p:sldId id="313" r:id="rId26"/>
    <p:sldId id="314" r:id="rId27"/>
    <p:sldId id="289" r:id="rId28"/>
    <p:sldId id="290" r:id="rId29"/>
    <p:sldId id="295" r:id="rId30"/>
    <p:sldId id="297" r:id="rId31"/>
    <p:sldId id="299" r:id="rId32"/>
    <p:sldId id="300" r:id="rId33"/>
    <p:sldId id="301" r:id="rId34"/>
    <p:sldId id="315" r:id="rId35"/>
    <p:sldId id="302" r:id="rId36"/>
    <p:sldId id="305" r:id="rId37"/>
    <p:sldId id="303" r:id="rId38"/>
    <p:sldId id="271" r:id="rId39"/>
    <p:sldId id="298" r:id="rId40"/>
    <p:sldId id="293" r:id="rId41"/>
    <p:sldId id="309" r:id="rId42"/>
    <p:sldId id="304" r:id="rId43"/>
    <p:sldId id="306" r:id="rId44"/>
    <p:sldId id="310" r:id="rId45"/>
    <p:sldId id="307"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BBC8936-09E1-417F-9C69-FEB439131F56}">
          <p14:sldIdLst>
            <p14:sldId id="257"/>
            <p14:sldId id="258"/>
            <p14:sldId id="259"/>
            <p14:sldId id="284"/>
          </p14:sldIdLst>
        </p14:section>
        <p14:section name="Untitled Section" id="{93B9A4B8-3B1A-46DC-AB4A-3F9CCAAEBF2B}">
          <p14:sldIdLst>
            <p14:sldId id="269"/>
            <p14:sldId id="270"/>
            <p14:sldId id="272"/>
            <p14:sldId id="273"/>
            <p14:sldId id="276"/>
            <p14:sldId id="277"/>
            <p14:sldId id="274"/>
            <p14:sldId id="275"/>
            <p14:sldId id="266"/>
            <p14:sldId id="267"/>
            <p14:sldId id="263"/>
            <p14:sldId id="265"/>
            <p14:sldId id="278"/>
            <p14:sldId id="287"/>
            <p14:sldId id="288"/>
            <p14:sldId id="279"/>
            <p14:sldId id="280"/>
            <p14:sldId id="282"/>
            <p14:sldId id="281"/>
            <p14:sldId id="311"/>
            <p14:sldId id="313"/>
            <p14:sldId id="314"/>
            <p14:sldId id="289"/>
            <p14:sldId id="290"/>
            <p14:sldId id="295"/>
            <p14:sldId id="297"/>
            <p14:sldId id="299"/>
            <p14:sldId id="300"/>
            <p14:sldId id="301"/>
            <p14:sldId id="315"/>
            <p14:sldId id="302"/>
            <p14:sldId id="305"/>
            <p14:sldId id="303"/>
            <p14:sldId id="271"/>
            <p14:sldId id="298"/>
            <p14:sldId id="293"/>
            <p14:sldId id="309"/>
            <p14:sldId id="304"/>
            <p14:sldId id="306"/>
            <p14:sldId id="310"/>
            <p14:sldId id="30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2BA5"/>
    <a:srgbClr val="E5F923"/>
    <a:srgbClr val="8E4C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12" autoAdjust="0"/>
    <p:restoredTop sz="94662" autoAdjust="0"/>
  </p:normalViewPr>
  <p:slideViewPr>
    <p:cSldViewPr>
      <p:cViewPr>
        <p:scale>
          <a:sx n="75" d="100"/>
          <a:sy n="75" d="100"/>
        </p:scale>
        <p:origin x="-2730" y="-11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BFBC74-659D-4864-AF03-1D5C2F408FCE}" type="datetimeFigureOut">
              <a:rPr lang="en-GB" smtClean="0"/>
              <a:t>15/12/2014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D138CB-3890-428C-8106-2C23AF579F3F}" type="slidenum">
              <a:rPr lang="en-GB" smtClean="0"/>
              <a:t>‹#›</a:t>
            </a:fld>
            <a:endParaRPr lang="en-GB"/>
          </a:p>
        </p:txBody>
      </p:sp>
    </p:spTree>
    <p:extLst>
      <p:ext uri="{BB962C8B-B14F-4D97-AF65-F5344CB8AC3E}">
        <p14:creationId xmlns:p14="http://schemas.microsoft.com/office/powerpoint/2010/main" val="901220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6D138CB-3890-428C-8106-2C23AF579F3F}" type="slidenum">
              <a:rPr lang="en-GB" smtClean="0"/>
              <a:t>5</a:t>
            </a:fld>
            <a:endParaRPr lang="en-GB"/>
          </a:p>
        </p:txBody>
      </p:sp>
    </p:spTree>
    <p:extLst>
      <p:ext uri="{BB962C8B-B14F-4D97-AF65-F5344CB8AC3E}">
        <p14:creationId xmlns:p14="http://schemas.microsoft.com/office/powerpoint/2010/main" val="25221799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6D138CB-3890-428C-8106-2C23AF579F3F}" type="slidenum">
              <a:rPr lang="en-GB" smtClean="0"/>
              <a:t>15</a:t>
            </a:fld>
            <a:endParaRPr lang="en-GB"/>
          </a:p>
        </p:txBody>
      </p:sp>
    </p:spTree>
    <p:extLst>
      <p:ext uri="{BB962C8B-B14F-4D97-AF65-F5344CB8AC3E}">
        <p14:creationId xmlns:p14="http://schemas.microsoft.com/office/powerpoint/2010/main" val="4294433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6D138CB-3890-428C-8106-2C23AF579F3F}" type="slidenum">
              <a:rPr lang="en-GB" smtClean="0"/>
              <a:t>21</a:t>
            </a:fld>
            <a:endParaRPr lang="en-GB"/>
          </a:p>
        </p:txBody>
      </p:sp>
    </p:spTree>
    <p:extLst>
      <p:ext uri="{BB962C8B-B14F-4D97-AF65-F5344CB8AC3E}">
        <p14:creationId xmlns:p14="http://schemas.microsoft.com/office/powerpoint/2010/main" val="2218689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err="1" smtClean="0"/>
              <a:t>Cenoz</a:t>
            </a:r>
            <a:r>
              <a:rPr lang="en-US" sz="1200" dirty="0" smtClean="0"/>
              <a:t>, J. 2000. Research on multilingual acquisition. In </a:t>
            </a:r>
            <a:r>
              <a:rPr lang="en-US" sz="1200" i="1" dirty="0" smtClean="0"/>
              <a:t>English in Europe: The Acquisition of a Third Language</a:t>
            </a:r>
            <a:r>
              <a:rPr lang="en-US" sz="1200" dirty="0" smtClean="0"/>
              <a:t>, J. </a:t>
            </a:r>
            <a:r>
              <a:rPr lang="en-US" sz="1200" dirty="0" err="1" smtClean="0"/>
              <a:t>Cenoz</a:t>
            </a:r>
            <a:r>
              <a:rPr lang="en-US" sz="1200" dirty="0" smtClean="0"/>
              <a:t> &amp; U. </a:t>
            </a:r>
            <a:r>
              <a:rPr lang="en-US" sz="1200" dirty="0" err="1" smtClean="0"/>
              <a:t>Jessner</a:t>
            </a:r>
            <a:r>
              <a:rPr lang="en-US" sz="1200" dirty="0" smtClean="0"/>
              <a:t> (</a:t>
            </a:r>
            <a:r>
              <a:rPr lang="en-US" sz="1200" dirty="0" err="1" smtClean="0"/>
              <a:t>eds</a:t>
            </a:r>
            <a:r>
              <a:rPr lang="en-US" sz="1200" dirty="0" smtClean="0"/>
              <a:t>), 39–53. </a:t>
            </a:r>
            <a:r>
              <a:rPr lang="en-US" sz="1200" dirty="0" err="1" smtClean="0"/>
              <a:t>Clevedon</a:t>
            </a:r>
            <a:r>
              <a:rPr lang="en-US" sz="1200" dirty="0" smtClean="0"/>
              <a:t>: Multilingual Matters</a:t>
            </a:r>
            <a:endParaRPr lang="en-GB" sz="1200" dirty="0" smtClean="0"/>
          </a:p>
          <a:p>
            <a:pPr marL="0" indent="0">
              <a:buNone/>
            </a:pPr>
            <a:endParaRPr lang="en-GB" sz="1200" dirty="0" smtClean="0"/>
          </a:p>
          <a:p>
            <a:pPr marL="0" indent="0">
              <a:buNone/>
            </a:pPr>
            <a:r>
              <a:rPr lang="en-GB" sz="1200" dirty="0" err="1" smtClean="0"/>
              <a:t>Cenoz</a:t>
            </a:r>
            <a:r>
              <a:rPr lang="en-GB" sz="1200" dirty="0" smtClean="0"/>
              <a:t>, J. and </a:t>
            </a:r>
            <a:r>
              <a:rPr lang="en-GB" sz="1200" dirty="0" err="1" smtClean="0"/>
              <a:t>Jessner</a:t>
            </a:r>
            <a:r>
              <a:rPr lang="en-GB" sz="1200" dirty="0" smtClean="0"/>
              <a:t>, U.(2009) The study of multilingualism in educational contexts In </a:t>
            </a:r>
            <a:r>
              <a:rPr lang="en-GB" sz="1200" dirty="0" err="1" smtClean="0"/>
              <a:t>Aronin</a:t>
            </a:r>
            <a:r>
              <a:rPr lang="en-GB" sz="1200" dirty="0" smtClean="0"/>
              <a:t>, L and </a:t>
            </a:r>
            <a:r>
              <a:rPr lang="en-GB" sz="1200" dirty="0" err="1" smtClean="0"/>
              <a:t>Hufeisen</a:t>
            </a:r>
            <a:r>
              <a:rPr lang="en-GB" sz="1200" dirty="0" smtClean="0"/>
              <a:t>, B.(eds.) </a:t>
            </a:r>
            <a:r>
              <a:rPr lang="en-GB" sz="1200" i="1" dirty="0" smtClean="0"/>
              <a:t>The Exploration of Multilingualism: Development of research on L3, multilingualism and multiple language acquisition. </a:t>
            </a:r>
            <a:r>
              <a:rPr lang="en-GB" sz="1200" dirty="0" smtClean="0"/>
              <a:t>Amsterdam: John </a:t>
            </a:r>
            <a:r>
              <a:rPr lang="en-GB" sz="1200" dirty="0" err="1" smtClean="0"/>
              <a:t>Benjamins</a:t>
            </a:r>
            <a:endParaRPr lang="en-GB" sz="1200" dirty="0" smtClean="0"/>
          </a:p>
          <a:p>
            <a:pPr marL="0" lvl="0" indent="0">
              <a:buNone/>
            </a:pPr>
            <a:endParaRPr lang="en-GB" sz="1200" dirty="0" smtClean="0">
              <a:solidFill>
                <a:prstClr val="black"/>
              </a:solidFill>
            </a:endParaRPr>
          </a:p>
          <a:p>
            <a:pPr marL="0" indent="0">
              <a:buNone/>
            </a:pPr>
            <a:r>
              <a:rPr lang="en-US" sz="1200" dirty="0" err="1" smtClean="0"/>
              <a:t>Cenoz</a:t>
            </a:r>
            <a:r>
              <a:rPr lang="en-US" sz="1200" dirty="0" smtClean="0"/>
              <a:t>, J. &amp; Genesee F. (</a:t>
            </a:r>
            <a:r>
              <a:rPr lang="en-US" sz="1200" dirty="0" err="1" smtClean="0"/>
              <a:t>eds</a:t>
            </a:r>
            <a:r>
              <a:rPr lang="en-US" sz="1200" dirty="0" smtClean="0"/>
              <a:t>). 1998. </a:t>
            </a:r>
            <a:r>
              <a:rPr lang="en-US" sz="1200" i="1" dirty="0" smtClean="0"/>
              <a:t>Beyond Bilingualism: Multilingualism and Multilingual Education</a:t>
            </a:r>
            <a:r>
              <a:rPr lang="en-US" sz="1200" dirty="0" smtClean="0"/>
              <a:t>. </a:t>
            </a:r>
            <a:r>
              <a:rPr lang="en-GB" sz="1200" dirty="0" smtClean="0"/>
              <a:t>Clevedon: Multilingual Matters.</a:t>
            </a:r>
            <a:endParaRPr lang="en-US" sz="1200" dirty="0" smtClean="0">
              <a:solidFill>
                <a:prstClr val="black"/>
              </a:solidFill>
            </a:endParaRPr>
          </a:p>
          <a:p>
            <a:pPr marL="0" lvl="0" indent="0">
              <a:buNone/>
            </a:pPr>
            <a:endParaRPr lang="en-US" sz="1200" dirty="0" smtClean="0">
              <a:solidFill>
                <a:prstClr val="black"/>
              </a:solidFill>
            </a:endParaRPr>
          </a:p>
          <a:p>
            <a:pPr marL="0" indent="0">
              <a:buNone/>
            </a:pPr>
            <a:r>
              <a:rPr lang="en-US" sz="1200" dirty="0" smtClean="0"/>
              <a:t>Cummins, J. (1979). Linguistic Interdependence and the Educational Development of Bilingual Children. </a:t>
            </a:r>
            <a:r>
              <a:rPr lang="en-US" sz="1200" i="1" dirty="0" smtClean="0"/>
              <a:t>Review of Educational </a:t>
            </a:r>
            <a:r>
              <a:rPr lang="en-GB" sz="1200" i="1" dirty="0" smtClean="0"/>
              <a:t>Research, 49, </a:t>
            </a:r>
            <a:r>
              <a:rPr lang="en-GB" sz="1200" dirty="0" smtClean="0"/>
              <a:t>222-251.</a:t>
            </a:r>
            <a:endParaRPr lang="en-US" sz="1200" dirty="0" smtClean="0">
              <a:solidFill>
                <a:prstClr val="black"/>
              </a:solidFill>
            </a:endParaRPr>
          </a:p>
          <a:p>
            <a:pPr marL="0" indent="0">
              <a:buNone/>
            </a:pPr>
            <a:r>
              <a:rPr lang="en-US" sz="1200" dirty="0" smtClean="0"/>
              <a:t>Cummins, J. (1981). The Role of Primary Language Development in Promoting Educational Success for </a:t>
            </a:r>
            <a:endParaRPr lang="en-GB" dirty="0"/>
          </a:p>
        </p:txBody>
      </p:sp>
      <p:sp>
        <p:nvSpPr>
          <p:cNvPr id="4" name="Slide Number Placeholder 3"/>
          <p:cNvSpPr>
            <a:spLocks noGrp="1"/>
          </p:cNvSpPr>
          <p:nvPr>
            <p:ph type="sldNum" sz="quarter" idx="10"/>
          </p:nvPr>
        </p:nvSpPr>
        <p:spPr/>
        <p:txBody>
          <a:bodyPr/>
          <a:lstStyle/>
          <a:p>
            <a:fld id="{66D138CB-3890-428C-8106-2C23AF579F3F}" type="slidenum">
              <a:rPr lang="en-GB" smtClean="0"/>
              <a:t>40</a:t>
            </a:fld>
            <a:endParaRPr lang="en-GB"/>
          </a:p>
        </p:txBody>
      </p:sp>
    </p:spTree>
    <p:extLst>
      <p:ext uri="{BB962C8B-B14F-4D97-AF65-F5344CB8AC3E}">
        <p14:creationId xmlns:p14="http://schemas.microsoft.com/office/powerpoint/2010/main" val="23360666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D95D5EE-4572-48D4-9532-46DB97EF83E1}" type="datetimeFigureOut">
              <a:rPr lang="en-GB" smtClean="0"/>
              <a:t>15/12/2014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38831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95D5EE-4572-48D4-9532-46DB97EF83E1}" type="datetimeFigureOut">
              <a:rPr lang="en-GB" smtClean="0"/>
              <a:t>15/12/2014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3093303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95D5EE-4572-48D4-9532-46DB97EF83E1}" type="datetimeFigureOut">
              <a:rPr lang="en-GB" smtClean="0"/>
              <a:t>15/12/2014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3600320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D95D5EE-4572-48D4-9532-46DB97EF83E1}" type="datetimeFigureOut">
              <a:rPr lang="en-GB" smtClean="0"/>
              <a:t>15/12/2014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298303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D95D5EE-4572-48D4-9532-46DB97EF83E1}" type="datetimeFigureOut">
              <a:rPr lang="en-GB" smtClean="0"/>
              <a:t>15/12/2014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3411317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D95D5EE-4572-48D4-9532-46DB97EF83E1}" type="datetimeFigureOut">
              <a:rPr lang="en-GB" smtClean="0"/>
              <a:t>15/12/2014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187381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95D5EE-4572-48D4-9532-46DB97EF83E1}" type="datetimeFigureOut">
              <a:rPr lang="en-GB" smtClean="0"/>
              <a:t>15/12/2014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1615290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95D5EE-4572-48D4-9532-46DB97EF83E1}" type="datetimeFigureOut">
              <a:rPr lang="en-GB" smtClean="0"/>
              <a:t>15/12/2014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1388470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95D5EE-4572-48D4-9532-46DB97EF83E1}" type="datetimeFigureOut">
              <a:rPr lang="en-GB" smtClean="0"/>
              <a:t>15/12/2014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4100312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95D5EE-4572-48D4-9532-46DB97EF83E1}" type="datetimeFigureOut">
              <a:rPr lang="en-GB" smtClean="0"/>
              <a:t>15/12/2014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550329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95D5EE-4572-48D4-9532-46DB97EF83E1}" type="datetimeFigureOut">
              <a:rPr lang="en-GB" smtClean="0"/>
              <a:t>15/12/2014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37BBEE-66E9-47B7-B49F-783DF6AD6B73}" type="slidenum">
              <a:rPr lang="en-GB" smtClean="0"/>
              <a:t>‹#›</a:t>
            </a:fld>
            <a:endParaRPr lang="en-GB"/>
          </a:p>
        </p:txBody>
      </p:sp>
    </p:spTree>
    <p:extLst>
      <p:ext uri="{BB962C8B-B14F-4D97-AF65-F5344CB8AC3E}">
        <p14:creationId xmlns:p14="http://schemas.microsoft.com/office/powerpoint/2010/main" val="4243860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EFD1">
                <a:lumMod val="0"/>
                <a:lumOff val="100000"/>
                <a:alpha val="41000"/>
              </a:srgb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95D5EE-4572-48D4-9532-46DB97EF83E1}" type="datetimeFigureOut">
              <a:rPr lang="en-GB" smtClean="0"/>
              <a:t>15/12/2014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37BBEE-66E9-47B7-B49F-783DF6AD6B73}" type="slidenum">
              <a:rPr lang="en-GB" smtClean="0"/>
              <a:t>‹#›</a:t>
            </a:fld>
            <a:endParaRPr lang="en-GB"/>
          </a:p>
        </p:txBody>
      </p:sp>
    </p:spTree>
    <p:extLst>
      <p:ext uri="{BB962C8B-B14F-4D97-AF65-F5344CB8AC3E}">
        <p14:creationId xmlns:p14="http://schemas.microsoft.com/office/powerpoint/2010/main" val="84345672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mathsisfun.com/data/correlation.html"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smtClean="0"/>
              <a:t/>
            </a:r>
            <a:br>
              <a:rPr lang="en-US" sz="2800" dirty="0" smtClean="0"/>
            </a:br>
            <a:r>
              <a:rPr lang="en-US" sz="2800" dirty="0"/>
              <a:t/>
            </a:r>
            <a:br>
              <a:rPr lang="en-US" sz="2800" dirty="0"/>
            </a:br>
            <a:r>
              <a:rPr lang="en-US" sz="2000" dirty="0" smtClean="0"/>
              <a:t>The </a:t>
            </a:r>
            <a:r>
              <a:rPr lang="en-US" sz="2000" dirty="0"/>
              <a:t>International Symposium on</a:t>
            </a:r>
            <a:r>
              <a:rPr lang="en-GB" sz="2000" dirty="0"/>
              <a:t/>
            </a:r>
            <a:br>
              <a:rPr lang="en-GB" sz="2000" dirty="0"/>
            </a:br>
            <a:r>
              <a:rPr lang="en-GB" sz="2000" dirty="0" smtClean="0"/>
              <a:t>M</a:t>
            </a:r>
            <a:r>
              <a:rPr lang="en-US" sz="2000" dirty="0" err="1" smtClean="0"/>
              <a:t>ultilingualism</a:t>
            </a:r>
            <a:r>
              <a:rPr lang="en-US" sz="2000" dirty="0" smtClean="0"/>
              <a:t> </a:t>
            </a:r>
            <a:r>
              <a:rPr lang="en-US" sz="2000" dirty="0"/>
              <a:t>and Multilingual Education in China</a:t>
            </a:r>
            <a:r>
              <a:rPr lang="en-GB" sz="2800" dirty="0"/>
              <a:t/>
            </a:r>
            <a:br>
              <a:rPr lang="en-GB" sz="2800" dirty="0"/>
            </a:br>
            <a:endParaRPr lang="en-GB" sz="2800" dirty="0"/>
          </a:p>
        </p:txBody>
      </p:sp>
      <p:sp>
        <p:nvSpPr>
          <p:cNvPr id="3" name="Content Placeholder 2"/>
          <p:cNvSpPr>
            <a:spLocks noGrp="1"/>
          </p:cNvSpPr>
          <p:nvPr>
            <p:ph idx="1"/>
          </p:nvPr>
        </p:nvSpPr>
        <p:spPr/>
        <p:txBody>
          <a:bodyPr/>
          <a:lstStyle/>
          <a:p>
            <a:pPr marL="0" indent="0" algn="ctr">
              <a:buNone/>
            </a:pPr>
            <a:r>
              <a:rPr lang="en-GB" b="1" dirty="0"/>
              <a:t>Trilingual education circumstance </a:t>
            </a:r>
            <a:r>
              <a:rPr lang="en-GB" b="1" dirty="0" smtClean="0"/>
              <a:t>in China and </a:t>
            </a:r>
            <a:r>
              <a:rPr lang="en-GB" b="1" dirty="0"/>
              <a:t>the acquisition of English for Academic Purposes (EAP</a:t>
            </a:r>
            <a:r>
              <a:rPr lang="en-GB" b="1" dirty="0" smtClean="0"/>
              <a:t>)</a:t>
            </a:r>
            <a:endParaRPr lang="en-GB" dirty="0"/>
          </a:p>
          <a:p>
            <a:pPr marL="0" indent="0">
              <a:buNone/>
            </a:pPr>
            <a:endParaRPr lang="en-GB" dirty="0" smtClean="0"/>
          </a:p>
          <a:p>
            <a:pPr marL="0" indent="0">
              <a:spcBef>
                <a:spcPts val="0"/>
              </a:spcBef>
              <a:buNone/>
            </a:pPr>
            <a:r>
              <a:rPr lang="en-GB" sz="2400" dirty="0" smtClean="0"/>
              <a:t>Dr Godwin A. </a:t>
            </a:r>
            <a:r>
              <a:rPr lang="en-GB" sz="2400" dirty="0" err="1" smtClean="0"/>
              <a:t>Ioratim-Uba</a:t>
            </a:r>
            <a:endParaRPr lang="en-GB" sz="2400" dirty="0" smtClean="0"/>
          </a:p>
          <a:p>
            <a:pPr marL="0" indent="0">
              <a:spcBef>
                <a:spcPts val="0"/>
              </a:spcBef>
              <a:buNone/>
            </a:pPr>
            <a:r>
              <a:rPr lang="en-GB" sz="2400" dirty="0" smtClean="0"/>
              <a:t>Centre for English Language Education (CELE)</a:t>
            </a:r>
          </a:p>
          <a:p>
            <a:pPr marL="0" indent="0">
              <a:spcBef>
                <a:spcPts val="0"/>
              </a:spcBef>
              <a:buNone/>
            </a:pPr>
            <a:r>
              <a:rPr lang="en-GB" sz="2400" dirty="0" smtClean="0"/>
              <a:t>The University of Nottingham, Ningbo, (UNNC) China</a:t>
            </a:r>
          </a:p>
          <a:p>
            <a:pPr marL="0" indent="0">
              <a:spcBef>
                <a:spcPts val="0"/>
              </a:spcBef>
              <a:buNone/>
            </a:pPr>
            <a:endParaRPr lang="en-GB" sz="2400" dirty="0" smtClean="0"/>
          </a:p>
          <a:p>
            <a:pPr marL="0" indent="0" algn="ctr">
              <a:spcBef>
                <a:spcPts val="0"/>
              </a:spcBef>
              <a:buNone/>
            </a:pPr>
            <a:r>
              <a:rPr lang="en-GB" sz="2800" dirty="0" smtClean="0"/>
              <a:t>29 November 2014</a:t>
            </a:r>
          </a:p>
          <a:p>
            <a:pPr marL="0" indent="0">
              <a:spcBef>
                <a:spcPts val="0"/>
              </a:spcBef>
              <a:buNone/>
            </a:pPr>
            <a:endParaRPr lang="en-GB" sz="2800" dirty="0"/>
          </a:p>
        </p:txBody>
      </p:sp>
      <p:pic>
        <p:nvPicPr>
          <p:cNvPr id="4" name="Picture 3" descr="Description: UoN-UK-C-M_BlueCMYKsmall"/>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0648"/>
            <a:ext cx="2469515" cy="864096"/>
          </a:xfrm>
          <a:prstGeom prst="rect">
            <a:avLst/>
          </a:prstGeom>
          <a:noFill/>
        </p:spPr>
      </p:pic>
    </p:spTree>
    <p:extLst>
      <p:ext uri="{BB962C8B-B14F-4D97-AF65-F5344CB8AC3E}">
        <p14:creationId xmlns:p14="http://schemas.microsoft.com/office/powerpoint/2010/main" val="4235025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a:t>
            </a:r>
            <a:endParaRPr lang="en-GB" dirty="0"/>
          </a:p>
        </p:txBody>
      </p:sp>
      <p:sp>
        <p:nvSpPr>
          <p:cNvPr id="3" name="Content Placeholder 2"/>
          <p:cNvSpPr>
            <a:spLocks noGrp="1"/>
          </p:cNvSpPr>
          <p:nvPr>
            <p:ph idx="1"/>
          </p:nvPr>
        </p:nvSpPr>
        <p:spPr>
          <a:xfrm>
            <a:off x="457200" y="1600200"/>
            <a:ext cx="8229600" cy="4925144"/>
          </a:xfrm>
        </p:spPr>
        <p:txBody>
          <a:bodyPr>
            <a:normAutofit fontScale="85000" lnSpcReduction="20000"/>
          </a:bodyPr>
          <a:lstStyle/>
          <a:p>
            <a:pPr marL="514350" indent="-514350">
              <a:buAutoNum type="arabicPeriod"/>
            </a:pPr>
            <a:endParaRPr lang="en-GB" dirty="0" smtClean="0"/>
          </a:p>
          <a:p>
            <a:pPr marL="4057650" lvl="8" indent="-514350">
              <a:buAutoNum type="arabicPeriod"/>
            </a:pPr>
            <a:endParaRPr lang="en-GB" dirty="0"/>
          </a:p>
          <a:p>
            <a:pPr marL="514350" indent="-514350">
              <a:buAutoNum type="arabicPeriod"/>
            </a:pPr>
            <a:r>
              <a:rPr lang="en-GB" dirty="0" smtClean="0"/>
              <a:t>Introduction</a:t>
            </a:r>
          </a:p>
          <a:p>
            <a:pPr marL="514350" indent="-514350">
              <a:buAutoNum type="arabicPeriod"/>
            </a:pPr>
            <a:r>
              <a:rPr lang="en-GB" dirty="0" err="1" smtClean="0"/>
              <a:t>Trilingualism</a:t>
            </a:r>
            <a:r>
              <a:rPr lang="en-GB" dirty="0" smtClean="0"/>
              <a:t> and </a:t>
            </a:r>
            <a:r>
              <a:rPr lang="en-GB" dirty="0" err="1" smtClean="0"/>
              <a:t>ethnolinguistic</a:t>
            </a:r>
            <a:r>
              <a:rPr lang="en-GB" dirty="0" smtClean="0"/>
              <a:t> vitality</a:t>
            </a:r>
          </a:p>
          <a:p>
            <a:pPr marL="514350" indent="-514350">
              <a:buAutoNum type="arabicPeriod"/>
            </a:pPr>
            <a:r>
              <a:rPr lang="en-GB" dirty="0" smtClean="0"/>
              <a:t>The rise of </a:t>
            </a:r>
            <a:r>
              <a:rPr lang="en-GB" dirty="0" err="1" smtClean="0"/>
              <a:t>Trilingualism</a:t>
            </a:r>
            <a:endParaRPr lang="en-GB" dirty="0" smtClean="0"/>
          </a:p>
          <a:p>
            <a:pPr marL="514350" indent="-514350">
              <a:buAutoNum type="arabicPeriod"/>
            </a:pPr>
            <a:r>
              <a:rPr lang="en-GB" dirty="0" err="1" smtClean="0"/>
              <a:t>Trilingualism</a:t>
            </a:r>
            <a:r>
              <a:rPr lang="en-GB" dirty="0" smtClean="0"/>
              <a:t> and Cross Linguistic Influence</a:t>
            </a:r>
          </a:p>
          <a:p>
            <a:pPr marL="514350" indent="-514350">
              <a:buAutoNum type="arabicPeriod"/>
            </a:pPr>
            <a:r>
              <a:rPr lang="en-GB" dirty="0" smtClean="0"/>
              <a:t>Study in relation to EAP key foci</a:t>
            </a:r>
          </a:p>
          <a:p>
            <a:pPr marL="514350" indent="-514350">
              <a:buAutoNum type="arabicPeriod"/>
            </a:pPr>
            <a:r>
              <a:rPr lang="en-GB" dirty="0" smtClean="0"/>
              <a:t>Research participants and methods (Cross Linguistic Influence Retrieval, CLIR)</a:t>
            </a:r>
          </a:p>
          <a:p>
            <a:pPr marL="514350" indent="-514350">
              <a:buAutoNum type="arabicPeriod"/>
            </a:pPr>
            <a:r>
              <a:rPr lang="en-GB" dirty="0" smtClean="0"/>
              <a:t>Research Findings</a:t>
            </a:r>
          </a:p>
          <a:p>
            <a:pPr marL="514350" indent="-514350">
              <a:buAutoNum type="arabicPeriod"/>
            </a:pPr>
            <a:r>
              <a:rPr lang="en-GB" dirty="0" smtClean="0"/>
              <a:t>Implications of findings</a:t>
            </a:r>
          </a:p>
          <a:p>
            <a:pPr marL="514350" indent="-514350">
              <a:buAutoNum type="arabicPeriod"/>
            </a:pPr>
            <a:r>
              <a:rPr lang="en-GB" dirty="0" smtClean="0"/>
              <a:t>Conclusion</a:t>
            </a:r>
          </a:p>
          <a:p>
            <a:pPr marL="514350" indent="-514350">
              <a:buAutoNum type="arabicPeriod"/>
            </a:pPr>
            <a:endParaRPr lang="en-GB" dirty="0"/>
          </a:p>
        </p:txBody>
      </p:sp>
      <p:pic>
        <p:nvPicPr>
          <p:cNvPr id="4" name="图片 2" descr="C:\Users\MacBook Pro\AppData\Roaming\360se6\Application\User Data\temp\3685.jpg"/>
          <p:cNvPicPr/>
          <p:nvPr/>
        </p:nvPicPr>
        <p:blipFill>
          <a:blip r:embed="rId2">
            <a:extLst>
              <a:ext uri="{28A0092B-C50C-407E-A947-70E740481C1C}">
                <a14:useLocalDpi xmlns:a14="http://schemas.microsoft.com/office/drawing/2010/main" val="0"/>
              </a:ext>
            </a:extLst>
          </a:blip>
          <a:srcRect/>
          <a:stretch>
            <a:fillRect/>
          </a:stretch>
        </p:blipFill>
        <p:spPr bwMode="auto">
          <a:xfrm>
            <a:off x="4500984" y="1484784"/>
            <a:ext cx="3241675" cy="1306195"/>
          </a:xfrm>
          <a:prstGeom prst="rect">
            <a:avLst/>
          </a:prstGeom>
          <a:noFill/>
          <a:ln>
            <a:noFill/>
          </a:ln>
        </p:spPr>
      </p:pic>
    </p:spTree>
    <p:extLst>
      <p:ext uri="{BB962C8B-B14F-4D97-AF65-F5344CB8AC3E}">
        <p14:creationId xmlns:p14="http://schemas.microsoft.com/office/powerpoint/2010/main" val="507601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Introduction-</a:t>
            </a:r>
            <a:r>
              <a:rPr lang="en-US" dirty="0" smtClean="0">
                <a:solidFill>
                  <a:srgbClr val="FF0000"/>
                </a:solidFill>
              </a:rPr>
              <a:t>Changing languages in education context in China </a:t>
            </a:r>
            <a:endParaRPr lang="en-GB" dirty="0">
              <a:solidFill>
                <a:srgbClr val="FF0000"/>
              </a:solidFill>
            </a:endParaRPr>
          </a:p>
        </p:txBody>
      </p:sp>
      <p:sp>
        <p:nvSpPr>
          <p:cNvPr id="3" name="Content Placeholder 2"/>
          <p:cNvSpPr>
            <a:spLocks noGrp="1"/>
          </p:cNvSpPr>
          <p:nvPr>
            <p:ph idx="1"/>
          </p:nvPr>
        </p:nvSpPr>
        <p:spPr>
          <a:xfrm>
            <a:off x="457200" y="1600200"/>
            <a:ext cx="8229600" cy="4709120"/>
          </a:xfrm>
        </p:spPr>
        <p:txBody>
          <a:bodyPr>
            <a:normAutofit fontScale="92500"/>
          </a:bodyPr>
          <a:lstStyle/>
          <a:p>
            <a:pPr marL="0" indent="0">
              <a:buNone/>
            </a:pPr>
            <a:r>
              <a:rPr lang="en-GB" dirty="0"/>
              <a:t>For some Chinese ethnic minorities:</a:t>
            </a:r>
          </a:p>
          <a:p>
            <a:pPr marL="0" indent="0">
              <a:buNone/>
            </a:pPr>
            <a:endParaRPr lang="en-GB" dirty="0" smtClean="0"/>
          </a:p>
          <a:p>
            <a:r>
              <a:rPr lang="en-GB" sz="3000" dirty="0" smtClean="0">
                <a:solidFill>
                  <a:srgbClr val="FF0000"/>
                </a:solidFill>
              </a:rPr>
              <a:t>Increased Change from bilingual to trilingual languages in education context due partly to: </a:t>
            </a:r>
          </a:p>
          <a:p>
            <a:pPr lvl="2"/>
            <a:r>
              <a:rPr lang="en-US" sz="2600" dirty="0" smtClean="0">
                <a:solidFill>
                  <a:srgbClr val="7030A0"/>
                </a:solidFill>
              </a:rPr>
              <a:t>The improved profile of the English Language in China</a:t>
            </a:r>
          </a:p>
          <a:p>
            <a:pPr marL="0" indent="0">
              <a:buNone/>
            </a:pPr>
            <a:r>
              <a:rPr lang="en-US" sz="3000" dirty="0" smtClean="0"/>
              <a:t>The context for this</a:t>
            </a:r>
            <a:r>
              <a:rPr lang="en-US" dirty="0" smtClean="0"/>
              <a:t>:</a:t>
            </a:r>
            <a:endParaRPr lang="en-GB" dirty="0" smtClean="0"/>
          </a:p>
          <a:p>
            <a:pPr marL="1200150" lvl="3" indent="-342900">
              <a:buFont typeface="Arial" panose="020B0604020202020204" pitchFamily="34" charset="0"/>
              <a:buChar char="•"/>
            </a:pPr>
            <a:r>
              <a:rPr lang="en-US" sz="2600" dirty="0"/>
              <a:t>Increased business relations between China and the rest of the world, still done in English although the </a:t>
            </a:r>
            <a:r>
              <a:rPr lang="en-US" sz="2600" dirty="0">
                <a:solidFill>
                  <a:srgbClr val="7030A0"/>
                </a:solidFill>
              </a:rPr>
              <a:t>“countries of economic strength” </a:t>
            </a:r>
            <a:r>
              <a:rPr lang="en-US" sz="2600" dirty="0"/>
              <a:t>(</a:t>
            </a:r>
            <a:r>
              <a:rPr lang="en-US" sz="2600" dirty="0" err="1"/>
              <a:t>Flowerdew</a:t>
            </a:r>
            <a:r>
              <a:rPr lang="en-US" sz="2600" dirty="0"/>
              <a:t> and Peacock, 2001:9) ranking has slightly altered.</a:t>
            </a:r>
          </a:p>
          <a:p>
            <a:pPr marL="0" indent="0">
              <a:buNone/>
            </a:pPr>
            <a:endParaRPr lang="en-GB" dirty="0"/>
          </a:p>
        </p:txBody>
      </p:sp>
      <p:pic>
        <p:nvPicPr>
          <p:cNvPr id="4" name="图片 2" descr="C:\Users\MacBook Pro\AppData\Roaming\360se6\Application\User Data\temp\3685.jpg"/>
          <p:cNvPicPr/>
          <p:nvPr/>
        </p:nvPicPr>
        <p:blipFill>
          <a:blip r:embed="rId2">
            <a:extLst>
              <a:ext uri="{28A0092B-C50C-407E-A947-70E740481C1C}">
                <a14:useLocalDpi xmlns:a14="http://schemas.microsoft.com/office/drawing/2010/main" val="0"/>
              </a:ext>
            </a:extLst>
          </a:blip>
          <a:srcRect/>
          <a:stretch>
            <a:fillRect/>
          </a:stretch>
        </p:blipFill>
        <p:spPr bwMode="auto">
          <a:xfrm>
            <a:off x="6497798" y="1484784"/>
            <a:ext cx="2593603" cy="1306195"/>
          </a:xfrm>
          <a:prstGeom prst="rect">
            <a:avLst/>
          </a:prstGeom>
          <a:noFill/>
          <a:ln>
            <a:noFill/>
          </a:ln>
        </p:spPr>
      </p:pic>
    </p:spTree>
    <p:extLst>
      <p:ext uri="{BB962C8B-B14F-4D97-AF65-F5344CB8AC3E}">
        <p14:creationId xmlns:p14="http://schemas.microsoft.com/office/powerpoint/2010/main" val="166785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Introduction- </a:t>
            </a:r>
            <a:r>
              <a:rPr lang="en-US" dirty="0" smtClean="0">
                <a:solidFill>
                  <a:srgbClr val="FF0000"/>
                </a:solidFill>
              </a:rPr>
              <a:t>a Languages </a:t>
            </a:r>
            <a:r>
              <a:rPr lang="en-US" dirty="0">
                <a:solidFill>
                  <a:srgbClr val="FF0000"/>
                </a:solidFill>
              </a:rPr>
              <a:t>in education context </a:t>
            </a:r>
            <a:endParaRPr lang="en-GB" dirty="0">
              <a:solidFill>
                <a:srgbClr val="FF0000"/>
              </a:solidFill>
            </a:endParaRPr>
          </a:p>
        </p:txBody>
      </p:sp>
      <p:sp>
        <p:nvSpPr>
          <p:cNvPr id="3" name="Content Placeholder 2"/>
          <p:cNvSpPr>
            <a:spLocks noGrp="1"/>
          </p:cNvSpPr>
          <p:nvPr>
            <p:ph idx="1"/>
          </p:nvPr>
        </p:nvSpPr>
        <p:spPr/>
        <p:txBody>
          <a:bodyPr>
            <a:normAutofit fontScale="92500"/>
          </a:bodyPr>
          <a:lstStyle/>
          <a:p>
            <a:pPr marL="57150" indent="0">
              <a:buNone/>
            </a:pPr>
            <a:r>
              <a:rPr lang="en-US" sz="3000" dirty="0"/>
              <a:t>In China, the languages in education of some ethnic </a:t>
            </a:r>
            <a:r>
              <a:rPr lang="en-US" sz="3000" dirty="0" smtClean="0"/>
              <a:t>minorities </a:t>
            </a:r>
            <a:r>
              <a:rPr lang="en-US" sz="3000" dirty="0"/>
              <a:t>now </a:t>
            </a:r>
            <a:r>
              <a:rPr lang="en-US" sz="3000" dirty="0" smtClean="0"/>
              <a:t>covers:</a:t>
            </a:r>
          </a:p>
          <a:p>
            <a:pPr lvl="1">
              <a:buFont typeface="Arial" panose="020B0604020202020204" pitchFamily="34" charset="0"/>
              <a:buChar char="•"/>
            </a:pPr>
            <a:r>
              <a:rPr lang="en-US" sz="2600" dirty="0">
                <a:solidFill>
                  <a:srgbClr val="FF0000"/>
                </a:solidFill>
              </a:rPr>
              <a:t>M</a:t>
            </a:r>
            <a:r>
              <a:rPr lang="en-US" sz="2600" dirty="0" smtClean="0">
                <a:solidFill>
                  <a:srgbClr val="FF0000"/>
                </a:solidFill>
              </a:rPr>
              <a:t>other </a:t>
            </a:r>
            <a:r>
              <a:rPr lang="en-US" sz="2600" dirty="0">
                <a:solidFill>
                  <a:srgbClr val="FF0000"/>
                </a:solidFill>
              </a:rPr>
              <a:t>tongue (L1), </a:t>
            </a:r>
            <a:endParaRPr lang="en-US" sz="2600" dirty="0" smtClean="0">
              <a:solidFill>
                <a:srgbClr val="FF0000"/>
              </a:solidFill>
            </a:endParaRPr>
          </a:p>
          <a:p>
            <a:pPr lvl="1">
              <a:buFont typeface="Arial" panose="020B0604020202020204" pitchFamily="34" charset="0"/>
              <a:buChar char="•"/>
            </a:pPr>
            <a:r>
              <a:rPr lang="en-US" sz="2600" dirty="0" smtClean="0">
                <a:solidFill>
                  <a:srgbClr val="FF0000"/>
                </a:solidFill>
              </a:rPr>
              <a:t>Mandarin </a:t>
            </a:r>
            <a:r>
              <a:rPr lang="en-US" sz="2600" dirty="0">
                <a:solidFill>
                  <a:srgbClr val="FF0000"/>
                </a:solidFill>
              </a:rPr>
              <a:t>Chinese (L2), and </a:t>
            </a:r>
            <a:endParaRPr lang="en-US" sz="2600" dirty="0" smtClean="0">
              <a:solidFill>
                <a:srgbClr val="FF0000"/>
              </a:solidFill>
            </a:endParaRPr>
          </a:p>
          <a:p>
            <a:pPr lvl="1">
              <a:buFont typeface="Arial" panose="020B0604020202020204" pitchFamily="34" charset="0"/>
              <a:buChar char="•"/>
            </a:pPr>
            <a:r>
              <a:rPr lang="en-US" sz="2600" dirty="0" smtClean="0">
                <a:solidFill>
                  <a:srgbClr val="FF0000"/>
                </a:solidFill>
              </a:rPr>
              <a:t>English </a:t>
            </a:r>
            <a:r>
              <a:rPr lang="en-US" sz="2600" dirty="0">
                <a:solidFill>
                  <a:srgbClr val="FF0000"/>
                </a:solidFill>
              </a:rPr>
              <a:t>(L3). </a:t>
            </a:r>
          </a:p>
          <a:p>
            <a:pPr marL="57150" indent="0">
              <a:buNone/>
            </a:pPr>
            <a:r>
              <a:rPr lang="en-US" sz="3000" dirty="0" smtClean="0"/>
              <a:t>Notably:</a:t>
            </a:r>
            <a:endParaRPr lang="en-GB" sz="3000" dirty="0"/>
          </a:p>
          <a:p>
            <a:pPr lvl="1">
              <a:buFont typeface="Arial" panose="020B0604020202020204" pitchFamily="34" charset="0"/>
              <a:buChar char="•"/>
            </a:pPr>
            <a:r>
              <a:rPr lang="en-GB" sz="2600" dirty="0" smtClean="0"/>
              <a:t>Chinese citizens are increasingly travelling </a:t>
            </a:r>
            <a:r>
              <a:rPr lang="en-GB" sz="2600" dirty="0"/>
              <a:t>to Europe and North America for English-medium university education.</a:t>
            </a:r>
          </a:p>
          <a:p>
            <a:pPr lvl="1">
              <a:buFont typeface="Arial" panose="020B0604020202020204" pitchFamily="34" charset="0"/>
              <a:buChar char="•"/>
            </a:pPr>
            <a:r>
              <a:rPr lang="en-GB" sz="2600" dirty="0" smtClean="0"/>
              <a:t>World-level European </a:t>
            </a:r>
            <a:r>
              <a:rPr lang="en-GB" sz="2600" dirty="0"/>
              <a:t>and American universities </a:t>
            </a:r>
            <a:r>
              <a:rPr lang="en-GB" sz="2600" dirty="0" smtClean="0"/>
              <a:t>are establishing campuses in China (premiered </a:t>
            </a:r>
            <a:r>
              <a:rPr lang="en-GB" sz="2600" dirty="0"/>
              <a:t>by UNNC).</a:t>
            </a:r>
          </a:p>
          <a:p>
            <a:endParaRPr lang="en-GB" dirty="0"/>
          </a:p>
        </p:txBody>
      </p:sp>
      <p:pic>
        <p:nvPicPr>
          <p:cNvPr id="4" name="图片 4" descr="C:\Users\MacBook Pro\AppData\Roaming\360se6\Application\User Data\temp\u=4036131774,4040349588&amp;fm=21&amp;gp=0.jpg"/>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259582"/>
            <a:ext cx="3240360" cy="1961506"/>
          </a:xfrm>
          <a:prstGeom prst="rect">
            <a:avLst/>
          </a:prstGeom>
          <a:noFill/>
          <a:ln>
            <a:noFill/>
          </a:ln>
        </p:spPr>
      </p:pic>
    </p:spTree>
    <p:extLst>
      <p:ext uri="{BB962C8B-B14F-4D97-AF65-F5344CB8AC3E}">
        <p14:creationId xmlns:p14="http://schemas.microsoft.com/office/powerpoint/2010/main" val="375295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Introduction- </a:t>
            </a:r>
            <a:r>
              <a:rPr lang="en-US" dirty="0" smtClean="0">
                <a:solidFill>
                  <a:srgbClr val="FF0000"/>
                </a:solidFill>
              </a:rPr>
              <a:t>The Demand for English and EAP</a:t>
            </a:r>
            <a:endParaRPr lang="en-GB" dirty="0">
              <a:solidFill>
                <a:srgbClr val="FF0000"/>
              </a:solidFill>
            </a:endParaRPr>
          </a:p>
        </p:txBody>
      </p:sp>
      <p:sp>
        <p:nvSpPr>
          <p:cNvPr id="3" name="Content Placeholder 2"/>
          <p:cNvSpPr>
            <a:spLocks noGrp="1"/>
          </p:cNvSpPr>
          <p:nvPr>
            <p:ph idx="1"/>
          </p:nvPr>
        </p:nvSpPr>
        <p:spPr>
          <a:xfrm>
            <a:off x="457200" y="1600200"/>
            <a:ext cx="8435280" cy="4525963"/>
          </a:xfrm>
        </p:spPr>
        <p:txBody>
          <a:bodyPr>
            <a:normAutofit/>
          </a:bodyPr>
          <a:lstStyle/>
          <a:p>
            <a:pPr marL="0" indent="0">
              <a:buNone/>
            </a:pPr>
            <a:r>
              <a:rPr lang="en-US" sz="2800" dirty="0" smtClean="0"/>
              <a:t>						</a:t>
            </a:r>
          </a:p>
          <a:p>
            <a:pPr marL="0" indent="0">
              <a:buNone/>
            </a:pPr>
            <a:endParaRPr lang="en-US" sz="2800" dirty="0"/>
          </a:p>
          <a:p>
            <a:pPr marL="0" indent="0">
              <a:buNone/>
            </a:pPr>
            <a:r>
              <a:rPr lang="en-US" sz="2800" dirty="0" smtClean="0"/>
              <a:t>The demand for and the </a:t>
            </a:r>
            <a:r>
              <a:rPr lang="en-US" sz="2800" dirty="0"/>
              <a:t>expansion of English </a:t>
            </a:r>
            <a:r>
              <a:rPr lang="en-US" sz="2800" dirty="0" smtClean="0"/>
              <a:t>(a</a:t>
            </a:r>
            <a:r>
              <a:rPr lang="en-US" sz="2800" b="1" dirty="0" smtClean="0"/>
              <a:t> key trilingual architect in China</a:t>
            </a:r>
            <a:r>
              <a:rPr lang="en-US" sz="2800" dirty="0" smtClean="0"/>
              <a:t>) is due largely to:</a:t>
            </a:r>
          </a:p>
          <a:p>
            <a:r>
              <a:rPr lang="en-US" sz="2400" b="1" dirty="0" smtClean="0">
                <a:solidFill>
                  <a:srgbClr val="FF0000"/>
                </a:solidFill>
              </a:rPr>
              <a:t>Its association with the countries of long standing economic    strength.</a:t>
            </a:r>
          </a:p>
          <a:p>
            <a:r>
              <a:rPr lang="en-US" sz="2400" b="1" dirty="0" smtClean="0">
                <a:solidFill>
                  <a:srgbClr val="FF0000"/>
                </a:solidFill>
              </a:rPr>
              <a:t>Its perception as a global knowledge/technology access language (</a:t>
            </a:r>
            <a:r>
              <a:rPr lang="en-US" sz="2400" b="1" dirty="0" err="1" smtClean="0">
                <a:solidFill>
                  <a:srgbClr val="FF0000"/>
                </a:solidFill>
              </a:rPr>
              <a:t>Flowerdew</a:t>
            </a:r>
            <a:r>
              <a:rPr lang="en-US" sz="2400" b="1" dirty="0" smtClean="0">
                <a:solidFill>
                  <a:srgbClr val="FF0000"/>
                </a:solidFill>
              </a:rPr>
              <a:t> </a:t>
            </a:r>
            <a:r>
              <a:rPr lang="en-US" sz="2400" b="1" dirty="0">
                <a:solidFill>
                  <a:srgbClr val="FF0000"/>
                </a:solidFill>
              </a:rPr>
              <a:t>and Peacock, </a:t>
            </a:r>
            <a:r>
              <a:rPr lang="en-US" sz="2400" b="1" dirty="0" smtClean="0">
                <a:solidFill>
                  <a:srgbClr val="FF0000"/>
                </a:solidFill>
              </a:rPr>
              <a:t>2001).</a:t>
            </a:r>
          </a:p>
          <a:p>
            <a:r>
              <a:rPr lang="en-US" sz="2400" b="1" dirty="0" smtClean="0">
                <a:solidFill>
                  <a:srgbClr val="FF0000"/>
                </a:solidFill>
              </a:rPr>
              <a:t>English-medium higher education </a:t>
            </a:r>
            <a:r>
              <a:rPr lang="en-US" sz="2400" b="1" dirty="0" err="1" smtClean="0">
                <a:solidFill>
                  <a:srgbClr val="FF0000"/>
                </a:solidFill>
              </a:rPr>
              <a:t>internationalisation</a:t>
            </a:r>
            <a:r>
              <a:rPr lang="en-US" sz="2400" b="1" dirty="0" smtClean="0">
                <a:solidFill>
                  <a:srgbClr val="FF0000"/>
                </a:solidFill>
              </a:rPr>
              <a:t> with an English for Academic Purposes (EAP) need</a:t>
            </a:r>
            <a:r>
              <a:rPr lang="en-US" sz="2400" dirty="0" smtClean="0"/>
              <a:t>. </a:t>
            </a:r>
          </a:p>
          <a:p>
            <a:pPr marL="0" indent="0">
              <a:buNone/>
            </a:pPr>
            <a:endParaRPr lang="en-GB" dirty="0"/>
          </a:p>
        </p:txBody>
      </p:sp>
      <p:pic>
        <p:nvPicPr>
          <p:cNvPr id="5" name="图片 1"/>
          <p:cNvPicPr/>
          <p:nvPr/>
        </p:nvPicPr>
        <p:blipFill>
          <a:blip r:embed="rId3"/>
          <a:stretch>
            <a:fillRect/>
          </a:stretch>
        </p:blipFill>
        <p:spPr>
          <a:xfrm>
            <a:off x="3203848" y="1628800"/>
            <a:ext cx="5414947" cy="1068705"/>
          </a:xfrm>
          <a:prstGeom prst="rect">
            <a:avLst/>
          </a:prstGeom>
        </p:spPr>
      </p:pic>
    </p:spTree>
    <p:extLst>
      <p:ext uri="{BB962C8B-B14F-4D97-AF65-F5344CB8AC3E}">
        <p14:creationId xmlns:p14="http://schemas.microsoft.com/office/powerpoint/2010/main" val="272902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Trilingualism</a:t>
            </a:r>
            <a:r>
              <a:rPr lang="en-GB" dirty="0" smtClean="0"/>
              <a:t> and </a:t>
            </a:r>
            <a:r>
              <a:rPr lang="en-GB" b="1" dirty="0" err="1" smtClean="0">
                <a:solidFill>
                  <a:srgbClr val="FF0000"/>
                </a:solidFill>
              </a:rPr>
              <a:t>ethnolinguistic</a:t>
            </a:r>
            <a:r>
              <a:rPr lang="en-GB" b="1" dirty="0" smtClean="0">
                <a:solidFill>
                  <a:srgbClr val="FF0000"/>
                </a:solidFill>
              </a:rPr>
              <a:t> vitality</a:t>
            </a:r>
            <a:endParaRPr lang="en-GB" b="1"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US" dirty="0" smtClean="0"/>
              <a:t>It warrants stating that:</a:t>
            </a:r>
          </a:p>
          <a:p>
            <a:pPr marL="0" indent="0">
              <a:buNone/>
            </a:pPr>
            <a:r>
              <a:rPr lang="en-US" dirty="0" smtClean="0"/>
              <a:t>					</a:t>
            </a:r>
            <a:endParaRPr lang="en-US" dirty="0"/>
          </a:p>
          <a:p>
            <a:pPr marL="0" indent="0">
              <a:buNone/>
            </a:pPr>
            <a:endParaRPr lang="en-GB" dirty="0" smtClean="0"/>
          </a:p>
          <a:p>
            <a:r>
              <a:rPr lang="en-GB" dirty="0" err="1" smtClean="0"/>
              <a:t>Trilingualism</a:t>
            </a:r>
            <a:r>
              <a:rPr lang="en-GB" dirty="0" smtClean="0"/>
              <a:t>, a beneficiary of multilingualism sustenance and harmony in China</a:t>
            </a:r>
            <a:r>
              <a:rPr lang="en-GB" dirty="0"/>
              <a:t> </a:t>
            </a:r>
            <a:r>
              <a:rPr lang="en-GB" dirty="0" smtClean="0"/>
              <a:t>(Liu, 2010)</a:t>
            </a:r>
            <a:r>
              <a:rPr lang="en-GB" b="1" dirty="0" smtClean="0">
                <a:solidFill>
                  <a:srgbClr val="FF0000"/>
                </a:solidFill>
              </a:rPr>
              <a:t>, has become a veritable boost to </a:t>
            </a:r>
            <a:r>
              <a:rPr lang="en-GB" b="1" dirty="0" err="1" smtClean="0">
                <a:solidFill>
                  <a:srgbClr val="FF0000"/>
                </a:solidFill>
              </a:rPr>
              <a:t>ethnoliguistic</a:t>
            </a:r>
            <a:r>
              <a:rPr lang="en-GB" b="1" dirty="0" smtClean="0">
                <a:solidFill>
                  <a:srgbClr val="FF0000"/>
                </a:solidFill>
              </a:rPr>
              <a:t> vitality.</a:t>
            </a:r>
          </a:p>
          <a:p>
            <a:pPr marL="0" indent="0">
              <a:buNone/>
            </a:pPr>
            <a:r>
              <a:rPr lang="en-GB" dirty="0" smtClean="0"/>
              <a:t> </a:t>
            </a:r>
          </a:p>
          <a:p>
            <a:r>
              <a:rPr lang="en-GB" dirty="0" smtClean="0"/>
              <a:t>The survival of mother tongues and </a:t>
            </a:r>
            <a:r>
              <a:rPr lang="en-GB" b="1" dirty="0" smtClean="0">
                <a:solidFill>
                  <a:srgbClr val="FF0000"/>
                </a:solidFill>
              </a:rPr>
              <a:t>intergenerational language transmission</a:t>
            </a:r>
            <a:r>
              <a:rPr lang="en-GB" dirty="0" smtClean="0"/>
              <a:t> are thus made possible (e.g. in China) through </a:t>
            </a:r>
            <a:r>
              <a:rPr lang="en-GB" dirty="0" err="1" smtClean="0"/>
              <a:t>trilingualism</a:t>
            </a:r>
            <a:r>
              <a:rPr lang="en-GB" dirty="0" smtClean="0"/>
              <a:t>.</a:t>
            </a:r>
          </a:p>
          <a:p>
            <a:pPr marL="0" indent="0">
              <a:buNone/>
            </a:pPr>
            <a:endParaRPr lang="en-GB" dirty="0"/>
          </a:p>
        </p:txBody>
      </p:sp>
      <p:pic>
        <p:nvPicPr>
          <p:cNvPr id="4" name="图片 2" descr="C:\Users\MacBook Pro\AppData\Roaming\360se6\Application\User Data\temp\3685.jpg"/>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556792"/>
            <a:ext cx="4032448" cy="1306195"/>
          </a:xfrm>
          <a:prstGeom prst="rect">
            <a:avLst/>
          </a:prstGeom>
          <a:noFill/>
          <a:ln>
            <a:noFill/>
          </a:ln>
        </p:spPr>
      </p:pic>
    </p:spTree>
    <p:extLst>
      <p:ext uri="{BB962C8B-B14F-4D97-AF65-F5344CB8AC3E}">
        <p14:creationId xmlns:p14="http://schemas.microsoft.com/office/powerpoint/2010/main" val="69538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rise of </a:t>
            </a:r>
            <a:r>
              <a:rPr lang="en-GB" dirty="0" err="1" smtClean="0"/>
              <a:t>trilingualism</a:t>
            </a:r>
            <a:r>
              <a:rPr lang="en-GB" dirty="0" smtClean="0"/>
              <a:t>- trends in the delay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2800" dirty="0" smtClean="0"/>
              <a:t>Some trends in </a:t>
            </a:r>
            <a:r>
              <a:rPr lang="en-GB" sz="2800" dirty="0" err="1" smtClean="0"/>
              <a:t>trilingualism</a:t>
            </a:r>
            <a:r>
              <a:rPr lang="en-GB" sz="2800" dirty="0" smtClean="0"/>
              <a:t> field delineation delay :</a:t>
            </a:r>
          </a:p>
          <a:p>
            <a:r>
              <a:rPr lang="en-GB" sz="2400" dirty="0" smtClean="0"/>
              <a:t>Tendency </a:t>
            </a:r>
            <a:r>
              <a:rPr lang="en-GB" sz="2400" dirty="0"/>
              <a:t>to </a:t>
            </a:r>
            <a:r>
              <a:rPr lang="en-GB" sz="2400" dirty="0" smtClean="0"/>
              <a:t>class </a:t>
            </a:r>
            <a:r>
              <a:rPr lang="en-GB" sz="2400" dirty="0"/>
              <a:t>three languages existing in one person under </a:t>
            </a:r>
            <a:r>
              <a:rPr lang="en-GB" sz="2400" dirty="0" smtClean="0"/>
              <a:t>bilingualism </a:t>
            </a:r>
            <a:r>
              <a:rPr lang="en-GB" sz="2400" dirty="0"/>
              <a:t>and multilingualism(Hoffman, 2001). </a:t>
            </a:r>
            <a:endParaRPr lang="en-GB" sz="2400" dirty="0" smtClean="0"/>
          </a:p>
          <a:p>
            <a:pPr marL="0" indent="0">
              <a:buNone/>
            </a:pPr>
            <a:endParaRPr lang="en-GB" sz="2400" dirty="0" smtClean="0"/>
          </a:p>
          <a:p>
            <a:r>
              <a:rPr lang="en-GB" sz="2400" dirty="0" smtClean="0"/>
              <a:t>Dearth </a:t>
            </a:r>
            <a:r>
              <a:rPr lang="en-GB" sz="2400" dirty="0"/>
              <a:t>of empirical evidence to explain </a:t>
            </a:r>
            <a:r>
              <a:rPr lang="en-GB" sz="2400" dirty="0" smtClean="0"/>
              <a:t>individual simultaneous </a:t>
            </a:r>
            <a:r>
              <a:rPr lang="en-GB" sz="2400" dirty="0"/>
              <a:t>use of three </a:t>
            </a:r>
            <a:r>
              <a:rPr lang="en-GB" sz="2400" dirty="0" smtClean="0"/>
              <a:t>languages, until </a:t>
            </a:r>
            <a:r>
              <a:rPr lang="en-GB" sz="2400" dirty="0"/>
              <a:t>about the last </a:t>
            </a:r>
            <a:r>
              <a:rPr lang="en-GB" sz="2400" dirty="0" smtClean="0"/>
              <a:t>15 </a:t>
            </a:r>
            <a:r>
              <a:rPr lang="en-GB" sz="2400" dirty="0"/>
              <a:t>years (</a:t>
            </a:r>
            <a:r>
              <a:rPr lang="en-GB" sz="2400" dirty="0" smtClean="0"/>
              <a:t>Hoffman, 2001), dissuaded trilingual field autonomy.</a:t>
            </a:r>
          </a:p>
          <a:p>
            <a:pPr marL="0" indent="0">
              <a:buNone/>
            </a:pPr>
            <a:endParaRPr lang="en-GB" sz="2400" dirty="0" smtClean="0"/>
          </a:p>
          <a:p>
            <a:r>
              <a:rPr lang="en-GB" sz="2400" dirty="0"/>
              <a:t>S</a:t>
            </a:r>
            <a:r>
              <a:rPr lang="en-GB" sz="2400" dirty="0" smtClean="0"/>
              <a:t>tudies </a:t>
            </a:r>
            <a:r>
              <a:rPr lang="en-GB" sz="2400" dirty="0"/>
              <a:t>which focused on individuals with three language abilities became submissive to the bilingual theoretical framework (Hoffman, 2001).</a:t>
            </a:r>
          </a:p>
        </p:txBody>
      </p:sp>
      <p:pic>
        <p:nvPicPr>
          <p:cNvPr id="4" name="图片 2" descr="C:\Users\MacBook Pro\AppData\Roaming\360se6\Application\User Data\temp\3685.jpg"/>
          <p:cNvPicPr/>
          <p:nvPr/>
        </p:nvPicPr>
        <p:blipFill>
          <a:blip r:embed="rId2">
            <a:extLst>
              <a:ext uri="{28A0092B-C50C-407E-A947-70E740481C1C}">
                <a14:useLocalDpi xmlns:a14="http://schemas.microsoft.com/office/drawing/2010/main" val="0"/>
              </a:ext>
            </a:extLst>
          </a:blip>
          <a:srcRect/>
          <a:stretch>
            <a:fillRect/>
          </a:stretch>
        </p:blipFill>
        <p:spPr bwMode="auto">
          <a:xfrm>
            <a:off x="5902325" y="5301208"/>
            <a:ext cx="3241675" cy="1306195"/>
          </a:xfrm>
          <a:prstGeom prst="rect">
            <a:avLst/>
          </a:prstGeom>
          <a:noFill/>
          <a:ln>
            <a:noFill/>
          </a:ln>
        </p:spPr>
      </p:pic>
    </p:spTree>
    <p:extLst>
      <p:ext uri="{BB962C8B-B14F-4D97-AF65-F5344CB8AC3E}">
        <p14:creationId xmlns:p14="http://schemas.microsoft.com/office/powerpoint/2010/main" val="3643682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rise of </a:t>
            </a:r>
            <a:r>
              <a:rPr lang="en-GB" dirty="0" err="1" smtClean="0"/>
              <a:t>trilingualism</a:t>
            </a:r>
            <a:r>
              <a:rPr lang="en-GB" dirty="0" smtClean="0"/>
              <a:t>- a bold argument</a:t>
            </a:r>
            <a:endParaRPr lang="en-GB" dirty="0"/>
          </a:p>
        </p:txBody>
      </p:sp>
      <p:sp>
        <p:nvSpPr>
          <p:cNvPr id="3" name="Content Placeholder 2"/>
          <p:cNvSpPr>
            <a:spLocks noGrp="1"/>
          </p:cNvSpPr>
          <p:nvPr>
            <p:ph idx="1"/>
          </p:nvPr>
        </p:nvSpPr>
        <p:spPr>
          <a:xfrm>
            <a:off x="457200" y="1600200"/>
            <a:ext cx="8229600" cy="5257800"/>
          </a:xfrm>
        </p:spPr>
        <p:txBody>
          <a:bodyPr>
            <a:normAutofit fontScale="85000" lnSpcReduction="20000"/>
          </a:bodyPr>
          <a:lstStyle/>
          <a:p>
            <a:pPr marL="0" indent="0">
              <a:buNone/>
            </a:pPr>
            <a:r>
              <a:rPr lang="en-GB" dirty="0" err="1" smtClean="0"/>
              <a:t>Trilingualism</a:t>
            </a:r>
            <a:r>
              <a:rPr lang="en-GB" dirty="0" smtClean="0"/>
              <a:t> rise has been marked by:</a:t>
            </a:r>
          </a:p>
          <a:p>
            <a:r>
              <a:rPr lang="en-GB" sz="3000" dirty="0" smtClean="0"/>
              <a:t>Hoffman’s (2001) review of </a:t>
            </a:r>
            <a:r>
              <a:rPr lang="en-GB" sz="3000" dirty="0" err="1" smtClean="0"/>
              <a:t>trilingualism</a:t>
            </a:r>
            <a:r>
              <a:rPr lang="en-GB" sz="3000" dirty="0" smtClean="0"/>
              <a:t> studies and her bold argument for the field’s autonomy.</a:t>
            </a:r>
          </a:p>
          <a:p>
            <a:pPr marL="0" indent="0">
              <a:buNone/>
            </a:pPr>
            <a:endParaRPr lang="en-GB" sz="3000" dirty="0" smtClean="0"/>
          </a:p>
          <a:p>
            <a:r>
              <a:rPr lang="en-GB" sz="3000" dirty="0" smtClean="0"/>
              <a:t>Hoffman and </a:t>
            </a:r>
            <a:r>
              <a:rPr lang="en-US" sz="3000" dirty="0" err="1"/>
              <a:t>Jehannes</a:t>
            </a:r>
            <a:r>
              <a:rPr lang="en-GB" sz="3000" dirty="0" smtClean="0"/>
              <a:t> (2004). This collection of research evidenced </a:t>
            </a:r>
            <a:r>
              <a:rPr lang="en-GB" sz="3000" dirty="0" err="1" smtClean="0"/>
              <a:t>trilingualism</a:t>
            </a:r>
            <a:r>
              <a:rPr lang="en-GB" sz="3000" dirty="0" smtClean="0"/>
              <a:t> as an autonomous field. </a:t>
            </a:r>
          </a:p>
          <a:p>
            <a:pPr marL="0" indent="0">
              <a:buNone/>
            </a:pPr>
            <a:endParaRPr lang="en-GB" sz="3000" dirty="0" smtClean="0"/>
          </a:p>
          <a:p>
            <a:r>
              <a:rPr lang="en-GB" sz="3000" dirty="0" smtClean="0"/>
              <a:t>Preceding these was the 1999 First International </a:t>
            </a:r>
            <a:r>
              <a:rPr lang="en-GB" sz="3000" dirty="0"/>
              <a:t>Conference on Third Language Acquisition and </a:t>
            </a:r>
            <a:r>
              <a:rPr lang="en-GB" sz="3000" dirty="0" smtClean="0"/>
              <a:t>Multilingualism in </a:t>
            </a:r>
            <a:r>
              <a:rPr lang="en-GB" sz="3000" dirty="0"/>
              <a:t>Innsbruck, </a:t>
            </a:r>
            <a:r>
              <a:rPr lang="en-GB" sz="3000" dirty="0" smtClean="0"/>
              <a:t>Austria.</a:t>
            </a:r>
          </a:p>
          <a:p>
            <a:pPr marL="0" indent="0">
              <a:buNone/>
            </a:pPr>
            <a:r>
              <a:rPr lang="en-GB" sz="3000" dirty="0" smtClean="0"/>
              <a:t> </a:t>
            </a:r>
          </a:p>
          <a:p>
            <a:r>
              <a:rPr lang="en-GB" sz="3000" dirty="0" smtClean="0"/>
              <a:t>But the conference did not clearly articulate a trilingual field delineation.  </a:t>
            </a:r>
            <a:endParaRPr lang="en-GB" sz="3000" dirty="0"/>
          </a:p>
        </p:txBody>
      </p:sp>
    </p:spTree>
    <p:extLst>
      <p:ext uri="{BB962C8B-B14F-4D97-AF65-F5344CB8AC3E}">
        <p14:creationId xmlns:p14="http://schemas.microsoft.com/office/powerpoint/2010/main" val="7292043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smtClean="0"/>
              <a:t>Trilingualism</a:t>
            </a:r>
            <a:r>
              <a:rPr lang="en-GB" dirty="0" smtClean="0"/>
              <a:t>- </a:t>
            </a:r>
            <a:r>
              <a:rPr lang="en-GB" b="1" dirty="0" smtClean="0">
                <a:solidFill>
                  <a:srgbClr val="00B0F0"/>
                </a:solidFill>
              </a:rPr>
              <a:t>factors of variation</a:t>
            </a:r>
            <a:endParaRPr lang="en-GB" b="1" dirty="0">
              <a:solidFill>
                <a:srgbClr val="00B0F0"/>
              </a:solidFill>
            </a:endParaRPr>
          </a:p>
        </p:txBody>
      </p:sp>
      <p:sp>
        <p:nvSpPr>
          <p:cNvPr id="3" name="Content Placeholder 2"/>
          <p:cNvSpPr>
            <a:spLocks noGrp="1"/>
          </p:cNvSpPr>
          <p:nvPr>
            <p:ph idx="1"/>
          </p:nvPr>
        </p:nvSpPr>
        <p:spPr>
          <a:xfrm>
            <a:off x="457200" y="1600200"/>
            <a:ext cx="8229600" cy="4925144"/>
          </a:xfrm>
        </p:spPr>
        <p:txBody>
          <a:bodyPr>
            <a:normAutofit fontScale="85000" lnSpcReduction="20000"/>
          </a:bodyPr>
          <a:lstStyle/>
          <a:p>
            <a:r>
              <a:rPr lang="en-GB" dirty="0" smtClean="0"/>
              <a:t>Bilingual </a:t>
            </a:r>
            <a:r>
              <a:rPr lang="en-GB" dirty="0"/>
              <a:t>and trilingual distinction is </a:t>
            </a:r>
            <a:r>
              <a:rPr lang="en-GB" b="1" u="sng" dirty="0" smtClean="0">
                <a:solidFill>
                  <a:srgbClr val="FF0000"/>
                </a:solidFill>
              </a:rPr>
              <a:t>quantitative</a:t>
            </a:r>
            <a:r>
              <a:rPr lang="en-GB" dirty="0" smtClean="0"/>
              <a:t>; there are relatively </a:t>
            </a:r>
            <a:r>
              <a:rPr lang="en-GB" dirty="0"/>
              <a:t>few </a:t>
            </a:r>
            <a:r>
              <a:rPr lang="en-GB" dirty="0" smtClean="0"/>
              <a:t>differences </a:t>
            </a:r>
            <a:r>
              <a:rPr lang="en-GB" dirty="0"/>
              <a:t>between them in </a:t>
            </a:r>
            <a:r>
              <a:rPr lang="en-GB" b="1" u="sng" dirty="0" smtClean="0">
                <a:solidFill>
                  <a:srgbClr val="FF0000"/>
                </a:solidFill>
              </a:rPr>
              <a:t>kind</a:t>
            </a:r>
            <a:r>
              <a:rPr lang="en-GB" b="1" dirty="0"/>
              <a:t> </a:t>
            </a:r>
            <a:r>
              <a:rPr lang="en-GB" dirty="0" smtClean="0"/>
              <a:t>(Hoffman, 2001).</a:t>
            </a:r>
          </a:p>
          <a:p>
            <a:r>
              <a:rPr lang="en-GB" dirty="0" err="1"/>
              <a:t>Trilinguals</a:t>
            </a:r>
            <a:r>
              <a:rPr lang="en-GB" dirty="0"/>
              <a:t> vary </a:t>
            </a:r>
            <a:r>
              <a:rPr lang="en-GB" dirty="0" smtClean="0"/>
              <a:t>in </a:t>
            </a:r>
            <a:r>
              <a:rPr lang="en-GB" dirty="0"/>
              <a:t>different possible </a:t>
            </a:r>
            <a:r>
              <a:rPr lang="en-GB" dirty="0" smtClean="0"/>
              <a:t>ways: </a:t>
            </a:r>
            <a:r>
              <a:rPr lang="en-GB" b="1" dirty="0" smtClean="0">
                <a:solidFill>
                  <a:srgbClr val="7030A0"/>
                </a:solidFill>
              </a:rPr>
              <a:t>age</a:t>
            </a:r>
            <a:r>
              <a:rPr lang="en-GB" b="1" dirty="0">
                <a:solidFill>
                  <a:srgbClr val="7030A0"/>
                </a:solidFill>
              </a:rPr>
              <a:t>, </a:t>
            </a:r>
            <a:r>
              <a:rPr lang="en-GB" b="1" dirty="0" smtClean="0">
                <a:solidFill>
                  <a:srgbClr val="7030A0"/>
                </a:solidFill>
              </a:rPr>
              <a:t>acquisition </a:t>
            </a:r>
            <a:r>
              <a:rPr lang="en-GB" b="1" dirty="0">
                <a:solidFill>
                  <a:srgbClr val="7030A0"/>
                </a:solidFill>
              </a:rPr>
              <a:t>sequence, competence degree, home language use and </a:t>
            </a:r>
            <a:r>
              <a:rPr lang="en-GB" b="1" dirty="0" smtClean="0">
                <a:solidFill>
                  <a:srgbClr val="7030A0"/>
                </a:solidFill>
              </a:rPr>
              <a:t>childhood/youthful </a:t>
            </a:r>
            <a:r>
              <a:rPr lang="en-GB" b="1" dirty="0">
                <a:solidFill>
                  <a:srgbClr val="7030A0"/>
                </a:solidFill>
              </a:rPr>
              <a:t>community and education </a:t>
            </a:r>
            <a:r>
              <a:rPr lang="en-GB" dirty="0"/>
              <a:t>(Hoffman, 2001</a:t>
            </a:r>
            <a:r>
              <a:rPr lang="en-GB" dirty="0" smtClean="0"/>
              <a:t>).</a:t>
            </a:r>
          </a:p>
          <a:p>
            <a:pPr marL="0" indent="0">
              <a:buNone/>
            </a:pPr>
            <a:endParaRPr lang="en-GB" dirty="0" smtClean="0"/>
          </a:p>
          <a:p>
            <a:pPr marL="0" indent="0">
              <a:buNone/>
            </a:pPr>
            <a:r>
              <a:rPr lang="en-GB" dirty="0" smtClean="0"/>
              <a:t>Additional </a:t>
            </a:r>
            <a:r>
              <a:rPr lang="en-GB" dirty="0"/>
              <a:t>trilingual </a:t>
            </a:r>
            <a:r>
              <a:rPr lang="en-GB" dirty="0" smtClean="0"/>
              <a:t>variables:</a:t>
            </a:r>
          </a:p>
          <a:p>
            <a:r>
              <a:rPr lang="en-GB" b="1" dirty="0" smtClean="0">
                <a:solidFill>
                  <a:srgbClr val="FF0000"/>
                </a:solidFill>
              </a:rPr>
              <a:t>Kinds </a:t>
            </a:r>
            <a:r>
              <a:rPr lang="en-GB" b="1" dirty="0">
                <a:solidFill>
                  <a:srgbClr val="FF0000"/>
                </a:solidFill>
              </a:rPr>
              <a:t>of languages </a:t>
            </a:r>
            <a:r>
              <a:rPr lang="en-GB" b="1" dirty="0" smtClean="0">
                <a:solidFill>
                  <a:srgbClr val="FF0000"/>
                </a:solidFill>
              </a:rPr>
              <a:t>involved</a:t>
            </a:r>
            <a:r>
              <a:rPr lang="en-GB" dirty="0" smtClean="0"/>
              <a:t>, e.g. </a:t>
            </a:r>
            <a:r>
              <a:rPr lang="en-GB" dirty="0"/>
              <a:t>2</a:t>
            </a:r>
            <a:r>
              <a:rPr lang="en-GB" dirty="0" smtClean="0"/>
              <a:t> </a:t>
            </a:r>
            <a:r>
              <a:rPr lang="en-GB" dirty="0"/>
              <a:t>indigenous languages </a:t>
            </a:r>
            <a:r>
              <a:rPr lang="en-GB" dirty="0" smtClean="0"/>
              <a:t>vs </a:t>
            </a:r>
            <a:r>
              <a:rPr lang="en-GB" dirty="0"/>
              <a:t>a foreign language (e.g. in China); one indigenous language </a:t>
            </a:r>
            <a:r>
              <a:rPr lang="en-GB" dirty="0" smtClean="0"/>
              <a:t>vs </a:t>
            </a:r>
            <a:r>
              <a:rPr lang="en-GB" dirty="0"/>
              <a:t>two foreign </a:t>
            </a:r>
            <a:r>
              <a:rPr lang="en-GB" dirty="0" smtClean="0"/>
              <a:t>languages like </a:t>
            </a:r>
            <a:r>
              <a:rPr lang="en-GB" dirty="0"/>
              <a:t>French and English (e.g. in Francophone Africa</a:t>
            </a:r>
            <a:r>
              <a:rPr lang="en-GB" dirty="0" smtClean="0"/>
              <a:t>).</a:t>
            </a:r>
          </a:p>
        </p:txBody>
      </p:sp>
      <p:pic>
        <p:nvPicPr>
          <p:cNvPr id="4" name="Picture 3" descr="https://encrypted-tbn2.gstatic.com/images?q=tbn:ANd9GcTeBTLeKCTB6l0E786RGwBuF4wHO9rbctNYIebgrghscWewtC7QdA"/>
          <p:cNvPicPr/>
          <p:nvPr/>
        </p:nvPicPr>
        <p:blipFill>
          <a:blip r:embed="rId2">
            <a:extLst>
              <a:ext uri="{28A0092B-C50C-407E-A947-70E740481C1C}">
                <a14:useLocalDpi xmlns:a14="http://schemas.microsoft.com/office/drawing/2010/main" val="0"/>
              </a:ext>
            </a:extLst>
          </a:blip>
          <a:srcRect/>
          <a:stretch>
            <a:fillRect/>
          </a:stretch>
        </p:blipFill>
        <p:spPr bwMode="auto">
          <a:xfrm>
            <a:off x="6397240" y="3933056"/>
            <a:ext cx="2520280" cy="1008112"/>
          </a:xfrm>
          <a:prstGeom prst="rect">
            <a:avLst/>
          </a:prstGeom>
          <a:noFill/>
          <a:ln>
            <a:noFill/>
          </a:ln>
        </p:spPr>
      </p:pic>
    </p:spTree>
    <p:extLst>
      <p:ext uri="{BB962C8B-B14F-4D97-AF65-F5344CB8AC3E}">
        <p14:creationId xmlns:p14="http://schemas.microsoft.com/office/powerpoint/2010/main" val="92557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Trilingualism</a:t>
            </a:r>
            <a:r>
              <a:rPr lang="en-GB" dirty="0"/>
              <a:t>- </a:t>
            </a:r>
            <a:r>
              <a:rPr lang="en-GB" b="1" dirty="0">
                <a:solidFill>
                  <a:srgbClr val="00B0F0"/>
                </a:solidFill>
              </a:rPr>
              <a:t>factors of </a:t>
            </a:r>
            <a:r>
              <a:rPr lang="en-GB" b="1" dirty="0" smtClean="0">
                <a:solidFill>
                  <a:srgbClr val="00B0F0"/>
                </a:solidFill>
              </a:rPr>
              <a:t>variation (cont.)</a:t>
            </a:r>
            <a:endParaRPr lang="en-GB" b="1" dirty="0">
              <a:solidFill>
                <a:srgbClr val="00B0F0"/>
              </a:solidFill>
            </a:endParaRPr>
          </a:p>
        </p:txBody>
      </p:sp>
      <p:sp>
        <p:nvSpPr>
          <p:cNvPr id="3" name="Content Placeholder 2"/>
          <p:cNvSpPr>
            <a:spLocks noGrp="1"/>
          </p:cNvSpPr>
          <p:nvPr>
            <p:ph idx="1"/>
          </p:nvPr>
        </p:nvSpPr>
        <p:spPr/>
        <p:txBody>
          <a:bodyPr>
            <a:normAutofit fontScale="85000" lnSpcReduction="20000"/>
          </a:bodyPr>
          <a:lstStyle/>
          <a:p>
            <a:pPr marL="0" indent="0">
              <a:buNone/>
            </a:pPr>
            <a:r>
              <a:rPr lang="en-GB" dirty="0" err="1"/>
              <a:t>T</a:t>
            </a:r>
            <a:r>
              <a:rPr lang="en-GB" dirty="0" err="1" smtClean="0"/>
              <a:t>rillingual</a:t>
            </a:r>
            <a:r>
              <a:rPr lang="en-GB" dirty="0" smtClean="0"/>
              <a:t> variables (cont.) :</a:t>
            </a:r>
          </a:p>
          <a:p>
            <a:pPr marL="0" indent="0">
              <a:buNone/>
            </a:pPr>
            <a:r>
              <a:rPr lang="en-US" dirty="0" smtClean="0"/>
              <a:t>						</a:t>
            </a:r>
            <a:endParaRPr lang="en-US" dirty="0"/>
          </a:p>
          <a:p>
            <a:pPr marL="0" indent="0">
              <a:buNone/>
            </a:pPr>
            <a:endParaRPr lang="en-GB" dirty="0" smtClean="0"/>
          </a:p>
          <a:p>
            <a:r>
              <a:rPr lang="en-GB" b="1" dirty="0" smtClean="0">
                <a:solidFill>
                  <a:srgbClr val="FF0000"/>
                </a:solidFill>
              </a:rPr>
              <a:t>Duration</a:t>
            </a:r>
            <a:r>
              <a:rPr lang="en-GB" dirty="0" smtClean="0"/>
              <a:t>- </a:t>
            </a:r>
            <a:r>
              <a:rPr lang="en-GB" dirty="0"/>
              <a:t>a language learned over the longest period of time (e.g. Mandarin </a:t>
            </a:r>
            <a:r>
              <a:rPr lang="en-GB" dirty="0" smtClean="0"/>
              <a:t>Chinese) </a:t>
            </a:r>
            <a:r>
              <a:rPr lang="en-GB" dirty="0"/>
              <a:t>might </a:t>
            </a:r>
            <a:r>
              <a:rPr lang="en-GB" dirty="0" smtClean="0"/>
              <a:t>attract </a:t>
            </a:r>
            <a:r>
              <a:rPr lang="en-GB" dirty="0"/>
              <a:t>the most quantitative </a:t>
            </a:r>
            <a:r>
              <a:rPr lang="en-GB" dirty="0" smtClean="0"/>
              <a:t>competence- and trilingual influence.</a:t>
            </a:r>
            <a:endParaRPr lang="en-GB" dirty="0"/>
          </a:p>
          <a:p>
            <a:r>
              <a:rPr lang="en-GB" b="1" dirty="0" smtClean="0">
                <a:solidFill>
                  <a:srgbClr val="FF0000"/>
                </a:solidFill>
              </a:rPr>
              <a:t>Interaction</a:t>
            </a:r>
            <a:r>
              <a:rPr lang="en-GB" dirty="0" smtClean="0"/>
              <a:t> </a:t>
            </a:r>
            <a:r>
              <a:rPr lang="en-GB" dirty="0"/>
              <a:t>among </a:t>
            </a:r>
            <a:r>
              <a:rPr lang="en-GB" dirty="0" smtClean="0"/>
              <a:t>variables (e.g. duration vs age) </a:t>
            </a:r>
            <a:r>
              <a:rPr lang="en-GB" dirty="0"/>
              <a:t>could shape the degree of trilingual competence. </a:t>
            </a:r>
            <a:endParaRPr lang="en-GB" dirty="0" smtClean="0"/>
          </a:p>
          <a:p>
            <a:r>
              <a:rPr lang="en-GB" dirty="0" smtClean="0"/>
              <a:t>Accordingly</a:t>
            </a:r>
            <a:r>
              <a:rPr lang="en-GB" dirty="0"/>
              <a:t>, the word </a:t>
            </a:r>
            <a:r>
              <a:rPr lang="en-GB" dirty="0" smtClean="0"/>
              <a:t>“ ‘</a:t>
            </a:r>
            <a:r>
              <a:rPr lang="en-GB" dirty="0"/>
              <a:t>trilingual’ can only be used as a blanket term” (Hoffman, 2001:4) underneath which there are specific </a:t>
            </a:r>
            <a:r>
              <a:rPr lang="en-GB" dirty="0" smtClean="0"/>
              <a:t>values and qualities.</a:t>
            </a:r>
          </a:p>
          <a:p>
            <a:pPr marL="0" indent="0">
              <a:buNone/>
            </a:pPr>
            <a:endParaRPr lang="en-GB" dirty="0" smtClean="0"/>
          </a:p>
          <a:p>
            <a:pPr marL="0" indent="0">
              <a:buNone/>
            </a:pPr>
            <a:endParaRPr lang="en-GB" dirty="0"/>
          </a:p>
        </p:txBody>
      </p:sp>
      <p:pic>
        <p:nvPicPr>
          <p:cNvPr id="4" name="图片 8" descr="C:\Users\MacBook Pro\AppData\Roaming\360se6\Application\User Data\temp\20131130100645_45747.jpg"/>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469707"/>
            <a:ext cx="3096344" cy="1306195"/>
          </a:xfrm>
          <a:prstGeom prst="rect">
            <a:avLst/>
          </a:prstGeom>
          <a:noFill/>
          <a:ln>
            <a:noFill/>
          </a:ln>
        </p:spPr>
      </p:pic>
    </p:spTree>
    <p:extLst>
      <p:ext uri="{BB962C8B-B14F-4D97-AF65-F5344CB8AC3E}">
        <p14:creationId xmlns:p14="http://schemas.microsoft.com/office/powerpoint/2010/main" val="128295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Trilingual typological groups</a:t>
            </a:r>
            <a:endParaRPr lang="en-GB" dirty="0"/>
          </a:p>
        </p:txBody>
      </p:sp>
      <p:sp>
        <p:nvSpPr>
          <p:cNvPr id="3" name="Content Placeholder 2"/>
          <p:cNvSpPr>
            <a:spLocks noGrp="1"/>
          </p:cNvSpPr>
          <p:nvPr>
            <p:ph idx="1"/>
          </p:nvPr>
        </p:nvSpPr>
        <p:spPr>
          <a:xfrm>
            <a:off x="457200" y="1600200"/>
            <a:ext cx="8435280" cy="5069160"/>
          </a:xfrm>
        </p:spPr>
        <p:txBody>
          <a:bodyPr>
            <a:normAutofit fontScale="70000" lnSpcReduction="20000"/>
          </a:bodyPr>
          <a:lstStyle/>
          <a:p>
            <a:pPr marL="0" indent="0">
              <a:buNone/>
            </a:pPr>
            <a:r>
              <a:rPr lang="en-GB" dirty="0" smtClean="0"/>
              <a:t>Trilingual groups (</a:t>
            </a:r>
            <a:r>
              <a:rPr lang="en-GB" b="1" dirty="0" smtClean="0">
                <a:solidFill>
                  <a:srgbClr val="FF0000"/>
                </a:solidFill>
              </a:rPr>
              <a:t>circumstance </a:t>
            </a:r>
            <a:r>
              <a:rPr lang="en-GB" b="1" dirty="0">
                <a:solidFill>
                  <a:srgbClr val="FF0000"/>
                </a:solidFill>
              </a:rPr>
              <a:t>and social </a:t>
            </a:r>
            <a:r>
              <a:rPr lang="en-GB" b="1" dirty="0" smtClean="0">
                <a:solidFill>
                  <a:srgbClr val="FF0000"/>
                </a:solidFill>
              </a:rPr>
              <a:t>context based</a:t>
            </a:r>
            <a:r>
              <a:rPr lang="en-GB" dirty="0" smtClean="0"/>
              <a:t>): </a:t>
            </a:r>
          </a:p>
          <a:p>
            <a:pPr marL="0" indent="0">
              <a:buNone/>
            </a:pPr>
            <a:endParaRPr lang="en-GB" dirty="0" smtClean="0"/>
          </a:p>
          <a:p>
            <a:r>
              <a:rPr lang="en-GB" dirty="0" smtClean="0"/>
              <a:t>(</a:t>
            </a:r>
            <a:r>
              <a:rPr lang="en-GB" dirty="0"/>
              <a:t>i) trilingual children </a:t>
            </a:r>
            <a:r>
              <a:rPr lang="en-GB" dirty="0" smtClean="0"/>
              <a:t>brought </a:t>
            </a:r>
            <a:r>
              <a:rPr lang="en-GB" dirty="0"/>
              <a:t>up with two home </a:t>
            </a:r>
            <a:r>
              <a:rPr lang="en-GB" dirty="0" smtClean="0"/>
              <a:t>languages </a:t>
            </a:r>
            <a:r>
              <a:rPr lang="en-GB" dirty="0"/>
              <a:t>different from </a:t>
            </a:r>
            <a:r>
              <a:rPr lang="en-GB" dirty="0" smtClean="0"/>
              <a:t>the </a:t>
            </a:r>
            <a:r>
              <a:rPr lang="en-GB" dirty="0"/>
              <a:t>wider </a:t>
            </a:r>
            <a:r>
              <a:rPr lang="en-GB" dirty="0" smtClean="0"/>
              <a:t>community one;</a:t>
            </a:r>
            <a:r>
              <a:rPr lang="en-GB" dirty="0"/>
              <a:t> </a:t>
            </a:r>
          </a:p>
          <a:p>
            <a:r>
              <a:rPr lang="en-GB" dirty="0"/>
              <a:t>(ii) children who grow up in a bilingual </a:t>
            </a:r>
            <a:r>
              <a:rPr lang="en-GB" dirty="0" smtClean="0"/>
              <a:t>community, </a:t>
            </a:r>
            <a:r>
              <a:rPr lang="en-GB" dirty="0"/>
              <a:t>whose home language (either that of one or both parents) is different from the community languages; </a:t>
            </a:r>
            <a:endParaRPr lang="en-GB" dirty="0" smtClean="0"/>
          </a:p>
          <a:p>
            <a:r>
              <a:rPr lang="en-GB" b="1" dirty="0" smtClean="0">
                <a:solidFill>
                  <a:srgbClr val="FF0000"/>
                </a:solidFill>
              </a:rPr>
              <a:t>(</a:t>
            </a:r>
            <a:r>
              <a:rPr lang="en-GB" b="1" dirty="0">
                <a:solidFill>
                  <a:srgbClr val="FF0000"/>
                </a:solidFill>
              </a:rPr>
              <a:t>iii) third language learners, i.e. bilinguals who acquire a third language in the school context;  </a:t>
            </a:r>
            <a:endParaRPr lang="en-GB" b="1" dirty="0" smtClean="0">
              <a:solidFill>
                <a:srgbClr val="FF0000"/>
              </a:solidFill>
            </a:endParaRPr>
          </a:p>
          <a:p>
            <a:r>
              <a:rPr lang="en-GB" dirty="0" smtClean="0"/>
              <a:t>(iv) bilinguals who have become trilingual through immigration, and</a:t>
            </a:r>
          </a:p>
          <a:p>
            <a:r>
              <a:rPr lang="en-GB" dirty="0" smtClean="0"/>
              <a:t>(</a:t>
            </a:r>
            <a:r>
              <a:rPr lang="en-GB" dirty="0"/>
              <a:t>v) members of trilingual communities (Hoffman 2001:4</a:t>
            </a:r>
            <a:r>
              <a:rPr lang="en-GB" dirty="0" smtClean="0"/>
              <a:t>)</a:t>
            </a:r>
          </a:p>
          <a:p>
            <a:endParaRPr lang="en-GB" dirty="0" smtClean="0"/>
          </a:p>
          <a:p>
            <a:pPr marL="0" indent="0">
              <a:buNone/>
            </a:pPr>
            <a:r>
              <a:rPr lang="en-GB" dirty="0" smtClean="0"/>
              <a:t>Our research participants would be expected to fall into group three. However it would be interesting to see what the </a:t>
            </a:r>
            <a:r>
              <a:rPr lang="en-GB" dirty="0" smtClean="0">
                <a:solidFill>
                  <a:srgbClr val="FF0000"/>
                </a:solidFill>
              </a:rPr>
              <a:t>nuanced</a:t>
            </a:r>
            <a:r>
              <a:rPr lang="en-GB" dirty="0" smtClean="0"/>
              <a:t> nature of their trilingual circumstance actually turns out to be.</a:t>
            </a:r>
            <a:endParaRPr lang="en-GB" dirty="0"/>
          </a:p>
          <a:p>
            <a:pPr marL="0" indent="0">
              <a:buNone/>
            </a:pPr>
            <a:endParaRPr lang="en-GB" dirty="0"/>
          </a:p>
        </p:txBody>
      </p:sp>
    </p:spTree>
    <p:extLst>
      <p:ext uri="{BB962C8B-B14F-4D97-AF65-F5344CB8AC3E}">
        <p14:creationId xmlns:p14="http://schemas.microsoft.com/office/powerpoint/2010/main" val="389201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Trilingual </a:t>
            </a:r>
            <a:r>
              <a:rPr lang="en-GB" dirty="0" smtClean="0"/>
              <a:t>typological groups (cont.)</a:t>
            </a:r>
            <a:endParaRPr lang="en-GB" dirty="0"/>
          </a:p>
        </p:txBody>
      </p:sp>
      <p:sp>
        <p:nvSpPr>
          <p:cNvPr id="3" name="Content Placeholder 2"/>
          <p:cNvSpPr>
            <a:spLocks noGrp="1"/>
          </p:cNvSpPr>
          <p:nvPr>
            <p:ph idx="1"/>
          </p:nvPr>
        </p:nvSpPr>
        <p:spPr>
          <a:xfrm>
            <a:off x="467544" y="1772816"/>
            <a:ext cx="8229600" cy="4824536"/>
          </a:xfrm>
        </p:spPr>
        <p:txBody>
          <a:bodyPr>
            <a:normAutofit fontScale="85000" lnSpcReduction="20000"/>
          </a:bodyPr>
          <a:lstStyle/>
          <a:p>
            <a:pPr marL="0" indent="0">
              <a:buNone/>
            </a:pPr>
            <a:r>
              <a:rPr lang="en-GB" dirty="0"/>
              <a:t>Trilingual groups </a:t>
            </a:r>
            <a:r>
              <a:rPr lang="en-GB" dirty="0" smtClean="0"/>
              <a:t>(</a:t>
            </a:r>
            <a:r>
              <a:rPr lang="en-GB" b="1" dirty="0" smtClean="0">
                <a:solidFill>
                  <a:srgbClr val="FF0000"/>
                </a:solidFill>
              </a:rPr>
              <a:t>Sequence of acquisition based</a:t>
            </a:r>
            <a:r>
              <a:rPr lang="en-GB" dirty="0" smtClean="0"/>
              <a:t>):</a:t>
            </a:r>
          </a:p>
          <a:p>
            <a:pPr marL="0" indent="0">
              <a:buNone/>
            </a:pPr>
            <a:endParaRPr lang="en-GB" dirty="0" smtClean="0"/>
          </a:p>
          <a:p>
            <a:r>
              <a:rPr lang="en-GB" dirty="0" smtClean="0"/>
              <a:t>(a) </a:t>
            </a:r>
            <a:r>
              <a:rPr lang="en-GB" dirty="0"/>
              <a:t>simultaneous acquisition of </a:t>
            </a:r>
            <a:r>
              <a:rPr lang="en-GB" dirty="0" smtClean="0"/>
              <a:t>L1/L2/L3</a:t>
            </a:r>
            <a:r>
              <a:rPr lang="en-GB" dirty="0"/>
              <a:t>,</a:t>
            </a:r>
          </a:p>
          <a:p>
            <a:r>
              <a:rPr lang="en-GB" dirty="0" smtClean="0"/>
              <a:t>(b</a:t>
            </a:r>
            <a:r>
              <a:rPr lang="en-GB" dirty="0"/>
              <a:t>)</a:t>
            </a:r>
            <a:r>
              <a:rPr lang="en-GB" dirty="0" smtClean="0"/>
              <a:t> </a:t>
            </a:r>
            <a:r>
              <a:rPr lang="en-GB" dirty="0"/>
              <a:t>consecutive acquisition of L1, L2 and L3,</a:t>
            </a:r>
          </a:p>
          <a:p>
            <a:r>
              <a:rPr lang="en-GB" dirty="0" smtClean="0"/>
              <a:t>(c) </a:t>
            </a:r>
            <a:r>
              <a:rPr lang="en-GB" dirty="0"/>
              <a:t>simultaneous acquisition of </a:t>
            </a:r>
            <a:r>
              <a:rPr lang="en-GB" dirty="0" smtClean="0"/>
              <a:t>L2/L3 </a:t>
            </a:r>
            <a:r>
              <a:rPr lang="en-GB" dirty="0"/>
              <a:t>after </a:t>
            </a:r>
            <a:r>
              <a:rPr lang="en-GB" dirty="0" smtClean="0"/>
              <a:t>learning </a:t>
            </a:r>
            <a:r>
              <a:rPr lang="en-GB" dirty="0"/>
              <a:t>L1,</a:t>
            </a:r>
          </a:p>
          <a:p>
            <a:r>
              <a:rPr lang="en-GB" dirty="0" smtClean="0"/>
              <a:t>(d) </a:t>
            </a:r>
            <a:r>
              <a:rPr lang="en-GB" dirty="0"/>
              <a:t>simultaneous acquisition of </a:t>
            </a:r>
            <a:r>
              <a:rPr lang="en-GB" dirty="0" smtClean="0"/>
              <a:t>L1/L2 </a:t>
            </a:r>
            <a:r>
              <a:rPr lang="en-GB" dirty="0"/>
              <a:t>before learning the L3</a:t>
            </a:r>
            <a:r>
              <a:rPr lang="en-GB" dirty="0" smtClean="0"/>
              <a:t>. (</a:t>
            </a:r>
            <a:r>
              <a:rPr lang="en-GB" dirty="0" err="1" smtClean="0"/>
              <a:t>Cenoz</a:t>
            </a:r>
            <a:r>
              <a:rPr lang="en-GB" dirty="0" smtClean="0"/>
              <a:t> 2000: 124-125).</a:t>
            </a:r>
          </a:p>
          <a:p>
            <a:pPr marL="0" indent="0">
              <a:buNone/>
            </a:pPr>
            <a:endParaRPr lang="en-GB" dirty="0" smtClean="0"/>
          </a:p>
          <a:p>
            <a:pPr marL="0" indent="0">
              <a:buNone/>
            </a:pPr>
            <a:r>
              <a:rPr lang="en-GB" dirty="0" smtClean="0"/>
              <a:t>Our research participants could fall into (b) and (d) but </a:t>
            </a:r>
            <a:r>
              <a:rPr lang="en-GB" b="1" dirty="0" smtClean="0">
                <a:solidFill>
                  <a:srgbClr val="FF0000"/>
                </a:solidFill>
              </a:rPr>
              <a:t>settings of English L3 acquisition are now intricate </a:t>
            </a:r>
            <a:r>
              <a:rPr lang="en-GB" b="1" dirty="0" smtClean="0"/>
              <a:t>(e.g. in China),</a:t>
            </a:r>
            <a:r>
              <a:rPr lang="en-GB" b="1" dirty="0" smtClean="0">
                <a:solidFill>
                  <a:srgbClr val="FF0000"/>
                </a:solidFill>
              </a:rPr>
              <a:t> and language education models are complex </a:t>
            </a:r>
            <a:r>
              <a:rPr lang="en-GB" dirty="0" smtClean="0"/>
              <a:t>(Feng and Adamson,2013</a:t>
            </a:r>
            <a:r>
              <a:rPr lang="en-GB" dirty="0"/>
              <a:t>)</a:t>
            </a:r>
            <a:endParaRPr lang="en-GB" dirty="0" smtClean="0"/>
          </a:p>
          <a:p>
            <a:pPr marL="0" indent="0">
              <a:buNone/>
            </a:pPr>
            <a:endParaRPr lang="en-GB" dirty="0"/>
          </a:p>
        </p:txBody>
      </p:sp>
      <p:pic>
        <p:nvPicPr>
          <p:cNvPr id="4" name="图片 8" descr="C:\Users\MacBook Pro\AppData\Roaming\360se6\Application\User Data\temp\20131130100645_45747.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0272" y="2348880"/>
            <a:ext cx="1656184" cy="802139"/>
          </a:xfrm>
          <a:prstGeom prst="rect">
            <a:avLst/>
          </a:prstGeom>
          <a:noFill/>
          <a:ln>
            <a:noFill/>
          </a:ln>
        </p:spPr>
      </p:pic>
    </p:spTree>
    <p:extLst>
      <p:ext uri="{BB962C8B-B14F-4D97-AF65-F5344CB8AC3E}">
        <p14:creationId xmlns:p14="http://schemas.microsoft.com/office/powerpoint/2010/main" val="1701341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err="1" smtClean="0"/>
              <a:t>Trilingualism</a:t>
            </a:r>
            <a:r>
              <a:rPr lang="en-GB" sz="3200" dirty="0" smtClean="0"/>
              <a:t> and Cross </a:t>
            </a:r>
            <a:r>
              <a:rPr lang="en-GB" sz="3200" dirty="0"/>
              <a:t>L</a:t>
            </a:r>
            <a:r>
              <a:rPr lang="en-GB" sz="3200" dirty="0" smtClean="0"/>
              <a:t>inguistic </a:t>
            </a:r>
            <a:r>
              <a:rPr lang="en-GB" sz="3200" dirty="0"/>
              <a:t>I</a:t>
            </a:r>
            <a:r>
              <a:rPr lang="en-GB" sz="3200" dirty="0" smtClean="0"/>
              <a:t>nfluence: Theoretical bases</a:t>
            </a:r>
            <a:endParaRPr lang="en-GB" sz="3200" dirty="0"/>
          </a:p>
        </p:txBody>
      </p:sp>
      <p:sp>
        <p:nvSpPr>
          <p:cNvPr id="3" name="Content Placeholder 2"/>
          <p:cNvSpPr>
            <a:spLocks noGrp="1"/>
          </p:cNvSpPr>
          <p:nvPr>
            <p:ph idx="1"/>
          </p:nvPr>
        </p:nvSpPr>
        <p:spPr>
          <a:xfrm>
            <a:off x="457200" y="1600200"/>
            <a:ext cx="8229600" cy="4925144"/>
          </a:xfrm>
        </p:spPr>
        <p:txBody>
          <a:bodyPr>
            <a:normAutofit fontScale="77500" lnSpcReduction="20000"/>
          </a:bodyPr>
          <a:lstStyle/>
          <a:p>
            <a:pPr marL="0" indent="0">
              <a:buNone/>
            </a:pPr>
            <a:r>
              <a:rPr lang="en-GB" dirty="0" smtClean="0"/>
              <a:t>Research literature on Cross Linguistic Influence (as well as on Cross Linguistic Transfer, and Cross Linguistic Awareness) reveal:</a:t>
            </a:r>
          </a:p>
          <a:p>
            <a:pPr marL="0" indent="0">
              <a:buNone/>
            </a:pPr>
            <a:endParaRPr lang="en-GB" dirty="0" smtClean="0"/>
          </a:p>
          <a:p>
            <a:r>
              <a:rPr lang="en-GB" dirty="0"/>
              <a:t>I</a:t>
            </a:r>
            <a:r>
              <a:rPr lang="en-GB" dirty="0" smtClean="0"/>
              <a:t>n SLA and TLA, it has been shown(e.g. Nation and McLaughlin 1986; McLaughlin and </a:t>
            </a:r>
            <a:r>
              <a:rPr lang="en-GB" dirty="0" err="1" smtClean="0"/>
              <a:t>Nayak</a:t>
            </a:r>
            <a:r>
              <a:rPr lang="en-GB" dirty="0" smtClean="0"/>
              <a:t> 1989)  that successful language learners </a:t>
            </a:r>
            <a:r>
              <a:rPr lang="en-GB" b="1" dirty="0" smtClean="0">
                <a:solidFill>
                  <a:srgbClr val="FF0000"/>
                </a:solidFill>
              </a:rPr>
              <a:t>demonstrate “a superior ability to shift strategies and restructure their internal representations of the linguistic system”</a:t>
            </a:r>
            <a:r>
              <a:rPr lang="en-GB" dirty="0" smtClean="0"/>
              <a:t> (</a:t>
            </a:r>
            <a:r>
              <a:rPr lang="en-GB" dirty="0" err="1" smtClean="0"/>
              <a:t>Cenoz</a:t>
            </a:r>
            <a:r>
              <a:rPr lang="en-GB" dirty="0" smtClean="0"/>
              <a:t>, and </a:t>
            </a:r>
            <a:r>
              <a:rPr lang="en-GB" dirty="0" err="1" smtClean="0"/>
              <a:t>Jessner</a:t>
            </a:r>
            <a:r>
              <a:rPr lang="en-GB" dirty="0" smtClean="0"/>
              <a:t>, 2009:126).</a:t>
            </a:r>
          </a:p>
          <a:p>
            <a:pPr marL="0" indent="0">
              <a:buNone/>
            </a:pPr>
            <a:endParaRPr lang="en-GB" dirty="0" smtClean="0"/>
          </a:p>
          <a:p>
            <a:r>
              <a:rPr lang="en-US" dirty="0" smtClean="0"/>
              <a:t>That </a:t>
            </a:r>
            <a:r>
              <a:rPr lang="en-US" b="1" dirty="0" smtClean="0">
                <a:solidFill>
                  <a:srgbClr val="FF0000"/>
                </a:solidFill>
              </a:rPr>
              <a:t>earlier gained linguistic knowledge affects both the strategies which students adapt and how successful they become in learning a foreign language</a:t>
            </a:r>
            <a:r>
              <a:rPr lang="en-US" dirty="0" smtClean="0"/>
              <a:t> (</a:t>
            </a:r>
            <a:r>
              <a:rPr lang="en-GB" dirty="0" smtClean="0"/>
              <a:t>Thomas, 1992)</a:t>
            </a:r>
            <a:endParaRPr lang="en-GB" dirty="0"/>
          </a:p>
        </p:txBody>
      </p:sp>
    </p:spTree>
    <p:extLst>
      <p:ext uri="{BB962C8B-B14F-4D97-AF65-F5344CB8AC3E}">
        <p14:creationId xmlns:p14="http://schemas.microsoft.com/office/powerpoint/2010/main" val="14851543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200" dirty="0" err="1"/>
              <a:t>Trilingualism</a:t>
            </a:r>
            <a:r>
              <a:rPr lang="en-GB" sz="3200" dirty="0"/>
              <a:t> </a:t>
            </a:r>
            <a:r>
              <a:rPr lang="en-GB" sz="3200" dirty="0" smtClean="0"/>
              <a:t>and Cross </a:t>
            </a:r>
            <a:r>
              <a:rPr lang="en-GB" sz="3200" dirty="0"/>
              <a:t>Linguistic Influence: Theoretical </a:t>
            </a:r>
            <a:r>
              <a:rPr lang="en-GB" sz="3200" dirty="0" smtClean="0"/>
              <a:t>bases (cont.)</a:t>
            </a:r>
            <a:endParaRPr lang="en-GB" sz="3200" dirty="0"/>
          </a:p>
        </p:txBody>
      </p:sp>
      <p:sp>
        <p:nvSpPr>
          <p:cNvPr id="3" name="Content Placeholder 2"/>
          <p:cNvSpPr>
            <a:spLocks noGrp="1"/>
          </p:cNvSpPr>
          <p:nvPr>
            <p:ph idx="1"/>
          </p:nvPr>
        </p:nvSpPr>
        <p:spPr>
          <a:xfrm>
            <a:off x="457200" y="1600200"/>
            <a:ext cx="8229600" cy="4709120"/>
          </a:xfrm>
        </p:spPr>
        <p:txBody>
          <a:bodyPr>
            <a:normAutofit fontScale="70000" lnSpcReduction="20000"/>
          </a:bodyPr>
          <a:lstStyle/>
          <a:p>
            <a:pPr marL="0" indent="0">
              <a:buNone/>
            </a:pPr>
            <a:r>
              <a:rPr lang="en-GB" dirty="0" smtClean="0"/>
              <a:t>Further key models in the literature  assert that: </a:t>
            </a:r>
          </a:p>
          <a:p>
            <a:pPr marL="0" indent="0">
              <a:buNone/>
            </a:pPr>
            <a:endParaRPr lang="en-GB" dirty="0" smtClean="0"/>
          </a:p>
          <a:p>
            <a:r>
              <a:rPr lang="en-GB" dirty="0" smtClean="0"/>
              <a:t>There exists a </a:t>
            </a:r>
            <a:r>
              <a:rPr lang="en-GB" b="1" dirty="0" smtClean="0">
                <a:solidFill>
                  <a:srgbClr val="FF0000"/>
                </a:solidFill>
              </a:rPr>
              <a:t>“transfer of cognitive and academic skills across languages”</a:t>
            </a:r>
            <a:r>
              <a:rPr lang="en-GB" dirty="0" smtClean="0"/>
              <a:t> (</a:t>
            </a:r>
            <a:r>
              <a:rPr lang="en-GB" dirty="0" err="1" smtClean="0"/>
              <a:t>Kecses</a:t>
            </a:r>
            <a:r>
              <a:rPr lang="en-GB" dirty="0" smtClean="0"/>
              <a:t> and Papp, 2000), which means that adults educated in two or three languages are able to recognise and transfer patterns from one language system to another (McLaughlin, 1990). </a:t>
            </a:r>
          </a:p>
          <a:p>
            <a:pPr marL="0" indent="0">
              <a:buNone/>
            </a:pPr>
            <a:endParaRPr lang="en-GB" dirty="0" smtClean="0"/>
          </a:p>
          <a:p>
            <a:r>
              <a:rPr lang="en-GB" dirty="0" smtClean="0"/>
              <a:t>There is a </a:t>
            </a:r>
            <a:r>
              <a:rPr lang="en-GB" b="1" dirty="0" smtClean="0">
                <a:solidFill>
                  <a:srgbClr val="FF0000"/>
                </a:solidFill>
              </a:rPr>
              <a:t>theoretical academic layer of texts which is cross-linguistic and relevant to any </a:t>
            </a:r>
            <a:r>
              <a:rPr lang="en-GB" b="1" dirty="0">
                <a:solidFill>
                  <a:srgbClr val="FF0000"/>
                </a:solidFill>
              </a:rPr>
              <a:t>language</a:t>
            </a:r>
            <a:r>
              <a:rPr lang="en-GB" dirty="0"/>
              <a:t> </a:t>
            </a:r>
            <a:r>
              <a:rPr lang="en-GB" dirty="0" smtClean="0"/>
              <a:t>(</a:t>
            </a:r>
            <a:r>
              <a:rPr lang="en-GB" dirty="0" err="1" smtClean="0"/>
              <a:t>Halliday</a:t>
            </a:r>
            <a:r>
              <a:rPr lang="en-GB" dirty="0" smtClean="0"/>
              <a:t> and Hasan,1985).</a:t>
            </a:r>
          </a:p>
          <a:p>
            <a:pPr marL="0" indent="0">
              <a:buNone/>
            </a:pPr>
            <a:r>
              <a:rPr lang="en-GB" dirty="0" smtClean="0"/>
              <a:t> </a:t>
            </a:r>
          </a:p>
          <a:p>
            <a:r>
              <a:rPr lang="en-GB" dirty="0" smtClean="0"/>
              <a:t>Thus, </a:t>
            </a:r>
            <a:r>
              <a:rPr lang="en-GB" b="1" dirty="0" smtClean="0">
                <a:solidFill>
                  <a:srgbClr val="FF0000"/>
                </a:solidFill>
              </a:rPr>
              <a:t>a trilingual system surrounding the learners permits cross-linguistic interactions</a:t>
            </a:r>
            <a:r>
              <a:rPr lang="en-GB" dirty="0" smtClean="0"/>
              <a:t> (</a:t>
            </a:r>
            <a:r>
              <a:rPr lang="en-GB" dirty="0" err="1" smtClean="0"/>
              <a:t>Cenoz</a:t>
            </a:r>
            <a:r>
              <a:rPr lang="en-GB" dirty="0" smtClean="0"/>
              <a:t> and Genesee, 1998).</a:t>
            </a:r>
            <a:endParaRPr lang="en-GB" dirty="0"/>
          </a:p>
        </p:txBody>
      </p:sp>
    </p:spTree>
    <p:extLst>
      <p:ext uri="{BB962C8B-B14F-4D97-AF65-F5344CB8AC3E}">
        <p14:creationId xmlns:p14="http://schemas.microsoft.com/office/powerpoint/2010/main" val="10279218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err="1"/>
              <a:t>Trilingualism</a:t>
            </a:r>
            <a:r>
              <a:rPr lang="en-GB" sz="3200" dirty="0"/>
              <a:t> </a:t>
            </a:r>
            <a:r>
              <a:rPr lang="en-GB" sz="3200" dirty="0" smtClean="0"/>
              <a:t>and Cross </a:t>
            </a:r>
            <a:r>
              <a:rPr lang="en-GB" sz="3200" dirty="0"/>
              <a:t>Linguistic Influence: Theoretical </a:t>
            </a:r>
            <a:r>
              <a:rPr lang="en-GB" sz="3200" dirty="0" smtClean="0"/>
              <a:t>bases (cont.)</a:t>
            </a:r>
            <a:endParaRPr lang="en-GB" sz="3200" dirty="0"/>
          </a:p>
        </p:txBody>
      </p:sp>
      <p:sp>
        <p:nvSpPr>
          <p:cNvPr id="3" name="Content Placeholder 2"/>
          <p:cNvSpPr>
            <a:spLocks noGrp="1"/>
          </p:cNvSpPr>
          <p:nvPr>
            <p:ph idx="1"/>
          </p:nvPr>
        </p:nvSpPr>
        <p:spPr>
          <a:xfrm>
            <a:off x="457200" y="1600200"/>
            <a:ext cx="8229600" cy="5257800"/>
          </a:xfrm>
        </p:spPr>
        <p:txBody>
          <a:bodyPr>
            <a:normAutofit fontScale="70000" lnSpcReduction="20000"/>
          </a:bodyPr>
          <a:lstStyle/>
          <a:p>
            <a:pPr marL="0" indent="0">
              <a:buNone/>
            </a:pPr>
            <a:r>
              <a:rPr lang="en-GB" dirty="0" smtClean="0"/>
              <a:t>De </a:t>
            </a:r>
            <a:r>
              <a:rPr lang="en-GB" dirty="0"/>
              <a:t>Angelis and </a:t>
            </a:r>
            <a:r>
              <a:rPr lang="en-GB" dirty="0" err="1" smtClean="0"/>
              <a:t>Dewaele</a:t>
            </a:r>
            <a:r>
              <a:rPr lang="en-GB" dirty="0" smtClean="0"/>
              <a:t> </a:t>
            </a:r>
            <a:r>
              <a:rPr lang="en-GB" dirty="0"/>
              <a:t>(2009</a:t>
            </a:r>
            <a:r>
              <a:rPr lang="en-GB" dirty="0" smtClean="0"/>
              <a:t>) recount  CLI as historically shaped by:</a:t>
            </a:r>
          </a:p>
          <a:p>
            <a:pPr marL="0" indent="0">
              <a:buNone/>
            </a:pPr>
            <a:endParaRPr lang="en-GB" dirty="0" smtClean="0"/>
          </a:p>
          <a:p>
            <a:r>
              <a:rPr lang="en-GB" b="1" dirty="0">
                <a:solidFill>
                  <a:srgbClr val="FF0000"/>
                </a:solidFill>
              </a:rPr>
              <a:t>W</a:t>
            </a:r>
            <a:r>
              <a:rPr lang="en-GB" b="1" dirty="0" smtClean="0">
                <a:solidFill>
                  <a:srgbClr val="FF0000"/>
                </a:solidFill>
              </a:rPr>
              <a:t>ord </a:t>
            </a:r>
            <a:r>
              <a:rPr lang="en-GB" b="1" dirty="0">
                <a:solidFill>
                  <a:srgbClr val="FF0000"/>
                </a:solidFill>
              </a:rPr>
              <a:t>association and concept mediation hypotheses</a:t>
            </a:r>
            <a:r>
              <a:rPr lang="en-GB" dirty="0"/>
              <a:t>(Potter et al. 1984) initially </a:t>
            </a:r>
            <a:r>
              <a:rPr lang="en-GB" dirty="0" smtClean="0"/>
              <a:t>bilingually motivated </a:t>
            </a:r>
            <a:r>
              <a:rPr lang="en-GB" dirty="0"/>
              <a:t>but later </a:t>
            </a:r>
            <a:r>
              <a:rPr lang="en-GB" dirty="0" smtClean="0"/>
              <a:t>tested in multilingual work . </a:t>
            </a:r>
          </a:p>
          <a:p>
            <a:pPr marL="0" indent="0">
              <a:buNone/>
            </a:pPr>
            <a:endParaRPr lang="en-GB" dirty="0" smtClean="0"/>
          </a:p>
          <a:p>
            <a:r>
              <a:rPr lang="en-GB" dirty="0" smtClean="0"/>
              <a:t>Cummins’ </a:t>
            </a:r>
            <a:r>
              <a:rPr lang="en-GB" dirty="0"/>
              <a:t>(1979, 1981) </a:t>
            </a:r>
            <a:r>
              <a:rPr lang="en-GB" b="1" dirty="0">
                <a:solidFill>
                  <a:srgbClr val="FF0000"/>
                </a:solidFill>
              </a:rPr>
              <a:t>linguistic Interdependence Hypothesis</a:t>
            </a:r>
            <a:r>
              <a:rPr lang="en-GB" dirty="0"/>
              <a:t> (IH</a:t>
            </a:r>
            <a:r>
              <a:rPr lang="en-GB" dirty="0" smtClean="0"/>
              <a:t>): that the </a:t>
            </a:r>
            <a:r>
              <a:rPr lang="en-GB" dirty="0"/>
              <a:t>core cognitive academic knowledge ability behind all languages </a:t>
            </a:r>
            <a:r>
              <a:rPr lang="en-GB" dirty="0" smtClean="0"/>
              <a:t>permits </a:t>
            </a:r>
            <a:r>
              <a:rPr lang="en-GB" dirty="0"/>
              <a:t>transfer of linguistic skills from one language to </a:t>
            </a:r>
            <a:r>
              <a:rPr lang="en-GB" dirty="0" smtClean="0"/>
              <a:t>another. </a:t>
            </a:r>
          </a:p>
          <a:p>
            <a:pPr lvl="2"/>
            <a:r>
              <a:rPr lang="en-GB" sz="2900" dirty="0" smtClean="0"/>
              <a:t>Reading </a:t>
            </a:r>
            <a:r>
              <a:rPr lang="en-GB" sz="2900" dirty="0"/>
              <a:t>and writing proficiency and </a:t>
            </a:r>
            <a:r>
              <a:rPr lang="en-GB" sz="2900" dirty="0" smtClean="0"/>
              <a:t>academic skills fruitfully </a:t>
            </a:r>
            <a:r>
              <a:rPr lang="en-GB" sz="2900" dirty="0"/>
              <a:t>acquired in </a:t>
            </a:r>
            <a:r>
              <a:rPr lang="en-GB" sz="2900" dirty="0" smtClean="0"/>
              <a:t>L1 should </a:t>
            </a:r>
            <a:r>
              <a:rPr lang="en-GB" sz="2900" dirty="0"/>
              <a:t>likely be transferred to </a:t>
            </a:r>
            <a:r>
              <a:rPr lang="en-GB" sz="2900" dirty="0" smtClean="0"/>
              <a:t>L2 (and L3) automatically.</a:t>
            </a:r>
          </a:p>
          <a:p>
            <a:pPr marL="914400" lvl="2" indent="0">
              <a:buNone/>
            </a:pPr>
            <a:endParaRPr lang="en-GB" dirty="0" smtClean="0"/>
          </a:p>
          <a:p>
            <a:r>
              <a:rPr lang="en-GB" dirty="0" smtClean="0"/>
              <a:t>Languages in contact assumption that transfer </a:t>
            </a:r>
            <a:r>
              <a:rPr lang="en-GB" dirty="0"/>
              <a:t>sometimes </a:t>
            </a:r>
            <a:r>
              <a:rPr lang="en-GB" b="1" dirty="0">
                <a:solidFill>
                  <a:srgbClr val="FF0000"/>
                </a:solidFill>
              </a:rPr>
              <a:t>“does not involve the outright transfer of elements at all</a:t>
            </a:r>
            <a:r>
              <a:rPr lang="en-US" b="1" dirty="0">
                <a:solidFill>
                  <a:srgbClr val="FF0000"/>
                </a:solidFill>
              </a:rPr>
              <a:t>”</a:t>
            </a:r>
            <a:r>
              <a:rPr lang="en-GB" dirty="0"/>
              <a:t> (</a:t>
            </a:r>
            <a:r>
              <a:rPr lang="en-GB" dirty="0" err="1"/>
              <a:t>Weinreich</a:t>
            </a:r>
            <a:r>
              <a:rPr lang="en-GB" dirty="0"/>
              <a:t> 1953: 7</a:t>
            </a:r>
            <a:r>
              <a:rPr lang="en-GB" dirty="0" smtClean="0"/>
              <a:t>).</a:t>
            </a:r>
            <a:endParaRPr lang="en-GB" dirty="0"/>
          </a:p>
          <a:p>
            <a:pPr marL="0" indent="0">
              <a:buNone/>
            </a:pPr>
            <a:endParaRPr lang="en-GB" dirty="0"/>
          </a:p>
        </p:txBody>
      </p:sp>
    </p:spTree>
    <p:extLst>
      <p:ext uri="{BB962C8B-B14F-4D97-AF65-F5344CB8AC3E}">
        <p14:creationId xmlns:p14="http://schemas.microsoft.com/office/powerpoint/2010/main" val="3345045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EAP Key </a:t>
            </a:r>
            <a:r>
              <a:rPr lang="en-GB" dirty="0" smtClean="0"/>
              <a:t>foci</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a:t>EAP Key </a:t>
            </a:r>
            <a:r>
              <a:rPr lang="en-GB" dirty="0" smtClean="0"/>
              <a:t>emphases include </a:t>
            </a:r>
            <a:r>
              <a:rPr lang="en-GB" dirty="0"/>
              <a:t>specificity of </a:t>
            </a:r>
            <a:r>
              <a:rPr lang="en-GB" b="1" dirty="0">
                <a:solidFill>
                  <a:srgbClr val="00B0F0"/>
                </a:solidFill>
              </a:rPr>
              <a:t>learner needs</a:t>
            </a:r>
            <a:r>
              <a:rPr lang="en-GB" dirty="0"/>
              <a:t>, targeted </a:t>
            </a:r>
            <a:r>
              <a:rPr lang="en-GB" b="1" dirty="0" smtClean="0">
                <a:solidFill>
                  <a:srgbClr val="00B0F0"/>
                </a:solidFill>
              </a:rPr>
              <a:t>goals/outcomes</a:t>
            </a:r>
            <a:r>
              <a:rPr lang="en-GB" dirty="0" smtClean="0"/>
              <a:t> </a:t>
            </a:r>
            <a:r>
              <a:rPr lang="en-GB" dirty="0"/>
              <a:t>to meet these needs </a:t>
            </a:r>
            <a:r>
              <a:rPr lang="en-GB" dirty="0" smtClean="0"/>
              <a:t>bearing in mind </a:t>
            </a:r>
            <a:r>
              <a:rPr lang="en-GB" b="1" dirty="0">
                <a:solidFill>
                  <a:srgbClr val="00B0F0"/>
                </a:solidFill>
              </a:rPr>
              <a:t>specific degree subject area</a:t>
            </a:r>
            <a:r>
              <a:rPr lang="en-GB" dirty="0" smtClean="0"/>
              <a:t>. Thus:</a:t>
            </a:r>
          </a:p>
          <a:p>
            <a:pPr marL="0" indent="0">
              <a:buNone/>
            </a:pPr>
            <a:endParaRPr lang="en-GB" dirty="0" smtClean="0"/>
          </a:p>
          <a:p>
            <a:r>
              <a:rPr lang="en-GB" b="1" dirty="0">
                <a:solidFill>
                  <a:srgbClr val="FF0000"/>
                </a:solidFill>
              </a:rPr>
              <a:t>R</a:t>
            </a:r>
            <a:r>
              <a:rPr lang="en-GB" b="1" dirty="0" smtClean="0">
                <a:solidFill>
                  <a:srgbClr val="FF0000"/>
                </a:solidFill>
              </a:rPr>
              <a:t>eading </a:t>
            </a:r>
            <a:r>
              <a:rPr lang="en-GB" b="1" dirty="0">
                <a:solidFill>
                  <a:srgbClr val="FF0000"/>
                </a:solidFill>
              </a:rPr>
              <a:t>comprehension of academic text </a:t>
            </a:r>
            <a:r>
              <a:rPr lang="en-GB" dirty="0"/>
              <a:t>is considered to be one of the </a:t>
            </a:r>
            <a:r>
              <a:rPr lang="en-GB" dirty="0" smtClean="0"/>
              <a:t>key academic </a:t>
            </a:r>
            <a:r>
              <a:rPr lang="en-GB" dirty="0"/>
              <a:t>needs of the research participants. </a:t>
            </a:r>
            <a:endParaRPr lang="en-GB" dirty="0" smtClean="0"/>
          </a:p>
          <a:p>
            <a:pPr marL="0" indent="0">
              <a:buNone/>
            </a:pPr>
            <a:endParaRPr lang="en-GB" dirty="0" smtClean="0"/>
          </a:p>
          <a:p>
            <a:r>
              <a:rPr lang="en-GB" b="1" dirty="0">
                <a:solidFill>
                  <a:srgbClr val="FF0000"/>
                </a:solidFill>
              </a:rPr>
              <a:t>W</a:t>
            </a:r>
            <a:r>
              <a:rPr lang="en-GB" b="1" dirty="0" smtClean="0">
                <a:solidFill>
                  <a:srgbClr val="FF0000"/>
                </a:solidFill>
              </a:rPr>
              <a:t>riting</a:t>
            </a:r>
            <a:r>
              <a:rPr lang="en-GB" dirty="0" smtClean="0"/>
              <a:t> </a:t>
            </a:r>
            <a:r>
              <a:rPr lang="en-GB" dirty="0"/>
              <a:t>a summary </a:t>
            </a:r>
            <a:r>
              <a:rPr lang="en-GB" dirty="0" smtClean="0"/>
              <a:t>to </a:t>
            </a:r>
            <a:r>
              <a:rPr lang="en-GB" dirty="0"/>
              <a:t>demonstrate ability to paraphrase </a:t>
            </a:r>
            <a:r>
              <a:rPr lang="en-GB" dirty="0" smtClean="0"/>
              <a:t>and synthesise read text as sources is another key need of the participants. </a:t>
            </a:r>
          </a:p>
        </p:txBody>
      </p:sp>
    </p:spTree>
    <p:extLst>
      <p:ext uri="{BB962C8B-B14F-4D97-AF65-F5344CB8AC3E}">
        <p14:creationId xmlns:p14="http://schemas.microsoft.com/office/powerpoint/2010/main" val="755524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 questions</a:t>
            </a:r>
            <a:endParaRPr lang="en-GB" dirty="0"/>
          </a:p>
        </p:txBody>
      </p:sp>
      <p:sp>
        <p:nvSpPr>
          <p:cNvPr id="3" name="Content Placeholder 2"/>
          <p:cNvSpPr>
            <a:spLocks noGrp="1"/>
          </p:cNvSpPr>
          <p:nvPr>
            <p:ph idx="1"/>
          </p:nvPr>
        </p:nvSpPr>
        <p:spPr/>
        <p:txBody>
          <a:bodyPr>
            <a:normAutofit/>
          </a:bodyPr>
          <a:lstStyle/>
          <a:p>
            <a:pPr lvl="0"/>
            <a:r>
              <a:rPr lang="en-GB" sz="2900" dirty="0" smtClean="0">
                <a:solidFill>
                  <a:prstClr val="black"/>
                </a:solidFill>
              </a:rPr>
              <a:t>Does </a:t>
            </a:r>
            <a:r>
              <a:rPr lang="en-GB" sz="2900" dirty="0">
                <a:solidFill>
                  <a:prstClr val="black"/>
                </a:solidFill>
              </a:rPr>
              <a:t>cross linguistic influence from L1 and L2  affect the </a:t>
            </a:r>
            <a:r>
              <a:rPr lang="en-GB" sz="2900" dirty="0" smtClean="0">
                <a:solidFill>
                  <a:prstClr val="black"/>
                </a:solidFill>
              </a:rPr>
              <a:t>participants’ </a:t>
            </a:r>
            <a:r>
              <a:rPr lang="en-GB" sz="2900" dirty="0">
                <a:solidFill>
                  <a:prstClr val="black"/>
                </a:solidFill>
              </a:rPr>
              <a:t>learning of reading in English (L3) in the academic context?</a:t>
            </a:r>
          </a:p>
          <a:p>
            <a:pPr marL="0" indent="0">
              <a:buNone/>
            </a:pPr>
            <a:endParaRPr lang="en-GB" b="1" dirty="0"/>
          </a:p>
          <a:p>
            <a:pPr lvl="0"/>
            <a:r>
              <a:rPr lang="en-GB" b="1" dirty="0"/>
              <a:t> </a:t>
            </a:r>
            <a:r>
              <a:rPr lang="en-GB" sz="2700" dirty="0" smtClean="0">
                <a:solidFill>
                  <a:prstClr val="black"/>
                </a:solidFill>
              </a:rPr>
              <a:t>Are </a:t>
            </a:r>
            <a:r>
              <a:rPr lang="en-GB" sz="2700" dirty="0">
                <a:solidFill>
                  <a:prstClr val="black"/>
                </a:solidFill>
              </a:rPr>
              <a:t>the participants’ organisation of academic writing in English (L3) at the paragraph level impacted by cross linguistic influence from L1 and L2 ?</a:t>
            </a:r>
          </a:p>
          <a:p>
            <a:pPr lvl="0"/>
            <a:endParaRPr lang="en-GB" b="1" dirty="0"/>
          </a:p>
        </p:txBody>
      </p:sp>
    </p:spTree>
    <p:extLst>
      <p:ext uri="{BB962C8B-B14F-4D97-AF65-F5344CB8AC3E}">
        <p14:creationId xmlns:p14="http://schemas.microsoft.com/office/powerpoint/2010/main" val="23795298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Research Participants- </a:t>
            </a:r>
            <a:r>
              <a:rPr lang="en-GB" sz="3200" b="1" dirty="0">
                <a:solidFill>
                  <a:srgbClr val="FF0000"/>
                </a:solidFill>
              </a:rPr>
              <a:t>Trilingual education circumstance</a:t>
            </a:r>
          </a:p>
        </p:txBody>
      </p:sp>
      <p:sp>
        <p:nvSpPr>
          <p:cNvPr id="3" name="Content Placeholder 2"/>
          <p:cNvSpPr>
            <a:spLocks noGrp="1"/>
          </p:cNvSpPr>
          <p:nvPr>
            <p:ph idx="1"/>
          </p:nvPr>
        </p:nvSpPr>
        <p:spPr>
          <a:xfrm>
            <a:off x="457200" y="1600200"/>
            <a:ext cx="8229600" cy="5029200"/>
          </a:xfrm>
        </p:spPr>
        <p:txBody>
          <a:bodyPr>
            <a:normAutofit fontScale="77500" lnSpcReduction="20000"/>
          </a:bodyPr>
          <a:lstStyle/>
          <a:p>
            <a:r>
              <a:rPr lang="en-GB" dirty="0"/>
              <a:t>The study used two participants of Uyghur ethnic </a:t>
            </a:r>
            <a:r>
              <a:rPr lang="en-GB" dirty="0" smtClean="0"/>
              <a:t>minority, China</a:t>
            </a:r>
            <a:r>
              <a:rPr lang="en-GB" dirty="0"/>
              <a:t>, whose L1 </a:t>
            </a:r>
            <a:r>
              <a:rPr lang="en-GB" dirty="0" smtClean="0"/>
              <a:t>is </a:t>
            </a:r>
            <a:r>
              <a:rPr lang="en-GB" dirty="0"/>
              <a:t>Uyghur; L2 is </a:t>
            </a:r>
            <a:r>
              <a:rPr lang="en-GB" dirty="0" smtClean="0"/>
              <a:t>Mandarin Chinese and </a:t>
            </a:r>
            <a:r>
              <a:rPr lang="en-GB" dirty="0"/>
              <a:t>L3 is English. They are adults in their late </a:t>
            </a:r>
            <a:r>
              <a:rPr lang="en-GB" dirty="0" smtClean="0"/>
              <a:t>teens.</a:t>
            </a:r>
          </a:p>
          <a:p>
            <a:pPr marL="0" indent="0">
              <a:buNone/>
            </a:pPr>
            <a:r>
              <a:rPr lang="en-GB" dirty="0" smtClean="0"/>
              <a:t>	- There is room for expansion to include more 		participants.</a:t>
            </a:r>
          </a:p>
          <a:p>
            <a:pPr marL="0" indent="0">
              <a:buNone/>
            </a:pPr>
            <a:endParaRPr lang="en-GB" dirty="0"/>
          </a:p>
          <a:p>
            <a:r>
              <a:rPr lang="en-GB" dirty="0"/>
              <a:t>They grew up in town and city dwellings and can be said to have mean range family social and economic backgrounds and therefore were </a:t>
            </a:r>
            <a:r>
              <a:rPr lang="en-GB" b="1" dirty="0">
                <a:solidFill>
                  <a:srgbClr val="7030A0"/>
                </a:solidFill>
              </a:rPr>
              <a:t>exposed to at least the spoken medium </a:t>
            </a:r>
            <a:r>
              <a:rPr lang="en-GB" b="1" dirty="0" smtClean="0">
                <a:solidFill>
                  <a:srgbClr val="7030A0"/>
                </a:solidFill>
              </a:rPr>
              <a:t>of </a:t>
            </a:r>
            <a:r>
              <a:rPr lang="en-GB" b="1" dirty="0">
                <a:solidFill>
                  <a:srgbClr val="7030A0"/>
                </a:solidFill>
              </a:rPr>
              <a:t>L1, </a:t>
            </a:r>
            <a:r>
              <a:rPr lang="en-GB" b="1" dirty="0" smtClean="0">
                <a:solidFill>
                  <a:srgbClr val="7030A0"/>
                </a:solidFill>
              </a:rPr>
              <a:t>L2 L3 </a:t>
            </a:r>
            <a:r>
              <a:rPr lang="en-GB" b="1" dirty="0">
                <a:solidFill>
                  <a:srgbClr val="7030A0"/>
                </a:solidFill>
              </a:rPr>
              <a:t>at the primary school level. </a:t>
            </a:r>
            <a:endParaRPr lang="en-GB" b="1" dirty="0" smtClean="0">
              <a:solidFill>
                <a:srgbClr val="7030A0"/>
              </a:solidFill>
            </a:endParaRPr>
          </a:p>
          <a:p>
            <a:pPr marL="0" indent="0">
              <a:buNone/>
            </a:pPr>
            <a:endParaRPr lang="en-GB" b="1" dirty="0">
              <a:solidFill>
                <a:srgbClr val="7030A0"/>
              </a:solidFill>
            </a:endParaRPr>
          </a:p>
          <a:p>
            <a:r>
              <a:rPr lang="en-GB" b="1" dirty="0">
                <a:solidFill>
                  <a:srgbClr val="FF0000"/>
                </a:solidFill>
              </a:rPr>
              <a:t>Both learned L1 in the home and with some formality in primary school; and are still fluent in spoken and written </a:t>
            </a:r>
            <a:r>
              <a:rPr lang="en-GB" b="1" dirty="0" smtClean="0">
                <a:solidFill>
                  <a:srgbClr val="FF0000"/>
                </a:solidFill>
              </a:rPr>
              <a:t>Uygur </a:t>
            </a:r>
            <a:endParaRPr lang="en-GB" b="1" dirty="0">
              <a:solidFill>
                <a:srgbClr val="FF0000"/>
              </a:solidFill>
            </a:endParaRPr>
          </a:p>
          <a:p>
            <a:endParaRPr lang="en-GB" dirty="0"/>
          </a:p>
        </p:txBody>
      </p:sp>
    </p:spTree>
    <p:extLst>
      <p:ext uri="{BB962C8B-B14F-4D97-AF65-F5344CB8AC3E}">
        <p14:creationId xmlns:p14="http://schemas.microsoft.com/office/powerpoint/2010/main" val="4748131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Research participants-Trilingual education </a:t>
            </a:r>
            <a:r>
              <a:rPr lang="en-GB" sz="3600" dirty="0" smtClean="0"/>
              <a:t>circumstance (cont.)</a:t>
            </a:r>
            <a:endParaRPr lang="en-GB" sz="3600" dirty="0"/>
          </a:p>
        </p:txBody>
      </p:sp>
      <p:sp>
        <p:nvSpPr>
          <p:cNvPr id="3" name="Content Placeholder 2"/>
          <p:cNvSpPr>
            <a:spLocks noGrp="1"/>
          </p:cNvSpPr>
          <p:nvPr>
            <p:ph idx="1"/>
          </p:nvPr>
        </p:nvSpPr>
        <p:spPr>
          <a:xfrm>
            <a:off x="457200" y="1600200"/>
            <a:ext cx="8229600" cy="4781128"/>
          </a:xfrm>
        </p:spPr>
        <p:txBody>
          <a:bodyPr>
            <a:normAutofit fontScale="77500" lnSpcReduction="20000"/>
          </a:bodyPr>
          <a:lstStyle/>
          <a:p>
            <a:pPr lvl="0"/>
            <a:r>
              <a:rPr lang="en-GB" dirty="0"/>
              <a:t>They learned </a:t>
            </a:r>
            <a:r>
              <a:rPr lang="en-GB" b="1" dirty="0">
                <a:solidFill>
                  <a:srgbClr val="7030A0"/>
                </a:solidFill>
              </a:rPr>
              <a:t>Mandarin in the wider community, in primary school and in high school</a:t>
            </a:r>
            <a:r>
              <a:rPr lang="en-GB" dirty="0"/>
              <a:t>. Both have had a </a:t>
            </a:r>
            <a:r>
              <a:rPr lang="en-GB" b="1" dirty="0">
                <a:solidFill>
                  <a:srgbClr val="7030A0"/>
                </a:solidFill>
              </a:rPr>
              <a:t>longer duration </a:t>
            </a:r>
            <a:r>
              <a:rPr lang="en-GB" dirty="0"/>
              <a:t>of Mandarin L2 informal and formal learning.</a:t>
            </a:r>
          </a:p>
          <a:p>
            <a:pPr marL="0" lvl="0" indent="0">
              <a:buNone/>
            </a:pPr>
            <a:endParaRPr lang="en-GB" dirty="0"/>
          </a:p>
          <a:p>
            <a:pPr lvl="0"/>
            <a:r>
              <a:rPr lang="en-GB" dirty="0"/>
              <a:t>One </a:t>
            </a:r>
            <a:r>
              <a:rPr lang="en-GB" dirty="0" smtClean="0"/>
              <a:t>started formally </a:t>
            </a:r>
            <a:r>
              <a:rPr lang="en-GB" b="1" dirty="0" smtClean="0"/>
              <a:t>learning </a:t>
            </a:r>
            <a:r>
              <a:rPr lang="en-GB" b="1" dirty="0"/>
              <a:t>English in primary school</a:t>
            </a:r>
            <a:r>
              <a:rPr lang="en-GB" dirty="0"/>
              <a:t>, while the other started </a:t>
            </a:r>
            <a:r>
              <a:rPr lang="en-GB" dirty="0" smtClean="0"/>
              <a:t>while </a:t>
            </a:r>
            <a:r>
              <a:rPr lang="en-GB" dirty="0"/>
              <a:t>in (middle) high school</a:t>
            </a:r>
          </a:p>
          <a:p>
            <a:pPr lvl="0"/>
            <a:endParaRPr lang="en-GB" dirty="0"/>
          </a:p>
          <a:p>
            <a:pPr lvl="0"/>
            <a:r>
              <a:rPr lang="en-GB" dirty="0" smtClean="0"/>
              <a:t>Their trilingual typology can be said to fluctuate across the groupings set by Hoffman (2001) and </a:t>
            </a:r>
            <a:r>
              <a:rPr lang="en-GB" dirty="0" err="1"/>
              <a:t>Cenoz</a:t>
            </a:r>
            <a:r>
              <a:rPr lang="en-GB" dirty="0"/>
              <a:t> </a:t>
            </a:r>
            <a:r>
              <a:rPr lang="en-GB" dirty="0" smtClean="0"/>
              <a:t>(2000).</a:t>
            </a:r>
          </a:p>
          <a:p>
            <a:pPr marL="0" lvl="0" indent="0">
              <a:buNone/>
            </a:pPr>
            <a:endParaRPr lang="en-GB" dirty="0" smtClean="0"/>
          </a:p>
          <a:p>
            <a:r>
              <a:rPr lang="en-GB" dirty="0"/>
              <a:t>Both participants are currently studying EAP in their preliminary university year.</a:t>
            </a:r>
          </a:p>
          <a:p>
            <a:pPr marL="0" lvl="0" indent="0">
              <a:buNone/>
            </a:pPr>
            <a:r>
              <a:rPr lang="en-GB" dirty="0" smtClean="0"/>
              <a:t> </a:t>
            </a:r>
            <a:endParaRPr lang="en-GB" dirty="0"/>
          </a:p>
          <a:p>
            <a:endParaRPr lang="en-GB" dirty="0"/>
          </a:p>
        </p:txBody>
      </p:sp>
    </p:spTree>
    <p:extLst>
      <p:ext uri="{BB962C8B-B14F-4D97-AF65-F5344CB8AC3E}">
        <p14:creationId xmlns:p14="http://schemas.microsoft.com/office/powerpoint/2010/main" val="38899678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Trilingual Cross Linguistic Influence- Methodology </a:t>
            </a:r>
            <a:endParaRPr lang="en-GB" sz="3200"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The following methods and instruments were used:</a:t>
            </a:r>
          </a:p>
          <a:p>
            <a:pPr marL="0" indent="0">
              <a:buNone/>
            </a:pPr>
            <a:endParaRPr lang="en-GB" dirty="0" smtClean="0"/>
          </a:p>
          <a:p>
            <a:r>
              <a:rPr lang="en-GB" dirty="0" smtClean="0"/>
              <a:t>Preceding Test 1 participants </a:t>
            </a:r>
            <a:r>
              <a:rPr lang="en-GB" b="1" dirty="0">
                <a:solidFill>
                  <a:srgbClr val="FF0000"/>
                </a:solidFill>
              </a:rPr>
              <a:t>completed a questionnaire</a:t>
            </a:r>
            <a:r>
              <a:rPr lang="en-GB" dirty="0" smtClean="0"/>
              <a:t>, which elicited their L1, L2, and L3 acquisition history and usage in reading and writing.</a:t>
            </a:r>
          </a:p>
          <a:p>
            <a:pPr marL="0" indent="0">
              <a:buNone/>
            </a:pPr>
            <a:endParaRPr lang="en-GB" dirty="0" smtClean="0"/>
          </a:p>
          <a:p>
            <a:r>
              <a:rPr lang="en-GB" b="1" dirty="0" smtClean="0">
                <a:solidFill>
                  <a:srgbClr val="FF0000"/>
                </a:solidFill>
              </a:rPr>
              <a:t>Test 1: An L3 </a:t>
            </a:r>
            <a:r>
              <a:rPr lang="en-GB" b="1" dirty="0">
                <a:solidFill>
                  <a:srgbClr val="FF0000"/>
                </a:solidFill>
              </a:rPr>
              <a:t>reading </a:t>
            </a:r>
            <a:r>
              <a:rPr lang="en-GB" b="1" dirty="0" smtClean="0">
                <a:solidFill>
                  <a:srgbClr val="FF0000"/>
                </a:solidFill>
              </a:rPr>
              <a:t>comprehension test </a:t>
            </a:r>
            <a:r>
              <a:rPr lang="en-GB" dirty="0" smtClean="0"/>
              <a:t>(20 min) </a:t>
            </a:r>
            <a:r>
              <a:rPr lang="en-GB" dirty="0"/>
              <a:t>and </a:t>
            </a:r>
            <a:r>
              <a:rPr lang="en-GB" dirty="0" smtClean="0"/>
              <a:t>a read text summary writing test (20 min). Text </a:t>
            </a:r>
            <a:r>
              <a:rPr lang="en-GB" dirty="0"/>
              <a:t>was selected from the course text book, </a:t>
            </a:r>
            <a:r>
              <a:rPr lang="en-GB" i="1" dirty="0"/>
              <a:t>Making </a:t>
            </a:r>
            <a:r>
              <a:rPr lang="en-GB" i="1" dirty="0" smtClean="0"/>
              <a:t>Connections</a:t>
            </a:r>
            <a:r>
              <a:rPr lang="en-GB" dirty="0"/>
              <a:t> </a:t>
            </a:r>
            <a:r>
              <a:rPr lang="en-GB" dirty="0" smtClean="0"/>
              <a:t>(Pakenham,2004), apt </a:t>
            </a:r>
            <a:r>
              <a:rPr lang="en-GB" dirty="0"/>
              <a:t>for </a:t>
            </a:r>
            <a:r>
              <a:rPr lang="en-GB" dirty="0" smtClean="0"/>
              <a:t>EAP reading skills</a:t>
            </a:r>
            <a:r>
              <a:rPr lang="en-GB" dirty="0"/>
              <a:t>.</a:t>
            </a:r>
            <a:r>
              <a:rPr lang="en-GB" dirty="0" smtClean="0"/>
              <a:t>  </a:t>
            </a:r>
          </a:p>
          <a:p>
            <a:r>
              <a:rPr lang="en-GB" dirty="0" smtClean="0"/>
              <a:t>Test 1 was marked by a colleague in CELE, UNNC.</a:t>
            </a:r>
          </a:p>
          <a:p>
            <a:pPr marL="0" indent="0">
              <a:buNone/>
            </a:pPr>
            <a:endParaRPr lang="en-GB" dirty="0"/>
          </a:p>
        </p:txBody>
      </p:sp>
    </p:spTree>
    <p:extLst>
      <p:ext uri="{BB962C8B-B14F-4D97-AF65-F5344CB8AC3E}">
        <p14:creationId xmlns:p14="http://schemas.microsoft.com/office/powerpoint/2010/main" val="26557549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Trilingual Cross Linguistic Influence-</a:t>
            </a:r>
            <a:r>
              <a:rPr lang="en-GB" sz="3200" dirty="0" smtClean="0"/>
              <a:t> Methodology (cont.) </a:t>
            </a:r>
            <a:endParaRPr lang="en-GB" sz="3200" dirty="0"/>
          </a:p>
        </p:txBody>
      </p:sp>
      <p:sp>
        <p:nvSpPr>
          <p:cNvPr id="3" name="Content Placeholder 2"/>
          <p:cNvSpPr>
            <a:spLocks noGrp="1"/>
          </p:cNvSpPr>
          <p:nvPr>
            <p:ph idx="1"/>
          </p:nvPr>
        </p:nvSpPr>
        <p:spPr>
          <a:xfrm>
            <a:off x="457200" y="1600200"/>
            <a:ext cx="8229600" cy="5486400"/>
          </a:xfrm>
        </p:spPr>
        <p:txBody>
          <a:bodyPr>
            <a:normAutofit fontScale="70000" lnSpcReduction="20000"/>
          </a:bodyPr>
          <a:lstStyle/>
          <a:p>
            <a:pPr marL="0" indent="0">
              <a:buNone/>
            </a:pPr>
            <a:r>
              <a:rPr lang="en-GB" b="1" u="sng" dirty="0"/>
              <a:t>Rationale for Test </a:t>
            </a:r>
            <a:r>
              <a:rPr lang="en-GB" b="1" u="sng" dirty="0" smtClean="0"/>
              <a:t>1</a:t>
            </a:r>
          </a:p>
          <a:p>
            <a:pPr marL="0" indent="0">
              <a:buNone/>
            </a:pPr>
            <a:endParaRPr lang="en-GB" b="1" u="sng" dirty="0"/>
          </a:p>
          <a:p>
            <a:r>
              <a:rPr lang="en-GB" dirty="0" smtClean="0"/>
              <a:t>To gauge participants</a:t>
            </a:r>
            <a:r>
              <a:rPr lang="en-GB" dirty="0"/>
              <a:t>’ </a:t>
            </a:r>
            <a:r>
              <a:rPr lang="en-GB" dirty="0" smtClean="0"/>
              <a:t>current L3 competence </a:t>
            </a:r>
            <a:r>
              <a:rPr lang="en-GB" dirty="0"/>
              <a:t>in academic writing and reading </a:t>
            </a:r>
            <a:r>
              <a:rPr lang="en-GB" dirty="0" smtClean="0"/>
              <a:t>(</a:t>
            </a:r>
            <a:r>
              <a:rPr lang="en-GB" b="1" dirty="0" smtClean="0">
                <a:solidFill>
                  <a:srgbClr val="FF0000"/>
                </a:solidFill>
              </a:rPr>
              <a:t>presumed </a:t>
            </a:r>
            <a:r>
              <a:rPr lang="en-GB" b="1" dirty="0">
                <a:solidFill>
                  <a:srgbClr val="FF0000"/>
                </a:solidFill>
              </a:rPr>
              <a:t>to </a:t>
            </a:r>
            <a:r>
              <a:rPr lang="en-GB" b="1" dirty="0" smtClean="0">
                <a:solidFill>
                  <a:srgbClr val="FF0000"/>
                </a:solidFill>
              </a:rPr>
              <a:t>be cross-linguistically influenced by L1 </a:t>
            </a:r>
            <a:r>
              <a:rPr lang="en-GB" b="1" dirty="0">
                <a:solidFill>
                  <a:srgbClr val="FF0000"/>
                </a:solidFill>
              </a:rPr>
              <a:t>and L2</a:t>
            </a:r>
            <a:r>
              <a:rPr lang="en-GB" dirty="0" smtClean="0"/>
              <a:t>).</a:t>
            </a:r>
          </a:p>
          <a:p>
            <a:pPr marL="0" indent="0">
              <a:buNone/>
            </a:pPr>
            <a:endParaRPr lang="en-GB" dirty="0"/>
          </a:p>
          <a:p>
            <a:r>
              <a:rPr lang="en-GB" dirty="0" smtClean="0"/>
              <a:t>It was </a:t>
            </a:r>
            <a:r>
              <a:rPr lang="en-GB" dirty="0"/>
              <a:t>a</a:t>
            </a:r>
            <a:r>
              <a:rPr lang="en-GB" dirty="0" smtClean="0"/>
              <a:t>ssumed </a:t>
            </a:r>
            <a:r>
              <a:rPr lang="en-GB" dirty="0"/>
              <a:t>that </a:t>
            </a:r>
            <a:r>
              <a:rPr lang="en-GB" dirty="0" smtClean="0"/>
              <a:t>participants already </a:t>
            </a:r>
            <a:r>
              <a:rPr lang="en-GB" dirty="0"/>
              <a:t>have trilingual </a:t>
            </a:r>
            <a:r>
              <a:rPr lang="en-GB" dirty="0" smtClean="0"/>
              <a:t>ability.</a:t>
            </a:r>
          </a:p>
          <a:p>
            <a:pPr marL="0" indent="0">
              <a:buNone/>
            </a:pPr>
            <a:endParaRPr lang="en-GB" dirty="0" smtClean="0"/>
          </a:p>
          <a:p>
            <a:r>
              <a:rPr lang="en-GB" dirty="0" smtClean="0"/>
              <a:t>Rather than test for the </a:t>
            </a:r>
            <a:r>
              <a:rPr lang="en-GB" dirty="0"/>
              <a:t>three </a:t>
            </a:r>
            <a:r>
              <a:rPr lang="en-GB" dirty="0" smtClean="0"/>
              <a:t>languages in test 1 </a:t>
            </a:r>
            <a:r>
              <a:rPr lang="en-GB" dirty="0"/>
              <a:t>with a focus on only one or two </a:t>
            </a:r>
            <a:r>
              <a:rPr lang="en-GB" dirty="0" smtClean="0"/>
              <a:t>skills(e.g. </a:t>
            </a:r>
            <a:r>
              <a:rPr lang="en-GB" dirty="0" err="1" smtClean="0"/>
              <a:t>Laoire</a:t>
            </a:r>
            <a:r>
              <a:rPr lang="en-GB" dirty="0" smtClean="0"/>
              <a:t> </a:t>
            </a:r>
            <a:r>
              <a:rPr lang="en-GB" dirty="0"/>
              <a:t>and Singleton, </a:t>
            </a:r>
            <a:r>
              <a:rPr lang="en-GB" dirty="0" smtClean="0"/>
              <a:t>2009), using only L3 allowed a </a:t>
            </a:r>
            <a:r>
              <a:rPr lang="en-GB" dirty="0"/>
              <a:t>range of </a:t>
            </a:r>
            <a:r>
              <a:rPr lang="en-GB" dirty="0" smtClean="0"/>
              <a:t>skills testing</a:t>
            </a:r>
          </a:p>
          <a:p>
            <a:pPr marL="0" indent="0">
              <a:buNone/>
            </a:pPr>
            <a:endParaRPr lang="en-GB" dirty="0" smtClean="0"/>
          </a:p>
          <a:p>
            <a:r>
              <a:rPr lang="en-GB" b="1" dirty="0" smtClean="0">
                <a:solidFill>
                  <a:srgbClr val="FF0000"/>
                </a:solidFill>
              </a:rPr>
              <a:t>Study aim is to trace </a:t>
            </a:r>
            <a:r>
              <a:rPr lang="en-GB" b="1" dirty="0">
                <a:solidFill>
                  <a:srgbClr val="FF0000"/>
                </a:solidFill>
              </a:rPr>
              <a:t>L1 and L2 </a:t>
            </a:r>
            <a:r>
              <a:rPr lang="en-GB" b="1" u="sng" dirty="0">
                <a:solidFill>
                  <a:srgbClr val="FF0000"/>
                </a:solidFill>
              </a:rPr>
              <a:t>impact</a:t>
            </a:r>
            <a:r>
              <a:rPr lang="en-GB" b="1" dirty="0">
                <a:solidFill>
                  <a:srgbClr val="FF0000"/>
                </a:solidFill>
              </a:rPr>
              <a:t> on </a:t>
            </a:r>
            <a:r>
              <a:rPr lang="en-GB" b="1" dirty="0" smtClean="0">
                <a:solidFill>
                  <a:srgbClr val="FF0000"/>
                </a:solidFill>
              </a:rPr>
              <a:t>L3</a:t>
            </a:r>
            <a:r>
              <a:rPr lang="en-GB" dirty="0" smtClean="0"/>
              <a:t>, thus same </a:t>
            </a:r>
            <a:r>
              <a:rPr lang="en-GB" dirty="0"/>
              <a:t>test in the three languages </a:t>
            </a:r>
            <a:r>
              <a:rPr lang="en-GB" dirty="0" smtClean="0"/>
              <a:t>would only produce results of trilingual ability per se. </a:t>
            </a: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790150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Trilingual Cross Linguistic Influence-</a:t>
            </a:r>
            <a:r>
              <a:rPr lang="en-GB" sz="3200" dirty="0" smtClean="0"/>
              <a:t> Methodology (cont.) </a:t>
            </a:r>
            <a:endParaRPr lang="en-GB" sz="3200" dirty="0"/>
          </a:p>
        </p:txBody>
      </p:sp>
      <p:sp>
        <p:nvSpPr>
          <p:cNvPr id="3" name="Content Placeholder 2"/>
          <p:cNvSpPr>
            <a:spLocks noGrp="1"/>
          </p:cNvSpPr>
          <p:nvPr>
            <p:ph idx="1"/>
          </p:nvPr>
        </p:nvSpPr>
        <p:spPr>
          <a:xfrm>
            <a:off x="457200" y="1600200"/>
            <a:ext cx="8229600" cy="5029200"/>
          </a:xfrm>
        </p:spPr>
        <p:txBody>
          <a:bodyPr>
            <a:normAutofit fontScale="85000" lnSpcReduction="20000"/>
          </a:bodyPr>
          <a:lstStyle/>
          <a:p>
            <a:pPr marL="0" indent="0">
              <a:buNone/>
            </a:pPr>
            <a:r>
              <a:rPr lang="en-GB" b="1" u="sng" dirty="0" smtClean="0"/>
              <a:t>Limitation of (Test 1</a:t>
            </a:r>
            <a:r>
              <a:rPr lang="en-GB" b="1" dirty="0" smtClean="0"/>
              <a:t>)</a:t>
            </a:r>
            <a:r>
              <a:rPr lang="en-GB" dirty="0" smtClean="0"/>
              <a:t>:</a:t>
            </a:r>
          </a:p>
          <a:p>
            <a:r>
              <a:rPr lang="en-GB" dirty="0" smtClean="0"/>
              <a:t>The test could </a:t>
            </a:r>
            <a:r>
              <a:rPr lang="en-GB" dirty="0"/>
              <a:t>not on its own </a:t>
            </a:r>
            <a:r>
              <a:rPr lang="en-GB" u="sng" dirty="0" smtClean="0"/>
              <a:t>reveal</a:t>
            </a:r>
            <a:r>
              <a:rPr lang="en-GB" dirty="0" smtClean="0"/>
              <a:t>  cross linguistic influence. Consequently:</a:t>
            </a:r>
          </a:p>
          <a:p>
            <a:pPr marL="0" indent="0">
              <a:buNone/>
            </a:pPr>
            <a:endParaRPr lang="en-GB" dirty="0" smtClean="0"/>
          </a:p>
          <a:p>
            <a:r>
              <a:rPr lang="en-GB" b="1" dirty="0" smtClean="0">
                <a:solidFill>
                  <a:srgbClr val="FF0000"/>
                </a:solidFill>
              </a:rPr>
              <a:t>Test </a:t>
            </a:r>
            <a:r>
              <a:rPr lang="en-GB" b="1" dirty="0">
                <a:solidFill>
                  <a:srgbClr val="FF0000"/>
                </a:solidFill>
              </a:rPr>
              <a:t>2:</a:t>
            </a:r>
            <a:r>
              <a:rPr lang="en-GB" dirty="0"/>
              <a:t> An L1, L2 and L3 Cross Linguistic Influence </a:t>
            </a:r>
            <a:r>
              <a:rPr lang="en-GB" dirty="0" smtClean="0"/>
              <a:t>Retrieval Instrument (CLIRI) was then used </a:t>
            </a:r>
          </a:p>
          <a:p>
            <a:pPr lvl="1"/>
            <a:r>
              <a:rPr lang="en-GB" dirty="0" smtClean="0"/>
              <a:t>To trace natural </a:t>
            </a:r>
            <a:r>
              <a:rPr lang="en-GB" dirty="0"/>
              <a:t>L1 and L2 processing and application to </a:t>
            </a:r>
            <a:r>
              <a:rPr lang="en-GB" dirty="0" smtClean="0"/>
              <a:t>L3, </a:t>
            </a:r>
            <a:r>
              <a:rPr lang="en-GB" dirty="0"/>
              <a:t>which occurred in </a:t>
            </a:r>
            <a:r>
              <a:rPr lang="en-GB" dirty="0" smtClean="0"/>
              <a:t>participants’ minds </a:t>
            </a:r>
            <a:r>
              <a:rPr lang="en-GB" dirty="0"/>
              <a:t>while </a:t>
            </a:r>
            <a:r>
              <a:rPr lang="en-GB" dirty="0" smtClean="0"/>
              <a:t>completing </a:t>
            </a:r>
            <a:r>
              <a:rPr lang="en-GB" dirty="0"/>
              <a:t>Test </a:t>
            </a:r>
            <a:r>
              <a:rPr lang="en-GB" dirty="0" smtClean="0"/>
              <a:t>1. </a:t>
            </a:r>
            <a:r>
              <a:rPr lang="en-GB" dirty="0" err="1" smtClean="0"/>
              <a:t>Laoire</a:t>
            </a:r>
            <a:r>
              <a:rPr lang="en-GB" dirty="0" smtClean="0"/>
              <a:t> </a:t>
            </a:r>
            <a:r>
              <a:rPr lang="en-GB" dirty="0"/>
              <a:t>and </a:t>
            </a:r>
            <a:r>
              <a:rPr lang="en-GB" dirty="0" smtClean="0"/>
              <a:t>Singleton (2009</a:t>
            </a:r>
            <a:r>
              <a:rPr lang="en-GB" dirty="0" smtClean="0">
                <a:sym typeface="Wingdings" panose="05000000000000000000" pitchFamily="2" charset="2"/>
              </a:rPr>
              <a:t>:85)</a:t>
            </a:r>
            <a:r>
              <a:rPr lang="en-GB" dirty="0" smtClean="0"/>
              <a:t> have similarly used an  ”introspection </a:t>
            </a:r>
            <a:r>
              <a:rPr lang="en-GB" dirty="0"/>
              <a:t>instrument</a:t>
            </a:r>
            <a:r>
              <a:rPr lang="en-GB" dirty="0" smtClean="0"/>
              <a:t>”.</a:t>
            </a:r>
          </a:p>
          <a:p>
            <a:pPr marL="457200" lvl="1" indent="0">
              <a:buNone/>
            </a:pPr>
            <a:endParaRPr lang="en-GB" dirty="0" smtClean="0"/>
          </a:p>
          <a:p>
            <a:r>
              <a:rPr lang="en-GB" dirty="0" smtClean="0"/>
              <a:t>CLIRI helped </a:t>
            </a:r>
            <a:r>
              <a:rPr lang="en-GB" dirty="0"/>
              <a:t>participants </a:t>
            </a:r>
            <a:r>
              <a:rPr lang="en-GB" dirty="0" smtClean="0"/>
              <a:t>to </a:t>
            </a:r>
            <a:r>
              <a:rPr lang="en-GB" b="1" dirty="0" smtClean="0">
                <a:solidFill>
                  <a:srgbClr val="FF0000"/>
                </a:solidFill>
              </a:rPr>
              <a:t>become </a:t>
            </a:r>
            <a:r>
              <a:rPr lang="en-GB" b="1" dirty="0">
                <a:solidFill>
                  <a:srgbClr val="FF0000"/>
                </a:solidFill>
              </a:rPr>
              <a:t>more aware of the </a:t>
            </a:r>
            <a:r>
              <a:rPr lang="en-GB" b="1" dirty="0" smtClean="0">
                <a:solidFill>
                  <a:srgbClr val="FF0000"/>
                </a:solidFill>
              </a:rPr>
              <a:t>non-mechanical </a:t>
            </a:r>
            <a:r>
              <a:rPr lang="en-GB" b="1" dirty="0">
                <a:solidFill>
                  <a:srgbClr val="FF0000"/>
                </a:solidFill>
              </a:rPr>
              <a:t>cross linguistic influence</a:t>
            </a:r>
            <a:r>
              <a:rPr lang="en-GB" dirty="0"/>
              <a:t> which occurred in their minds while they completed Test1</a:t>
            </a:r>
            <a:r>
              <a:rPr lang="en-GB" dirty="0" smtClean="0"/>
              <a:t>.</a:t>
            </a:r>
          </a:p>
          <a:p>
            <a:pPr marL="0" indent="0">
              <a:buNone/>
            </a:pPr>
            <a:endParaRPr lang="en-GB" dirty="0"/>
          </a:p>
        </p:txBody>
      </p:sp>
    </p:spTree>
    <p:extLst>
      <p:ext uri="{BB962C8B-B14F-4D97-AF65-F5344CB8AC3E}">
        <p14:creationId xmlns:p14="http://schemas.microsoft.com/office/powerpoint/2010/main" val="23824181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Trilingual education circumstance- </a:t>
            </a:r>
            <a:r>
              <a:rPr lang="en-GB" sz="3200" dirty="0" smtClean="0"/>
              <a:t>Methodology (cont.) </a:t>
            </a:r>
            <a:endParaRPr lang="en-GB" sz="3200" dirty="0"/>
          </a:p>
        </p:txBody>
      </p:sp>
      <p:sp>
        <p:nvSpPr>
          <p:cNvPr id="3" name="Content Placeholder 2"/>
          <p:cNvSpPr>
            <a:spLocks noGrp="1"/>
          </p:cNvSpPr>
          <p:nvPr>
            <p:ph idx="1"/>
          </p:nvPr>
        </p:nvSpPr>
        <p:spPr>
          <a:xfrm>
            <a:off x="457200" y="1600200"/>
            <a:ext cx="8229600" cy="5141168"/>
          </a:xfrm>
        </p:spPr>
        <p:txBody>
          <a:bodyPr>
            <a:normAutofit fontScale="77500" lnSpcReduction="20000"/>
          </a:bodyPr>
          <a:lstStyle/>
          <a:p>
            <a:pPr marL="0" indent="0">
              <a:buNone/>
            </a:pPr>
            <a:r>
              <a:rPr lang="en-GB" b="1" u="sng" dirty="0" smtClean="0">
                <a:solidFill>
                  <a:srgbClr val="FF0000"/>
                </a:solidFill>
              </a:rPr>
              <a:t>Test 2</a:t>
            </a:r>
          </a:p>
          <a:p>
            <a:r>
              <a:rPr lang="en-GB" dirty="0" smtClean="0"/>
              <a:t>Significant language elements tested </a:t>
            </a:r>
            <a:r>
              <a:rPr lang="en-GB" dirty="0"/>
              <a:t>in Test 2 </a:t>
            </a:r>
            <a:r>
              <a:rPr lang="en-GB" dirty="0" smtClean="0"/>
              <a:t>was extracted from </a:t>
            </a:r>
            <a:r>
              <a:rPr lang="en-GB" dirty="0"/>
              <a:t>Test 1 read text. </a:t>
            </a:r>
            <a:endParaRPr lang="en-GB" dirty="0" smtClean="0"/>
          </a:p>
          <a:p>
            <a:pPr marL="0" indent="0">
              <a:buNone/>
            </a:pPr>
            <a:endParaRPr lang="en-GB" dirty="0" smtClean="0"/>
          </a:p>
          <a:p>
            <a:r>
              <a:rPr lang="en-GB" dirty="0" smtClean="0"/>
              <a:t>While </a:t>
            </a:r>
            <a:r>
              <a:rPr lang="en-GB" dirty="0"/>
              <a:t>completing Test 2 participants were allowed access to the read text in Test 1. </a:t>
            </a:r>
            <a:endParaRPr lang="en-GB" dirty="0" smtClean="0"/>
          </a:p>
          <a:p>
            <a:pPr marL="0" indent="0">
              <a:buNone/>
            </a:pPr>
            <a:endParaRPr lang="en-GB" dirty="0" smtClean="0"/>
          </a:p>
          <a:p>
            <a:r>
              <a:rPr lang="en-GB" dirty="0" smtClean="0"/>
              <a:t>Test 2 consisted of </a:t>
            </a:r>
            <a:r>
              <a:rPr lang="en-GB" dirty="0" err="1" smtClean="0"/>
              <a:t>metalanguage</a:t>
            </a:r>
            <a:r>
              <a:rPr lang="en-GB" dirty="0" smtClean="0"/>
              <a:t> items to help boost participants’ trilingual awareness.</a:t>
            </a:r>
          </a:p>
          <a:p>
            <a:pPr marL="0" indent="0">
              <a:buNone/>
            </a:pPr>
            <a:r>
              <a:rPr lang="en-GB" dirty="0" smtClean="0"/>
              <a:t> </a:t>
            </a:r>
          </a:p>
          <a:p>
            <a:r>
              <a:rPr lang="en-GB" dirty="0" smtClean="0"/>
              <a:t>Mandarin Chinese and Uyghur translations were respectively verified </a:t>
            </a:r>
            <a:r>
              <a:rPr lang="en-GB" dirty="0"/>
              <a:t>by a qualified </a:t>
            </a:r>
            <a:r>
              <a:rPr lang="en-GB" dirty="0" smtClean="0"/>
              <a:t>Mandarin Chinese teacher </a:t>
            </a:r>
            <a:r>
              <a:rPr lang="en-GB" dirty="0"/>
              <a:t>at </a:t>
            </a:r>
            <a:r>
              <a:rPr lang="en-GB" dirty="0" smtClean="0"/>
              <a:t>UNNC, and an Uyghur who is a qualified teacher at Xinjiang University. </a:t>
            </a:r>
            <a:endParaRPr lang="en-GB" dirty="0"/>
          </a:p>
        </p:txBody>
      </p:sp>
    </p:spTree>
    <p:extLst>
      <p:ext uri="{BB962C8B-B14F-4D97-AF65-F5344CB8AC3E}">
        <p14:creationId xmlns:p14="http://schemas.microsoft.com/office/powerpoint/2010/main" val="22830442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Sample Test 2 questions</a:t>
            </a:r>
            <a:br>
              <a:rPr lang="en-GB" sz="3200" dirty="0" smtClean="0"/>
            </a:br>
            <a:r>
              <a:rPr lang="en-GB" sz="2700" dirty="0">
                <a:solidFill>
                  <a:prstClr val="black"/>
                </a:solidFill>
                <a:ea typeface="+mn-ea"/>
                <a:cs typeface="+mn-cs"/>
              </a:rPr>
              <a:t>Cross Linguistic Influence Retrieval Instrument (CLIRI)</a:t>
            </a:r>
            <a:endParaRPr lang="en-GB" sz="3200" dirty="0"/>
          </a:p>
        </p:txBody>
      </p:sp>
      <p:sp>
        <p:nvSpPr>
          <p:cNvPr id="3" name="Content Placeholder 2"/>
          <p:cNvSpPr>
            <a:spLocks noGrp="1"/>
          </p:cNvSpPr>
          <p:nvPr>
            <p:ph idx="1"/>
          </p:nvPr>
        </p:nvSpPr>
        <p:spPr>
          <a:xfrm>
            <a:off x="457200" y="1268760"/>
            <a:ext cx="8229600" cy="5589240"/>
          </a:xfrm>
        </p:spPr>
        <p:txBody>
          <a:bodyPr>
            <a:normAutofit fontScale="55000" lnSpcReduction="20000"/>
          </a:bodyPr>
          <a:lstStyle/>
          <a:p>
            <a:pPr lvl="0"/>
            <a:r>
              <a:rPr lang="en-GB" sz="3600" b="1" dirty="0"/>
              <a:t>Morphological cognition of Uyghur, Mandarin and </a:t>
            </a:r>
            <a:r>
              <a:rPr lang="en-GB" sz="3600" b="1" dirty="0" smtClean="0"/>
              <a:t>English</a:t>
            </a:r>
            <a:r>
              <a:rPr lang="en-GB" sz="3600" dirty="0"/>
              <a:t> </a:t>
            </a:r>
            <a:r>
              <a:rPr lang="en-GB" sz="3600" dirty="0" smtClean="0"/>
              <a:t>(</a:t>
            </a:r>
            <a:r>
              <a:rPr lang="en-GB" sz="3600" b="1" i="1" dirty="0" smtClean="0"/>
              <a:t>Root identification</a:t>
            </a:r>
            <a:r>
              <a:rPr lang="en-GB" b="1" i="1" dirty="0" smtClean="0"/>
              <a:t>)</a:t>
            </a:r>
            <a:endParaRPr lang="en-GB" dirty="0"/>
          </a:p>
          <a:p>
            <a:pPr marL="0" indent="0">
              <a:buNone/>
            </a:pPr>
            <a:r>
              <a:rPr lang="en-GB" sz="3600" b="1" dirty="0" smtClean="0">
                <a:solidFill>
                  <a:srgbClr val="7030A0"/>
                </a:solidFill>
              </a:rPr>
              <a:t>Identify </a:t>
            </a:r>
            <a:r>
              <a:rPr lang="en-GB" sz="3600" b="1" dirty="0">
                <a:solidFill>
                  <a:srgbClr val="7030A0"/>
                </a:solidFill>
              </a:rPr>
              <a:t>the root of the word in Uyghur, Mandarin and </a:t>
            </a:r>
            <a:r>
              <a:rPr lang="en-GB" sz="3600" b="1" dirty="0" smtClean="0">
                <a:solidFill>
                  <a:srgbClr val="7030A0"/>
                </a:solidFill>
              </a:rPr>
              <a:t>English</a:t>
            </a:r>
            <a:endParaRPr lang="en-GB" sz="3600" b="1" dirty="0">
              <a:solidFill>
                <a:srgbClr val="7030A0"/>
              </a:solidFill>
            </a:endParaRPr>
          </a:p>
          <a:p>
            <a:pPr marL="0" indent="0">
              <a:buNone/>
            </a:pPr>
            <a:r>
              <a:rPr lang="en-GB" sz="3300" dirty="0" smtClean="0"/>
              <a:t>The word in Uyghur </a:t>
            </a:r>
            <a:r>
              <a:rPr lang="en-GB" sz="3300" dirty="0"/>
              <a:t>is</a:t>
            </a:r>
            <a:r>
              <a:rPr lang="en-GB" sz="3600" dirty="0"/>
              <a:t> </a:t>
            </a:r>
            <a:r>
              <a:rPr lang="en-US" sz="3600" dirty="0"/>
              <a:t>  </a:t>
            </a:r>
            <a:r>
              <a:rPr lang="en-US" sz="3600" b="1" dirty="0" err="1"/>
              <a:t>kengaytix</a:t>
            </a:r>
            <a:r>
              <a:rPr lang="en-US" sz="3600" dirty="0"/>
              <a:t> </a:t>
            </a:r>
            <a:r>
              <a:rPr lang="en-GB" sz="3600" dirty="0"/>
              <a:t>its root </a:t>
            </a:r>
            <a:r>
              <a:rPr lang="en-GB" sz="3600" dirty="0" smtClean="0"/>
              <a:t>--------------------------------------------------</a:t>
            </a:r>
            <a:endParaRPr lang="en-GB" sz="3600" dirty="0"/>
          </a:p>
          <a:p>
            <a:pPr marL="0" indent="0">
              <a:buNone/>
            </a:pPr>
            <a:r>
              <a:rPr lang="en-GB" sz="3600" dirty="0" smtClean="0"/>
              <a:t>The word in Mandarin </a:t>
            </a:r>
            <a:r>
              <a:rPr lang="en-GB" sz="3600" dirty="0"/>
              <a:t>is </a:t>
            </a:r>
            <a:r>
              <a:rPr lang="zh-CN" altLang="en-US" sz="3600" b="1" dirty="0"/>
              <a:t>扩</a:t>
            </a:r>
            <a:r>
              <a:rPr lang="zh-CN" altLang="en-US" sz="3600" b="1" u="sng" dirty="0"/>
              <a:t>大</a:t>
            </a:r>
            <a:r>
              <a:rPr lang="en-GB" sz="3600" b="1" u="sng" dirty="0"/>
              <a:t>/</a:t>
            </a:r>
            <a:r>
              <a:rPr lang="zh-CN" altLang="en-US" sz="3600" b="1" u="sng" dirty="0"/>
              <a:t>扩展</a:t>
            </a:r>
            <a:r>
              <a:rPr lang="en-GB" sz="3600" b="1" u="sng" dirty="0"/>
              <a:t>/</a:t>
            </a:r>
            <a:r>
              <a:rPr lang="zh-CN" altLang="en-US" sz="3600" b="1" u="sng" dirty="0"/>
              <a:t>扩张</a:t>
            </a:r>
            <a:r>
              <a:rPr lang="en-GB" sz="3600" dirty="0"/>
              <a:t>, its root is-</a:t>
            </a:r>
            <a:r>
              <a:rPr lang="en-GB" sz="3600" dirty="0" smtClean="0"/>
              <a:t>---------------------------------</a:t>
            </a:r>
            <a:endParaRPr lang="en-GB" sz="3600" dirty="0"/>
          </a:p>
          <a:p>
            <a:pPr marL="0" indent="0">
              <a:buNone/>
            </a:pPr>
            <a:r>
              <a:rPr lang="en-GB" sz="3600" dirty="0" smtClean="0"/>
              <a:t>The </a:t>
            </a:r>
            <a:r>
              <a:rPr lang="en-GB" sz="3600" dirty="0"/>
              <a:t>word in English </a:t>
            </a:r>
            <a:r>
              <a:rPr lang="en-GB" sz="3600" b="1" dirty="0"/>
              <a:t>is expansion </a:t>
            </a:r>
            <a:r>
              <a:rPr lang="en-GB" sz="3600" dirty="0"/>
              <a:t>its root is </a:t>
            </a:r>
            <a:r>
              <a:rPr lang="en-GB" sz="3600" dirty="0" smtClean="0"/>
              <a:t>----------------------------------------------</a:t>
            </a:r>
          </a:p>
          <a:p>
            <a:pPr lvl="0"/>
            <a:endParaRPr lang="en-GB" b="1" dirty="0" smtClean="0"/>
          </a:p>
          <a:p>
            <a:pPr lvl="0"/>
            <a:r>
              <a:rPr lang="en-GB" sz="3600" b="1" dirty="0" smtClean="0"/>
              <a:t>Synonyms </a:t>
            </a:r>
            <a:r>
              <a:rPr lang="en-GB" sz="3600" b="1" dirty="0"/>
              <a:t>awareness in Uyghur, Mandarin and English</a:t>
            </a:r>
            <a:endParaRPr lang="en-GB" sz="3600" dirty="0"/>
          </a:p>
          <a:p>
            <a:pPr marL="0" lvl="0" indent="0">
              <a:buNone/>
            </a:pPr>
            <a:r>
              <a:rPr lang="en-GB" sz="3600" b="1" dirty="0" smtClean="0">
                <a:solidFill>
                  <a:srgbClr val="7030A0"/>
                </a:solidFill>
              </a:rPr>
              <a:t>Write </a:t>
            </a:r>
            <a:r>
              <a:rPr lang="en-GB" sz="3600" b="1" u="sng" dirty="0">
                <a:solidFill>
                  <a:srgbClr val="7030A0"/>
                </a:solidFill>
              </a:rPr>
              <a:t>three</a:t>
            </a:r>
            <a:r>
              <a:rPr lang="en-GB" sz="3600" b="1" dirty="0">
                <a:solidFill>
                  <a:srgbClr val="7030A0"/>
                </a:solidFill>
              </a:rPr>
              <a:t> synonyms for the following words</a:t>
            </a:r>
            <a:r>
              <a:rPr lang="en-GB" sz="3600" b="1" dirty="0" smtClean="0">
                <a:solidFill>
                  <a:srgbClr val="7030A0"/>
                </a:solidFill>
              </a:rPr>
              <a:t>:</a:t>
            </a:r>
            <a:endParaRPr lang="en-GB" sz="3600" b="1" dirty="0">
              <a:solidFill>
                <a:srgbClr val="7030A0"/>
              </a:solidFill>
            </a:endParaRPr>
          </a:p>
          <a:p>
            <a:pPr marL="0" indent="0">
              <a:buNone/>
            </a:pPr>
            <a:r>
              <a:rPr lang="en-GB" sz="3600" dirty="0"/>
              <a:t>The word in Uyghur</a:t>
            </a:r>
            <a:r>
              <a:rPr lang="en-US" sz="3600" dirty="0"/>
              <a:t>  </a:t>
            </a:r>
            <a:r>
              <a:rPr lang="en-US" sz="3600" b="1" dirty="0" err="1"/>
              <a:t>ünümlük</a:t>
            </a:r>
            <a:r>
              <a:rPr lang="en-US" sz="3600" b="1" dirty="0"/>
              <a:t> </a:t>
            </a:r>
            <a:r>
              <a:rPr lang="en-US" sz="3600" dirty="0"/>
              <a:t>  </a:t>
            </a:r>
            <a:r>
              <a:rPr lang="en-GB" sz="3600" dirty="0"/>
              <a:t>Synonyms </a:t>
            </a:r>
            <a:r>
              <a:rPr lang="en-GB" sz="3600" dirty="0" smtClean="0"/>
              <a:t>-----------------------------------------------</a:t>
            </a:r>
            <a:endParaRPr lang="en-GB" sz="3600" dirty="0"/>
          </a:p>
          <a:p>
            <a:pPr marL="0" indent="0">
              <a:buNone/>
            </a:pPr>
            <a:r>
              <a:rPr lang="en-GB" sz="3600" dirty="0"/>
              <a:t>The word in Mandarin</a:t>
            </a:r>
            <a:r>
              <a:rPr lang="en-GB" sz="3600" b="1" dirty="0"/>
              <a:t> </a:t>
            </a:r>
            <a:r>
              <a:rPr lang="zh-CN" altLang="en-US" sz="3600" b="1" dirty="0"/>
              <a:t>有效的</a:t>
            </a:r>
            <a:r>
              <a:rPr lang="en-GB" sz="3600" dirty="0"/>
              <a:t>, Synonyms </a:t>
            </a:r>
            <a:r>
              <a:rPr lang="en-GB" sz="3600" dirty="0" smtClean="0"/>
              <a:t>-----------------------------------------------</a:t>
            </a:r>
            <a:endParaRPr lang="en-GB" sz="3600" dirty="0"/>
          </a:p>
          <a:p>
            <a:pPr marL="0" indent="0">
              <a:buNone/>
            </a:pPr>
            <a:r>
              <a:rPr lang="en-GB" sz="3600" dirty="0"/>
              <a:t>The word in English: </a:t>
            </a:r>
            <a:r>
              <a:rPr lang="en-GB" sz="3600" b="1" dirty="0"/>
              <a:t>efficient. </a:t>
            </a:r>
            <a:r>
              <a:rPr lang="en-GB" sz="3600" dirty="0"/>
              <a:t> </a:t>
            </a:r>
            <a:r>
              <a:rPr lang="en-GB" sz="3600" b="1" dirty="0"/>
              <a:t> </a:t>
            </a:r>
            <a:r>
              <a:rPr lang="en-GB" sz="3600" dirty="0"/>
              <a:t>Synonyms </a:t>
            </a:r>
            <a:r>
              <a:rPr lang="en-GB" sz="3600" dirty="0" smtClean="0"/>
              <a:t> ----------------------------------------------</a:t>
            </a:r>
            <a:endParaRPr lang="en-GB" sz="3600" dirty="0"/>
          </a:p>
          <a:p>
            <a:pPr marL="0" indent="0">
              <a:buNone/>
            </a:pPr>
            <a:endParaRPr lang="en-GB" b="1" dirty="0" smtClean="0"/>
          </a:p>
          <a:p>
            <a:r>
              <a:rPr lang="en-GB" sz="3600" b="1" dirty="0" smtClean="0"/>
              <a:t>Syntactic </a:t>
            </a:r>
            <a:r>
              <a:rPr lang="en-GB" sz="3600" b="1" dirty="0"/>
              <a:t>awareness in Uyghur, Mandarin and English</a:t>
            </a:r>
            <a:r>
              <a:rPr lang="en-GB" sz="3600" b="1" i="1" dirty="0"/>
              <a:t> </a:t>
            </a:r>
            <a:r>
              <a:rPr lang="en-GB" sz="3600" b="1" dirty="0" smtClean="0">
                <a:solidFill>
                  <a:srgbClr val="7030A0"/>
                </a:solidFill>
              </a:rPr>
              <a:t>(Complete sentences)</a:t>
            </a:r>
            <a:r>
              <a:rPr lang="en-GB" b="1" i="1" dirty="0" smtClean="0"/>
              <a:t> </a:t>
            </a:r>
            <a:endParaRPr lang="en-GB" b="1" dirty="0"/>
          </a:p>
          <a:p>
            <a:pPr marL="0" indent="0">
              <a:buNone/>
            </a:pPr>
            <a:r>
              <a:rPr lang="en-GB" dirty="0" smtClean="0"/>
              <a:t>The sentence in Uyghur</a:t>
            </a:r>
            <a:r>
              <a:rPr lang="en-GB" dirty="0"/>
              <a:t>: </a:t>
            </a:r>
            <a:r>
              <a:rPr lang="en-US" dirty="0" err="1"/>
              <a:t>Yene</a:t>
            </a:r>
            <a:r>
              <a:rPr lang="en-US" dirty="0"/>
              <a:t> </a:t>
            </a:r>
            <a:r>
              <a:rPr lang="en-US" dirty="0" err="1"/>
              <a:t>bir</a:t>
            </a:r>
            <a:r>
              <a:rPr lang="en-US" dirty="0"/>
              <a:t> </a:t>
            </a:r>
            <a:r>
              <a:rPr lang="en-US" dirty="0" err="1"/>
              <a:t>mesile</a:t>
            </a:r>
            <a:r>
              <a:rPr lang="en-US" dirty="0"/>
              <a:t>-</a:t>
            </a:r>
            <a:r>
              <a:rPr lang="en-US" dirty="0" smtClean="0"/>
              <a:t>-----</a:t>
            </a:r>
            <a:endParaRPr lang="en-GB" dirty="0"/>
          </a:p>
          <a:p>
            <a:pPr marL="0" indent="0">
              <a:buNone/>
            </a:pPr>
            <a:r>
              <a:rPr lang="en-GB" dirty="0" smtClean="0"/>
              <a:t>The sentence in Mandarin</a:t>
            </a:r>
            <a:r>
              <a:rPr lang="en-GB" dirty="0"/>
              <a:t>. </a:t>
            </a:r>
            <a:r>
              <a:rPr lang="zh-CN" altLang="en-US" dirty="0"/>
              <a:t>农业部</a:t>
            </a:r>
            <a:r>
              <a:rPr lang="en-GB" dirty="0"/>
              <a:t>----</a:t>
            </a:r>
            <a:r>
              <a:rPr lang="zh-CN" altLang="en-US" dirty="0"/>
              <a:t>主管农业与农业经济发展的国务院组成部门。</a:t>
            </a:r>
            <a:endParaRPr lang="en-GB" dirty="0"/>
          </a:p>
          <a:p>
            <a:pPr marL="0" indent="0">
              <a:buNone/>
            </a:pPr>
            <a:r>
              <a:rPr lang="en-GB" dirty="0" smtClean="0"/>
              <a:t>The sentence in English</a:t>
            </a:r>
            <a:r>
              <a:rPr lang="en-GB" dirty="0"/>
              <a:t>: Another problem is ---------- salt from the exposed sea bed is spread by storms on the surrounding land</a:t>
            </a:r>
          </a:p>
          <a:p>
            <a:pPr marL="0" indent="0">
              <a:buNone/>
            </a:pPr>
            <a:endParaRPr lang="en-GB" dirty="0"/>
          </a:p>
        </p:txBody>
      </p:sp>
    </p:spTree>
    <p:extLst>
      <p:ext uri="{BB962C8B-B14F-4D97-AF65-F5344CB8AC3E}">
        <p14:creationId xmlns:p14="http://schemas.microsoft.com/office/powerpoint/2010/main" val="32763583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prstClr val="black"/>
                </a:solidFill>
              </a:rPr>
              <a:t>Research Data</a:t>
            </a:r>
            <a:br>
              <a:rPr lang="en-GB" sz="3600" dirty="0">
                <a:solidFill>
                  <a:prstClr val="black"/>
                </a:solidFill>
              </a:rPr>
            </a:br>
            <a:r>
              <a:rPr lang="en-GB" sz="2900" dirty="0">
                <a:solidFill>
                  <a:prstClr val="black"/>
                </a:solidFill>
              </a:rPr>
              <a:t>Test1 results (Reading comprehension)</a:t>
            </a:r>
            <a:endParaRPr lang="en-GB" dirty="0"/>
          </a:p>
        </p:txBody>
      </p:sp>
      <p:sp>
        <p:nvSpPr>
          <p:cNvPr id="3" name="Text Placeholder 2"/>
          <p:cNvSpPr>
            <a:spLocks noGrp="1"/>
          </p:cNvSpPr>
          <p:nvPr>
            <p:ph type="body" idx="1"/>
          </p:nvPr>
        </p:nvSpPr>
        <p:spPr/>
        <p:txBody>
          <a:bodyPr/>
          <a:lstStyle/>
          <a:p>
            <a:r>
              <a:rPr lang="en-GB" dirty="0" smtClean="0"/>
              <a:t>Test 1 Results</a:t>
            </a:r>
            <a:endParaRPr lang="en-GB" dirty="0"/>
          </a:p>
        </p:txBody>
      </p:sp>
      <p:sp>
        <p:nvSpPr>
          <p:cNvPr id="4" name="Content Placeholder 3"/>
          <p:cNvSpPr>
            <a:spLocks noGrp="1"/>
          </p:cNvSpPr>
          <p:nvPr>
            <p:ph sz="half" idx="2"/>
          </p:nvPr>
        </p:nvSpPr>
        <p:spPr>
          <a:xfrm>
            <a:off x="457200" y="2174874"/>
            <a:ext cx="4040188" cy="4683126"/>
          </a:xfrm>
        </p:spPr>
        <p:txBody>
          <a:bodyPr>
            <a:normAutofit/>
          </a:bodyPr>
          <a:lstStyle/>
          <a:p>
            <a:pPr marL="0" lvl="0" indent="0">
              <a:spcBef>
                <a:spcPts val="0"/>
              </a:spcBef>
              <a:buNone/>
            </a:pPr>
            <a:endParaRPr lang="en-GB" sz="1600" b="1" dirty="0" smtClean="0">
              <a:solidFill>
                <a:prstClr val="black"/>
              </a:solidFill>
            </a:endParaRPr>
          </a:p>
          <a:p>
            <a:pPr marL="0" lvl="0" indent="0">
              <a:spcBef>
                <a:spcPts val="0"/>
              </a:spcBef>
              <a:buNone/>
            </a:pPr>
            <a:r>
              <a:rPr lang="en-GB" sz="1800" b="1" dirty="0" smtClean="0">
                <a:solidFill>
                  <a:prstClr val="black"/>
                </a:solidFill>
              </a:rPr>
              <a:t>Box </a:t>
            </a:r>
            <a:r>
              <a:rPr lang="en-GB" sz="1800" b="1" dirty="0">
                <a:solidFill>
                  <a:prstClr val="black"/>
                </a:solidFill>
              </a:rPr>
              <a:t>1: </a:t>
            </a:r>
            <a:r>
              <a:rPr lang="en-GB" sz="1800" u="sng" dirty="0">
                <a:solidFill>
                  <a:prstClr val="black"/>
                </a:solidFill>
              </a:rPr>
              <a:t>Test1 results</a:t>
            </a:r>
            <a:r>
              <a:rPr lang="en-GB" sz="1800" dirty="0">
                <a:solidFill>
                  <a:prstClr val="black"/>
                </a:solidFill>
              </a:rPr>
              <a:t>, Reading </a:t>
            </a:r>
            <a:r>
              <a:rPr lang="en-GB" sz="1800" dirty="0" smtClean="0">
                <a:solidFill>
                  <a:prstClr val="black"/>
                </a:solidFill>
              </a:rPr>
              <a:t> </a:t>
            </a:r>
          </a:p>
          <a:p>
            <a:pPr marL="0" lvl="0" indent="0">
              <a:spcBef>
                <a:spcPts val="0"/>
              </a:spcBef>
              <a:buNone/>
            </a:pPr>
            <a:r>
              <a:rPr lang="en-GB" sz="1800" dirty="0">
                <a:solidFill>
                  <a:prstClr val="black"/>
                </a:solidFill>
              </a:rPr>
              <a:t> </a:t>
            </a:r>
            <a:r>
              <a:rPr lang="en-GB" sz="1800" dirty="0" smtClean="0">
                <a:solidFill>
                  <a:prstClr val="black"/>
                </a:solidFill>
              </a:rPr>
              <a:t>           comprehension</a:t>
            </a:r>
            <a:r>
              <a:rPr lang="en-GB" sz="1600" dirty="0" smtClean="0">
                <a:solidFill>
                  <a:prstClr val="black"/>
                </a:solidFill>
              </a:rPr>
              <a:t>:</a:t>
            </a:r>
          </a:p>
          <a:p>
            <a:pPr marL="0" lvl="0" indent="0">
              <a:spcBef>
                <a:spcPts val="0"/>
              </a:spcBef>
              <a:buNone/>
            </a:pPr>
            <a:endParaRPr lang="en-GB" sz="1500" dirty="0">
              <a:solidFill>
                <a:prstClr val="black"/>
              </a:solidFill>
            </a:endParaRPr>
          </a:p>
          <a:p>
            <a:pPr marL="400050" lvl="1" indent="0">
              <a:spcBef>
                <a:spcPts val="0"/>
              </a:spcBef>
              <a:buNone/>
            </a:pPr>
            <a:endParaRPr lang="en-US" sz="1500" u="sng" dirty="0"/>
          </a:p>
          <a:p>
            <a:pPr marL="400050" lvl="1" indent="0">
              <a:spcBef>
                <a:spcPts val="0"/>
              </a:spcBef>
              <a:buNone/>
            </a:pPr>
            <a:r>
              <a:rPr lang="en-US" sz="1800" b="1" u="sng" dirty="0"/>
              <a:t>Task </a:t>
            </a:r>
            <a:r>
              <a:rPr lang="en-US" sz="1800" b="1" u="sng" dirty="0" smtClean="0"/>
              <a:t>Element</a:t>
            </a:r>
            <a:r>
              <a:rPr lang="en-US" sz="1800" dirty="0" smtClean="0"/>
              <a:t>              </a:t>
            </a:r>
            <a:r>
              <a:rPr lang="en-US" sz="1800" b="1" u="sng" dirty="0" smtClean="0"/>
              <a:t>Score</a:t>
            </a:r>
            <a:r>
              <a:rPr lang="en-US" sz="1800" u="sng" dirty="0" smtClean="0">
                <a:solidFill>
                  <a:prstClr val="black"/>
                </a:solidFill>
              </a:rPr>
              <a:t> </a:t>
            </a:r>
            <a:r>
              <a:rPr lang="en-US" sz="1800" u="sng" dirty="0">
                <a:solidFill>
                  <a:prstClr val="black"/>
                </a:solidFill>
              </a:rPr>
              <a:t>(</a:t>
            </a:r>
            <a:r>
              <a:rPr lang="en-US" sz="1400" u="sng" dirty="0">
                <a:solidFill>
                  <a:prstClr val="black"/>
                </a:solidFill>
              </a:rPr>
              <a:t>0-10 scale</a:t>
            </a:r>
            <a:r>
              <a:rPr lang="en-US" sz="1800" u="sng" dirty="0">
                <a:solidFill>
                  <a:prstClr val="black"/>
                </a:solidFill>
              </a:rPr>
              <a:t>)</a:t>
            </a:r>
            <a:endParaRPr lang="en-US" sz="1800" u="sng" dirty="0"/>
          </a:p>
          <a:p>
            <a:pPr marL="400050" lvl="1" indent="0">
              <a:spcBef>
                <a:spcPts val="0"/>
              </a:spcBef>
              <a:buNone/>
            </a:pPr>
            <a:endParaRPr lang="en-US" sz="1500" b="1" dirty="0" smtClean="0">
              <a:solidFill>
                <a:srgbClr val="7030A0"/>
              </a:solidFill>
            </a:endParaRPr>
          </a:p>
          <a:p>
            <a:pPr marL="400050" lvl="1" indent="0">
              <a:spcBef>
                <a:spcPts val="0"/>
              </a:spcBef>
              <a:buNone/>
            </a:pPr>
            <a:r>
              <a:rPr lang="en-US" sz="1800" b="1" dirty="0" smtClean="0">
                <a:solidFill>
                  <a:srgbClr val="7030A0"/>
                </a:solidFill>
              </a:rPr>
              <a:t>Getting </a:t>
            </a:r>
            <a:r>
              <a:rPr lang="en-US" sz="1800" b="1" dirty="0">
                <a:solidFill>
                  <a:srgbClr val="7030A0"/>
                </a:solidFill>
              </a:rPr>
              <a:t>a first idea of the </a:t>
            </a:r>
            <a:r>
              <a:rPr lang="en-US" sz="1800" b="1" dirty="0" smtClean="0">
                <a:solidFill>
                  <a:srgbClr val="7030A0"/>
                </a:solidFill>
              </a:rPr>
              <a:t>text         </a:t>
            </a:r>
            <a:r>
              <a:rPr lang="en-US" sz="1800" b="1" dirty="0" smtClean="0">
                <a:solidFill>
                  <a:srgbClr val="FF0000"/>
                </a:solidFill>
              </a:rPr>
              <a:t>6</a:t>
            </a:r>
            <a:endParaRPr lang="en-US" sz="1800" b="1" dirty="0">
              <a:solidFill>
                <a:srgbClr val="FF0000"/>
              </a:solidFill>
            </a:endParaRPr>
          </a:p>
          <a:p>
            <a:pPr marL="400050" lvl="1" indent="0">
              <a:spcBef>
                <a:spcPts val="0"/>
              </a:spcBef>
              <a:buNone/>
            </a:pPr>
            <a:r>
              <a:rPr lang="en-US" sz="1800" dirty="0"/>
              <a:t>(paragraphs search-reading)</a:t>
            </a:r>
          </a:p>
          <a:p>
            <a:pPr marL="400050" lvl="1" indent="0">
              <a:buNone/>
            </a:pPr>
            <a:endParaRPr lang="en-US" sz="1500" dirty="0"/>
          </a:p>
          <a:p>
            <a:pPr marL="400050" lvl="1" indent="0">
              <a:spcBef>
                <a:spcPts val="0"/>
              </a:spcBef>
              <a:buNone/>
            </a:pPr>
            <a:r>
              <a:rPr lang="en-US" sz="1800" b="1" dirty="0">
                <a:solidFill>
                  <a:srgbClr val="7030A0"/>
                </a:solidFill>
              </a:rPr>
              <a:t>While-reading-  main idea </a:t>
            </a:r>
            <a:r>
              <a:rPr lang="en-US" sz="1800" b="1" dirty="0" smtClean="0">
                <a:solidFill>
                  <a:srgbClr val="7030A0"/>
                </a:solidFill>
              </a:rPr>
              <a:t>check    </a:t>
            </a:r>
            <a:r>
              <a:rPr lang="en-US" sz="1800" b="1" dirty="0" smtClean="0">
                <a:solidFill>
                  <a:srgbClr val="FF0000"/>
                </a:solidFill>
              </a:rPr>
              <a:t>7</a:t>
            </a:r>
            <a:endParaRPr lang="en-US" sz="1800" b="1" dirty="0">
              <a:solidFill>
                <a:srgbClr val="FF0000"/>
              </a:solidFill>
            </a:endParaRPr>
          </a:p>
          <a:p>
            <a:pPr marL="400050" lvl="1" indent="0">
              <a:spcBef>
                <a:spcPts val="0"/>
              </a:spcBef>
              <a:buNone/>
            </a:pPr>
            <a:r>
              <a:rPr lang="en-US" sz="1800" dirty="0"/>
              <a:t>(matching main ideas to paragraphs)</a:t>
            </a:r>
          </a:p>
          <a:p>
            <a:pPr marL="400050" lvl="1" indent="0">
              <a:buNone/>
            </a:pPr>
            <a:endParaRPr lang="en-US" sz="1500" dirty="0"/>
          </a:p>
          <a:p>
            <a:pPr marL="400050" lvl="1" indent="0">
              <a:spcBef>
                <a:spcPts val="0"/>
              </a:spcBef>
              <a:buNone/>
            </a:pPr>
            <a:r>
              <a:rPr lang="en-US" sz="1800" b="1" dirty="0">
                <a:solidFill>
                  <a:srgbClr val="7030A0"/>
                </a:solidFill>
              </a:rPr>
              <a:t>A closer </a:t>
            </a:r>
            <a:r>
              <a:rPr lang="en-US" sz="1800" b="1" dirty="0" smtClean="0">
                <a:solidFill>
                  <a:srgbClr val="7030A0"/>
                </a:solidFill>
              </a:rPr>
              <a:t>look                                       </a:t>
            </a:r>
            <a:r>
              <a:rPr lang="en-US" sz="1800" b="1" dirty="0">
                <a:solidFill>
                  <a:srgbClr val="FF0000"/>
                </a:solidFill>
              </a:rPr>
              <a:t>7</a:t>
            </a:r>
            <a:r>
              <a:rPr lang="en-US" sz="1800" b="1" dirty="0" smtClean="0">
                <a:solidFill>
                  <a:srgbClr val="7030A0"/>
                </a:solidFill>
              </a:rPr>
              <a:t> </a:t>
            </a:r>
          </a:p>
          <a:p>
            <a:pPr marL="400050" lvl="1" indent="0">
              <a:spcBef>
                <a:spcPts val="0"/>
              </a:spcBef>
              <a:buNone/>
            </a:pPr>
            <a:r>
              <a:rPr lang="en-US" sz="1800" dirty="0" smtClean="0"/>
              <a:t>(arranging </a:t>
            </a:r>
            <a:r>
              <a:rPr lang="en-US" sz="1800" dirty="0"/>
              <a:t>idea sequence</a:t>
            </a:r>
            <a:r>
              <a:rPr lang="en-US" sz="1800" dirty="0" smtClean="0"/>
              <a:t>)</a:t>
            </a:r>
            <a:endParaRPr lang="en-GB" sz="1800" dirty="0"/>
          </a:p>
          <a:p>
            <a:pPr marL="0" indent="0">
              <a:buNone/>
            </a:pPr>
            <a:endParaRPr lang="en-GB" dirty="0"/>
          </a:p>
        </p:txBody>
      </p:sp>
      <p:sp>
        <p:nvSpPr>
          <p:cNvPr id="5" name="Text Placeholder 4"/>
          <p:cNvSpPr>
            <a:spLocks noGrp="1"/>
          </p:cNvSpPr>
          <p:nvPr>
            <p:ph type="body" sz="quarter" idx="3"/>
          </p:nvPr>
        </p:nvSpPr>
        <p:spPr/>
        <p:txBody>
          <a:bodyPr/>
          <a:lstStyle/>
          <a:p>
            <a:r>
              <a:rPr lang="en-GB" dirty="0" smtClean="0"/>
              <a:t>Comments</a:t>
            </a:r>
            <a:endParaRPr lang="en-GB" dirty="0"/>
          </a:p>
        </p:txBody>
      </p:sp>
      <p:sp>
        <p:nvSpPr>
          <p:cNvPr id="6" name="Content Placeholder 5"/>
          <p:cNvSpPr>
            <a:spLocks noGrp="1"/>
          </p:cNvSpPr>
          <p:nvPr>
            <p:ph sz="quarter" idx="4"/>
          </p:nvPr>
        </p:nvSpPr>
        <p:spPr>
          <a:xfrm>
            <a:off x="4645025" y="2174874"/>
            <a:ext cx="4041775" cy="4278461"/>
          </a:xfrm>
        </p:spPr>
        <p:txBody>
          <a:bodyPr>
            <a:normAutofit fontScale="77500" lnSpcReduction="20000"/>
          </a:bodyPr>
          <a:lstStyle/>
          <a:p>
            <a:pPr lvl="0"/>
            <a:r>
              <a:rPr lang="en-GB" sz="2600" dirty="0" smtClean="0">
                <a:solidFill>
                  <a:prstClr val="black"/>
                </a:solidFill>
              </a:rPr>
              <a:t>Results </a:t>
            </a:r>
            <a:r>
              <a:rPr lang="en-GB" sz="2600" dirty="0">
                <a:solidFill>
                  <a:prstClr val="black"/>
                </a:solidFill>
              </a:rPr>
              <a:t>show that the participants are well able to read and comprehend the set academic text in L3</a:t>
            </a:r>
            <a:r>
              <a:rPr lang="en-GB" sz="2600" dirty="0" smtClean="0">
                <a:solidFill>
                  <a:prstClr val="black"/>
                </a:solidFill>
              </a:rPr>
              <a:t>.</a:t>
            </a:r>
            <a:r>
              <a:rPr lang="en-GB" sz="2600" dirty="0">
                <a:ea typeface="Calibri"/>
              </a:rPr>
              <a:t> </a:t>
            </a:r>
            <a:endParaRPr lang="en-GB" sz="2600" dirty="0" smtClean="0">
              <a:ea typeface="Calibri"/>
            </a:endParaRPr>
          </a:p>
          <a:p>
            <a:pPr lvl="0"/>
            <a:endParaRPr lang="en-GB" sz="2600" dirty="0" smtClean="0">
              <a:ea typeface="Calibri"/>
            </a:endParaRPr>
          </a:p>
          <a:p>
            <a:pPr lvl="0"/>
            <a:r>
              <a:rPr lang="en-GB" sz="2600" dirty="0" smtClean="0">
                <a:ea typeface="Calibri"/>
              </a:rPr>
              <a:t>Schemata </a:t>
            </a:r>
            <a:r>
              <a:rPr lang="en-GB" sz="2600" dirty="0">
                <a:ea typeface="Calibri"/>
              </a:rPr>
              <a:t>already in the head of the </a:t>
            </a:r>
            <a:r>
              <a:rPr lang="en-GB" sz="2600" dirty="0" smtClean="0">
                <a:ea typeface="Calibri"/>
              </a:rPr>
              <a:t>reader is </a:t>
            </a:r>
            <a:r>
              <a:rPr lang="en-GB" sz="2600" dirty="0">
                <a:ea typeface="Calibri"/>
              </a:rPr>
              <a:t>matched to incoming information to make reading successful (Alderson 2000</a:t>
            </a:r>
            <a:r>
              <a:rPr lang="en-GB" sz="2600" dirty="0" smtClean="0">
                <a:ea typeface="Calibri"/>
              </a:rPr>
              <a:t>).</a:t>
            </a:r>
          </a:p>
          <a:p>
            <a:pPr marL="0" lvl="0" indent="0">
              <a:buNone/>
            </a:pPr>
            <a:endParaRPr lang="en-GB" sz="2600" dirty="0" smtClean="0">
              <a:ea typeface="Calibri"/>
            </a:endParaRPr>
          </a:p>
          <a:p>
            <a:pPr lvl="0"/>
            <a:r>
              <a:rPr lang="en-GB" sz="2600" dirty="0" smtClean="0">
                <a:ea typeface="Calibri"/>
              </a:rPr>
              <a:t>Works </a:t>
            </a:r>
            <a:r>
              <a:rPr lang="en-GB" sz="2600" dirty="0">
                <a:ea typeface="Calibri"/>
              </a:rPr>
              <a:t>like a “psycholinguistic guessing game in which readers guess or predict texts” (Goodman, 1982:42).</a:t>
            </a:r>
            <a:r>
              <a:rPr lang="en-GB" sz="2600" dirty="0" smtClean="0">
                <a:solidFill>
                  <a:prstClr val="black"/>
                </a:solidFill>
              </a:rPr>
              <a:t> </a:t>
            </a:r>
            <a:endParaRPr lang="en-GB" sz="2600" dirty="0">
              <a:solidFill>
                <a:prstClr val="black"/>
              </a:solidFill>
            </a:endParaRPr>
          </a:p>
          <a:p>
            <a:pPr marL="0" indent="0">
              <a:buNone/>
            </a:pPr>
            <a:endParaRPr lang="en-GB" dirty="0"/>
          </a:p>
        </p:txBody>
      </p:sp>
    </p:spTree>
    <p:extLst>
      <p:ext uri="{BB962C8B-B14F-4D97-AF65-F5344CB8AC3E}">
        <p14:creationId xmlns:p14="http://schemas.microsoft.com/office/powerpoint/2010/main" val="21367064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a:solidFill>
                  <a:prstClr val="black"/>
                </a:solidFill>
              </a:rPr>
              <a:t>Research data</a:t>
            </a:r>
            <a:br>
              <a:rPr lang="en-US" sz="4000" dirty="0">
                <a:solidFill>
                  <a:prstClr val="black"/>
                </a:solidFill>
              </a:rPr>
            </a:br>
            <a:r>
              <a:rPr lang="en-GB" sz="3200" dirty="0">
                <a:solidFill>
                  <a:prstClr val="black"/>
                </a:solidFill>
              </a:rPr>
              <a:t>Test1 results (Summary writing)</a:t>
            </a:r>
            <a:br>
              <a:rPr lang="en-GB" sz="3200" dirty="0">
                <a:solidFill>
                  <a:prstClr val="black"/>
                </a:solidFill>
              </a:rPr>
            </a:br>
            <a:endParaRPr lang="en-GB" dirty="0"/>
          </a:p>
        </p:txBody>
      </p:sp>
      <p:sp>
        <p:nvSpPr>
          <p:cNvPr id="3" name="Text Placeholder 2"/>
          <p:cNvSpPr>
            <a:spLocks noGrp="1"/>
          </p:cNvSpPr>
          <p:nvPr>
            <p:ph type="body" idx="1"/>
          </p:nvPr>
        </p:nvSpPr>
        <p:spPr/>
        <p:txBody>
          <a:bodyPr/>
          <a:lstStyle/>
          <a:p>
            <a:r>
              <a:rPr lang="en-GB" dirty="0" smtClean="0"/>
              <a:t>Test 1 Results</a:t>
            </a:r>
            <a:endParaRPr lang="en-GB" dirty="0"/>
          </a:p>
        </p:txBody>
      </p:sp>
      <p:sp>
        <p:nvSpPr>
          <p:cNvPr id="4" name="Content Placeholder 3"/>
          <p:cNvSpPr>
            <a:spLocks noGrp="1"/>
          </p:cNvSpPr>
          <p:nvPr>
            <p:ph sz="half" idx="2"/>
          </p:nvPr>
        </p:nvSpPr>
        <p:spPr>
          <a:xfrm>
            <a:off x="457200" y="2174874"/>
            <a:ext cx="4040188" cy="4494485"/>
          </a:xfrm>
        </p:spPr>
        <p:txBody>
          <a:bodyPr>
            <a:normAutofit fontScale="25000" lnSpcReduction="20000"/>
          </a:bodyPr>
          <a:lstStyle/>
          <a:p>
            <a:pPr marL="0" lvl="0" indent="0">
              <a:buNone/>
            </a:pPr>
            <a:r>
              <a:rPr lang="en-GB" sz="6400" b="1" dirty="0">
                <a:solidFill>
                  <a:prstClr val="black"/>
                </a:solidFill>
              </a:rPr>
              <a:t>Box 2: </a:t>
            </a:r>
            <a:r>
              <a:rPr lang="en-GB" sz="6400" b="1" u="sng" dirty="0">
                <a:solidFill>
                  <a:prstClr val="black"/>
                </a:solidFill>
              </a:rPr>
              <a:t>Test1 results,  Summary writing</a:t>
            </a:r>
          </a:p>
          <a:p>
            <a:pPr marL="0" lvl="0" indent="0">
              <a:buNone/>
            </a:pPr>
            <a:endParaRPr lang="en-US" sz="4500" dirty="0">
              <a:solidFill>
                <a:prstClr val="black"/>
              </a:solidFill>
            </a:endParaRPr>
          </a:p>
          <a:p>
            <a:pPr marL="0" lvl="0" indent="0">
              <a:buNone/>
            </a:pPr>
            <a:r>
              <a:rPr lang="en-US" sz="7200" b="1" u="sng" dirty="0">
                <a:solidFill>
                  <a:prstClr val="black"/>
                </a:solidFill>
              </a:rPr>
              <a:t>Skill aspect</a:t>
            </a:r>
            <a:r>
              <a:rPr lang="en-US" sz="7200" dirty="0">
                <a:solidFill>
                  <a:prstClr val="black"/>
                </a:solidFill>
              </a:rPr>
              <a:t>  </a:t>
            </a:r>
            <a:r>
              <a:rPr lang="en-US" sz="7200" dirty="0" smtClean="0">
                <a:solidFill>
                  <a:prstClr val="black"/>
                </a:solidFill>
              </a:rPr>
              <a:t> </a:t>
            </a:r>
            <a:r>
              <a:rPr lang="en-US" sz="4500" dirty="0" smtClean="0">
                <a:solidFill>
                  <a:prstClr val="black"/>
                </a:solidFill>
              </a:rPr>
              <a:t>                                    </a:t>
            </a:r>
            <a:r>
              <a:rPr lang="en-US" sz="4500" b="1" dirty="0" smtClean="0">
                <a:solidFill>
                  <a:prstClr val="black"/>
                </a:solidFill>
              </a:rPr>
              <a:t> </a:t>
            </a:r>
            <a:r>
              <a:rPr lang="en-US" sz="7200" b="1" u="sng" dirty="0" smtClean="0">
                <a:solidFill>
                  <a:prstClr val="black"/>
                </a:solidFill>
              </a:rPr>
              <a:t>Score </a:t>
            </a:r>
            <a:r>
              <a:rPr lang="en-US" sz="7200" u="sng" dirty="0" smtClean="0">
                <a:solidFill>
                  <a:prstClr val="black"/>
                </a:solidFill>
              </a:rPr>
              <a:t>(</a:t>
            </a:r>
            <a:r>
              <a:rPr lang="en-US" sz="5600" u="sng" dirty="0" smtClean="0">
                <a:solidFill>
                  <a:prstClr val="black"/>
                </a:solidFill>
              </a:rPr>
              <a:t>0-10 scale</a:t>
            </a:r>
            <a:r>
              <a:rPr lang="en-US" sz="7200" u="sng" dirty="0" smtClean="0">
                <a:solidFill>
                  <a:prstClr val="black"/>
                </a:solidFill>
              </a:rPr>
              <a:t>)</a:t>
            </a:r>
            <a:endParaRPr lang="en-GB" sz="7200" u="sng" dirty="0">
              <a:solidFill>
                <a:prstClr val="black"/>
              </a:solidFill>
            </a:endParaRPr>
          </a:p>
          <a:p>
            <a:pPr lvl="0"/>
            <a:r>
              <a:rPr lang="en-GB" sz="7200" b="1" dirty="0">
                <a:solidFill>
                  <a:srgbClr val="7030A0"/>
                </a:solidFill>
              </a:rPr>
              <a:t>Task fulfilment</a:t>
            </a:r>
          </a:p>
          <a:p>
            <a:pPr marL="0" lvl="0" indent="0">
              <a:buNone/>
            </a:pPr>
            <a:r>
              <a:rPr lang="en-GB" sz="7200" dirty="0">
                <a:solidFill>
                  <a:prstClr val="black"/>
                </a:solidFill>
              </a:rPr>
              <a:t>(a) Inclusion of opening sentence </a:t>
            </a:r>
            <a:r>
              <a:rPr lang="en-GB" sz="7200" dirty="0" smtClean="0">
                <a:solidFill>
                  <a:prstClr val="black"/>
                </a:solidFill>
              </a:rPr>
              <a:t>         </a:t>
            </a:r>
            <a:r>
              <a:rPr lang="en-GB" sz="7200" b="1" dirty="0" smtClean="0">
                <a:solidFill>
                  <a:srgbClr val="FF0000"/>
                </a:solidFill>
              </a:rPr>
              <a:t>8</a:t>
            </a:r>
            <a:endParaRPr lang="en-GB" sz="7200" b="1" dirty="0">
              <a:solidFill>
                <a:srgbClr val="FF0000"/>
              </a:solidFill>
            </a:endParaRPr>
          </a:p>
          <a:p>
            <a:pPr marL="0" lvl="0" indent="0">
              <a:buNone/>
            </a:pPr>
            <a:r>
              <a:rPr lang="en-GB" sz="7200" dirty="0">
                <a:solidFill>
                  <a:prstClr val="black"/>
                </a:solidFill>
              </a:rPr>
              <a:t>(b) Inclusion of key text content </a:t>
            </a:r>
            <a:r>
              <a:rPr lang="en-GB" sz="7200" dirty="0" smtClean="0">
                <a:solidFill>
                  <a:prstClr val="black"/>
                </a:solidFill>
              </a:rPr>
              <a:t>            </a:t>
            </a:r>
            <a:r>
              <a:rPr lang="en-GB" sz="7200" b="1" dirty="0" smtClean="0">
                <a:solidFill>
                  <a:srgbClr val="FF0000"/>
                </a:solidFill>
              </a:rPr>
              <a:t>7</a:t>
            </a:r>
            <a:endParaRPr lang="en-GB" sz="7200" b="1" dirty="0">
              <a:solidFill>
                <a:srgbClr val="FF0000"/>
              </a:solidFill>
            </a:endParaRPr>
          </a:p>
          <a:p>
            <a:pPr marL="0" lvl="0" indent="0">
              <a:buNone/>
            </a:pPr>
            <a:r>
              <a:rPr lang="en-US" sz="7200" dirty="0">
                <a:solidFill>
                  <a:prstClr val="black"/>
                </a:solidFill>
              </a:rPr>
              <a:t>(c) </a:t>
            </a:r>
            <a:r>
              <a:rPr lang="en-GB" sz="7200" dirty="0">
                <a:solidFill>
                  <a:prstClr val="black"/>
                </a:solidFill>
              </a:rPr>
              <a:t>Degree of </a:t>
            </a:r>
            <a:r>
              <a:rPr lang="en-GB" sz="7200" dirty="0" smtClean="0">
                <a:solidFill>
                  <a:prstClr val="black"/>
                </a:solidFill>
              </a:rPr>
              <a:t>paraphrasing                     </a:t>
            </a:r>
            <a:r>
              <a:rPr lang="en-GB" sz="7200" b="1" dirty="0" smtClean="0">
                <a:solidFill>
                  <a:srgbClr val="FF0000"/>
                </a:solidFill>
              </a:rPr>
              <a:t> 6</a:t>
            </a:r>
            <a:r>
              <a:rPr lang="en-GB" sz="7200" dirty="0" smtClean="0">
                <a:solidFill>
                  <a:prstClr val="black"/>
                </a:solidFill>
              </a:rPr>
              <a:t> </a:t>
            </a:r>
          </a:p>
          <a:p>
            <a:pPr marL="0" lvl="0" indent="0">
              <a:buNone/>
            </a:pPr>
            <a:r>
              <a:rPr lang="en-GB" sz="7200" dirty="0" smtClean="0">
                <a:solidFill>
                  <a:prstClr val="black"/>
                </a:solidFill>
              </a:rPr>
              <a:t>(synonyms use &amp; sentence structure change)</a:t>
            </a:r>
          </a:p>
          <a:p>
            <a:pPr marL="0" lvl="0" indent="0">
              <a:buNone/>
            </a:pPr>
            <a:r>
              <a:rPr lang="en-GB" sz="7200" dirty="0" smtClean="0">
                <a:solidFill>
                  <a:prstClr val="black"/>
                </a:solidFill>
              </a:rPr>
              <a:t>(</a:t>
            </a:r>
            <a:r>
              <a:rPr lang="en-GB" sz="7200" dirty="0">
                <a:solidFill>
                  <a:prstClr val="black"/>
                </a:solidFill>
              </a:rPr>
              <a:t>d) Closing sentence </a:t>
            </a:r>
            <a:r>
              <a:rPr lang="en-GB" sz="7200" dirty="0" smtClean="0">
                <a:solidFill>
                  <a:prstClr val="black"/>
                </a:solidFill>
              </a:rPr>
              <a:t>inclusion                 </a:t>
            </a:r>
            <a:r>
              <a:rPr lang="en-GB" sz="7200" b="1" dirty="0" smtClean="0">
                <a:solidFill>
                  <a:srgbClr val="FF0000"/>
                </a:solidFill>
              </a:rPr>
              <a:t>8</a:t>
            </a:r>
            <a:endParaRPr lang="en-GB" sz="4500" b="1" dirty="0">
              <a:solidFill>
                <a:srgbClr val="FF0000"/>
              </a:solidFill>
            </a:endParaRPr>
          </a:p>
          <a:p>
            <a:pPr marL="0" lvl="0" indent="0">
              <a:buNone/>
            </a:pPr>
            <a:r>
              <a:rPr lang="en-GB" sz="4500" dirty="0">
                <a:solidFill>
                  <a:prstClr val="black"/>
                </a:solidFill>
              </a:rPr>
              <a:t> </a:t>
            </a:r>
          </a:p>
          <a:p>
            <a:pPr lvl="0"/>
            <a:r>
              <a:rPr lang="en-GB" sz="7200" b="1" dirty="0">
                <a:solidFill>
                  <a:srgbClr val="7030A0"/>
                </a:solidFill>
              </a:rPr>
              <a:t>Coherence and cohesion</a:t>
            </a:r>
            <a:r>
              <a:rPr lang="en-GB" sz="7200" dirty="0">
                <a:solidFill>
                  <a:prstClr val="black"/>
                </a:solidFill>
              </a:rPr>
              <a:t> </a:t>
            </a:r>
            <a:r>
              <a:rPr lang="en-GB" sz="7200" dirty="0" smtClean="0">
                <a:solidFill>
                  <a:prstClr val="black"/>
                </a:solidFill>
              </a:rPr>
              <a:t>                  </a:t>
            </a:r>
            <a:r>
              <a:rPr lang="en-GB" sz="7200" b="1" dirty="0" smtClean="0">
                <a:solidFill>
                  <a:srgbClr val="FF0000"/>
                </a:solidFill>
              </a:rPr>
              <a:t>5</a:t>
            </a:r>
            <a:r>
              <a:rPr lang="en-GB" sz="4500" dirty="0" smtClean="0">
                <a:solidFill>
                  <a:prstClr val="black"/>
                </a:solidFill>
              </a:rPr>
              <a:t>                                                                                   </a:t>
            </a:r>
            <a:endParaRPr lang="en-GB" sz="4500" dirty="0">
              <a:solidFill>
                <a:prstClr val="black"/>
              </a:solidFill>
            </a:endParaRPr>
          </a:p>
          <a:p>
            <a:pPr marL="0" lvl="0" indent="0">
              <a:buNone/>
            </a:pPr>
            <a:r>
              <a:rPr lang="en-GB" sz="4500" dirty="0">
                <a:solidFill>
                  <a:prstClr val="black"/>
                </a:solidFill>
              </a:rPr>
              <a:t>     </a:t>
            </a:r>
            <a:r>
              <a:rPr lang="en-GB" sz="7200" dirty="0">
                <a:solidFill>
                  <a:prstClr val="black"/>
                </a:solidFill>
              </a:rPr>
              <a:t> (use of cohesive devices)</a:t>
            </a:r>
          </a:p>
          <a:p>
            <a:pPr marL="0" lvl="0" indent="0">
              <a:buNone/>
            </a:pPr>
            <a:endParaRPr lang="en-GB" sz="4500" dirty="0">
              <a:solidFill>
                <a:prstClr val="black"/>
              </a:solidFill>
            </a:endParaRPr>
          </a:p>
          <a:p>
            <a:pPr lvl="0"/>
            <a:r>
              <a:rPr lang="en-GB" sz="7200" b="1" dirty="0">
                <a:solidFill>
                  <a:srgbClr val="7030A0"/>
                </a:solidFill>
              </a:rPr>
              <a:t>Grammar and Lexis</a:t>
            </a:r>
            <a:r>
              <a:rPr lang="en-GB" sz="7200" b="1" dirty="0">
                <a:solidFill>
                  <a:prstClr val="black"/>
                </a:solidFill>
              </a:rPr>
              <a:t>  </a:t>
            </a:r>
            <a:r>
              <a:rPr lang="en-GB" sz="7200" b="1" dirty="0" smtClean="0">
                <a:solidFill>
                  <a:prstClr val="black"/>
                </a:solidFill>
              </a:rPr>
              <a:t>                          </a:t>
            </a:r>
            <a:r>
              <a:rPr lang="en-GB" sz="7200" b="1" dirty="0" smtClean="0">
                <a:solidFill>
                  <a:srgbClr val="FF0000"/>
                </a:solidFill>
              </a:rPr>
              <a:t>6</a:t>
            </a:r>
            <a:r>
              <a:rPr lang="en-GB" sz="7200" dirty="0" smtClean="0">
                <a:solidFill>
                  <a:prstClr val="black"/>
                </a:solidFill>
              </a:rPr>
              <a:t>  </a:t>
            </a:r>
            <a:endParaRPr lang="en-GB" sz="7200" dirty="0">
              <a:solidFill>
                <a:prstClr val="black"/>
              </a:solidFill>
            </a:endParaRPr>
          </a:p>
          <a:p>
            <a:pPr marL="0" indent="0">
              <a:buNone/>
            </a:pPr>
            <a:endParaRPr lang="en-GB" dirty="0"/>
          </a:p>
        </p:txBody>
      </p:sp>
      <p:sp>
        <p:nvSpPr>
          <p:cNvPr id="5" name="Text Placeholder 4"/>
          <p:cNvSpPr>
            <a:spLocks noGrp="1"/>
          </p:cNvSpPr>
          <p:nvPr>
            <p:ph type="body" sz="quarter" idx="3"/>
          </p:nvPr>
        </p:nvSpPr>
        <p:spPr/>
        <p:txBody>
          <a:bodyPr/>
          <a:lstStyle/>
          <a:p>
            <a:r>
              <a:rPr lang="en-GB" dirty="0" smtClean="0"/>
              <a:t>Comments</a:t>
            </a:r>
            <a:endParaRPr lang="en-GB" dirty="0"/>
          </a:p>
        </p:txBody>
      </p:sp>
      <p:sp>
        <p:nvSpPr>
          <p:cNvPr id="6" name="Content Placeholder 5"/>
          <p:cNvSpPr>
            <a:spLocks noGrp="1"/>
          </p:cNvSpPr>
          <p:nvPr>
            <p:ph sz="quarter" idx="4"/>
          </p:nvPr>
        </p:nvSpPr>
        <p:spPr/>
        <p:txBody>
          <a:bodyPr>
            <a:normAutofit/>
          </a:bodyPr>
          <a:lstStyle/>
          <a:p>
            <a:r>
              <a:rPr lang="en-GB" sz="2000" dirty="0"/>
              <a:t>Academic summary writing mean scores are high, although there are challenges as regards </a:t>
            </a:r>
            <a:r>
              <a:rPr lang="en-GB" sz="2000" dirty="0" smtClean="0"/>
              <a:t>coherence and cohesion.</a:t>
            </a:r>
          </a:p>
          <a:p>
            <a:pPr marL="0" indent="0">
              <a:buNone/>
            </a:pPr>
            <a:endParaRPr lang="en-GB" sz="2000" dirty="0" smtClean="0"/>
          </a:p>
          <a:p>
            <a:r>
              <a:rPr lang="en-GB" sz="2000" dirty="0" smtClean="0"/>
              <a:t>Opening sentence, key content and closing sentence inclusion, have higher values than degree of paraphrasing , and grammar and lexis.</a:t>
            </a:r>
            <a:endParaRPr lang="en-GB" sz="2000" dirty="0"/>
          </a:p>
          <a:p>
            <a:endParaRPr lang="en-GB" dirty="0"/>
          </a:p>
        </p:txBody>
      </p:sp>
    </p:spTree>
    <p:extLst>
      <p:ext uri="{BB962C8B-B14F-4D97-AF65-F5344CB8AC3E}">
        <p14:creationId xmlns:p14="http://schemas.microsoft.com/office/powerpoint/2010/main" val="41992361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Research </a:t>
            </a:r>
            <a:r>
              <a:rPr lang="en-US" dirty="0" smtClean="0"/>
              <a:t>data</a:t>
            </a:r>
            <a:r>
              <a:rPr lang="en-GB" dirty="0"/>
              <a:t/>
            </a:r>
            <a:br>
              <a:rPr lang="en-GB" dirty="0"/>
            </a:br>
            <a:r>
              <a:rPr lang="en-US" sz="3100" dirty="0"/>
              <a:t>Test </a:t>
            </a:r>
            <a:r>
              <a:rPr lang="en-US" sz="3100" dirty="0" smtClean="0"/>
              <a:t>2 results (</a:t>
            </a:r>
            <a:r>
              <a:rPr lang="en-GB" sz="3100" dirty="0" smtClean="0"/>
              <a:t>Cross-linguistic </a:t>
            </a:r>
            <a:r>
              <a:rPr lang="en-GB" sz="3100" dirty="0"/>
              <a:t>Influence Retrieval (CLIR)</a:t>
            </a:r>
            <a:br>
              <a:rPr lang="en-GB" sz="3100" dirty="0"/>
            </a:br>
            <a:endParaRPr lang="en-GB" sz="3100" dirty="0"/>
          </a:p>
        </p:txBody>
      </p:sp>
      <p:sp>
        <p:nvSpPr>
          <p:cNvPr id="3" name="Content Placeholder 2"/>
          <p:cNvSpPr>
            <a:spLocks noGrp="1"/>
          </p:cNvSpPr>
          <p:nvPr>
            <p:ph idx="1"/>
          </p:nvPr>
        </p:nvSpPr>
        <p:spPr>
          <a:xfrm>
            <a:off x="457200" y="1600200"/>
            <a:ext cx="8229600" cy="4925144"/>
          </a:xfrm>
        </p:spPr>
        <p:txBody>
          <a:bodyPr/>
          <a:lstStyle/>
          <a:p>
            <a:pPr marL="0" indent="0">
              <a:buNone/>
            </a:pPr>
            <a:r>
              <a:rPr lang="en-GB" sz="2000" b="1" dirty="0" smtClean="0"/>
              <a:t>Table 1: The retrieval of L1/L2 influence on L3 as correlated on Pearson r</a:t>
            </a:r>
          </a:p>
          <a:p>
            <a:pPr marL="0" indent="0">
              <a:buNone/>
            </a:pPr>
            <a:r>
              <a:rPr lang="en-GB" dirty="0" smtClean="0"/>
              <a:t>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26752383"/>
              </p:ext>
            </p:extLst>
          </p:nvPr>
        </p:nvGraphicFramePr>
        <p:xfrm>
          <a:off x="899592" y="2276872"/>
          <a:ext cx="7248427" cy="4077530"/>
        </p:xfrm>
        <a:graphic>
          <a:graphicData uri="http://schemas.openxmlformats.org/drawingml/2006/table">
            <a:tbl>
              <a:tblPr/>
              <a:tblGrid>
                <a:gridCol w="3600400"/>
                <a:gridCol w="1130743"/>
                <a:gridCol w="1229708"/>
                <a:gridCol w="1287576"/>
              </a:tblGrid>
              <a:tr h="343730">
                <a:tc>
                  <a:txBody>
                    <a:bodyPr/>
                    <a:lstStyle/>
                    <a:p>
                      <a:pPr algn="l" fontAlgn="b"/>
                      <a:r>
                        <a:rPr lang="en-GB" sz="11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fontAlgn="b"/>
                      <a:r>
                        <a:rPr lang="en-GB" sz="2000" b="1" i="0" u="none" strike="noStrike" dirty="0" smtClean="0">
                          <a:solidFill>
                            <a:srgbClr val="FF0000"/>
                          </a:solidFill>
                          <a:effectLst/>
                          <a:latin typeface="Calibri"/>
                        </a:rPr>
                        <a:t>Language (scaled values 0-10)</a:t>
                      </a:r>
                      <a:endParaRPr lang="en-GB" sz="2000" b="1" i="0" u="none" strike="noStrike" dirty="0">
                        <a:solidFill>
                          <a:srgbClr val="FF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r h="343730">
                <a:tc>
                  <a:txBody>
                    <a:bodyPr/>
                    <a:lstStyle/>
                    <a:p>
                      <a:pPr algn="l" fontAlgn="b"/>
                      <a:r>
                        <a:rPr lang="en-GB" sz="2400" b="1" i="0" u="none" strike="noStrike" dirty="0">
                          <a:solidFill>
                            <a:srgbClr val="FF0000"/>
                          </a:solidFill>
                          <a:effectLst/>
                          <a:latin typeface="Calibri"/>
                        </a:rPr>
                        <a:t>Criteria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2400" b="0" i="0" u="none" strike="noStrike" dirty="0" smtClean="0">
                          <a:solidFill>
                            <a:srgbClr val="FF0000"/>
                          </a:solidFill>
                          <a:effectLst/>
                          <a:latin typeface="Calibri"/>
                        </a:rPr>
                        <a:t>Uyghur </a:t>
                      </a:r>
                      <a:endParaRPr lang="en-GB" sz="2400" b="0" i="0" u="none" strike="noStrike" dirty="0">
                        <a:solidFill>
                          <a:srgbClr val="FF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2400" b="0" i="0" u="none" strike="noStrike" dirty="0" smtClean="0">
                          <a:solidFill>
                            <a:srgbClr val="FF0000"/>
                          </a:solidFill>
                          <a:effectLst/>
                          <a:latin typeface="Calibri"/>
                        </a:rPr>
                        <a:t>Mandarin</a:t>
                      </a:r>
                      <a:endParaRPr lang="en-GB" sz="2400" b="0" i="0" u="none" strike="noStrike" dirty="0">
                        <a:solidFill>
                          <a:srgbClr val="FF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2400" b="0" i="0" u="none" strike="noStrike">
                          <a:solidFill>
                            <a:srgbClr val="FF0000"/>
                          </a:solidFill>
                          <a:effectLst/>
                          <a:latin typeface="Calibri"/>
                        </a:rPr>
                        <a:t>English</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9607">
                <a:tc>
                  <a:txBody>
                    <a:bodyPr/>
                    <a:lstStyle/>
                    <a:p>
                      <a:pPr algn="l" fontAlgn="b"/>
                      <a:r>
                        <a:rPr lang="en-GB" sz="2400" b="0" i="0" u="none" strike="noStrike" dirty="0">
                          <a:solidFill>
                            <a:srgbClr val="000000"/>
                          </a:solidFill>
                          <a:effectLst/>
                          <a:latin typeface="Calibri"/>
                        </a:rPr>
                        <a:t>Root word identification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5</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8</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9607">
                <a:tc>
                  <a:txBody>
                    <a:bodyPr/>
                    <a:lstStyle/>
                    <a:p>
                      <a:pPr algn="l" fontAlgn="b"/>
                      <a:r>
                        <a:rPr lang="en-GB" sz="2400" b="0" i="0" u="none" strike="noStrike" dirty="0">
                          <a:solidFill>
                            <a:srgbClr val="000000"/>
                          </a:solidFill>
                          <a:effectLst/>
                          <a:latin typeface="Calibri"/>
                        </a:rPr>
                        <a:t>Inflection ability</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7</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8</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9607">
                <a:tc>
                  <a:txBody>
                    <a:bodyPr/>
                    <a:lstStyle/>
                    <a:p>
                      <a:pPr algn="l" fontAlgn="b"/>
                      <a:r>
                        <a:rPr lang="en-GB" sz="2400" b="0" i="0" u="none" strike="noStrike" dirty="0">
                          <a:solidFill>
                            <a:srgbClr val="000000"/>
                          </a:solidFill>
                          <a:effectLst/>
                          <a:latin typeface="Calibri"/>
                        </a:rPr>
                        <a:t>knowledge of synonyms</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7</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8</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50848">
                <a:tc>
                  <a:txBody>
                    <a:bodyPr/>
                    <a:lstStyle/>
                    <a:p>
                      <a:pPr algn="l" fontAlgn="b"/>
                      <a:r>
                        <a:rPr lang="en-US" sz="2400" b="0" i="0" u="none" strike="noStrike" dirty="0">
                          <a:solidFill>
                            <a:srgbClr val="000000"/>
                          </a:solidFill>
                          <a:effectLst/>
                          <a:latin typeface="Calibri"/>
                        </a:rPr>
                        <a:t>C</a:t>
                      </a:r>
                      <a:r>
                        <a:rPr lang="en-US" sz="2400" b="0" i="0" u="none" strike="noStrike" dirty="0" smtClean="0">
                          <a:solidFill>
                            <a:srgbClr val="000000"/>
                          </a:solidFill>
                          <a:effectLst/>
                          <a:latin typeface="Calibri"/>
                        </a:rPr>
                        <a:t>orrection </a:t>
                      </a:r>
                      <a:r>
                        <a:rPr lang="en-US" sz="2400" b="0" i="0" u="none" strike="noStrike" dirty="0">
                          <a:solidFill>
                            <a:srgbClr val="000000"/>
                          </a:solidFill>
                          <a:effectLst/>
                          <a:latin typeface="Calibri"/>
                        </a:rPr>
                        <a:t>of jumbled sentences (gap fill)</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8</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7</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9607">
                <a:tc>
                  <a:txBody>
                    <a:bodyPr/>
                    <a:lstStyle/>
                    <a:p>
                      <a:pPr algn="l" fontAlgn="b"/>
                      <a:r>
                        <a:rPr lang="en-GB" sz="2400" b="0" i="0" u="none" strike="noStrike" dirty="0">
                          <a:solidFill>
                            <a:srgbClr val="000000"/>
                          </a:solidFill>
                          <a:effectLst/>
                          <a:latin typeface="Calibri"/>
                        </a:rPr>
                        <a:t>S</a:t>
                      </a:r>
                      <a:r>
                        <a:rPr lang="en-GB" sz="2400" b="0" i="0" u="none" strike="noStrike" dirty="0" smtClean="0">
                          <a:solidFill>
                            <a:srgbClr val="000000"/>
                          </a:solidFill>
                          <a:effectLst/>
                          <a:latin typeface="Calibri"/>
                        </a:rPr>
                        <a:t>entence </a:t>
                      </a:r>
                      <a:r>
                        <a:rPr lang="en-GB" sz="2400" b="0" i="0" u="none" strike="noStrike" dirty="0">
                          <a:solidFill>
                            <a:srgbClr val="000000"/>
                          </a:solidFill>
                          <a:effectLst/>
                          <a:latin typeface="Calibri"/>
                        </a:rPr>
                        <a:t>completion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7</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7</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9607">
                <a:tc>
                  <a:txBody>
                    <a:bodyPr/>
                    <a:lstStyle/>
                    <a:p>
                      <a:pPr algn="l" fontAlgn="b"/>
                      <a:r>
                        <a:rPr lang="en-GB" sz="2400" b="0" i="0" u="none" strike="noStrike" dirty="0">
                          <a:solidFill>
                            <a:srgbClr val="000000"/>
                          </a:solidFill>
                          <a:effectLst/>
                          <a:latin typeface="Calibri"/>
                        </a:rPr>
                        <a:t>T</a:t>
                      </a:r>
                      <a:r>
                        <a:rPr lang="en-GB" sz="2400" b="0" i="0" u="none" strike="noStrike" dirty="0" smtClean="0">
                          <a:solidFill>
                            <a:srgbClr val="000000"/>
                          </a:solidFill>
                          <a:effectLst/>
                          <a:latin typeface="Calibri"/>
                        </a:rPr>
                        <a:t>opic </a:t>
                      </a:r>
                      <a:r>
                        <a:rPr lang="en-GB" sz="2400" b="0" i="0" u="none" strike="noStrike" dirty="0">
                          <a:solidFill>
                            <a:srgbClr val="000000"/>
                          </a:solidFill>
                          <a:effectLst/>
                          <a:latin typeface="Calibri"/>
                        </a:rPr>
                        <a:t>sentence identification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8</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a:solidFill>
                            <a:srgbClr val="000000"/>
                          </a:solidFill>
                          <a:effectLst/>
                          <a:latin typeface="Calibri"/>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2400" b="0" i="0" u="none" strike="noStrike" dirty="0">
                          <a:solidFill>
                            <a:srgbClr val="000000"/>
                          </a:solidFill>
                          <a:effectLst/>
                          <a:latin typeface="Calibri"/>
                        </a:rPr>
                        <a:t>9</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44720">
                <a:tc>
                  <a:txBody>
                    <a:bodyPr/>
                    <a:lstStyle/>
                    <a:p>
                      <a:pPr algn="l" fontAlgn="b"/>
                      <a:r>
                        <a:rPr lang="en-GB" sz="2400" b="0" i="0" u="none" strike="noStrike" dirty="0">
                          <a:solidFill>
                            <a:srgbClr val="7030A0"/>
                          </a:solidFill>
                          <a:effectLst/>
                          <a:latin typeface="Calibri"/>
                        </a:rPr>
                        <a:t>Average (or mean)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r" fontAlgn="b"/>
                      <a:r>
                        <a:rPr lang="en-GB" sz="2400" b="0" i="0" u="none" strike="noStrike">
                          <a:solidFill>
                            <a:srgbClr val="000000"/>
                          </a:solidFill>
                          <a:effectLst/>
                          <a:latin typeface="Calibri"/>
                        </a:rPr>
                        <a:t>7</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r" fontAlgn="b"/>
                      <a:r>
                        <a:rPr lang="en-GB" sz="2400" b="0" i="0" u="none" strike="noStrike" dirty="0">
                          <a:solidFill>
                            <a:srgbClr val="000000"/>
                          </a:solidFill>
                          <a:effectLst/>
                          <a:latin typeface="Calibri"/>
                        </a:rPr>
                        <a:t>8.166666667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r" fontAlgn="b"/>
                      <a:r>
                        <a:rPr lang="en-GB" sz="2400" b="0" i="0" u="none" strike="noStrike" dirty="0">
                          <a:solidFill>
                            <a:srgbClr val="000000"/>
                          </a:solidFill>
                          <a:effectLst/>
                          <a:latin typeface="Calibri"/>
                        </a:rPr>
                        <a:t>7.833333333</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Tree>
    <p:extLst>
      <p:ext uri="{BB962C8B-B14F-4D97-AF65-F5344CB8AC3E}">
        <p14:creationId xmlns:p14="http://schemas.microsoft.com/office/powerpoint/2010/main" val="14449905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Research data </a:t>
            </a:r>
            <a:r>
              <a:rPr lang="en-US" dirty="0" smtClean="0"/>
              <a:t/>
            </a:r>
            <a:br>
              <a:rPr lang="en-US" dirty="0" smtClean="0"/>
            </a:br>
            <a:r>
              <a:rPr lang="en-US" sz="3100" dirty="0" smtClean="0"/>
              <a:t>Test 2 results (</a:t>
            </a:r>
            <a:r>
              <a:rPr lang="en-GB" sz="3100" dirty="0" smtClean="0"/>
              <a:t>Cross-linguistic </a:t>
            </a:r>
            <a:r>
              <a:rPr lang="en-GB" sz="3100" dirty="0"/>
              <a:t>Influence Retrieval (CLIR)</a:t>
            </a:r>
          </a:p>
        </p:txBody>
      </p:sp>
      <p:sp>
        <p:nvSpPr>
          <p:cNvPr id="3" name="Content Placeholder 2"/>
          <p:cNvSpPr>
            <a:spLocks noGrp="1"/>
          </p:cNvSpPr>
          <p:nvPr>
            <p:ph idx="1"/>
          </p:nvPr>
        </p:nvSpPr>
        <p:spPr/>
        <p:txBody>
          <a:bodyPr/>
          <a:lstStyle/>
          <a:p>
            <a:pPr marL="0" indent="0">
              <a:buNone/>
            </a:pPr>
            <a:r>
              <a:rPr lang="en-GB" sz="2000" b="1" dirty="0"/>
              <a:t>Table </a:t>
            </a:r>
            <a:r>
              <a:rPr lang="en-GB" sz="2000" b="1" dirty="0" smtClean="0"/>
              <a:t>1(cont.): </a:t>
            </a:r>
            <a:r>
              <a:rPr lang="en-GB" sz="2000" b="1" dirty="0" smtClean="0">
                <a:solidFill>
                  <a:prstClr val="black"/>
                </a:solidFill>
              </a:rPr>
              <a:t>The </a:t>
            </a:r>
            <a:r>
              <a:rPr lang="en-GB" sz="2000" b="1" dirty="0">
                <a:solidFill>
                  <a:prstClr val="black"/>
                </a:solidFill>
              </a:rPr>
              <a:t>retrieval of L1/L2 influence on L3 as correlated on Pearson r</a:t>
            </a:r>
            <a:r>
              <a:rPr lang="en-GB" sz="2000" b="1" dirty="0" smtClean="0"/>
              <a:t> </a:t>
            </a:r>
            <a:endParaRPr lang="en-GB" sz="2000" dirty="0"/>
          </a:p>
          <a:p>
            <a:pPr marL="0" indent="0">
              <a:buNone/>
            </a:pP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2971139675"/>
              </p:ext>
            </p:extLst>
          </p:nvPr>
        </p:nvGraphicFramePr>
        <p:xfrm>
          <a:off x="683570" y="2276873"/>
          <a:ext cx="7344810" cy="2457846"/>
        </p:xfrm>
        <a:graphic>
          <a:graphicData uri="http://schemas.openxmlformats.org/drawingml/2006/table">
            <a:tbl>
              <a:tblPr/>
              <a:tblGrid>
                <a:gridCol w="734481"/>
                <a:gridCol w="734481"/>
                <a:gridCol w="734481"/>
                <a:gridCol w="734481"/>
                <a:gridCol w="734481"/>
                <a:gridCol w="734481"/>
                <a:gridCol w="734481"/>
                <a:gridCol w="734481"/>
                <a:gridCol w="734481"/>
                <a:gridCol w="734481"/>
              </a:tblGrid>
              <a:tr h="282048">
                <a:tc>
                  <a:txBody>
                    <a:bodyPr/>
                    <a:lstStyle/>
                    <a:p>
                      <a:pPr algn="l" fontAlgn="b"/>
                      <a:r>
                        <a:rPr lang="en-GB" sz="14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048">
                <a:tc>
                  <a:txBody>
                    <a:bodyPr/>
                    <a:lstStyle/>
                    <a:p>
                      <a:pPr algn="l" fontAlgn="b"/>
                      <a:r>
                        <a:rPr lang="en-GB" sz="14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FF0000"/>
                          </a:solidFill>
                          <a:effectLst/>
                          <a:latin typeface="Calibri"/>
                        </a:rPr>
                        <a:t>a</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dirty="0">
                          <a:solidFill>
                            <a:srgbClr val="FF0000"/>
                          </a:solidFill>
                          <a:effectLst/>
                          <a:latin typeface="Calibri"/>
                        </a:rPr>
                        <a:t>b</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dirty="0">
                          <a:solidFill>
                            <a:srgbClr val="FF0000"/>
                          </a:solidFill>
                          <a:effectLst/>
                          <a:latin typeface="Calibri"/>
                        </a:rPr>
                        <a:t>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dirty="0" err="1">
                          <a:solidFill>
                            <a:srgbClr val="FF0000"/>
                          </a:solidFill>
                          <a:effectLst/>
                          <a:latin typeface="Calibri"/>
                        </a:rPr>
                        <a:t>axb</a:t>
                      </a:r>
                      <a:endParaRPr lang="en-GB" sz="1400" b="0" i="0" u="none" strike="noStrike" dirty="0">
                        <a:solidFill>
                          <a:srgbClr val="FF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dirty="0" err="1">
                          <a:solidFill>
                            <a:srgbClr val="FF0000"/>
                          </a:solidFill>
                          <a:effectLst/>
                          <a:latin typeface="Calibri"/>
                        </a:rPr>
                        <a:t>axc</a:t>
                      </a:r>
                      <a:endParaRPr lang="en-GB" sz="1400" b="0" i="0" u="none" strike="noStrike" dirty="0">
                        <a:solidFill>
                          <a:srgbClr val="FF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FF0000"/>
                          </a:solidFill>
                          <a:effectLst/>
                          <a:latin typeface="Calibri"/>
                        </a:rPr>
                        <a:t>bxc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FF0000"/>
                          </a:solidFill>
                          <a:effectLst/>
                          <a:latin typeface="Calibri"/>
                        </a:rPr>
                        <a:t>a^2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FF0000"/>
                          </a:solidFill>
                          <a:effectLst/>
                          <a:latin typeface="Calibri"/>
                        </a:rPr>
                        <a:t>b^2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GB" sz="1400" b="0" i="0" u="none" strike="noStrike">
                          <a:solidFill>
                            <a:srgbClr val="FF0000"/>
                          </a:solidFill>
                          <a:effectLst/>
                          <a:latin typeface="Calibri"/>
                        </a:rPr>
                        <a:t>c^2</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617">
                <a:tc>
                  <a:txBody>
                    <a:bodyPr/>
                    <a:lstStyle/>
                    <a:p>
                      <a:pPr algn="l" fontAlgn="b"/>
                      <a:r>
                        <a:rPr lang="en-GB" sz="14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-1.16667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0.166667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2.333333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-0.33333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-0.19444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1.361111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0.027778</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8617">
                <a:tc>
                  <a:txBody>
                    <a:bodyPr/>
                    <a:lstStyle/>
                    <a:p>
                      <a:pPr algn="l" fontAlgn="b"/>
                      <a:r>
                        <a:rPr lang="en-GB" sz="14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-0.16667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0.166667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-0.02778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0.027778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0.027778</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8617">
                <a:tc>
                  <a:txBody>
                    <a:bodyPr/>
                    <a:lstStyle/>
                    <a:p>
                      <a:pPr algn="l" fontAlgn="b"/>
                      <a:r>
                        <a:rPr lang="en-GB" sz="1400" b="0" i="0" u="none" strike="noStrike">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0.833333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0.138889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0.694444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0.027778</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8617">
                <a:tc>
                  <a:txBody>
                    <a:bodyPr/>
                    <a:lstStyle/>
                    <a:p>
                      <a:pPr algn="l" fontAlgn="b"/>
                      <a:r>
                        <a:rPr lang="en-GB" sz="1400" b="0" i="0" u="none" strike="noStrike">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1</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-0.83333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-0.83333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0.138889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0.027778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0.694444</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8617">
                <a:tc>
                  <a:txBody>
                    <a:bodyPr/>
                    <a:lstStyle/>
                    <a:p>
                      <a:pPr algn="l" fontAlgn="b"/>
                      <a:r>
                        <a:rPr lang="en-GB" sz="1400" b="0" i="0" u="none" strike="noStrike">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-0.83333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0.138889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0.027778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0.694444</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8617">
                <a:tc>
                  <a:txBody>
                    <a:bodyPr/>
                    <a:lstStyle/>
                    <a:p>
                      <a:pPr algn="l" fontAlgn="b"/>
                      <a:r>
                        <a:rPr lang="en-GB" sz="1400" b="0" i="0" u="none" strike="noStrike">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1</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0.833333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1.166667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0.833333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1.166667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0.972222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Calibri"/>
                        </a:rPr>
                        <a:t>0.694444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Calibri"/>
                        </a:rPr>
                        <a:t>1.361111</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2048">
                <a:tc>
                  <a:txBody>
                    <a:bodyPr/>
                    <a:lstStyle/>
                    <a:p>
                      <a:pPr algn="l" fontAlgn="b"/>
                      <a:r>
                        <a:rPr lang="en-GB" sz="1400" b="0" i="0" u="none" strike="noStrike">
                          <a:solidFill>
                            <a:srgbClr val="000000"/>
                          </a:solidFill>
                          <a:effectLst/>
                          <a:latin typeface="Calibri"/>
                        </a:rPr>
                        <a:t>Total</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r>
                        <a:rPr lang="en-GB" sz="1400" b="0" i="0" u="none" strike="noStrike">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r>
                        <a:rPr lang="en-GB"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r>
                        <a:rPr lang="en-GB"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r" fontAlgn="b"/>
                      <a:r>
                        <a:rPr lang="en-GB" sz="1400" b="0" i="0" u="none" strike="noStrike">
                          <a:solidFill>
                            <a:srgbClr val="000000"/>
                          </a:solidFill>
                          <a:effectLst/>
                          <a:latin typeface="Calibri"/>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r" fontAlgn="b"/>
                      <a:r>
                        <a:rPr lang="en-GB" sz="14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r" fontAlgn="b"/>
                      <a:r>
                        <a:rPr lang="en-GB" sz="1400" b="0" i="0" u="none" strike="noStrike">
                          <a:solidFill>
                            <a:srgbClr val="000000"/>
                          </a:solidFill>
                          <a:effectLst/>
                          <a:latin typeface="Calibri"/>
                        </a:rPr>
                        <a:t>1.166667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r" fontAlgn="b"/>
                      <a:r>
                        <a:rPr lang="en-GB" sz="1400" b="0" i="0" u="none" strike="noStrike">
                          <a:solidFill>
                            <a:srgbClr val="000000"/>
                          </a:solidFill>
                          <a:effectLst/>
                          <a:latin typeface="Calibri"/>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r" fontAlgn="b"/>
                      <a:r>
                        <a:rPr lang="en-GB" sz="1400" b="0" i="0" u="none" strike="noStrike">
                          <a:solidFill>
                            <a:srgbClr val="000000"/>
                          </a:solidFill>
                          <a:effectLst/>
                          <a:latin typeface="Calibri"/>
                        </a:rPr>
                        <a:t>2.833333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r" fontAlgn="b"/>
                      <a:r>
                        <a:rPr lang="en-GB" sz="1400" b="0" i="0" u="none" strike="noStrike" dirty="0">
                          <a:solidFill>
                            <a:srgbClr val="000000"/>
                          </a:solidFill>
                          <a:effectLst/>
                          <a:latin typeface="Calibri"/>
                        </a:rPr>
                        <a:t>2.833333</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bl>
          </a:graphicData>
        </a:graphic>
      </p:graphicFrame>
    </p:spTree>
    <p:extLst>
      <p:ext uri="{BB962C8B-B14F-4D97-AF65-F5344CB8AC3E}">
        <p14:creationId xmlns:p14="http://schemas.microsoft.com/office/powerpoint/2010/main" val="27680794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a:solidFill>
                  <a:prstClr val="black"/>
                </a:solidFill>
              </a:rPr>
              <a:t>Research data </a:t>
            </a:r>
            <a:br>
              <a:rPr lang="en-US" sz="4000" dirty="0">
                <a:solidFill>
                  <a:prstClr val="black"/>
                </a:solidFill>
              </a:rPr>
            </a:br>
            <a:r>
              <a:rPr lang="en-US" sz="3100" dirty="0">
                <a:solidFill>
                  <a:prstClr val="black"/>
                </a:solidFill>
              </a:rPr>
              <a:t>Test </a:t>
            </a:r>
            <a:r>
              <a:rPr lang="en-US" sz="3100" dirty="0" smtClean="0">
                <a:solidFill>
                  <a:prstClr val="black"/>
                </a:solidFill>
              </a:rPr>
              <a:t>2 results (</a:t>
            </a:r>
            <a:r>
              <a:rPr lang="en-GB" sz="3100" dirty="0" smtClean="0">
                <a:solidFill>
                  <a:prstClr val="black"/>
                </a:solidFill>
              </a:rPr>
              <a:t>Cross-linguistic </a:t>
            </a:r>
            <a:r>
              <a:rPr lang="en-GB" sz="3100" dirty="0">
                <a:solidFill>
                  <a:prstClr val="black"/>
                </a:solidFill>
              </a:rPr>
              <a:t>Influence Retrieval (CLIR)</a:t>
            </a:r>
            <a:endParaRPr lang="en-GB" sz="3100" dirty="0"/>
          </a:p>
        </p:txBody>
      </p:sp>
      <p:sp>
        <p:nvSpPr>
          <p:cNvPr id="3" name="Content Placeholder 2"/>
          <p:cNvSpPr>
            <a:spLocks noGrp="1"/>
          </p:cNvSpPr>
          <p:nvPr>
            <p:ph idx="1"/>
          </p:nvPr>
        </p:nvSpPr>
        <p:spPr/>
        <p:txBody>
          <a:bodyPr>
            <a:normAutofit/>
          </a:bodyPr>
          <a:lstStyle/>
          <a:p>
            <a:pPr marL="0" lvl="0" indent="0">
              <a:buNone/>
            </a:pPr>
            <a:r>
              <a:rPr lang="en-GB" sz="2000" b="1" dirty="0">
                <a:solidFill>
                  <a:prstClr val="black"/>
                </a:solidFill>
              </a:rPr>
              <a:t>Table </a:t>
            </a:r>
            <a:r>
              <a:rPr lang="en-GB" sz="2000" b="1" dirty="0" smtClean="0">
                <a:solidFill>
                  <a:prstClr val="black"/>
                </a:solidFill>
              </a:rPr>
              <a:t>1(cont.): The </a:t>
            </a:r>
            <a:r>
              <a:rPr lang="en-GB" sz="2000" b="1" dirty="0">
                <a:solidFill>
                  <a:prstClr val="black"/>
                </a:solidFill>
              </a:rPr>
              <a:t>retrieval of L1/L2 influence on L3 as correlated on Pearson r</a:t>
            </a:r>
            <a:endParaRPr lang="en-GB" sz="2000" b="1" dirty="0" smtClean="0"/>
          </a:p>
          <a:p>
            <a:pPr marL="0" lvl="0" indent="0">
              <a:buNone/>
            </a:pPr>
            <a:endParaRPr lang="en-GB" sz="2000" b="1" dirty="0">
              <a:solidFill>
                <a:prstClr val="black"/>
              </a:solidFill>
            </a:endParaRPr>
          </a:p>
          <a:p>
            <a:pPr marL="0" lvl="0" indent="0">
              <a:buNone/>
            </a:pPr>
            <a:endParaRPr lang="en-GB" sz="2000" dirty="0">
              <a:solidFill>
                <a:prstClr val="black"/>
              </a:solidFill>
            </a:endParaRPr>
          </a:p>
          <a:p>
            <a:pPr marL="0" indent="0">
              <a:buNone/>
            </a:pPr>
            <a:endParaRPr lang="en-US" sz="2800" dirty="0"/>
          </a:p>
          <a:p>
            <a:pPr marL="0" indent="0">
              <a:buNone/>
            </a:pP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1373237725"/>
              </p:ext>
            </p:extLst>
          </p:nvPr>
        </p:nvGraphicFramePr>
        <p:xfrm>
          <a:off x="1547664" y="2492896"/>
          <a:ext cx="6480719" cy="1621912"/>
        </p:xfrm>
        <a:graphic>
          <a:graphicData uri="http://schemas.openxmlformats.org/drawingml/2006/table">
            <a:tbl>
              <a:tblPr firstRow="1" firstCol="1" bandRow="1"/>
              <a:tblGrid>
                <a:gridCol w="3161768"/>
                <a:gridCol w="647600"/>
                <a:gridCol w="863467"/>
                <a:gridCol w="903942"/>
                <a:gridCol w="903942"/>
              </a:tblGrid>
              <a:tr h="405478">
                <a:tc>
                  <a:txBody>
                    <a:bodyPr/>
                    <a:lstStyle/>
                    <a:p>
                      <a:pPr>
                        <a:lnSpc>
                          <a:spcPct val="115000"/>
                        </a:lnSpc>
                        <a:spcAft>
                          <a:spcPts val="0"/>
                        </a:spcAft>
                      </a:pPr>
                      <a:r>
                        <a:rPr lang="en-GB" sz="1800" dirty="0">
                          <a:solidFill>
                            <a:srgbClr val="000000"/>
                          </a:solidFill>
                          <a:effectLst/>
                          <a:latin typeface="Calibri"/>
                          <a:ea typeface="Times New Roman"/>
                          <a:cs typeface="Times New Roman"/>
                        </a:rPr>
                        <a:t>Correlation (r values)</a:t>
                      </a:r>
                      <a:endParaRPr lang="en-GB" sz="1100" dirty="0">
                        <a:effectLst/>
                        <a:latin typeface="Calibri"/>
                        <a:ea typeface="SimSun"/>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8DB4E2"/>
                    </a:solidFill>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405478">
                <a:tc>
                  <a:txBody>
                    <a:bodyPr/>
                    <a:lstStyle/>
                    <a:p>
                      <a:pPr>
                        <a:lnSpc>
                          <a:spcPct val="115000"/>
                        </a:lnSpc>
                        <a:spcAft>
                          <a:spcPts val="0"/>
                        </a:spcAft>
                      </a:pPr>
                      <a:r>
                        <a:rPr lang="en-GB" sz="1800">
                          <a:solidFill>
                            <a:srgbClr val="000000"/>
                          </a:solidFill>
                          <a:effectLst/>
                          <a:latin typeface="Calibri"/>
                          <a:ea typeface="Times New Roman"/>
                          <a:cs typeface="Times New Roman"/>
                        </a:rPr>
                        <a:t>Uyghur vs Mandarin</a:t>
                      </a:r>
                      <a:endParaRPr lang="en-GB" sz="1100">
                        <a:effectLst/>
                        <a:latin typeface="Calibri"/>
                        <a:ea typeface="SimSun"/>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solidFill>
                      <a:srgbClr val="8DB4E2"/>
                    </a:solidFill>
                  </a:tcPr>
                </a:tc>
                <a:tc gridSpan="2">
                  <a:txBody>
                    <a:bodyPr/>
                    <a:lstStyle/>
                    <a:p>
                      <a:pPr algn="ctr">
                        <a:lnSpc>
                          <a:spcPct val="115000"/>
                        </a:lnSpc>
                        <a:spcAft>
                          <a:spcPts val="0"/>
                        </a:spcAft>
                      </a:pPr>
                      <a:r>
                        <a:rPr lang="en-GB" sz="1800" dirty="0">
                          <a:solidFill>
                            <a:srgbClr val="000000"/>
                          </a:solidFill>
                          <a:effectLst/>
                          <a:latin typeface="Calibri"/>
                          <a:ea typeface="Times New Roman"/>
                          <a:cs typeface="Times New Roman"/>
                        </a:rPr>
                        <a:t>0.727606875</a:t>
                      </a:r>
                      <a:endParaRPr lang="en-GB" sz="1100" dirty="0">
                        <a:effectLst/>
                        <a:latin typeface="Calibri"/>
                        <a:ea typeface="SimSun"/>
                        <a:cs typeface="Times New Roman"/>
                      </a:endParaRPr>
                    </a:p>
                  </a:txBody>
                  <a:tcPr marL="68580" marR="68580" marT="0" marB="0" anchor="b">
                    <a:lnL>
                      <a:noFill/>
                    </a:lnL>
                    <a:lnR>
                      <a:noFill/>
                    </a:lnR>
                    <a:lnT>
                      <a:noFill/>
                    </a:lnT>
                    <a:lnB>
                      <a:noFill/>
                    </a:lnB>
                    <a:solidFill>
                      <a:srgbClr val="8DB4E2"/>
                    </a:solidFill>
                  </a:tcPr>
                </a:tc>
                <a:tc hMerge="1">
                  <a:txBody>
                    <a:bodyPr/>
                    <a:lstStyle/>
                    <a:p>
                      <a:endParaRPr lang="en-GB"/>
                    </a:p>
                  </a:txBody>
                  <a:tcPr/>
                </a:tc>
                <a:tc>
                  <a:txBody>
                    <a:bodyPr/>
                    <a:lstStyle/>
                    <a:p>
                      <a:pPr>
                        <a:lnSpc>
                          <a:spcPct val="115000"/>
                        </a:lnSpc>
                      </a:pPr>
                      <a:endParaRPr lang="en-GB" sz="1100">
                        <a:effectLst/>
                        <a:latin typeface="Calibri"/>
                      </a:endParaRPr>
                    </a:p>
                  </a:txBody>
                  <a:tcPr marL="68580" marR="68580" marT="0" marB="0" anchor="b">
                    <a:lnL>
                      <a:noFill/>
                    </a:lnL>
                    <a:lnR>
                      <a:noFill/>
                    </a:lnR>
                    <a:lnT>
                      <a:noFill/>
                    </a:lnT>
                    <a:lnB>
                      <a:noFill/>
                    </a:lnB>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tr>
              <a:tr h="405478">
                <a:tc>
                  <a:txBody>
                    <a:bodyPr/>
                    <a:lstStyle/>
                    <a:p>
                      <a:pPr>
                        <a:lnSpc>
                          <a:spcPct val="115000"/>
                        </a:lnSpc>
                        <a:spcAft>
                          <a:spcPts val="0"/>
                        </a:spcAft>
                      </a:pPr>
                      <a:r>
                        <a:rPr lang="en-GB" sz="1800">
                          <a:solidFill>
                            <a:srgbClr val="000000"/>
                          </a:solidFill>
                          <a:effectLst/>
                          <a:latin typeface="Calibri"/>
                          <a:ea typeface="Times New Roman"/>
                          <a:cs typeface="Times New Roman"/>
                        </a:rPr>
                        <a:t>Mandarin vs English</a:t>
                      </a:r>
                      <a:endParaRPr lang="en-GB" sz="1100">
                        <a:effectLst/>
                        <a:latin typeface="Calibri"/>
                        <a:ea typeface="SimSun"/>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solidFill>
                      <a:srgbClr val="8DB4E2"/>
                    </a:solidFill>
                  </a:tcPr>
                </a:tc>
                <a:tc>
                  <a:txBody>
                    <a:bodyPr/>
                    <a:lstStyle/>
                    <a:p>
                      <a:pPr>
                        <a:lnSpc>
                          <a:spcPct val="115000"/>
                        </a:lnSpc>
                      </a:pPr>
                      <a:endParaRPr lang="en-GB" sz="1100">
                        <a:effectLst/>
                        <a:latin typeface="Calibri"/>
                      </a:endParaRPr>
                    </a:p>
                  </a:txBody>
                  <a:tcPr marL="68580" marR="68580" marT="0" marB="0" anchor="b">
                    <a:lnL>
                      <a:noFill/>
                    </a:lnL>
                    <a:lnR>
                      <a:noFill/>
                    </a:lnR>
                    <a:lnT>
                      <a:noFill/>
                    </a:lnT>
                    <a:lnB>
                      <a:noFill/>
                    </a:lnB>
                  </a:tcPr>
                </a:tc>
                <a:tc gridSpan="2">
                  <a:txBody>
                    <a:bodyPr/>
                    <a:lstStyle/>
                    <a:p>
                      <a:pPr algn="ctr">
                        <a:lnSpc>
                          <a:spcPct val="115000"/>
                        </a:lnSpc>
                        <a:spcAft>
                          <a:spcPts val="0"/>
                        </a:spcAft>
                      </a:pPr>
                      <a:r>
                        <a:rPr lang="en-GB" sz="1800" dirty="0">
                          <a:solidFill>
                            <a:srgbClr val="000000"/>
                          </a:solidFill>
                          <a:effectLst/>
                          <a:latin typeface="Calibri"/>
                          <a:ea typeface="Times New Roman"/>
                          <a:cs typeface="Times New Roman"/>
                        </a:rPr>
                        <a:t>0.411764706</a:t>
                      </a:r>
                      <a:endParaRPr lang="en-GB" sz="1100" dirty="0">
                        <a:effectLst/>
                        <a:latin typeface="Calibri"/>
                        <a:ea typeface="SimSun"/>
                        <a:cs typeface="Times New Roman"/>
                      </a:endParaRPr>
                    </a:p>
                  </a:txBody>
                  <a:tcPr marL="68580" marR="68580" marT="0" marB="0" anchor="b">
                    <a:lnL>
                      <a:noFill/>
                    </a:lnL>
                    <a:lnR>
                      <a:noFill/>
                    </a:lnR>
                    <a:lnT>
                      <a:noFill/>
                    </a:lnT>
                    <a:lnB>
                      <a:noFill/>
                    </a:lnB>
                    <a:solidFill>
                      <a:srgbClr val="8DB4E2"/>
                    </a:solidFill>
                  </a:tcPr>
                </a:tc>
                <a:tc hMerge="1">
                  <a:txBody>
                    <a:bodyPr/>
                    <a:lstStyle/>
                    <a:p>
                      <a:endParaRPr lang="en-GB"/>
                    </a:p>
                  </a:txBody>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tr>
              <a:tr h="405478">
                <a:tc>
                  <a:txBody>
                    <a:bodyPr/>
                    <a:lstStyle/>
                    <a:p>
                      <a:pPr>
                        <a:lnSpc>
                          <a:spcPct val="115000"/>
                        </a:lnSpc>
                        <a:spcAft>
                          <a:spcPts val="0"/>
                        </a:spcAft>
                      </a:pPr>
                      <a:r>
                        <a:rPr lang="en-GB" sz="1800">
                          <a:solidFill>
                            <a:srgbClr val="000000"/>
                          </a:solidFill>
                          <a:effectLst/>
                          <a:latin typeface="Calibri"/>
                          <a:ea typeface="Times New Roman"/>
                          <a:cs typeface="Times New Roman"/>
                        </a:rPr>
                        <a:t>English vs Uyghur</a:t>
                      </a:r>
                      <a:endParaRPr lang="en-GB" sz="1100">
                        <a:effectLst/>
                        <a:latin typeface="Calibri"/>
                        <a:ea typeface="SimSun"/>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8DB4E2"/>
                    </a:solidFill>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alibri"/>
                          <a:ea typeface="Times New Roman"/>
                          <a:cs typeface="Times New Roman"/>
                        </a:rPr>
                        <a:t> </a:t>
                      </a:r>
                      <a:endParaRPr lang="en-GB" sz="1100">
                        <a:effectLst/>
                        <a:latin typeface="Calibri"/>
                        <a:ea typeface="SimSun"/>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en-GB" sz="1800" dirty="0">
                          <a:solidFill>
                            <a:srgbClr val="000000"/>
                          </a:solidFill>
                          <a:effectLst/>
                          <a:latin typeface="Calibri"/>
                          <a:ea typeface="Times New Roman"/>
                          <a:cs typeface="Times New Roman"/>
                        </a:rPr>
                        <a:t>0</a:t>
                      </a:r>
                      <a:endParaRPr lang="en-GB" sz="1100" dirty="0">
                        <a:effectLst/>
                        <a:latin typeface="Calibri"/>
                        <a:ea typeface="SimSun"/>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DB4E2"/>
                    </a:solidFill>
                  </a:tcPr>
                </a:tc>
                <a:tc hMerge="1">
                  <a:txBody>
                    <a:bodyPr/>
                    <a:lstStyle/>
                    <a:p>
                      <a:endParaRPr lang="en-GB"/>
                    </a:p>
                  </a:txBody>
                  <a:tcPr/>
                </a:tc>
              </a:tr>
            </a:tbl>
          </a:graphicData>
        </a:graphic>
      </p:graphicFrame>
    </p:spTree>
    <p:extLst>
      <p:ext uri="{BB962C8B-B14F-4D97-AF65-F5344CB8AC3E}">
        <p14:creationId xmlns:p14="http://schemas.microsoft.com/office/powerpoint/2010/main" val="17270850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Trilingualism</a:t>
            </a:r>
            <a:r>
              <a:rPr lang="en-US" dirty="0" smtClean="0"/>
              <a:t> CLI and EAP learning: Findings</a:t>
            </a:r>
            <a:endParaRPr lang="en-GB" dirty="0"/>
          </a:p>
        </p:txBody>
      </p:sp>
      <p:sp>
        <p:nvSpPr>
          <p:cNvPr id="3" name="Content Placeholder 2"/>
          <p:cNvSpPr>
            <a:spLocks noGrp="1"/>
          </p:cNvSpPr>
          <p:nvPr>
            <p:ph idx="1"/>
          </p:nvPr>
        </p:nvSpPr>
        <p:spPr>
          <a:xfrm>
            <a:off x="457200" y="1600200"/>
            <a:ext cx="8229600" cy="5141168"/>
          </a:xfrm>
        </p:spPr>
        <p:txBody>
          <a:bodyPr>
            <a:normAutofit fontScale="85000" lnSpcReduction="20000"/>
          </a:bodyPr>
          <a:lstStyle/>
          <a:p>
            <a:pPr marL="0" lvl="0" indent="0">
              <a:buNone/>
            </a:pPr>
            <a:r>
              <a:rPr lang="en-GB" b="1" u="sng" dirty="0" smtClean="0"/>
              <a:t>Research question 1</a:t>
            </a:r>
            <a:r>
              <a:rPr lang="en-GB" dirty="0" smtClean="0"/>
              <a:t>: </a:t>
            </a:r>
          </a:p>
          <a:p>
            <a:pPr marL="0" lvl="0" indent="0">
              <a:buNone/>
            </a:pPr>
            <a:r>
              <a:rPr lang="en-GB" dirty="0" smtClean="0"/>
              <a:t>Does </a:t>
            </a:r>
            <a:r>
              <a:rPr lang="en-GB" dirty="0"/>
              <a:t>cross linguistic influence </a:t>
            </a:r>
            <a:r>
              <a:rPr lang="en-GB" dirty="0" smtClean="0"/>
              <a:t>from L1 </a:t>
            </a:r>
            <a:r>
              <a:rPr lang="en-GB" dirty="0"/>
              <a:t>and L2  affect the participant’s learning of reading in </a:t>
            </a:r>
            <a:r>
              <a:rPr lang="en-GB" dirty="0" smtClean="0"/>
              <a:t>English (L3) </a:t>
            </a:r>
            <a:r>
              <a:rPr lang="en-GB" dirty="0"/>
              <a:t>in the academic context</a:t>
            </a:r>
            <a:r>
              <a:rPr lang="en-GB" dirty="0" smtClean="0"/>
              <a:t>?</a:t>
            </a:r>
          </a:p>
          <a:p>
            <a:pPr marL="0" lvl="0" indent="0">
              <a:buNone/>
            </a:pPr>
            <a:r>
              <a:rPr lang="en-GB" dirty="0" smtClean="0"/>
              <a:t>  </a:t>
            </a:r>
          </a:p>
          <a:p>
            <a:pPr marL="0" lvl="0" indent="0">
              <a:buNone/>
            </a:pPr>
            <a:r>
              <a:rPr lang="en-GB" b="1" u="sng" dirty="0" smtClean="0"/>
              <a:t>Results:</a:t>
            </a:r>
          </a:p>
          <a:p>
            <a:r>
              <a:rPr lang="en-GB" dirty="0" smtClean="0"/>
              <a:t>L3 mean </a:t>
            </a:r>
            <a:r>
              <a:rPr lang="en-GB" dirty="0"/>
              <a:t>score values </a:t>
            </a:r>
            <a:r>
              <a:rPr lang="en-GB" dirty="0" smtClean="0"/>
              <a:t>for academic reading in Box 1 are high.</a:t>
            </a:r>
          </a:p>
          <a:p>
            <a:pPr lvl="0"/>
            <a:r>
              <a:rPr lang="en-GB" sz="3500" b="1" dirty="0" smtClean="0">
                <a:solidFill>
                  <a:srgbClr val="FF0000"/>
                </a:solidFill>
              </a:rPr>
              <a:t>L3 academic reading performance is found to be well </a:t>
            </a:r>
            <a:r>
              <a:rPr lang="en-GB" sz="3500" b="1" dirty="0">
                <a:solidFill>
                  <a:srgbClr val="FF0000"/>
                </a:solidFill>
              </a:rPr>
              <a:t>correlated with L1 and L2 </a:t>
            </a:r>
            <a:r>
              <a:rPr lang="en-GB" sz="3500" b="1" dirty="0" smtClean="0">
                <a:solidFill>
                  <a:srgbClr val="FF0000"/>
                </a:solidFill>
              </a:rPr>
              <a:t>(influence); e.g</a:t>
            </a:r>
            <a:r>
              <a:rPr lang="en-GB" sz="3500" b="1" dirty="0">
                <a:solidFill>
                  <a:srgbClr val="FF0000"/>
                </a:solidFill>
              </a:rPr>
              <a:t>. synonyms </a:t>
            </a:r>
            <a:r>
              <a:rPr lang="en-GB" sz="3500" b="1" dirty="0" smtClean="0">
                <a:solidFill>
                  <a:srgbClr val="FF0000"/>
                </a:solidFill>
              </a:rPr>
              <a:t>knowledge and gap fill </a:t>
            </a:r>
            <a:r>
              <a:rPr lang="en-GB" sz="3500" b="1" dirty="0">
                <a:solidFill>
                  <a:srgbClr val="FF0000"/>
                </a:solidFill>
              </a:rPr>
              <a:t>results in Test </a:t>
            </a:r>
            <a:r>
              <a:rPr lang="en-GB" sz="3500" b="1" dirty="0" smtClean="0">
                <a:solidFill>
                  <a:srgbClr val="FF0000"/>
                </a:solidFill>
              </a:rPr>
              <a:t>2. </a:t>
            </a:r>
            <a:r>
              <a:rPr lang="en-GB" sz="3500" b="1" u="sng" dirty="0" smtClean="0">
                <a:solidFill>
                  <a:srgbClr val="FF0000"/>
                </a:solidFill>
              </a:rPr>
              <a:t>Cross linguistic influence from L1 and L2 affects L3 reading comprehension performance</a:t>
            </a:r>
            <a:r>
              <a:rPr lang="en-GB" sz="3500" b="1" dirty="0" smtClean="0">
                <a:solidFill>
                  <a:srgbClr val="FF0000"/>
                </a:solidFill>
              </a:rPr>
              <a:t>.</a:t>
            </a:r>
            <a:endParaRPr lang="en-GB" sz="3500" b="1" dirty="0">
              <a:solidFill>
                <a:srgbClr val="FF0000"/>
              </a:solidFill>
            </a:endParaRPr>
          </a:p>
          <a:p>
            <a:endParaRPr lang="en-GB" dirty="0" smtClean="0"/>
          </a:p>
          <a:p>
            <a:endParaRPr lang="en-GB" dirty="0"/>
          </a:p>
          <a:p>
            <a:pPr marL="0" lv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777682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Trilingualism</a:t>
            </a:r>
            <a:r>
              <a:rPr lang="en-US" dirty="0"/>
              <a:t> CLI and EAP learning: </a:t>
            </a:r>
            <a:r>
              <a:rPr lang="en-US" dirty="0" smtClean="0"/>
              <a:t>Findings (cont.)</a:t>
            </a:r>
            <a:endParaRPr lang="en-GB" dirty="0"/>
          </a:p>
        </p:txBody>
      </p:sp>
      <p:sp>
        <p:nvSpPr>
          <p:cNvPr id="3" name="Content Placeholder 2"/>
          <p:cNvSpPr>
            <a:spLocks noGrp="1"/>
          </p:cNvSpPr>
          <p:nvPr>
            <p:ph idx="1"/>
          </p:nvPr>
        </p:nvSpPr>
        <p:spPr/>
        <p:txBody>
          <a:bodyPr>
            <a:normAutofit fontScale="85000" lnSpcReduction="20000"/>
          </a:bodyPr>
          <a:lstStyle/>
          <a:p>
            <a:pPr marL="0" lvl="0" indent="0">
              <a:buNone/>
            </a:pPr>
            <a:r>
              <a:rPr lang="en-GB" b="1" dirty="0" smtClean="0"/>
              <a:t>Research question 2: </a:t>
            </a:r>
            <a:r>
              <a:rPr lang="en-GB" dirty="0" smtClean="0"/>
              <a:t>Are </a:t>
            </a:r>
            <a:r>
              <a:rPr lang="en-GB" dirty="0"/>
              <a:t>the participants’ organisation of academic writing in </a:t>
            </a:r>
            <a:r>
              <a:rPr lang="en-GB" dirty="0" smtClean="0"/>
              <a:t>English (L3) </a:t>
            </a:r>
            <a:r>
              <a:rPr lang="en-GB" dirty="0"/>
              <a:t>at the paragraph level impacted by </a:t>
            </a:r>
            <a:r>
              <a:rPr lang="en-GB" dirty="0" smtClean="0"/>
              <a:t>cross </a:t>
            </a:r>
            <a:r>
              <a:rPr lang="en-GB" dirty="0"/>
              <a:t>linguistic </a:t>
            </a:r>
            <a:r>
              <a:rPr lang="en-GB" dirty="0" smtClean="0"/>
              <a:t>influence from</a:t>
            </a:r>
            <a:r>
              <a:rPr lang="en-GB" dirty="0"/>
              <a:t> L1 and L2</a:t>
            </a:r>
            <a:r>
              <a:rPr lang="en-GB" dirty="0" smtClean="0"/>
              <a:t> ?</a:t>
            </a:r>
          </a:p>
          <a:p>
            <a:pPr marL="0" lvl="0" indent="0">
              <a:buNone/>
            </a:pPr>
            <a:endParaRPr lang="en-GB" dirty="0" smtClean="0"/>
          </a:p>
          <a:p>
            <a:pPr marL="0" lvl="0" indent="0">
              <a:buNone/>
            </a:pPr>
            <a:r>
              <a:rPr lang="en-GB" b="1" u="sng" dirty="0" smtClean="0"/>
              <a:t>Results</a:t>
            </a:r>
            <a:endParaRPr lang="en-GB" b="1" u="sng" dirty="0"/>
          </a:p>
          <a:p>
            <a:r>
              <a:rPr lang="en-GB" dirty="0" smtClean="0"/>
              <a:t>L3 academic </a:t>
            </a:r>
            <a:r>
              <a:rPr lang="en-GB" dirty="0"/>
              <a:t>summary writing </a:t>
            </a:r>
            <a:r>
              <a:rPr lang="en-GB" dirty="0" smtClean="0"/>
              <a:t>mean scores (Box 2) are generally high.</a:t>
            </a:r>
          </a:p>
          <a:p>
            <a:pPr marL="0" indent="0">
              <a:buNone/>
            </a:pPr>
            <a:endParaRPr lang="en-GB" dirty="0" smtClean="0"/>
          </a:p>
          <a:p>
            <a:pPr lvl="0"/>
            <a:r>
              <a:rPr lang="en-GB" b="1" dirty="0" smtClean="0">
                <a:solidFill>
                  <a:srgbClr val="FF0000"/>
                </a:solidFill>
              </a:rPr>
              <a:t>L3 academic writing performance correlates well with </a:t>
            </a:r>
            <a:r>
              <a:rPr lang="en-GB" b="1" dirty="0">
                <a:solidFill>
                  <a:srgbClr val="FF0000"/>
                </a:solidFill>
              </a:rPr>
              <a:t>L1 and L2 (</a:t>
            </a:r>
            <a:r>
              <a:rPr lang="en-GB" b="1" dirty="0" smtClean="0">
                <a:solidFill>
                  <a:srgbClr val="FF0000"/>
                </a:solidFill>
              </a:rPr>
              <a:t>influence); </a:t>
            </a:r>
            <a:r>
              <a:rPr lang="en-GB" b="1" dirty="0">
                <a:solidFill>
                  <a:srgbClr val="FF0000"/>
                </a:solidFill>
              </a:rPr>
              <a:t>e.g. topic sentence identification in Test 2</a:t>
            </a:r>
            <a:r>
              <a:rPr lang="en-GB" b="1" dirty="0" smtClean="0">
                <a:solidFill>
                  <a:srgbClr val="FF0000"/>
                </a:solidFill>
              </a:rPr>
              <a:t>. </a:t>
            </a:r>
            <a:r>
              <a:rPr lang="en-GB" b="1" u="sng" dirty="0" smtClean="0">
                <a:solidFill>
                  <a:srgbClr val="FF0000"/>
                </a:solidFill>
              </a:rPr>
              <a:t>Cross linguistic </a:t>
            </a:r>
            <a:r>
              <a:rPr lang="en-GB" b="1" u="sng" dirty="0">
                <a:solidFill>
                  <a:srgbClr val="FF0000"/>
                </a:solidFill>
              </a:rPr>
              <a:t>influence </a:t>
            </a:r>
            <a:r>
              <a:rPr lang="en-GB" b="1" u="sng" dirty="0" smtClean="0">
                <a:solidFill>
                  <a:srgbClr val="FF0000"/>
                </a:solidFill>
              </a:rPr>
              <a:t>from L1 and L2 affects L3 academic writing </a:t>
            </a:r>
            <a:r>
              <a:rPr lang="en-GB" b="1" u="sng" dirty="0">
                <a:solidFill>
                  <a:srgbClr val="FF0000"/>
                </a:solidFill>
              </a:rPr>
              <a:t>performance</a:t>
            </a:r>
            <a:r>
              <a:rPr lang="en-GB" b="1" dirty="0">
                <a:solidFill>
                  <a:srgbClr val="FF0000"/>
                </a:solidFill>
              </a:rPr>
              <a:t>.</a:t>
            </a:r>
          </a:p>
          <a:p>
            <a:endParaRPr lang="en-GB" dirty="0"/>
          </a:p>
          <a:p>
            <a:pPr marL="0" indent="0">
              <a:buNone/>
            </a:pPr>
            <a:endParaRPr lang="en-GB" dirty="0"/>
          </a:p>
        </p:txBody>
      </p:sp>
    </p:spTree>
    <p:extLst>
      <p:ext uri="{BB962C8B-B14F-4D97-AF65-F5344CB8AC3E}">
        <p14:creationId xmlns:p14="http://schemas.microsoft.com/office/powerpoint/2010/main" val="26583769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err="1"/>
              <a:t>Trilingualism</a:t>
            </a:r>
            <a:r>
              <a:rPr lang="en-US" sz="3600" dirty="0"/>
              <a:t> CLI and EAP learning: </a:t>
            </a:r>
            <a:r>
              <a:rPr lang="en-US" sz="3600" b="1" dirty="0" smtClean="0">
                <a:solidFill>
                  <a:srgbClr val="7030A0"/>
                </a:solidFill>
              </a:rPr>
              <a:t>Correlation calculation specifics</a:t>
            </a:r>
            <a:endParaRPr lang="en-GB" sz="3600" b="1" dirty="0">
              <a:solidFill>
                <a:srgbClr val="7030A0"/>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English academic </a:t>
            </a:r>
            <a:r>
              <a:rPr lang="en-GB" dirty="0"/>
              <a:t>reading and writing skills </a:t>
            </a:r>
            <a:r>
              <a:rPr lang="en-GB" dirty="0" smtClean="0"/>
              <a:t>as </a:t>
            </a:r>
            <a:r>
              <a:rPr lang="en-GB" dirty="0"/>
              <a:t>correlated with L1 Uyghur and L2 Mandarin Chinese cross linguistic </a:t>
            </a:r>
            <a:r>
              <a:rPr lang="en-GB" dirty="0" smtClean="0"/>
              <a:t>influence </a:t>
            </a:r>
            <a:r>
              <a:rPr lang="en-GB" dirty="0"/>
              <a:t>in Test </a:t>
            </a:r>
            <a:r>
              <a:rPr lang="en-GB" dirty="0" smtClean="0"/>
              <a:t>2:</a:t>
            </a:r>
          </a:p>
          <a:p>
            <a:pPr marL="0" indent="0">
              <a:buNone/>
            </a:pPr>
            <a:endParaRPr lang="en-GB" dirty="0" smtClean="0"/>
          </a:p>
          <a:p>
            <a:r>
              <a:rPr lang="en-GB" b="1" dirty="0" smtClean="0">
                <a:solidFill>
                  <a:srgbClr val="FF0000"/>
                </a:solidFill>
              </a:rPr>
              <a:t>Shows </a:t>
            </a:r>
            <a:r>
              <a:rPr lang="en-GB" b="1" dirty="0">
                <a:solidFill>
                  <a:srgbClr val="FF0000"/>
                </a:solidFill>
              </a:rPr>
              <a:t>a significant correlation between Mandarin and English of 0.411764706;</a:t>
            </a:r>
            <a:r>
              <a:rPr lang="en-GB" dirty="0"/>
              <a:t> </a:t>
            </a:r>
            <a:endParaRPr lang="en-GB" dirty="0" smtClean="0"/>
          </a:p>
          <a:p>
            <a:r>
              <a:rPr lang="en-GB" b="1" dirty="0">
                <a:solidFill>
                  <a:srgbClr val="682BA5"/>
                </a:solidFill>
              </a:rPr>
              <a:t>B</a:t>
            </a:r>
            <a:r>
              <a:rPr lang="en-GB" b="1" dirty="0" smtClean="0">
                <a:solidFill>
                  <a:srgbClr val="682BA5"/>
                </a:solidFill>
              </a:rPr>
              <a:t>ut </a:t>
            </a:r>
            <a:r>
              <a:rPr lang="en-GB" b="1" dirty="0">
                <a:solidFill>
                  <a:srgbClr val="682BA5"/>
                </a:solidFill>
              </a:rPr>
              <a:t>there is no correlation between Uyghur and English (0);</a:t>
            </a:r>
            <a:r>
              <a:rPr lang="en-GB" dirty="0"/>
              <a:t> </a:t>
            </a:r>
            <a:endParaRPr lang="en-GB" dirty="0" smtClean="0"/>
          </a:p>
          <a:p>
            <a:r>
              <a:rPr lang="en-GB" b="1" dirty="0" smtClean="0">
                <a:solidFill>
                  <a:srgbClr val="FF0000"/>
                </a:solidFill>
              </a:rPr>
              <a:t>The </a:t>
            </a:r>
            <a:r>
              <a:rPr lang="en-GB" b="1" dirty="0">
                <a:solidFill>
                  <a:srgbClr val="FF0000"/>
                </a:solidFill>
              </a:rPr>
              <a:t>correlation between Uyghur and Mandarin Chinese is meaningful at 0.727606875</a:t>
            </a:r>
            <a:r>
              <a:rPr lang="en-GB" dirty="0"/>
              <a:t>.</a:t>
            </a:r>
          </a:p>
          <a:p>
            <a:pPr marL="0" indent="0">
              <a:buNone/>
            </a:pPr>
            <a:endParaRPr lang="en-GB" dirty="0"/>
          </a:p>
        </p:txBody>
      </p:sp>
    </p:spTree>
    <p:extLst>
      <p:ext uri="{BB962C8B-B14F-4D97-AF65-F5344CB8AC3E}">
        <p14:creationId xmlns:p14="http://schemas.microsoft.com/office/powerpoint/2010/main" val="42576002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err="1"/>
              <a:t>Trilingualism</a:t>
            </a:r>
            <a:r>
              <a:rPr lang="en-US" sz="3200" dirty="0"/>
              <a:t> CLI and EAP learning: </a:t>
            </a:r>
            <a:r>
              <a:rPr lang="en-US" sz="3200" dirty="0" smtClean="0"/>
              <a:t>brief comments</a:t>
            </a:r>
            <a:endParaRPr lang="en-GB" sz="3200" dirty="0"/>
          </a:p>
        </p:txBody>
      </p:sp>
      <p:sp>
        <p:nvSpPr>
          <p:cNvPr id="3" name="Content Placeholder 2"/>
          <p:cNvSpPr>
            <a:spLocks noGrp="1"/>
          </p:cNvSpPr>
          <p:nvPr>
            <p:ph idx="1"/>
          </p:nvPr>
        </p:nvSpPr>
        <p:spPr>
          <a:xfrm>
            <a:off x="457200" y="1600200"/>
            <a:ext cx="8229600" cy="5257800"/>
          </a:xfrm>
        </p:spPr>
        <p:txBody>
          <a:bodyPr>
            <a:normAutofit fontScale="62500" lnSpcReduction="20000"/>
          </a:bodyPr>
          <a:lstStyle/>
          <a:p>
            <a:pPr marL="0" indent="0">
              <a:buNone/>
            </a:pPr>
            <a:r>
              <a:rPr lang="en-GB" b="1" u="sng" dirty="0" smtClean="0"/>
              <a:t>Comments</a:t>
            </a:r>
            <a:r>
              <a:rPr lang="en-GB" dirty="0" smtClean="0"/>
              <a:t>: </a:t>
            </a:r>
          </a:p>
          <a:p>
            <a:r>
              <a:rPr lang="en-GB" dirty="0" smtClean="0"/>
              <a:t>The correlation </a:t>
            </a:r>
            <a:r>
              <a:rPr lang="en-GB" dirty="0"/>
              <a:t>in cross linguistic </a:t>
            </a:r>
            <a:r>
              <a:rPr lang="en-GB" dirty="0" smtClean="0"/>
              <a:t>influence (in reading and writing) </a:t>
            </a:r>
            <a:r>
              <a:rPr lang="en-GB" dirty="0"/>
              <a:t>is strongest between L2 Chinese Mandarin and L3 </a:t>
            </a:r>
            <a:r>
              <a:rPr lang="en-GB" dirty="0" smtClean="0"/>
              <a:t>English.  This reveals:</a:t>
            </a:r>
          </a:p>
          <a:p>
            <a:pPr marL="0" indent="0">
              <a:buNone/>
            </a:pPr>
            <a:endParaRPr lang="en-GB" dirty="0" smtClean="0"/>
          </a:p>
          <a:p>
            <a:pPr marL="324000" lvl="0">
              <a:buFontTx/>
              <a:buChar char="-"/>
            </a:pPr>
            <a:r>
              <a:rPr lang="en-GB" dirty="0" smtClean="0"/>
              <a:t>The </a:t>
            </a:r>
            <a:r>
              <a:rPr lang="en-GB" b="1" dirty="0">
                <a:solidFill>
                  <a:srgbClr val="FF0000"/>
                </a:solidFill>
              </a:rPr>
              <a:t>impact of </a:t>
            </a:r>
            <a:r>
              <a:rPr lang="en-GB" b="1" u="sng" dirty="0">
                <a:solidFill>
                  <a:srgbClr val="FF0000"/>
                </a:solidFill>
              </a:rPr>
              <a:t>sequence</a:t>
            </a:r>
            <a:r>
              <a:rPr lang="en-GB" b="1" dirty="0">
                <a:solidFill>
                  <a:srgbClr val="FF0000"/>
                </a:solidFill>
              </a:rPr>
              <a:t> and </a:t>
            </a:r>
            <a:r>
              <a:rPr lang="en-GB" b="1" u="sng" dirty="0">
                <a:solidFill>
                  <a:srgbClr val="FF0000"/>
                </a:solidFill>
              </a:rPr>
              <a:t>duration</a:t>
            </a:r>
            <a:r>
              <a:rPr lang="en-GB" b="1" dirty="0">
                <a:solidFill>
                  <a:srgbClr val="FF0000"/>
                </a:solidFill>
              </a:rPr>
              <a:t> of trilingual acquisition </a:t>
            </a:r>
            <a:r>
              <a:rPr lang="en-GB" b="1" dirty="0" smtClean="0">
                <a:solidFill>
                  <a:srgbClr val="FF0000"/>
                </a:solidFill>
              </a:rPr>
              <a:t>(</a:t>
            </a:r>
            <a:r>
              <a:rPr lang="en-GB" b="1" dirty="0">
                <a:solidFill>
                  <a:srgbClr val="FF0000"/>
                </a:solidFill>
              </a:rPr>
              <a:t>Mandarin Chinese </a:t>
            </a:r>
            <a:r>
              <a:rPr lang="en-GB" b="1" dirty="0" smtClean="0">
                <a:solidFill>
                  <a:srgbClr val="FF0000"/>
                </a:solidFill>
              </a:rPr>
              <a:t>is educationally acquired </a:t>
            </a:r>
            <a:r>
              <a:rPr lang="en-GB" b="1" dirty="0">
                <a:solidFill>
                  <a:srgbClr val="FF0000"/>
                </a:solidFill>
              </a:rPr>
              <a:t>for </a:t>
            </a:r>
            <a:r>
              <a:rPr lang="en-GB" b="1" dirty="0" smtClean="0">
                <a:solidFill>
                  <a:srgbClr val="FF0000"/>
                </a:solidFill>
              </a:rPr>
              <a:t>longer, more recent than Uyghur).</a:t>
            </a:r>
          </a:p>
          <a:p>
            <a:pPr marL="0" lvl="0" indent="0">
              <a:buNone/>
            </a:pPr>
            <a:endParaRPr lang="en-GB" b="1" dirty="0" smtClean="0">
              <a:solidFill>
                <a:srgbClr val="FF0000"/>
              </a:solidFill>
            </a:endParaRPr>
          </a:p>
          <a:p>
            <a:pPr>
              <a:buFontTx/>
              <a:buChar char="-"/>
            </a:pPr>
            <a:r>
              <a:rPr lang="en-GB" dirty="0" smtClean="0"/>
              <a:t>Possible impact arising from Mandarin Chinese </a:t>
            </a:r>
            <a:r>
              <a:rPr lang="en-GB" b="1" dirty="0" smtClean="0">
                <a:solidFill>
                  <a:srgbClr val="FF0000"/>
                </a:solidFill>
              </a:rPr>
              <a:t>most frequent usage</a:t>
            </a:r>
            <a:r>
              <a:rPr lang="en-GB" dirty="0" smtClean="0"/>
              <a:t> (of three languages in question).</a:t>
            </a:r>
          </a:p>
          <a:p>
            <a:pPr marL="0" indent="0">
              <a:buNone/>
            </a:pPr>
            <a:endParaRPr lang="en-GB" dirty="0" smtClean="0"/>
          </a:p>
          <a:p>
            <a:pPr>
              <a:buFontTx/>
              <a:buChar char="-"/>
            </a:pPr>
            <a:r>
              <a:rPr lang="en-GB" dirty="0" smtClean="0"/>
              <a:t>That despite L1 ethnic identity role (and L3 instrumentally motivated character), the </a:t>
            </a:r>
            <a:r>
              <a:rPr lang="en-GB" b="1" dirty="0" smtClean="0">
                <a:solidFill>
                  <a:srgbClr val="FF0000"/>
                </a:solidFill>
              </a:rPr>
              <a:t>relative sense of high nationalism </a:t>
            </a:r>
            <a:r>
              <a:rPr lang="en-GB" dirty="0" smtClean="0"/>
              <a:t>offered by Mandarin Chinese make it the most influential language in the </a:t>
            </a:r>
            <a:r>
              <a:rPr lang="en-GB" dirty="0" err="1" smtClean="0"/>
              <a:t>trilingualism</a:t>
            </a:r>
            <a:r>
              <a:rPr lang="en-GB" dirty="0" smtClean="0"/>
              <a:t>.</a:t>
            </a:r>
          </a:p>
          <a:p>
            <a:pPr marL="0" indent="0">
              <a:buNone/>
            </a:pPr>
            <a:endParaRPr lang="en-GB" dirty="0" smtClean="0"/>
          </a:p>
          <a:p>
            <a:pPr>
              <a:buFontTx/>
              <a:buChar char="-"/>
            </a:pPr>
            <a:r>
              <a:rPr lang="en-GB" dirty="0" smtClean="0"/>
              <a:t>The sense of relative high nationalism is boosted by the strong national economy. </a:t>
            </a:r>
          </a:p>
          <a:p>
            <a:pPr marL="0" indent="0">
              <a:buNone/>
            </a:pPr>
            <a:endParaRPr lang="en-GB" b="1" dirty="0" smtClean="0">
              <a:solidFill>
                <a:srgbClr val="FF0000"/>
              </a:solidFill>
            </a:endParaRPr>
          </a:p>
        </p:txBody>
      </p:sp>
    </p:spTree>
    <p:extLst>
      <p:ext uri="{BB962C8B-B14F-4D97-AF65-F5344CB8AC3E}">
        <p14:creationId xmlns:p14="http://schemas.microsoft.com/office/powerpoint/2010/main" val="509962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err="1">
                <a:solidFill>
                  <a:prstClr val="black"/>
                </a:solidFill>
              </a:rPr>
              <a:t>Trilingualism</a:t>
            </a:r>
            <a:r>
              <a:rPr lang="en-US" sz="3200" dirty="0">
                <a:solidFill>
                  <a:prstClr val="black"/>
                </a:solidFill>
              </a:rPr>
              <a:t> CLI and EAP learning</a:t>
            </a:r>
            <a:r>
              <a:rPr lang="en-US" sz="3200" dirty="0" smtClean="0">
                <a:solidFill>
                  <a:prstClr val="black"/>
                </a:solidFill>
              </a:rPr>
              <a:t>: brief comments (cont.)</a:t>
            </a:r>
            <a:endParaRPr lang="en-GB" dirty="0"/>
          </a:p>
        </p:txBody>
      </p:sp>
      <p:sp>
        <p:nvSpPr>
          <p:cNvPr id="3" name="Content Placeholder 2"/>
          <p:cNvSpPr>
            <a:spLocks noGrp="1"/>
          </p:cNvSpPr>
          <p:nvPr>
            <p:ph idx="1"/>
          </p:nvPr>
        </p:nvSpPr>
        <p:spPr>
          <a:xfrm>
            <a:off x="457200" y="1600200"/>
            <a:ext cx="8229600" cy="5141168"/>
          </a:xfrm>
        </p:spPr>
        <p:txBody>
          <a:bodyPr>
            <a:normAutofit fontScale="70000" lnSpcReduction="20000"/>
          </a:bodyPr>
          <a:lstStyle/>
          <a:p>
            <a:pPr marL="0" indent="0">
              <a:buNone/>
            </a:pPr>
            <a:r>
              <a:rPr lang="en-GB" b="1" u="sng" dirty="0" smtClean="0"/>
              <a:t>Comments (cont.):</a:t>
            </a:r>
          </a:p>
          <a:p>
            <a:pPr marL="0" indent="0">
              <a:buNone/>
            </a:pPr>
            <a:endParaRPr lang="en-GB" b="1" u="sng" dirty="0" smtClean="0"/>
          </a:p>
          <a:p>
            <a:r>
              <a:rPr lang="en-GB" dirty="0" smtClean="0"/>
              <a:t>Lack </a:t>
            </a:r>
            <a:r>
              <a:rPr lang="en-GB" dirty="0"/>
              <a:t>of Uyghur and English direct correlation(in reading and writing) </a:t>
            </a:r>
            <a:r>
              <a:rPr lang="en-GB" b="1" dirty="0">
                <a:solidFill>
                  <a:srgbClr val="FF0000"/>
                </a:solidFill>
              </a:rPr>
              <a:t>does not completely diminish Uyghur influence. </a:t>
            </a:r>
            <a:r>
              <a:rPr lang="en-GB" dirty="0"/>
              <a:t>First, a scatter graph might reveal some correlation which the correlation calculation was not “smart” enough to show (</a:t>
            </a:r>
            <a:r>
              <a:rPr lang="en-GB" dirty="0" err="1"/>
              <a:t>Masthfun</a:t>
            </a:r>
            <a:r>
              <a:rPr lang="en-GB" dirty="0"/>
              <a:t>, 2014).</a:t>
            </a:r>
          </a:p>
          <a:p>
            <a:pPr marL="0" indent="0">
              <a:buNone/>
            </a:pPr>
            <a:endParaRPr lang="en-GB" dirty="0"/>
          </a:p>
          <a:p>
            <a:r>
              <a:rPr lang="en-GB" dirty="0"/>
              <a:t>Second, the link between L1 Uyghur and English works indirectly through  the correlation between Uyghur and L2 Mandarin</a:t>
            </a:r>
            <a:r>
              <a:rPr lang="en-GB" dirty="0" smtClean="0"/>
              <a:t>.</a:t>
            </a:r>
          </a:p>
          <a:p>
            <a:pPr marL="0" indent="0">
              <a:buNone/>
            </a:pPr>
            <a:endParaRPr lang="en-GB" dirty="0"/>
          </a:p>
          <a:p>
            <a:pPr lvl="1"/>
            <a:r>
              <a:rPr lang="en-GB" dirty="0" smtClean="0"/>
              <a:t>typical </a:t>
            </a:r>
            <a:r>
              <a:rPr lang="en-GB" dirty="0"/>
              <a:t>of L2s which have stronger L3 influence in </a:t>
            </a:r>
            <a:r>
              <a:rPr lang="en-GB" dirty="0" err="1"/>
              <a:t>trilingualism</a:t>
            </a:r>
            <a:r>
              <a:rPr lang="en-GB" dirty="0"/>
              <a:t> </a:t>
            </a:r>
            <a:r>
              <a:rPr lang="en-GB" sz="3100" dirty="0">
                <a:solidFill>
                  <a:prstClr val="black"/>
                </a:solidFill>
              </a:rPr>
              <a:t>(</a:t>
            </a:r>
            <a:r>
              <a:rPr lang="en-GB" sz="3100" dirty="0" err="1" smtClean="0">
                <a:solidFill>
                  <a:prstClr val="black"/>
                </a:solidFill>
              </a:rPr>
              <a:t>Hammarberg</a:t>
            </a:r>
            <a:r>
              <a:rPr lang="en-GB" sz="3100" dirty="0" smtClean="0">
                <a:solidFill>
                  <a:prstClr val="black"/>
                </a:solidFill>
              </a:rPr>
              <a:t>, </a:t>
            </a:r>
            <a:r>
              <a:rPr lang="en-GB" sz="3100" dirty="0">
                <a:solidFill>
                  <a:prstClr val="black"/>
                </a:solidFill>
              </a:rPr>
              <a:t>2001</a:t>
            </a:r>
            <a:r>
              <a:rPr lang="en-GB" sz="3100" dirty="0" smtClean="0">
                <a:solidFill>
                  <a:prstClr val="black"/>
                </a:solidFill>
              </a:rPr>
              <a:t>), although it should be qualified that L2 stronger influence on L3 happens more at the reading and writing forms when compared to the spoken component, where L1 seems to have greater impact.  </a:t>
            </a:r>
            <a:endParaRPr lang="en-GB" dirty="0"/>
          </a:p>
          <a:p>
            <a:pPr marL="0" indent="0">
              <a:buNone/>
            </a:pPr>
            <a:endParaRPr lang="en-GB" dirty="0"/>
          </a:p>
        </p:txBody>
      </p:sp>
    </p:spTree>
    <p:extLst>
      <p:ext uri="{BB962C8B-B14F-4D97-AF65-F5344CB8AC3E}">
        <p14:creationId xmlns:p14="http://schemas.microsoft.com/office/powerpoint/2010/main" val="13319644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err="1">
                <a:solidFill>
                  <a:prstClr val="black"/>
                </a:solidFill>
              </a:rPr>
              <a:t>Trilingualism</a:t>
            </a:r>
            <a:r>
              <a:rPr lang="en-US" sz="4000" dirty="0">
                <a:solidFill>
                  <a:prstClr val="black"/>
                </a:solidFill>
              </a:rPr>
              <a:t> CLI and EAP learning</a:t>
            </a:r>
            <a:r>
              <a:rPr lang="en-US" sz="4000" dirty="0" smtClean="0">
                <a:solidFill>
                  <a:prstClr val="black"/>
                </a:solidFill>
              </a:rPr>
              <a:t>: brief comments (cont.)</a:t>
            </a:r>
            <a:endParaRPr lang="en-GB" dirty="0"/>
          </a:p>
        </p:txBody>
      </p:sp>
      <p:sp>
        <p:nvSpPr>
          <p:cNvPr id="3" name="Content Placeholder 2"/>
          <p:cNvSpPr>
            <a:spLocks noGrp="1"/>
          </p:cNvSpPr>
          <p:nvPr>
            <p:ph idx="1"/>
          </p:nvPr>
        </p:nvSpPr>
        <p:spPr/>
        <p:txBody>
          <a:bodyPr>
            <a:normAutofit fontScale="70000" lnSpcReduction="20000"/>
          </a:bodyPr>
          <a:lstStyle/>
          <a:p>
            <a:pPr fontAlgn="b"/>
            <a:r>
              <a:rPr lang="en-GB" dirty="0" smtClean="0"/>
              <a:t>The raw </a:t>
            </a:r>
            <a:r>
              <a:rPr lang="en-GB" dirty="0"/>
              <a:t>average </a:t>
            </a:r>
            <a:r>
              <a:rPr lang="en-GB" dirty="0" smtClean="0"/>
              <a:t>of 8.166666667 </a:t>
            </a:r>
            <a:r>
              <a:rPr lang="en-GB" dirty="0"/>
              <a:t>for </a:t>
            </a:r>
            <a:r>
              <a:rPr lang="en-GB" b="1" dirty="0">
                <a:solidFill>
                  <a:srgbClr val="FF0000"/>
                </a:solidFill>
              </a:rPr>
              <a:t>L2 Mandarin </a:t>
            </a:r>
            <a:r>
              <a:rPr lang="en-GB" dirty="0"/>
              <a:t>shows that it </a:t>
            </a:r>
            <a:r>
              <a:rPr lang="en-GB" b="1" dirty="0">
                <a:solidFill>
                  <a:srgbClr val="FF0000"/>
                </a:solidFill>
              </a:rPr>
              <a:t>is the most dominant language of trilingual competence and cross linguistic </a:t>
            </a:r>
            <a:r>
              <a:rPr lang="en-GB" b="1" dirty="0" smtClean="0">
                <a:solidFill>
                  <a:srgbClr val="FF0000"/>
                </a:solidFill>
              </a:rPr>
              <a:t>influence.</a:t>
            </a:r>
          </a:p>
          <a:p>
            <a:pPr marL="0" indent="0" fontAlgn="b">
              <a:buNone/>
            </a:pPr>
            <a:endParaRPr lang="en-GB" b="1" dirty="0">
              <a:solidFill>
                <a:srgbClr val="FF0000"/>
              </a:solidFill>
            </a:endParaRPr>
          </a:p>
          <a:p>
            <a:r>
              <a:rPr lang="en-GB" dirty="0" smtClean="0"/>
              <a:t>Our </a:t>
            </a:r>
            <a:r>
              <a:rPr lang="en-GB" dirty="0"/>
              <a:t>participants acquisition of L1, L2 and L3 </a:t>
            </a:r>
            <a:r>
              <a:rPr lang="en-GB" dirty="0" smtClean="0"/>
              <a:t>highly </a:t>
            </a:r>
            <a:r>
              <a:rPr lang="en-GB" b="1" dirty="0">
                <a:solidFill>
                  <a:srgbClr val="FF0000"/>
                </a:solidFill>
              </a:rPr>
              <a:t>blunts the boundaries in the trilingual group typologies of </a:t>
            </a:r>
            <a:r>
              <a:rPr lang="en-GB" dirty="0"/>
              <a:t>Hoffman (2001) and </a:t>
            </a:r>
            <a:r>
              <a:rPr lang="en-GB" dirty="0" err="1"/>
              <a:t>Cenoz</a:t>
            </a:r>
            <a:r>
              <a:rPr lang="en-GB" dirty="0"/>
              <a:t> (2000</a:t>
            </a:r>
            <a:r>
              <a:rPr lang="en-GB" dirty="0" smtClean="0"/>
              <a:t>).</a:t>
            </a:r>
          </a:p>
          <a:p>
            <a:pPr marL="0" indent="0">
              <a:buNone/>
            </a:pPr>
            <a:endParaRPr lang="en-GB" dirty="0"/>
          </a:p>
          <a:p>
            <a:r>
              <a:rPr lang="en-GB" dirty="0" err="1"/>
              <a:t>Trilinguals</a:t>
            </a:r>
            <a:r>
              <a:rPr lang="en-GB" dirty="0"/>
              <a:t> identify similar structures in </a:t>
            </a:r>
            <a:r>
              <a:rPr lang="en-GB" dirty="0" smtClean="0"/>
              <a:t>L1, </a:t>
            </a:r>
            <a:r>
              <a:rPr lang="en-GB" dirty="0"/>
              <a:t>L2 and L3 and do process these while also depending on </a:t>
            </a:r>
            <a:r>
              <a:rPr lang="en-GB" b="1" dirty="0" err="1">
                <a:solidFill>
                  <a:srgbClr val="FF0000"/>
                </a:solidFill>
              </a:rPr>
              <a:t>metalingustic</a:t>
            </a:r>
            <a:r>
              <a:rPr lang="en-GB" b="1" dirty="0">
                <a:solidFill>
                  <a:srgbClr val="FF0000"/>
                </a:solidFill>
              </a:rPr>
              <a:t> </a:t>
            </a:r>
            <a:r>
              <a:rPr lang="en-GB" b="1" dirty="0" smtClean="0">
                <a:solidFill>
                  <a:srgbClr val="FF0000"/>
                </a:solidFill>
              </a:rPr>
              <a:t>awareness.</a:t>
            </a:r>
          </a:p>
          <a:p>
            <a:pPr marL="0" indent="0">
              <a:buNone/>
            </a:pPr>
            <a:endParaRPr lang="en-GB" b="1" dirty="0">
              <a:solidFill>
                <a:srgbClr val="FF0000"/>
              </a:solidFill>
            </a:endParaRPr>
          </a:p>
          <a:p>
            <a:r>
              <a:rPr lang="en-GB" dirty="0" smtClean="0"/>
              <a:t>The </a:t>
            </a:r>
            <a:r>
              <a:rPr lang="en-GB" dirty="0"/>
              <a:t>CLIR test </a:t>
            </a:r>
            <a:r>
              <a:rPr lang="en-GB" dirty="0" smtClean="0"/>
              <a:t>provides </a:t>
            </a:r>
            <a:r>
              <a:rPr lang="en-GB" dirty="0"/>
              <a:t>inference that </a:t>
            </a:r>
            <a:r>
              <a:rPr lang="en-GB" b="1" dirty="0" smtClean="0">
                <a:solidFill>
                  <a:srgbClr val="FF0000"/>
                </a:solidFill>
              </a:rPr>
              <a:t>an L3 </a:t>
            </a:r>
            <a:r>
              <a:rPr lang="en-GB" b="1" dirty="0">
                <a:solidFill>
                  <a:srgbClr val="FF0000"/>
                </a:solidFill>
              </a:rPr>
              <a:t>difficulty </a:t>
            </a:r>
            <a:r>
              <a:rPr lang="en-GB" dirty="0"/>
              <a:t>(e.g. </a:t>
            </a:r>
            <a:r>
              <a:rPr lang="en-GB" dirty="0" smtClean="0"/>
              <a:t>in vocabulary</a:t>
            </a:r>
            <a:r>
              <a:rPr lang="en-GB" dirty="0"/>
              <a:t>)</a:t>
            </a:r>
            <a:r>
              <a:rPr lang="en-GB" b="1" dirty="0">
                <a:solidFill>
                  <a:srgbClr val="FF0000"/>
                </a:solidFill>
              </a:rPr>
              <a:t> necessitates L1 and L2 processing for resolution.</a:t>
            </a:r>
          </a:p>
          <a:p>
            <a:endParaRPr lang="en-GB" dirty="0"/>
          </a:p>
        </p:txBody>
      </p:sp>
    </p:spTree>
    <p:extLst>
      <p:ext uri="{BB962C8B-B14F-4D97-AF65-F5344CB8AC3E}">
        <p14:creationId xmlns:p14="http://schemas.microsoft.com/office/powerpoint/2010/main" val="60120055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prstClr val="black"/>
                </a:solidFill>
              </a:rPr>
              <a:t>Some implications of </a:t>
            </a:r>
            <a:r>
              <a:rPr lang="en-US" sz="3600" dirty="0" smtClean="0">
                <a:solidFill>
                  <a:prstClr val="black"/>
                </a:solidFill>
              </a:rPr>
              <a:t>the findings</a:t>
            </a:r>
            <a:endParaRPr lang="en-GB" sz="3600" dirty="0"/>
          </a:p>
        </p:txBody>
      </p:sp>
      <p:sp>
        <p:nvSpPr>
          <p:cNvPr id="3" name="Content Placeholder 2"/>
          <p:cNvSpPr>
            <a:spLocks noGrp="1"/>
          </p:cNvSpPr>
          <p:nvPr>
            <p:ph idx="1"/>
          </p:nvPr>
        </p:nvSpPr>
        <p:spPr>
          <a:xfrm>
            <a:off x="457200" y="1600200"/>
            <a:ext cx="8229600" cy="5092700"/>
          </a:xfrm>
        </p:spPr>
        <p:txBody>
          <a:bodyPr>
            <a:normAutofit fontScale="77500" lnSpcReduction="20000"/>
          </a:bodyPr>
          <a:lstStyle/>
          <a:p>
            <a:pPr lvl="0"/>
            <a:r>
              <a:rPr lang="en-GB" sz="3000" dirty="0" smtClean="0">
                <a:solidFill>
                  <a:prstClr val="black"/>
                </a:solidFill>
              </a:rPr>
              <a:t>In an EAP classroom with </a:t>
            </a:r>
            <a:r>
              <a:rPr lang="en-GB" sz="3000" dirty="0" err="1" smtClean="0">
                <a:solidFill>
                  <a:prstClr val="black"/>
                </a:solidFill>
              </a:rPr>
              <a:t>trilinguals</a:t>
            </a:r>
            <a:r>
              <a:rPr lang="en-GB" sz="3000" dirty="0" smtClean="0">
                <a:solidFill>
                  <a:prstClr val="black"/>
                </a:solidFill>
              </a:rPr>
              <a:t>, </a:t>
            </a:r>
            <a:r>
              <a:rPr lang="en-GB" sz="3000" b="1" dirty="0" smtClean="0">
                <a:solidFill>
                  <a:srgbClr val="7030A0"/>
                </a:solidFill>
              </a:rPr>
              <a:t>knowledge </a:t>
            </a:r>
            <a:r>
              <a:rPr lang="en-GB" sz="3000" b="1" dirty="0">
                <a:solidFill>
                  <a:srgbClr val="7030A0"/>
                </a:solidFill>
              </a:rPr>
              <a:t>of L1 and </a:t>
            </a:r>
            <a:r>
              <a:rPr lang="en-GB" sz="3000" b="1" dirty="0" smtClean="0">
                <a:solidFill>
                  <a:srgbClr val="7030A0"/>
                </a:solidFill>
              </a:rPr>
              <a:t>L2 (e.g. of </a:t>
            </a:r>
            <a:r>
              <a:rPr lang="en-GB" sz="3000" b="1" dirty="0" err="1" smtClean="0">
                <a:solidFill>
                  <a:srgbClr val="7030A0"/>
                </a:solidFill>
              </a:rPr>
              <a:t>metalanguage</a:t>
            </a:r>
            <a:r>
              <a:rPr lang="en-GB" sz="3000" b="1" dirty="0" smtClean="0">
                <a:solidFill>
                  <a:srgbClr val="7030A0"/>
                </a:solidFill>
              </a:rPr>
              <a:t>), and pragmatic communication in L1, L2 and L3, can be exploited to improve learning. </a:t>
            </a:r>
          </a:p>
          <a:p>
            <a:pPr marL="0" lvl="0" indent="0">
              <a:buNone/>
            </a:pPr>
            <a:endParaRPr lang="en-GB" sz="3000" b="1" dirty="0">
              <a:solidFill>
                <a:srgbClr val="7030A0"/>
              </a:solidFill>
            </a:endParaRPr>
          </a:p>
          <a:p>
            <a:pPr lvl="0"/>
            <a:r>
              <a:rPr lang="en-US" sz="3000" dirty="0" smtClean="0">
                <a:solidFill>
                  <a:prstClr val="black"/>
                </a:solidFill>
              </a:rPr>
              <a:t>The </a:t>
            </a:r>
            <a:r>
              <a:rPr lang="en-US" sz="3000" b="1" dirty="0" smtClean="0">
                <a:solidFill>
                  <a:srgbClr val="7030A0"/>
                </a:solidFill>
              </a:rPr>
              <a:t>awareness of students can also be raised as to the role of L1 and L2 cross linguistic influence in self-study.</a:t>
            </a:r>
          </a:p>
          <a:p>
            <a:pPr marL="0" lvl="0" indent="0">
              <a:buNone/>
            </a:pPr>
            <a:endParaRPr lang="en-GB" sz="3000" b="1" dirty="0">
              <a:solidFill>
                <a:srgbClr val="7030A0"/>
              </a:solidFill>
            </a:endParaRPr>
          </a:p>
          <a:p>
            <a:pPr lvl="0"/>
            <a:r>
              <a:rPr lang="en-GB" sz="3000" b="1" dirty="0">
                <a:solidFill>
                  <a:srgbClr val="7030A0"/>
                </a:solidFill>
              </a:rPr>
              <a:t>Retroactive or reciprocal cross linguistic influence </a:t>
            </a:r>
            <a:r>
              <a:rPr lang="en-GB" sz="3000" dirty="0">
                <a:solidFill>
                  <a:prstClr val="black"/>
                </a:solidFill>
              </a:rPr>
              <a:t>(</a:t>
            </a:r>
            <a:r>
              <a:rPr lang="en-GB" sz="3000" dirty="0" smtClean="0">
                <a:solidFill>
                  <a:prstClr val="black"/>
                </a:solidFill>
              </a:rPr>
              <a:t>Kellerman,1995) </a:t>
            </a:r>
            <a:r>
              <a:rPr lang="en-GB" sz="3000" b="1" dirty="0" smtClean="0">
                <a:solidFill>
                  <a:srgbClr val="7030A0"/>
                </a:solidFill>
              </a:rPr>
              <a:t>is </a:t>
            </a:r>
            <a:r>
              <a:rPr lang="en-GB" sz="3000" b="1" dirty="0">
                <a:solidFill>
                  <a:srgbClr val="7030A0"/>
                </a:solidFill>
              </a:rPr>
              <a:t>highly </a:t>
            </a:r>
            <a:r>
              <a:rPr lang="en-GB" sz="3000" b="1" dirty="0" smtClean="0">
                <a:solidFill>
                  <a:srgbClr val="7030A0"/>
                </a:solidFill>
              </a:rPr>
              <a:t>possible.</a:t>
            </a:r>
          </a:p>
          <a:p>
            <a:pPr marL="0" lvl="0" indent="0">
              <a:buNone/>
            </a:pPr>
            <a:r>
              <a:rPr lang="en-GB" sz="3000" b="1" dirty="0" smtClean="0">
                <a:solidFill>
                  <a:srgbClr val="7030A0"/>
                </a:solidFill>
              </a:rPr>
              <a:t> </a:t>
            </a:r>
          </a:p>
          <a:p>
            <a:pPr lvl="0"/>
            <a:r>
              <a:rPr lang="en-GB" sz="3000" dirty="0" smtClean="0">
                <a:solidFill>
                  <a:prstClr val="black"/>
                </a:solidFill>
              </a:rPr>
              <a:t>In China, English can be cross linguistically reversed by </a:t>
            </a:r>
            <a:r>
              <a:rPr lang="en-GB" sz="3000" dirty="0" err="1" smtClean="0">
                <a:solidFill>
                  <a:prstClr val="black"/>
                </a:solidFill>
              </a:rPr>
              <a:t>trilinguals</a:t>
            </a:r>
            <a:r>
              <a:rPr lang="en-GB" sz="3000" dirty="0" smtClean="0">
                <a:solidFill>
                  <a:prstClr val="black"/>
                </a:solidFill>
              </a:rPr>
              <a:t> to help improve their literacies and academic skills in L1 and L2.</a:t>
            </a:r>
          </a:p>
          <a:p>
            <a:pPr marL="0" lvl="0" indent="0">
              <a:buNone/>
            </a:pPr>
            <a:endParaRPr lang="en-GB" sz="3000" dirty="0" smtClean="0">
              <a:solidFill>
                <a:prstClr val="black"/>
              </a:solidFill>
            </a:endParaRPr>
          </a:p>
          <a:p>
            <a:pPr lvl="0"/>
            <a:r>
              <a:rPr lang="en-US" sz="3000" dirty="0" err="1" smtClean="0">
                <a:solidFill>
                  <a:prstClr val="black"/>
                </a:solidFill>
              </a:rPr>
              <a:t>Trilingualism</a:t>
            </a:r>
            <a:r>
              <a:rPr lang="en-US" sz="3000" dirty="0" smtClean="0">
                <a:solidFill>
                  <a:prstClr val="black"/>
                </a:solidFill>
              </a:rPr>
              <a:t> variant and group factors are complex and highly inter-related</a:t>
            </a:r>
            <a:endParaRPr lang="en-GB" dirty="0"/>
          </a:p>
        </p:txBody>
      </p:sp>
    </p:spTree>
    <p:extLst>
      <p:ext uri="{BB962C8B-B14F-4D97-AF65-F5344CB8AC3E}">
        <p14:creationId xmlns:p14="http://schemas.microsoft.com/office/powerpoint/2010/main" val="35226532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GB" dirty="0"/>
          </a:p>
        </p:txBody>
      </p:sp>
      <p:sp>
        <p:nvSpPr>
          <p:cNvPr id="3" name="Content Placeholder 2"/>
          <p:cNvSpPr>
            <a:spLocks noGrp="1"/>
          </p:cNvSpPr>
          <p:nvPr>
            <p:ph idx="1"/>
          </p:nvPr>
        </p:nvSpPr>
        <p:spPr/>
        <p:txBody>
          <a:bodyPr>
            <a:normAutofit fontScale="77500" lnSpcReduction="20000"/>
          </a:bodyPr>
          <a:lstStyle/>
          <a:p>
            <a:r>
              <a:rPr lang="en-GB" dirty="0" err="1" smtClean="0"/>
              <a:t>Trilingualism</a:t>
            </a:r>
            <a:r>
              <a:rPr lang="en-GB" dirty="0" smtClean="0"/>
              <a:t> is an asset and can be well managed (e.g. in the education context) for societal harmony and well-being.</a:t>
            </a:r>
          </a:p>
          <a:p>
            <a:pPr marL="0" indent="0">
              <a:buNone/>
            </a:pPr>
            <a:endParaRPr lang="en-GB" dirty="0" smtClean="0"/>
          </a:p>
          <a:p>
            <a:r>
              <a:rPr lang="en-GB" dirty="0" err="1" smtClean="0"/>
              <a:t>Trilingualism</a:t>
            </a:r>
            <a:r>
              <a:rPr lang="en-GB" dirty="0" smtClean="0"/>
              <a:t> as linked to cross linguistic influence shows knowledge transfer and multiple intelligences at work and can be linked to more manifest multi-tasking (e.g. in new media usage) to promote skills and innovation among young people </a:t>
            </a:r>
          </a:p>
          <a:p>
            <a:endParaRPr lang="en-GB" dirty="0" smtClean="0"/>
          </a:p>
          <a:p>
            <a:r>
              <a:rPr lang="en-GB" dirty="0" smtClean="0"/>
              <a:t>Cross linguistic influence is latent and more methodological strategies are needed to empirically mediate and access its nature and impact</a:t>
            </a:r>
            <a:endParaRPr lang="en-GB" dirty="0"/>
          </a:p>
        </p:txBody>
      </p:sp>
    </p:spTree>
    <p:extLst>
      <p:ext uri="{BB962C8B-B14F-4D97-AF65-F5344CB8AC3E}">
        <p14:creationId xmlns:p14="http://schemas.microsoft.com/office/powerpoint/2010/main" val="325046362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Checks</a:t>
            </a:r>
            <a:endParaRPr lang="en-GB" dirty="0"/>
          </a:p>
        </p:txBody>
      </p:sp>
      <p:sp>
        <p:nvSpPr>
          <p:cNvPr id="3" name="Content Placeholder 2"/>
          <p:cNvSpPr>
            <a:spLocks noGrp="1"/>
          </p:cNvSpPr>
          <p:nvPr>
            <p:ph idx="1"/>
          </p:nvPr>
        </p:nvSpPr>
        <p:spPr/>
        <p:txBody>
          <a:bodyPr>
            <a:normAutofit/>
          </a:bodyPr>
          <a:lstStyle/>
          <a:p>
            <a:pPr marL="0" indent="0">
              <a:buNone/>
            </a:pPr>
            <a:r>
              <a:rPr lang="en-US" b="1" dirty="0" smtClean="0"/>
              <a:t>Before execution, the plan for this research was ethically checked and approved by the UNNC Research Ethics Committee</a:t>
            </a:r>
            <a:endParaRPr lang="en-GB" b="1" dirty="0"/>
          </a:p>
        </p:txBody>
      </p:sp>
      <p:pic>
        <p:nvPicPr>
          <p:cNvPr id="4" name="Picture 3" descr="Description: UoN-UK-C-M_BlueCMYKsmall"/>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0648"/>
            <a:ext cx="2469515" cy="864096"/>
          </a:xfrm>
          <a:prstGeom prst="rect">
            <a:avLst/>
          </a:prstGeom>
          <a:noFill/>
        </p:spPr>
      </p:pic>
    </p:spTree>
    <p:extLst>
      <p:ext uri="{BB962C8B-B14F-4D97-AF65-F5344CB8AC3E}">
        <p14:creationId xmlns:p14="http://schemas.microsoft.com/office/powerpoint/2010/main" val="2047576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GB" dirty="0"/>
          </a:p>
        </p:txBody>
      </p:sp>
      <p:sp>
        <p:nvSpPr>
          <p:cNvPr id="3" name="Content Placeholder 2"/>
          <p:cNvSpPr>
            <a:spLocks noGrp="1"/>
          </p:cNvSpPr>
          <p:nvPr>
            <p:ph idx="1"/>
          </p:nvPr>
        </p:nvSpPr>
        <p:spPr/>
        <p:txBody>
          <a:bodyPr>
            <a:normAutofit fontScale="85000" lnSpcReduction="20000"/>
          </a:bodyPr>
          <a:lstStyle/>
          <a:p>
            <a:r>
              <a:rPr lang="en-US" dirty="0" smtClean="0"/>
              <a:t>Thanks </a:t>
            </a:r>
            <a:r>
              <a:rPr lang="en-US" dirty="0" smtClean="0"/>
              <a:t>to:</a:t>
            </a:r>
          </a:p>
          <a:p>
            <a:pPr lvl="1"/>
            <a:r>
              <a:rPr lang="en-US" dirty="0" smtClean="0"/>
              <a:t>The </a:t>
            </a:r>
            <a:r>
              <a:rPr lang="en-US" dirty="0" smtClean="0"/>
              <a:t>colleague at UNNC for checking the Mandarin translations, </a:t>
            </a:r>
            <a:r>
              <a:rPr lang="en-US" smtClean="0"/>
              <a:t>and </a:t>
            </a:r>
            <a:r>
              <a:rPr lang="en-US" smtClean="0"/>
              <a:t>texts;</a:t>
            </a:r>
            <a:endParaRPr lang="en-US" dirty="0" smtClean="0"/>
          </a:p>
          <a:p>
            <a:pPr lvl="1"/>
            <a:r>
              <a:rPr lang="en-US" dirty="0"/>
              <a:t>T</a:t>
            </a:r>
            <a:r>
              <a:rPr lang="en-US" dirty="0" smtClean="0"/>
              <a:t>he </a:t>
            </a:r>
            <a:r>
              <a:rPr lang="en-US" dirty="0" smtClean="0"/>
              <a:t>colleague at </a:t>
            </a:r>
            <a:r>
              <a:rPr lang="en-US" dirty="0" err="1" smtClean="0"/>
              <a:t>Xinjian</a:t>
            </a:r>
            <a:r>
              <a:rPr lang="en-US" dirty="0" smtClean="0"/>
              <a:t> University for </a:t>
            </a:r>
            <a:r>
              <a:rPr lang="en-US" dirty="0" smtClean="0"/>
              <a:t>checking the </a:t>
            </a:r>
            <a:r>
              <a:rPr lang="en-US" dirty="0" smtClean="0"/>
              <a:t>Uyghur texts;</a:t>
            </a:r>
          </a:p>
          <a:p>
            <a:pPr lvl="1"/>
            <a:r>
              <a:rPr lang="en-US" dirty="0"/>
              <a:t>A</a:t>
            </a:r>
            <a:r>
              <a:rPr lang="en-US" dirty="0" smtClean="0"/>
              <a:t>nother </a:t>
            </a:r>
            <a:r>
              <a:rPr lang="en-US" dirty="0" smtClean="0"/>
              <a:t>colleague at UNNC for marking Test 1;</a:t>
            </a:r>
          </a:p>
          <a:p>
            <a:pPr lvl="1"/>
            <a:r>
              <a:rPr lang="en-US" dirty="0" err="1" smtClean="0"/>
              <a:t>Dr</a:t>
            </a:r>
            <a:r>
              <a:rPr lang="en-US" dirty="0" smtClean="0"/>
              <a:t> S. </a:t>
            </a:r>
            <a:r>
              <a:rPr lang="en-US" dirty="0" err="1" smtClean="0"/>
              <a:t>Adegbite</a:t>
            </a:r>
            <a:r>
              <a:rPr lang="en-US" dirty="0" smtClean="0"/>
              <a:t>, School of the Faculty of Science and Engineering, UNNC, for checking the statistical calculation; and</a:t>
            </a:r>
          </a:p>
          <a:p>
            <a:pPr lvl="1"/>
            <a:r>
              <a:rPr lang="en-US" dirty="0" err="1" smtClean="0"/>
              <a:t>Lixuan</a:t>
            </a:r>
            <a:r>
              <a:rPr lang="en-US" dirty="0" smtClean="0"/>
              <a:t> Zhao for </a:t>
            </a:r>
            <a:r>
              <a:rPr lang="en-US" dirty="0" smtClean="0"/>
              <a:t>helping </a:t>
            </a:r>
            <a:r>
              <a:rPr lang="en-US" dirty="0" smtClean="0"/>
              <a:t>to improve parts of this </a:t>
            </a:r>
            <a:r>
              <a:rPr lang="en-US" dirty="0" err="1" smtClean="0"/>
              <a:t>ppt’s</a:t>
            </a:r>
            <a:r>
              <a:rPr lang="en-US" dirty="0" smtClean="0"/>
              <a:t> interactive quality.</a:t>
            </a:r>
          </a:p>
          <a:p>
            <a:pPr marL="0" indent="0">
              <a:buNone/>
            </a:pPr>
            <a:r>
              <a:rPr lang="en-US" sz="2400" b="1" dirty="0" smtClean="0">
                <a:solidFill>
                  <a:srgbClr val="FF0000"/>
                </a:solidFill>
              </a:rPr>
              <a:t>Note: The responsibility for any flaws in this presentation is however mine-</a:t>
            </a:r>
            <a:r>
              <a:rPr lang="en-US" sz="2400" dirty="0" smtClean="0"/>
              <a:t> </a:t>
            </a:r>
            <a:r>
              <a:rPr lang="en-US" sz="2400" dirty="0" err="1" smtClean="0"/>
              <a:t>Dr</a:t>
            </a:r>
            <a:r>
              <a:rPr lang="en-US" sz="2400" dirty="0" smtClean="0"/>
              <a:t> Godwin </a:t>
            </a:r>
            <a:r>
              <a:rPr lang="en-US" sz="2400" dirty="0" err="1" smtClean="0"/>
              <a:t>Ioratim-Uba</a:t>
            </a:r>
            <a:r>
              <a:rPr lang="en-US" sz="2400" dirty="0" smtClean="0"/>
              <a:t>.</a:t>
            </a:r>
            <a:endParaRPr lang="en-GB" sz="2400" dirty="0"/>
          </a:p>
        </p:txBody>
      </p:sp>
    </p:spTree>
    <p:extLst>
      <p:ext uri="{BB962C8B-B14F-4D97-AF65-F5344CB8AC3E}">
        <p14:creationId xmlns:p14="http://schemas.microsoft.com/office/powerpoint/2010/main" val="177266088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GB" dirty="0"/>
          </a:p>
        </p:txBody>
      </p:sp>
      <p:sp>
        <p:nvSpPr>
          <p:cNvPr id="3" name="Content Placeholder 2"/>
          <p:cNvSpPr>
            <a:spLocks noGrp="1"/>
          </p:cNvSpPr>
          <p:nvPr>
            <p:ph idx="1"/>
          </p:nvPr>
        </p:nvSpPr>
        <p:spPr/>
        <p:txBody>
          <a:bodyPr>
            <a:normAutofit fontScale="25000" lnSpcReduction="20000"/>
          </a:bodyPr>
          <a:lstStyle/>
          <a:p>
            <a:pPr marL="0" indent="0">
              <a:buNone/>
            </a:pPr>
            <a:endParaRPr lang="en-GB" sz="2900" dirty="0" smtClean="0"/>
          </a:p>
          <a:p>
            <a:pPr marL="0" indent="0">
              <a:buNone/>
            </a:pPr>
            <a:r>
              <a:rPr lang="en-GB" sz="8000" dirty="0"/>
              <a:t>Alderson, J. </a:t>
            </a:r>
            <a:r>
              <a:rPr lang="en-GB" sz="8000" dirty="0" smtClean="0"/>
              <a:t>C. </a:t>
            </a:r>
            <a:r>
              <a:rPr lang="en-GB" sz="8000" dirty="0"/>
              <a:t>(2000) </a:t>
            </a:r>
            <a:r>
              <a:rPr lang="en-GB" sz="8000" i="1" dirty="0"/>
              <a:t>Assessing reading</a:t>
            </a:r>
            <a:r>
              <a:rPr lang="en-GB" sz="8000" dirty="0"/>
              <a:t>. Cambridge: Cambridge University </a:t>
            </a:r>
            <a:r>
              <a:rPr lang="en-GB" sz="8000" dirty="0" smtClean="0"/>
              <a:t>Press.</a:t>
            </a:r>
            <a:endParaRPr lang="en-GB" sz="8000" dirty="0"/>
          </a:p>
          <a:p>
            <a:pPr marL="0" indent="0">
              <a:buNone/>
            </a:pPr>
            <a:endParaRPr lang="en-US" sz="8000" dirty="0" smtClean="0"/>
          </a:p>
          <a:p>
            <a:pPr marL="0" indent="0">
              <a:buNone/>
            </a:pPr>
            <a:r>
              <a:rPr lang="en-US" sz="8000" dirty="0" err="1" smtClean="0"/>
              <a:t>Cenoz</a:t>
            </a:r>
            <a:r>
              <a:rPr lang="en-US" sz="8000" dirty="0"/>
              <a:t>, J. &amp; Genesee F. (</a:t>
            </a:r>
            <a:r>
              <a:rPr lang="en-US" sz="8000" dirty="0" err="1"/>
              <a:t>eds</a:t>
            </a:r>
            <a:r>
              <a:rPr lang="en-US" sz="8000" dirty="0"/>
              <a:t>). </a:t>
            </a:r>
            <a:r>
              <a:rPr lang="en-US" sz="8000" dirty="0" smtClean="0"/>
              <a:t>(1998). </a:t>
            </a:r>
            <a:r>
              <a:rPr lang="en-US" sz="8000" i="1" dirty="0"/>
              <a:t>Beyond Bilingualism: Multilingualism and Multilingual Education</a:t>
            </a:r>
            <a:r>
              <a:rPr lang="en-US" sz="8000" dirty="0"/>
              <a:t>. </a:t>
            </a:r>
            <a:r>
              <a:rPr lang="en-GB" sz="8000" dirty="0"/>
              <a:t>Clevedon: Multilingual Matters</a:t>
            </a:r>
            <a:r>
              <a:rPr lang="en-GB" sz="8000" dirty="0" smtClean="0"/>
              <a:t>.</a:t>
            </a:r>
          </a:p>
          <a:p>
            <a:pPr marL="0" indent="0">
              <a:buNone/>
            </a:pPr>
            <a:endParaRPr lang="en-US" sz="8000" dirty="0">
              <a:solidFill>
                <a:prstClr val="black"/>
              </a:solidFill>
            </a:endParaRPr>
          </a:p>
          <a:p>
            <a:pPr marL="0" indent="0">
              <a:buNone/>
            </a:pPr>
            <a:r>
              <a:rPr lang="en-US" sz="8000" dirty="0" err="1" smtClean="0"/>
              <a:t>Cenoz</a:t>
            </a:r>
            <a:r>
              <a:rPr lang="en-US" sz="8000" dirty="0" smtClean="0"/>
              <a:t>, J. (2000). Research on multilingual acquisition. In </a:t>
            </a:r>
            <a:r>
              <a:rPr lang="en-US" sz="8000" i="1" dirty="0" smtClean="0"/>
              <a:t>English in Europe: The Acquisition of a Third Language</a:t>
            </a:r>
            <a:r>
              <a:rPr lang="en-US" sz="8000" dirty="0" smtClean="0"/>
              <a:t>, J. </a:t>
            </a:r>
            <a:r>
              <a:rPr lang="en-US" sz="8000" dirty="0" err="1" smtClean="0"/>
              <a:t>Cenoz</a:t>
            </a:r>
            <a:r>
              <a:rPr lang="en-US" sz="8000" dirty="0" smtClean="0"/>
              <a:t> &amp; U. </a:t>
            </a:r>
            <a:r>
              <a:rPr lang="en-US" sz="8000" dirty="0" err="1" smtClean="0"/>
              <a:t>Jessner</a:t>
            </a:r>
            <a:r>
              <a:rPr lang="en-US" sz="8000" dirty="0" smtClean="0"/>
              <a:t> (</a:t>
            </a:r>
            <a:r>
              <a:rPr lang="en-US" sz="8000" dirty="0" err="1" smtClean="0"/>
              <a:t>eds</a:t>
            </a:r>
            <a:r>
              <a:rPr lang="en-US" sz="8000" dirty="0" smtClean="0"/>
              <a:t>), 39–53. </a:t>
            </a:r>
            <a:r>
              <a:rPr lang="en-US" sz="8000" dirty="0" err="1" smtClean="0"/>
              <a:t>Clevedon</a:t>
            </a:r>
            <a:r>
              <a:rPr lang="en-US" sz="8000" dirty="0" smtClean="0"/>
              <a:t>: Multilingual Matters.</a:t>
            </a:r>
          </a:p>
          <a:p>
            <a:pPr marL="0" indent="0">
              <a:buNone/>
            </a:pPr>
            <a:endParaRPr lang="en-GB" sz="8000" dirty="0" smtClean="0"/>
          </a:p>
          <a:p>
            <a:pPr marL="0" indent="0">
              <a:buNone/>
            </a:pPr>
            <a:r>
              <a:rPr lang="en-GB" sz="8000" dirty="0" err="1" smtClean="0"/>
              <a:t>Cenoz</a:t>
            </a:r>
            <a:r>
              <a:rPr lang="en-GB" sz="8000" dirty="0" smtClean="0"/>
              <a:t>, J. and </a:t>
            </a:r>
            <a:r>
              <a:rPr lang="en-GB" sz="8000" dirty="0" err="1" smtClean="0"/>
              <a:t>Jessner</a:t>
            </a:r>
            <a:r>
              <a:rPr lang="en-GB" sz="8000" dirty="0" smtClean="0"/>
              <a:t>, U.(2009) The study of multilingualism in educational contexts In </a:t>
            </a:r>
            <a:r>
              <a:rPr lang="en-GB" sz="8000" dirty="0" err="1" smtClean="0"/>
              <a:t>Aronin</a:t>
            </a:r>
            <a:r>
              <a:rPr lang="en-GB" sz="8000" dirty="0" smtClean="0"/>
              <a:t>, L and </a:t>
            </a:r>
            <a:r>
              <a:rPr lang="en-GB" sz="8000" dirty="0" err="1" smtClean="0"/>
              <a:t>Hufeisen</a:t>
            </a:r>
            <a:r>
              <a:rPr lang="en-GB" sz="8000" dirty="0" smtClean="0"/>
              <a:t>, B.(eds.) </a:t>
            </a:r>
            <a:r>
              <a:rPr lang="en-GB" sz="8000" i="1" dirty="0" smtClean="0"/>
              <a:t>The Exploration of Multilingualism: Development of research on L3, multilingualism and multiple language acquisition. </a:t>
            </a:r>
            <a:r>
              <a:rPr lang="en-GB" sz="8000" dirty="0" smtClean="0"/>
              <a:t>Amsterdam: John </a:t>
            </a:r>
            <a:r>
              <a:rPr lang="en-GB" sz="8000" dirty="0" err="1" smtClean="0"/>
              <a:t>Benjamins</a:t>
            </a:r>
            <a:r>
              <a:rPr lang="en-GB" sz="8000" dirty="0" smtClean="0"/>
              <a:t>.</a:t>
            </a:r>
          </a:p>
          <a:p>
            <a:pPr marL="0" lvl="0" indent="0">
              <a:buNone/>
            </a:pPr>
            <a:endParaRPr lang="en-GB" sz="9600" dirty="0" smtClean="0">
              <a:solidFill>
                <a:prstClr val="black"/>
              </a:solidFill>
            </a:endParaRPr>
          </a:p>
          <a:p>
            <a:pPr marL="0" lvl="0" indent="0">
              <a:buNone/>
            </a:pPr>
            <a:endParaRPr lang="en-US" sz="8000" dirty="0" smtClean="0">
              <a:solidFill>
                <a:prstClr val="black"/>
              </a:solidFill>
            </a:endParaRPr>
          </a:p>
          <a:p>
            <a:pPr marL="0" lvl="0" indent="0">
              <a:buNone/>
            </a:pPr>
            <a:endParaRPr lang="en-US" sz="9600" dirty="0">
              <a:solidFill>
                <a:prstClr val="black"/>
              </a:solidFill>
            </a:endParaRPr>
          </a:p>
          <a:p>
            <a:pPr marL="0" indent="0">
              <a:buNone/>
            </a:pPr>
            <a:endParaRPr lang="en-GB" sz="9600" dirty="0"/>
          </a:p>
          <a:p>
            <a:pPr marL="0" indent="0">
              <a:buNone/>
            </a:pPr>
            <a:endParaRPr lang="en-US" sz="9600" dirty="0" smtClean="0">
              <a:solidFill>
                <a:prstClr val="black"/>
              </a:solidFill>
            </a:endParaRPr>
          </a:p>
          <a:p>
            <a:pPr marL="0" indent="0">
              <a:buNone/>
            </a:pPr>
            <a:endParaRPr lang="en-US" sz="9600" dirty="0" smtClean="0">
              <a:solidFill>
                <a:prstClr val="black"/>
              </a:solidFill>
            </a:endParaRPr>
          </a:p>
        </p:txBody>
      </p:sp>
    </p:spTree>
    <p:extLst>
      <p:ext uri="{BB962C8B-B14F-4D97-AF65-F5344CB8AC3E}">
        <p14:creationId xmlns:p14="http://schemas.microsoft.com/office/powerpoint/2010/main" val="31107297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(cont.)</a:t>
            </a:r>
            <a:endParaRPr lang="en-GB" dirty="0"/>
          </a:p>
        </p:txBody>
      </p:sp>
      <p:sp>
        <p:nvSpPr>
          <p:cNvPr id="3" name="Content Placeholder 2"/>
          <p:cNvSpPr>
            <a:spLocks noGrp="1"/>
          </p:cNvSpPr>
          <p:nvPr>
            <p:ph idx="1"/>
          </p:nvPr>
        </p:nvSpPr>
        <p:spPr>
          <a:xfrm>
            <a:off x="457200" y="1600200"/>
            <a:ext cx="8229600" cy="5168900"/>
          </a:xfrm>
        </p:spPr>
        <p:txBody>
          <a:bodyPr>
            <a:normAutofit fontScale="55000" lnSpcReduction="20000"/>
          </a:bodyPr>
          <a:lstStyle/>
          <a:p>
            <a:pPr marL="0" lvl="0" indent="0">
              <a:buNone/>
            </a:pPr>
            <a:r>
              <a:rPr lang="en-US" sz="3600" dirty="0">
                <a:solidFill>
                  <a:prstClr val="black"/>
                </a:solidFill>
              </a:rPr>
              <a:t>Cummins, J. (1979). Linguistic Interdependence and the Educational Development of Bilingual Children. </a:t>
            </a:r>
            <a:r>
              <a:rPr lang="en-US" sz="3600" i="1" dirty="0">
                <a:solidFill>
                  <a:prstClr val="black"/>
                </a:solidFill>
              </a:rPr>
              <a:t>Review of Educational </a:t>
            </a:r>
            <a:r>
              <a:rPr lang="en-GB" sz="3600" i="1" dirty="0">
                <a:solidFill>
                  <a:prstClr val="black"/>
                </a:solidFill>
              </a:rPr>
              <a:t>Research, 49, </a:t>
            </a:r>
            <a:r>
              <a:rPr lang="en-GB" sz="3600" dirty="0">
                <a:solidFill>
                  <a:prstClr val="black"/>
                </a:solidFill>
              </a:rPr>
              <a:t>222-251.</a:t>
            </a:r>
            <a:endParaRPr lang="en-US" sz="3600" dirty="0">
              <a:solidFill>
                <a:prstClr val="black"/>
              </a:solidFill>
            </a:endParaRPr>
          </a:p>
          <a:p>
            <a:pPr marL="0" indent="0">
              <a:buNone/>
            </a:pPr>
            <a:endParaRPr lang="en-US" sz="3600" dirty="0" smtClean="0"/>
          </a:p>
          <a:p>
            <a:pPr marL="0" indent="0">
              <a:buNone/>
            </a:pPr>
            <a:r>
              <a:rPr lang="en-US" sz="3600" dirty="0" smtClean="0"/>
              <a:t>Cummins</a:t>
            </a:r>
            <a:r>
              <a:rPr lang="en-US" sz="3600" dirty="0"/>
              <a:t>, J. (1981). The Role of Primary Language Development in Promoting Educational Success for Language Minority Students. In California State Department of Education (Ed.), </a:t>
            </a:r>
            <a:r>
              <a:rPr lang="en-US" sz="3600" i="1" dirty="0"/>
              <a:t>Schooling and Language Minority Students: A </a:t>
            </a:r>
            <a:r>
              <a:rPr lang="en-US" sz="3600" i="1" dirty="0" smtClean="0"/>
              <a:t>Theoretical </a:t>
            </a:r>
            <a:r>
              <a:rPr lang="en-GB" sz="3600" i="1" dirty="0" smtClean="0"/>
              <a:t>Rationale </a:t>
            </a:r>
            <a:r>
              <a:rPr lang="en-GB" sz="3600" dirty="0"/>
              <a:t>(pp.3-49)</a:t>
            </a:r>
            <a:r>
              <a:rPr lang="en-GB" sz="3600" i="1" dirty="0"/>
              <a:t>. </a:t>
            </a:r>
            <a:r>
              <a:rPr lang="en-GB" sz="3600" dirty="0"/>
              <a:t>Los Angeles, CA: California State University. </a:t>
            </a:r>
            <a:endParaRPr lang="en-GB" sz="3600" dirty="0" smtClean="0"/>
          </a:p>
          <a:p>
            <a:pPr marL="0" indent="0">
              <a:buNone/>
            </a:pPr>
            <a:endParaRPr lang="en-GB" sz="3600" dirty="0" smtClean="0"/>
          </a:p>
          <a:p>
            <a:pPr marL="0" indent="0">
              <a:buNone/>
            </a:pPr>
            <a:r>
              <a:rPr lang="en-GB" sz="3600" dirty="0"/>
              <a:t>De Angelis, G. and </a:t>
            </a:r>
            <a:r>
              <a:rPr lang="en-GB" sz="3600" dirty="0" err="1"/>
              <a:t>Dewaele</a:t>
            </a:r>
            <a:r>
              <a:rPr lang="en-GB" sz="3600" dirty="0"/>
              <a:t>, J. (2009) The development of psycholinguistic research on </a:t>
            </a:r>
            <a:r>
              <a:rPr lang="en-GB" sz="3600" dirty="0" err="1"/>
              <a:t>crosslinguistic</a:t>
            </a:r>
            <a:r>
              <a:rPr lang="en-GB" sz="3600" dirty="0"/>
              <a:t> influence In </a:t>
            </a:r>
            <a:r>
              <a:rPr lang="en-GB" sz="3600" dirty="0" err="1"/>
              <a:t>Aronin</a:t>
            </a:r>
            <a:r>
              <a:rPr lang="en-GB" sz="3600" dirty="0"/>
              <a:t>, L and </a:t>
            </a:r>
            <a:r>
              <a:rPr lang="en-GB" sz="3600" dirty="0" err="1"/>
              <a:t>Hufeisen</a:t>
            </a:r>
            <a:r>
              <a:rPr lang="en-GB" sz="3600" dirty="0"/>
              <a:t>, B.(eds.) </a:t>
            </a:r>
            <a:r>
              <a:rPr lang="en-GB" sz="3600" i="1" dirty="0"/>
              <a:t>The Exploration of Multilingualism: Development of research on L3, multilingualism and multiple language acquisition. </a:t>
            </a:r>
            <a:r>
              <a:rPr lang="en-GB" sz="3600" dirty="0"/>
              <a:t>Amsterdam: John </a:t>
            </a:r>
            <a:r>
              <a:rPr lang="en-GB" sz="3600" dirty="0" err="1"/>
              <a:t>Benjamins</a:t>
            </a:r>
            <a:endParaRPr lang="en-GB" sz="3600" dirty="0"/>
          </a:p>
          <a:p>
            <a:pPr marL="0" lvl="0" indent="0">
              <a:buNone/>
            </a:pPr>
            <a:endParaRPr lang="en-GB" sz="3600" dirty="0">
              <a:solidFill>
                <a:prstClr val="black"/>
              </a:solidFill>
            </a:endParaRPr>
          </a:p>
          <a:p>
            <a:pPr marL="0" lvl="0" indent="0">
              <a:buNone/>
            </a:pPr>
            <a:r>
              <a:rPr lang="en-GB" sz="3600" dirty="0" smtClean="0">
                <a:solidFill>
                  <a:prstClr val="black"/>
                </a:solidFill>
              </a:rPr>
              <a:t>Feng </a:t>
            </a:r>
            <a:r>
              <a:rPr lang="en-GB" sz="3600" dirty="0">
                <a:solidFill>
                  <a:prstClr val="black"/>
                </a:solidFill>
              </a:rPr>
              <a:t>A., &amp; Adamson, B. (2013). </a:t>
            </a:r>
            <a:r>
              <a:rPr lang="en-GB" sz="3600" i="1" dirty="0">
                <a:solidFill>
                  <a:prstClr val="black"/>
                </a:solidFill>
              </a:rPr>
              <a:t>Ethics in </a:t>
            </a:r>
            <a:r>
              <a:rPr lang="en-GB" sz="3600" i="1" dirty="0" err="1">
                <a:solidFill>
                  <a:prstClr val="black"/>
                </a:solidFill>
              </a:rPr>
              <a:t>Trilingualism</a:t>
            </a:r>
            <a:r>
              <a:rPr lang="en-GB" sz="3600" i="1" dirty="0">
                <a:solidFill>
                  <a:prstClr val="black"/>
                </a:solidFill>
              </a:rPr>
              <a:t>-in-China Research. </a:t>
            </a:r>
            <a:r>
              <a:rPr lang="en-GB" sz="3600" dirty="0">
                <a:solidFill>
                  <a:prstClr val="black"/>
                </a:solidFill>
              </a:rPr>
              <a:t>Technical Paper, Models of Trilingual Education in Ethnic Minority Regions of China Project. Hong Kong: Hong Kong Institute of Education.</a:t>
            </a:r>
          </a:p>
          <a:p>
            <a:pPr marL="0" indent="0">
              <a:buNone/>
            </a:pPr>
            <a:endParaRPr lang="en-US" sz="3600" dirty="0">
              <a:solidFill>
                <a:prstClr val="black"/>
              </a:solidFill>
            </a:endParaRPr>
          </a:p>
          <a:p>
            <a:pPr marL="0" indent="0">
              <a:buNone/>
            </a:pPr>
            <a:endParaRPr lang="en-GB" b="1" dirty="0"/>
          </a:p>
          <a:p>
            <a:pPr marL="0" indent="0">
              <a:buNone/>
            </a:pPr>
            <a:endParaRPr lang="en-US" dirty="0"/>
          </a:p>
          <a:p>
            <a:pPr marL="0" indent="0">
              <a:buNone/>
            </a:pPr>
            <a:endParaRPr lang="en-US" dirty="0">
              <a:solidFill>
                <a:prstClr val="black"/>
              </a:solidFill>
            </a:endParaRPr>
          </a:p>
          <a:p>
            <a:pPr marL="0" lvl="0" indent="0">
              <a:buNone/>
            </a:pPr>
            <a:endParaRPr lang="en-US" dirty="0">
              <a:solidFill>
                <a:prstClr val="black"/>
              </a:solidFill>
            </a:endParaRPr>
          </a:p>
          <a:p>
            <a:pPr marL="0" lvl="0" indent="0">
              <a:buNone/>
            </a:pPr>
            <a:endParaRPr lang="en-US" dirty="0">
              <a:solidFill>
                <a:prstClr val="black"/>
              </a:solidFill>
            </a:endParaRPr>
          </a:p>
          <a:p>
            <a:pPr marL="0" indent="0">
              <a:buNone/>
            </a:pPr>
            <a:endParaRPr lang="en-GB" dirty="0"/>
          </a:p>
        </p:txBody>
      </p:sp>
    </p:spTree>
    <p:extLst>
      <p:ext uri="{BB962C8B-B14F-4D97-AF65-F5344CB8AC3E}">
        <p14:creationId xmlns:p14="http://schemas.microsoft.com/office/powerpoint/2010/main" val="238713513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(cont.)</a:t>
            </a:r>
            <a:endParaRPr lang="en-GB" dirty="0"/>
          </a:p>
        </p:txBody>
      </p:sp>
      <p:sp>
        <p:nvSpPr>
          <p:cNvPr id="3" name="Content Placeholder 2"/>
          <p:cNvSpPr>
            <a:spLocks noGrp="1"/>
          </p:cNvSpPr>
          <p:nvPr>
            <p:ph idx="1"/>
          </p:nvPr>
        </p:nvSpPr>
        <p:spPr>
          <a:xfrm>
            <a:off x="457200" y="1412776"/>
            <a:ext cx="8229600" cy="5256584"/>
          </a:xfrm>
        </p:spPr>
        <p:txBody>
          <a:bodyPr>
            <a:normAutofit lnSpcReduction="10000"/>
          </a:bodyPr>
          <a:lstStyle/>
          <a:p>
            <a:pPr marL="0" indent="0">
              <a:buNone/>
            </a:pPr>
            <a:r>
              <a:rPr lang="en-US" sz="2000" dirty="0" err="1"/>
              <a:t>Flowerdew</a:t>
            </a:r>
            <a:r>
              <a:rPr lang="en-US" sz="2000" dirty="0"/>
              <a:t>, J. and Peacock, M. (2001). </a:t>
            </a:r>
            <a:r>
              <a:rPr lang="en-US" sz="2000" i="1" dirty="0"/>
              <a:t>Research perspectives on English for Academic Purposes</a:t>
            </a:r>
            <a:r>
              <a:rPr lang="en-US" sz="2000" dirty="0"/>
              <a:t>. Cambridge: Cambridge University Press</a:t>
            </a:r>
            <a:endParaRPr lang="en-GB" sz="2000" dirty="0"/>
          </a:p>
          <a:p>
            <a:pPr marL="0" indent="0">
              <a:buNone/>
            </a:pPr>
            <a:endParaRPr lang="en-US" sz="2000" dirty="0"/>
          </a:p>
          <a:p>
            <a:pPr marL="0" indent="0">
              <a:buNone/>
            </a:pPr>
            <a:r>
              <a:rPr lang="en-GB" sz="2000" dirty="0"/>
              <a:t>Goodman, K.S., (1982). </a:t>
            </a:r>
            <a:r>
              <a:rPr lang="en-GB" sz="2000" i="1" dirty="0"/>
              <a:t>Process, theory, research</a:t>
            </a:r>
            <a:r>
              <a:rPr lang="en-GB" sz="2000" dirty="0"/>
              <a:t> (</a:t>
            </a:r>
            <a:r>
              <a:rPr lang="en-GB" sz="2000" dirty="0" err="1"/>
              <a:t>Vol</a:t>
            </a:r>
            <a:r>
              <a:rPr lang="en-GB" sz="2000" dirty="0"/>
              <a:t> 11). London: Routledge and Kegan Paul.</a:t>
            </a:r>
          </a:p>
          <a:p>
            <a:pPr marL="0" indent="0">
              <a:buNone/>
            </a:pPr>
            <a:endParaRPr lang="en-US" sz="2000" dirty="0" smtClean="0"/>
          </a:p>
          <a:p>
            <a:pPr marL="0" indent="0">
              <a:buNone/>
            </a:pPr>
            <a:r>
              <a:rPr lang="en-GB" sz="2000" dirty="0" err="1"/>
              <a:t>Halliday</a:t>
            </a:r>
            <a:r>
              <a:rPr lang="en-GB" sz="2000" dirty="0"/>
              <a:t>, M.A.K. and </a:t>
            </a:r>
            <a:r>
              <a:rPr lang="en-GB" sz="2000" dirty="0" err="1"/>
              <a:t>Hasan</a:t>
            </a:r>
            <a:r>
              <a:rPr lang="en-GB" sz="2000" dirty="0"/>
              <a:t>, R. (1985) </a:t>
            </a:r>
            <a:r>
              <a:rPr lang="en-GB" sz="2000" i="1" dirty="0"/>
              <a:t>Language, Context and Text: Aspects of Language in a Social-semiotic Perspective</a:t>
            </a:r>
            <a:r>
              <a:rPr lang="en-GB" sz="2000" dirty="0"/>
              <a:t>. Geelong, Victoria: </a:t>
            </a:r>
            <a:r>
              <a:rPr lang="en-GB" sz="2000" dirty="0" err="1"/>
              <a:t>Deakin</a:t>
            </a:r>
            <a:r>
              <a:rPr lang="en-GB" sz="2000" dirty="0"/>
              <a:t> University Press</a:t>
            </a:r>
          </a:p>
          <a:p>
            <a:pPr marL="0" indent="0">
              <a:buNone/>
            </a:pPr>
            <a:endParaRPr lang="en-US" sz="2000" dirty="0" smtClean="0"/>
          </a:p>
          <a:p>
            <a:pPr marL="0" indent="0">
              <a:buNone/>
            </a:pPr>
            <a:r>
              <a:rPr lang="en-US" sz="2000" dirty="0" err="1" smtClean="0"/>
              <a:t>Hammarberg</a:t>
            </a:r>
            <a:r>
              <a:rPr lang="en-US" sz="2000" dirty="0"/>
              <a:t>, B. 2001. Roles of L1 and L2 in L3 production and acquisition. In </a:t>
            </a:r>
            <a:r>
              <a:rPr lang="en-US" sz="2000" i="1" dirty="0" smtClean="0"/>
              <a:t>Cross-linguistic </a:t>
            </a:r>
            <a:r>
              <a:rPr lang="en-GB" sz="2000" i="1" dirty="0" smtClean="0"/>
              <a:t>Influence </a:t>
            </a:r>
            <a:r>
              <a:rPr lang="en-GB" sz="2000" i="1" dirty="0"/>
              <a:t>in Third Language Acquisition</a:t>
            </a:r>
            <a:r>
              <a:rPr lang="en-GB" sz="2000" dirty="0"/>
              <a:t>, J. </a:t>
            </a:r>
            <a:r>
              <a:rPr lang="en-GB" sz="2000" dirty="0" err="1"/>
              <a:t>Cenoz</a:t>
            </a:r>
            <a:r>
              <a:rPr lang="en-GB" sz="2000" dirty="0"/>
              <a:t>, B. </a:t>
            </a:r>
            <a:r>
              <a:rPr lang="en-GB" sz="2000" dirty="0" err="1"/>
              <a:t>Hufeisen</a:t>
            </a:r>
            <a:r>
              <a:rPr lang="en-GB" sz="2000" dirty="0"/>
              <a:t> &amp; U. </a:t>
            </a:r>
            <a:r>
              <a:rPr lang="en-GB" sz="2000" dirty="0" err="1"/>
              <a:t>Jessner</a:t>
            </a:r>
            <a:r>
              <a:rPr lang="en-GB" sz="2000" dirty="0"/>
              <a:t> (</a:t>
            </a:r>
            <a:r>
              <a:rPr lang="en-GB" sz="2000" dirty="0" err="1"/>
              <a:t>eds</a:t>
            </a:r>
            <a:r>
              <a:rPr lang="en-GB" sz="2000" dirty="0"/>
              <a:t>), </a:t>
            </a:r>
            <a:r>
              <a:rPr lang="en-GB" sz="2000" dirty="0" smtClean="0"/>
              <a:t>21–41.Clevedon</a:t>
            </a:r>
            <a:r>
              <a:rPr lang="en-GB" sz="2000" dirty="0"/>
              <a:t>: Multilingual Matters</a:t>
            </a:r>
            <a:r>
              <a:rPr lang="en-GB" sz="2000" dirty="0" smtClean="0"/>
              <a:t>.</a:t>
            </a:r>
          </a:p>
          <a:p>
            <a:pPr marL="0" indent="0">
              <a:buNone/>
            </a:pPr>
            <a:endParaRPr lang="en-GB" sz="2000" dirty="0" smtClean="0"/>
          </a:p>
          <a:p>
            <a:pPr marL="0" indent="0">
              <a:buNone/>
            </a:pPr>
            <a:r>
              <a:rPr lang="en-GB" sz="2000" dirty="0"/>
              <a:t>Hoffmann, C. (2001). Towards a description of trilingual competence</a:t>
            </a:r>
            <a:r>
              <a:rPr lang="en-GB" sz="2000" i="1" dirty="0"/>
              <a:t> International Journal of Bilingualism </a:t>
            </a:r>
            <a:r>
              <a:rPr lang="en-GB" sz="2000" dirty="0"/>
              <a:t>2001 5: 1. 1-17.</a:t>
            </a:r>
          </a:p>
          <a:p>
            <a:endParaRPr lang="en-GB" sz="2000" dirty="0"/>
          </a:p>
          <a:p>
            <a:pPr marL="0" indent="0">
              <a:buNone/>
            </a:pPr>
            <a:endParaRPr lang="en-GB" sz="2000" dirty="0" smtClean="0"/>
          </a:p>
          <a:p>
            <a:pPr marL="0" indent="0">
              <a:buNone/>
            </a:pPr>
            <a:endParaRPr lang="en-GB" sz="2000" dirty="0" smtClean="0"/>
          </a:p>
          <a:p>
            <a:pPr marL="0" indent="0">
              <a:buNone/>
            </a:pPr>
            <a:endParaRPr lang="en-GB" sz="2000" dirty="0"/>
          </a:p>
          <a:p>
            <a:pPr marL="0" indent="0">
              <a:buNone/>
            </a:pPr>
            <a:endParaRPr lang="en-US" sz="2000" dirty="0" smtClean="0"/>
          </a:p>
          <a:p>
            <a:pPr marL="0" indent="0">
              <a:buNone/>
            </a:pPr>
            <a:endParaRPr lang="en-US" sz="2000" dirty="0"/>
          </a:p>
          <a:p>
            <a:pPr marL="0" indent="0">
              <a:buNone/>
            </a:pPr>
            <a:endParaRPr lang="en-US" sz="2000" dirty="0" smtClean="0"/>
          </a:p>
          <a:p>
            <a:pPr marL="0" indent="0">
              <a:buNone/>
            </a:pPr>
            <a:endParaRPr lang="en-US" dirty="0"/>
          </a:p>
          <a:p>
            <a:pPr marL="0" indent="0">
              <a:buNone/>
            </a:pPr>
            <a:endParaRPr lang="en-US" dirty="0" smtClean="0"/>
          </a:p>
          <a:p>
            <a:pPr marL="0" indent="0">
              <a:buNone/>
            </a:pPr>
            <a:endParaRPr lang="en-GB" dirty="0" smtClean="0"/>
          </a:p>
          <a:p>
            <a:pPr marL="0" indent="0">
              <a:buNone/>
            </a:pPr>
            <a:endParaRPr lang="en-US" dirty="0" smtClean="0">
              <a:solidFill>
                <a:prstClr val="black"/>
              </a:solidFill>
            </a:endParaRPr>
          </a:p>
          <a:p>
            <a:pPr marL="0" indent="0">
              <a:buNone/>
            </a:pPr>
            <a:endParaRPr lang="en-US" dirty="0" smtClean="0">
              <a:solidFill>
                <a:prstClr val="black"/>
              </a:solidFill>
            </a:endParaRPr>
          </a:p>
          <a:p>
            <a:pPr marL="0" indent="0">
              <a:buNone/>
            </a:pPr>
            <a:endParaRPr lang="en-US" dirty="0">
              <a:solidFill>
                <a:prstClr val="black"/>
              </a:solidFill>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2588332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(cont.)</a:t>
            </a:r>
            <a:endParaRPr lang="en-GB" dirty="0"/>
          </a:p>
        </p:txBody>
      </p:sp>
      <p:sp>
        <p:nvSpPr>
          <p:cNvPr id="3" name="Content Placeholder 2"/>
          <p:cNvSpPr>
            <a:spLocks noGrp="1"/>
          </p:cNvSpPr>
          <p:nvPr>
            <p:ph idx="1"/>
          </p:nvPr>
        </p:nvSpPr>
        <p:spPr>
          <a:xfrm>
            <a:off x="457200" y="1600200"/>
            <a:ext cx="8229600" cy="5501208"/>
          </a:xfrm>
        </p:spPr>
        <p:txBody>
          <a:bodyPr>
            <a:noAutofit/>
          </a:bodyPr>
          <a:lstStyle/>
          <a:p>
            <a:pPr marL="0" indent="0">
              <a:buNone/>
            </a:pPr>
            <a:r>
              <a:rPr lang="en-US" sz="2000" dirty="0">
                <a:solidFill>
                  <a:prstClr val="black"/>
                </a:solidFill>
              </a:rPr>
              <a:t>Hoffman, C and </a:t>
            </a:r>
            <a:r>
              <a:rPr lang="en-US" sz="2000" dirty="0" err="1">
                <a:solidFill>
                  <a:prstClr val="black"/>
                </a:solidFill>
              </a:rPr>
              <a:t>Jehannes</a:t>
            </a:r>
            <a:r>
              <a:rPr lang="en-US" sz="2000" dirty="0">
                <a:solidFill>
                  <a:prstClr val="black"/>
                </a:solidFill>
              </a:rPr>
              <a:t>, </a:t>
            </a:r>
            <a:r>
              <a:rPr lang="en-US" sz="2000" dirty="0" smtClean="0">
                <a:solidFill>
                  <a:prstClr val="black"/>
                </a:solidFill>
              </a:rPr>
              <a:t>Y. </a:t>
            </a:r>
            <a:r>
              <a:rPr lang="en-US" sz="2000" dirty="0">
                <a:solidFill>
                  <a:prstClr val="black"/>
                </a:solidFill>
              </a:rPr>
              <a:t>(</a:t>
            </a:r>
            <a:r>
              <a:rPr lang="en-US" sz="2000" dirty="0" smtClean="0">
                <a:solidFill>
                  <a:prstClr val="black"/>
                </a:solidFill>
              </a:rPr>
              <a:t>eds.)(</a:t>
            </a:r>
            <a:r>
              <a:rPr lang="en-US" sz="2000" dirty="0">
                <a:solidFill>
                  <a:prstClr val="black"/>
                </a:solidFill>
              </a:rPr>
              <a:t>2004). </a:t>
            </a:r>
            <a:r>
              <a:rPr lang="en-US" sz="2000" i="1" dirty="0" err="1"/>
              <a:t>Trilinguistics</a:t>
            </a:r>
            <a:r>
              <a:rPr lang="en-US" sz="2000" i="1" dirty="0"/>
              <a:t> in the family, school and community.</a:t>
            </a:r>
            <a:r>
              <a:rPr lang="en-US" sz="2000" dirty="0"/>
              <a:t>  </a:t>
            </a:r>
            <a:r>
              <a:rPr lang="en-US" sz="2000" dirty="0" err="1"/>
              <a:t>Clevdon:Multilingual</a:t>
            </a:r>
            <a:r>
              <a:rPr lang="en-US" sz="2000" dirty="0"/>
              <a:t> Matters</a:t>
            </a:r>
            <a:r>
              <a:rPr lang="en-US" sz="2000" dirty="0" smtClean="0"/>
              <a:t>.</a:t>
            </a:r>
          </a:p>
          <a:p>
            <a:pPr marL="0" indent="0">
              <a:buNone/>
            </a:pPr>
            <a:endParaRPr lang="en-US" sz="2000" dirty="0"/>
          </a:p>
          <a:p>
            <a:pPr marL="0" indent="0">
              <a:buNone/>
            </a:pPr>
            <a:r>
              <a:rPr lang="en-US" sz="2000" dirty="0" err="1" smtClean="0"/>
              <a:t>Kecses</a:t>
            </a:r>
            <a:r>
              <a:rPr lang="en-US" sz="2000" dirty="0"/>
              <a:t>, I. and Papp, T. (2000) Metaphorical competence in trilingual language production. In J. </a:t>
            </a:r>
            <a:r>
              <a:rPr lang="en-US" sz="2000" dirty="0" err="1"/>
              <a:t>Cenoz</a:t>
            </a:r>
            <a:r>
              <a:rPr lang="en-US" sz="2000" dirty="0"/>
              <a:t> and U. </a:t>
            </a:r>
            <a:r>
              <a:rPr lang="en-US" sz="2000" dirty="0" err="1"/>
              <a:t>Jessner</a:t>
            </a:r>
            <a:r>
              <a:rPr lang="en-US" sz="2000" dirty="0"/>
              <a:t> (</a:t>
            </a:r>
            <a:r>
              <a:rPr lang="en-US" sz="2000" dirty="0" err="1"/>
              <a:t>eds</a:t>
            </a:r>
            <a:r>
              <a:rPr lang="en-US" sz="2000" dirty="0"/>
              <a:t>) English in Europe, The Acquisition of a Third Language (pp. 99120). </a:t>
            </a:r>
            <a:r>
              <a:rPr lang="en-US" sz="2000" dirty="0" err="1"/>
              <a:t>Clevedon</a:t>
            </a:r>
            <a:r>
              <a:rPr lang="en-US" sz="2000" dirty="0"/>
              <a:t>: Multilingual </a:t>
            </a:r>
            <a:r>
              <a:rPr lang="en-US" sz="2000" dirty="0" smtClean="0"/>
              <a:t>Matters.</a:t>
            </a:r>
          </a:p>
          <a:p>
            <a:pPr marL="0" indent="0">
              <a:buNone/>
            </a:pPr>
            <a:endParaRPr lang="en-GB" sz="2000" dirty="0"/>
          </a:p>
          <a:p>
            <a:pPr marL="0" indent="0">
              <a:buNone/>
            </a:pPr>
            <a:r>
              <a:rPr lang="en-GB" sz="2000" dirty="0" err="1"/>
              <a:t>Laoire</a:t>
            </a:r>
            <a:r>
              <a:rPr lang="en-GB" sz="2000" dirty="0"/>
              <a:t>, M.O. and Singleton, D. (2009) The role of prior knowledge in L3 learning and use: Further evidence of </a:t>
            </a:r>
            <a:r>
              <a:rPr lang="en-GB" sz="2000" dirty="0" err="1"/>
              <a:t>psychotypological</a:t>
            </a:r>
            <a:r>
              <a:rPr lang="en-GB" sz="2000" dirty="0"/>
              <a:t> dimensions. In </a:t>
            </a:r>
            <a:r>
              <a:rPr lang="en-GB" sz="2000" dirty="0" err="1"/>
              <a:t>Aronin</a:t>
            </a:r>
            <a:r>
              <a:rPr lang="en-GB" sz="2000" dirty="0"/>
              <a:t>, L and </a:t>
            </a:r>
            <a:r>
              <a:rPr lang="en-GB" sz="2000" dirty="0" err="1"/>
              <a:t>Hufeisen</a:t>
            </a:r>
            <a:r>
              <a:rPr lang="en-GB" sz="2000" dirty="0"/>
              <a:t>, B.(eds.) </a:t>
            </a:r>
            <a:r>
              <a:rPr lang="en-GB" sz="2000" i="1" dirty="0"/>
              <a:t>The Exploration of Multilingualism: Development of research on L3, multilingualism and multiple language acquisition. </a:t>
            </a:r>
            <a:r>
              <a:rPr lang="en-GB" sz="2000" dirty="0"/>
              <a:t>Amsterdam: John </a:t>
            </a:r>
            <a:r>
              <a:rPr lang="en-GB" sz="2000" dirty="0" err="1" smtClean="0"/>
              <a:t>Benjamins</a:t>
            </a:r>
            <a:r>
              <a:rPr lang="en-GB" sz="2000" dirty="0" smtClean="0"/>
              <a:t>.</a:t>
            </a:r>
            <a:endParaRPr lang="en-GB" sz="2000" dirty="0"/>
          </a:p>
          <a:p>
            <a:pPr marL="0" indent="0">
              <a:buNone/>
            </a:pPr>
            <a:endParaRPr lang="en-GB" sz="2000" dirty="0" smtClean="0"/>
          </a:p>
          <a:p>
            <a:pPr marL="0" indent="0">
              <a:buNone/>
            </a:pPr>
            <a:r>
              <a:rPr lang="en-GB" sz="2000" dirty="0" smtClean="0"/>
              <a:t>Liu</a:t>
            </a:r>
            <a:r>
              <a:rPr lang="en-GB" sz="2000" dirty="0"/>
              <a:t>, N. (2010) The Chinese Language and Language Planning in China.  Centre for Applied Linguistics: Heritage Briefs </a:t>
            </a:r>
            <a:r>
              <a:rPr lang="en-GB" sz="2000" dirty="0" smtClean="0"/>
              <a:t>Collection</a:t>
            </a:r>
          </a:p>
          <a:p>
            <a:pPr marL="0" indent="0">
              <a:buNone/>
            </a:pPr>
            <a:endParaRPr lang="en-GB" sz="2000" dirty="0"/>
          </a:p>
          <a:p>
            <a:pPr marL="0" indent="0">
              <a:buNone/>
            </a:pPr>
            <a:endParaRPr lang="en-GB" sz="2000" dirty="0"/>
          </a:p>
          <a:p>
            <a:pPr marL="0" indent="0">
              <a:spcBef>
                <a:spcPts val="0"/>
              </a:spcBef>
              <a:buNone/>
            </a:pPr>
            <a:endParaRPr lang="en-US" sz="2000" dirty="0"/>
          </a:p>
          <a:p>
            <a:pPr marL="0" indent="0">
              <a:buNone/>
            </a:pPr>
            <a:endParaRPr lang="en-US" sz="2000" dirty="0" smtClean="0"/>
          </a:p>
        </p:txBody>
      </p:sp>
    </p:spTree>
    <p:extLst>
      <p:ext uri="{BB962C8B-B14F-4D97-AF65-F5344CB8AC3E}">
        <p14:creationId xmlns:p14="http://schemas.microsoft.com/office/powerpoint/2010/main" val="420329186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(cont.)</a:t>
            </a:r>
            <a:endParaRPr lang="en-GB" dirty="0"/>
          </a:p>
        </p:txBody>
      </p:sp>
      <p:sp>
        <p:nvSpPr>
          <p:cNvPr id="3" name="Content Placeholder 2"/>
          <p:cNvSpPr>
            <a:spLocks noGrp="1"/>
          </p:cNvSpPr>
          <p:nvPr>
            <p:ph idx="1"/>
          </p:nvPr>
        </p:nvSpPr>
        <p:spPr>
          <a:xfrm>
            <a:off x="457200" y="1484784"/>
            <a:ext cx="8229600" cy="4928716"/>
          </a:xfrm>
        </p:spPr>
        <p:txBody>
          <a:bodyPr>
            <a:normAutofit fontScale="92500" lnSpcReduction="10000"/>
          </a:bodyPr>
          <a:lstStyle/>
          <a:p>
            <a:pPr marL="0" indent="0">
              <a:buNone/>
            </a:pPr>
            <a:r>
              <a:rPr lang="en-GB" sz="2200" dirty="0" err="1"/>
              <a:t>Mathsfun</a:t>
            </a:r>
            <a:r>
              <a:rPr lang="en-GB" sz="2200" dirty="0"/>
              <a:t>, (2014) Correlation. Available on </a:t>
            </a:r>
            <a:r>
              <a:rPr lang="en-GB" sz="2200" u="sng" dirty="0">
                <a:hlinkClick r:id="rId2"/>
              </a:rPr>
              <a:t>http://www.mathsisfun.com/data/correlation.html</a:t>
            </a:r>
            <a:r>
              <a:rPr lang="en-GB" sz="2200" dirty="0"/>
              <a:t>. Accessed on 27 November </a:t>
            </a:r>
            <a:r>
              <a:rPr lang="en-GB" sz="2200" dirty="0" smtClean="0"/>
              <a:t>2014.</a:t>
            </a:r>
            <a:endParaRPr lang="en-GB" sz="2200" dirty="0"/>
          </a:p>
          <a:p>
            <a:pPr marL="0" indent="0">
              <a:buNone/>
            </a:pPr>
            <a:endParaRPr lang="en-US" sz="2200" dirty="0" smtClean="0"/>
          </a:p>
          <a:p>
            <a:pPr marL="0" indent="0">
              <a:buNone/>
            </a:pPr>
            <a:r>
              <a:rPr lang="en-US" sz="2200" dirty="0" smtClean="0"/>
              <a:t>McLaughlin</a:t>
            </a:r>
            <a:r>
              <a:rPr lang="en-US" sz="2200" dirty="0"/>
              <a:t>, B. &amp; </a:t>
            </a:r>
            <a:r>
              <a:rPr lang="en-US" sz="2200" dirty="0" err="1"/>
              <a:t>Nayak</a:t>
            </a:r>
            <a:r>
              <a:rPr lang="en-US" sz="2200" dirty="0"/>
              <a:t>, N. </a:t>
            </a:r>
            <a:r>
              <a:rPr lang="en-US" sz="2200" dirty="0" smtClean="0"/>
              <a:t>(1989). </a:t>
            </a:r>
            <a:r>
              <a:rPr lang="en-US" sz="2200" dirty="0"/>
              <a:t>Processing a new language: Does knowing other languages make a difference? In </a:t>
            </a:r>
            <a:r>
              <a:rPr lang="en-US" sz="2200" i="1" dirty="0" err="1"/>
              <a:t>Interlingual</a:t>
            </a:r>
            <a:r>
              <a:rPr lang="en-US" sz="2200" i="1" dirty="0"/>
              <a:t> Processes, </a:t>
            </a:r>
            <a:r>
              <a:rPr lang="en-US" sz="2200" dirty="0"/>
              <a:t>H. </a:t>
            </a:r>
            <a:r>
              <a:rPr lang="en-US" sz="2200" dirty="0" err="1"/>
              <a:t>Dechert</a:t>
            </a:r>
            <a:r>
              <a:rPr lang="en-US" sz="2200" dirty="0"/>
              <a:t> &amp; M. </a:t>
            </a:r>
            <a:r>
              <a:rPr lang="en-US" sz="2200" dirty="0" err="1"/>
              <a:t>Raupach</a:t>
            </a:r>
            <a:r>
              <a:rPr lang="en-US" sz="2200" dirty="0"/>
              <a:t> (</a:t>
            </a:r>
            <a:r>
              <a:rPr lang="en-US" sz="2200" dirty="0" err="1"/>
              <a:t>eds</a:t>
            </a:r>
            <a:r>
              <a:rPr lang="en-US" sz="2200" dirty="0"/>
              <a:t>), 5–14. Tubingen: </a:t>
            </a:r>
            <a:r>
              <a:rPr lang="en-GB" sz="2200" dirty="0" err="1"/>
              <a:t>Narr</a:t>
            </a:r>
            <a:r>
              <a:rPr lang="en-GB" sz="2200" dirty="0" smtClean="0"/>
              <a:t>.</a:t>
            </a:r>
          </a:p>
          <a:p>
            <a:pPr marL="0" indent="0">
              <a:buNone/>
            </a:pPr>
            <a:endParaRPr lang="en-US" sz="2200" dirty="0"/>
          </a:p>
          <a:p>
            <a:pPr marL="0" indent="0">
              <a:buNone/>
            </a:pPr>
            <a:r>
              <a:rPr lang="en-US" sz="2200" dirty="0" smtClean="0"/>
              <a:t>McLaughlin</a:t>
            </a:r>
            <a:r>
              <a:rPr lang="en-US" sz="2200" dirty="0"/>
              <a:t>, B. </a:t>
            </a:r>
            <a:r>
              <a:rPr lang="en-US" sz="2200" dirty="0" smtClean="0"/>
              <a:t>(1990). </a:t>
            </a:r>
            <a:r>
              <a:rPr lang="en-US" sz="2200" dirty="0"/>
              <a:t>The relationship between first and second languages: Language proficiency and language aptitude. In </a:t>
            </a:r>
            <a:r>
              <a:rPr lang="en-US" sz="2200" i="1" dirty="0"/>
              <a:t>The Development of L2 Proficiency, </a:t>
            </a:r>
            <a:r>
              <a:rPr lang="en-US" sz="2200" dirty="0"/>
              <a:t>B. Harley, P. Allen, </a:t>
            </a:r>
            <a:r>
              <a:rPr lang="en-GB" sz="2200" dirty="0"/>
              <a:t>J. Cummins, &amp; M. Swain (</a:t>
            </a:r>
            <a:r>
              <a:rPr lang="en-GB" sz="2200" dirty="0" err="1"/>
              <a:t>eds</a:t>
            </a:r>
            <a:r>
              <a:rPr lang="en-GB" sz="2200" dirty="0"/>
              <a:t>), 158–174. Cambridge: CUP</a:t>
            </a:r>
            <a:r>
              <a:rPr lang="en-GB" sz="2200" dirty="0" smtClean="0"/>
              <a:t>.</a:t>
            </a:r>
          </a:p>
          <a:p>
            <a:pPr marL="0" indent="0">
              <a:buNone/>
            </a:pPr>
            <a:endParaRPr lang="en-GB" sz="2200" dirty="0" smtClean="0"/>
          </a:p>
          <a:p>
            <a:pPr marL="0" indent="0">
              <a:buNone/>
            </a:pPr>
            <a:r>
              <a:rPr lang="en-US" sz="2200" dirty="0"/>
              <a:t>Nation, R. &amp; McLaughlin, B. </a:t>
            </a:r>
            <a:r>
              <a:rPr lang="en-US" sz="2200" dirty="0" smtClean="0"/>
              <a:t>(1986). </a:t>
            </a:r>
            <a:r>
              <a:rPr lang="en-US" sz="2200" dirty="0"/>
              <a:t>Experts and novices: An information-processing approach to the ‘good language learner’ problem. </a:t>
            </a:r>
            <a:r>
              <a:rPr lang="en-US" sz="2200" i="1" dirty="0"/>
              <a:t>Applied Psycholinguistics </a:t>
            </a:r>
            <a:r>
              <a:rPr lang="en-US" sz="2200" dirty="0"/>
              <a:t>7: 51–56.</a:t>
            </a:r>
          </a:p>
          <a:p>
            <a:pPr marL="0" indent="0">
              <a:buNone/>
            </a:pPr>
            <a:endParaRPr lang="en-GB" dirty="0"/>
          </a:p>
          <a:p>
            <a:pPr marL="0" indent="0">
              <a:buNone/>
            </a:pPr>
            <a:endParaRPr lang="en-US" dirty="0" smtClean="0"/>
          </a:p>
          <a:p>
            <a:pPr marL="0" indent="0">
              <a:buNone/>
            </a:pPr>
            <a:endParaRPr lang="en-GB" dirty="0"/>
          </a:p>
        </p:txBody>
      </p:sp>
    </p:spTree>
    <p:extLst>
      <p:ext uri="{BB962C8B-B14F-4D97-AF65-F5344CB8AC3E}">
        <p14:creationId xmlns:p14="http://schemas.microsoft.com/office/powerpoint/2010/main" val="5425070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(cont.)</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err="1"/>
              <a:t>Pakenham</a:t>
            </a:r>
            <a:r>
              <a:rPr lang="en-GB" dirty="0"/>
              <a:t>, K.J. (2004) </a:t>
            </a:r>
            <a:r>
              <a:rPr lang="en-GB" i="1" dirty="0"/>
              <a:t>Making Connections: A strategic approach to academic reading</a:t>
            </a:r>
            <a:r>
              <a:rPr lang="en-GB" dirty="0"/>
              <a:t>. Cambridge: Cambridge University  Press)</a:t>
            </a:r>
          </a:p>
          <a:p>
            <a:pPr marL="0" indent="0">
              <a:buNone/>
            </a:pPr>
            <a:endParaRPr lang="en-US" dirty="0"/>
          </a:p>
          <a:p>
            <a:pPr marL="0" indent="0">
              <a:buNone/>
            </a:pPr>
            <a:r>
              <a:rPr lang="en-US" dirty="0" smtClean="0"/>
              <a:t>Potter</a:t>
            </a:r>
            <a:r>
              <a:rPr lang="en-US" dirty="0"/>
              <a:t>, M.C., So, K. F., von </a:t>
            </a:r>
            <a:r>
              <a:rPr lang="en-US" dirty="0" err="1"/>
              <a:t>Eckardt</a:t>
            </a:r>
            <a:r>
              <a:rPr lang="en-US" dirty="0"/>
              <a:t>, B. &amp; Feldman, L. B. 1984. Lexical and conceptual </a:t>
            </a:r>
            <a:r>
              <a:rPr lang="en-US" dirty="0" smtClean="0"/>
              <a:t>representation in </a:t>
            </a:r>
            <a:r>
              <a:rPr lang="en-US" dirty="0"/>
              <a:t>beginning and proficient bilinguals. </a:t>
            </a:r>
            <a:r>
              <a:rPr lang="en-US" i="1" dirty="0"/>
              <a:t>Journal of Verbal Learning and </a:t>
            </a:r>
            <a:r>
              <a:rPr lang="en-US" i="1" dirty="0" smtClean="0"/>
              <a:t>Verbal </a:t>
            </a:r>
            <a:r>
              <a:rPr lang="en-GB" i="1" dirty="0" smtClean="0"/>
              <a:t>Behaviour </a:t>
            </a:r>
            <a:r>
              <a:rPr lang="en-GB" dirty="0"/>
              <a:t>23: 23–38</a:t>
            </a:r>
            <a:r>
              <a:rPr lang="en-GB" dirty="0" smtClean="0"/>
              <a:t>.</a:t>
            </a:r>
          </a:p>
          <a:p>
            <a:pPr marL="0" indent="0">
              <a:buNone/>
            </a:pPr>
            <a:endParaRPr lang="en-US" dirty="0" smtClean="0"/>
          </a:p>
          <a:p>
            <a:pPr marL="0" indent="0">
              <a:buNone/>
            </a:pPr>
            <a:r>
              <a:rPr lang="en-US" dirty="0" smtClean="0"/>
              <a:t>Thomas</a:t>
            </a:r>
            <a:r>
              <a:rPr lang="en-US" dirty="0"/>
              <a:t>, J. </a:t>
            </a:r>
            <a:r>
              <a:rPr lang="en-US" dirty="0" smtClean="0"/>
              <a:t>(1992). </a:t>
            </a:r>
            <a:r>
              <a:rPr lang="en-US" dirty="0"/>
              <a:t>Metalinguistic awareness in second- and third-language learning. In </a:t>
            </a:r>
            <a:r>
              <a:rPr lang="en-US" i="1" dirty="0" smtClean="0"/>
              <a:t>Cognitive Processing </a:t>
            </a:r>
            <a:r>
              <a:rPr lang="en-US" i="1" dirty="0"/>
              <a:t>in Bilinguals, </a:t>
            </a:r>
            <a:r>
              <a:rPr lang="en-US" dirty="0"/>
              <a:t>R. Harris (ed.), 531–545. Amsterdam: North Holland</a:t>
            </a:r>
            <a:r>
              <a:rPr lang="en-US" dirty="0" smtClean="0"/>
              <a:t>.</a:t>
            </a:r>
          </a:p>
          <a:p>
            <a:pPr marL="0" indent="0">
              <a:buNone/>
            </a:pPr>
            <a:endParaRPr lang="en-US" dirty="0" smtClean="0"/>
          </a:p>
          <a:p>
            <a:pPr marL="0" indent="0">
              <a:buNone/>
            </a:pPr>
            <a:r>
              <a:rPr lang="en-US" dirty="0" err="1"/>
              <a:t>Weinreich</a:t>
            </a:r>
            <a:r>
              <a:rPr lang="en-US" dirty="0"/>
              <a:t>, U. </a:t>
            </a:r>
            <a:r>
              <a:rPr lang="en-US" dirty="0" smtClean="0"/>
              <a:t>(1953). </a:t>
            </a:r>
            <a:r>
              <a:rPr lang="en-US" dirty="0"/>
              <a:t>Languages in contact. </a:t>
            </a:r>
            <a:r>
              <a:rPr lang="en-US" i="1" dirty="0"/>
              <a:t>Publications of the Linguistic Circle of New York </a:t>
            </a:r>
            <a:r>
              <a:rPr lang="en-US" dirty="0"/>
              <a:t>1.</a:t>
            </a:r>
            <a:endParaRPr lang="en-GB" dirty="0"/>
          </a:p>
        </p:txBody>
      </p:sp>
    </p:spTree>
    <p:extLst>
      <p:ext uri="{BB962C8B-B14F-4D97-AF65-F5344CB8AC3E}">
        <p14:creationId xmlns:p14="http://schemas.microsoft.com/office/powerpoint/2010/main" val="29593030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FBD5B5"/>
      </a:accent5>
      <a:accent6>
        <a:srgbClr val="FFC0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6816</TotalTime>
  <Words>4232</Words>
  <Application>Microsoft Office PowerPoint</Application>
  <PresentationFormat>On-screen Show (4:3)</PresentationFormat>
  <Paragraphs>557</Paragraphs>
  <Slides>45</Slides>
  <Notes>4</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  The International Symposium on Multilingualism and Multilingual Education in China </vt:lpstr>
      <vt:lpstr>Outline </vt:lpstr>
      <vt:lpstr>Introduction-Changing languages in education context in China </vt:lpstr>
      <vt:lpstr>Introduction- a Languages in education context </vt:lpstr>
      <vt:lpstr>Introduction- The Demand for English and EAP</vt:lpstr>
      <vt:lpstr>Trilingualism and ethnolinguistic vitality</vt:lpstr>
      <vt:lpstr>The rise of trilingualism- trends in the delay</vt:lpstr>
      <vt:lpstr>The rise of trilingualism- a bold argument</vt:lpstr>
      <vt:lpstr>Trilingualism- factors of variation</vt:lpstr>
      <vt:lpstr>Trilingualism- factors of variation (cont.)</vt:lpstr>
      <vt:lpstr>Trilingual typological groups</vt:lpstr>
      <vt:lpstr>Trilingual typological groups (cont.)</vt:lpstr>
      <vt:lpstr>Trilingualism and Cross Linguistic Influence: Theoretical bases</vt:lpstr>
      <vt:lpstr>Trilingualism and Cross Linguistic Influence: Theoretical bases (cont.)</vt:lpstr>
      <vt:lpstr>Trilingualism and Cross Linguistic Influence: Theoretical bases (cont.)</vt:lpstr>
      <vt:lpstr>EAP Key foci</vt:lpstr>
      <vt:lpstr>Research questions</vt:lpstr>
      <vt:lpstr>Research Participants- Trilingual education circumstance</vt:lpstr>
      <vt:lpstr>Research participants-Trilingual education circumstance (cont.)</vt:lpstr>
      <vt:lpstr>Trilingual Cross Linguistic Influence- Methodology </vt:lpstr>
      <vt:lpstr>Trilingual Cross Linguistic Influence- Methodology (cont.) </vt:lpstr>
      <vt:lpstr>Trilingual Cross Linguistic Influence- Methodology (cont.) </vt:lpstr>
      <vt:lpstr>Trilingual education circumstance- Methodology (cont.) </vt:lpstr>
      <vt:lpstr>Sample Test 2 questions Cross Linguistic Influence Retrieval Instrument (CLIRI)</vt:lpstr>
      <vt:lpstr>Research Data Test1 results (Reading comprehension)</vt:lpstr>
      <vt:lpstr>Research data Test1 results (Summary writing) </vt:lpstr>
      <vt:lpstr>Research data Test 2 results (Cross-linguistic Influence Retrieval (CLIR) </vt:lpstr>
      <vt:lpstr>Research data  Test 2 results (Cross-linguistic Influence Retrieval (CLIR)</vt:lpstr>
      <vt:lpstr>Research data  Test 2 results (Cross-linguistic Influence Retrieval (CLIR)</vt:lpstr>
      <vt:lpstr>Trilingualism CLI and EAP learning: Findings</vt:lpstr>
      <vt:lpstr>Trilingualism CLI and EAP learning: Findings (cont.)</vt:lpstr>
      <vt:lpstr>Trilingualism CLI and EAP learning: Correlation calculation specifics</vt:lpstr>
      <vt:lpstr>Trilingualism CLI and EAP learning: brief comments</vt:lpstr>
      <vt:lpstr>Trilingualism CLI and EAP learning: brief comments (cont.)</vt:lpstr>
      <vt:lpstr>Trilingualism CLI and EAP learning: brief comments (cont.)</vt:lpstr>
      <vt:lpstr>Some implications of the findings</vt:lpstr>
      <vt:lpstr>Conclusion</vt:lpstr>
      <vt:lpstr>Ethical Checks</vt:lpstr>
      <vt:lpstr>Acknowledgements</vt:lpstr>
      <vt:lpstr>References</vt:lpstr>
      <vt:lpstr>References (cont.)</vt:lpstr>
      <vt:lpstr>References (cont.)</vt:lpstr>
      <vt:lpstr>References (cont.)</vt:lpstr>
      <vt:lpstr>References (cont.)</vt:lpstr>
      <vt:lpstr>References (cont.)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Godwin I-Uba</dc:creator>
  <cp:lastModifiedBy>Windows User</cp:lastModifiedBy>
  <cp:revision>239</cp:revision>
  <dcterms:created xsi:type="dcterms:W3CDTF">2014-11-22T11:53:42Z</dcterms:created>
  <dcterms:modified xsi:type="dcterms:W3CDTF">2014-12-15T08:06:08Z</dcterms:modified>
</cp:coreProperties>
</file>