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73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72" r:id="rId15"/>
    <p:sldId id="269" r:id="rId16"/>
    <p:sldId id="270" r:id="rId17"/>
    <p:sldId id="274" r:id="rId18"/>
  </p:sldIdLst>
  <p:sldSz cx="9144000" cy="6858000" type="screen4x3"/>
  <p:notesSz cx="6669088" cy="97536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CC"/>
    <a:srgbClr val="F5FEBE"/>
    <a:srgbClr val="9DE7C9"/>
    <a:srgbClr val="E7ED97"/>
    <a:srgbClr val="DDBBEB"/>
    <a:srgbClr val="EEBBF3"/>
    <a:srgbClr val="F3AFD1"/>
    <a:srgbClr val="FFCCFF"/>
    <a:srgbClr val="F9DF7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304" autoAdjust="0"/>
  </p:normalViewPr>
  <p:slideViewPr>
    <p:cSldViewPr>
      <p:cViewPr varScale="1">
        <p:scale>
          <a:sx n="89" d="100"/>
          <a:sy n="89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8" d="100"/>
          <a:sy n="78" d="100"/>
        </p:scale>
        <p:origin x="-2202" y="-90"/>
      </p:cViewPr>
      <p:guideLst>
        <p:guide orient="horz" pos="3072"/>
        <p:guide pos="210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2E5FCFC-7A37-426E-8024-08D590A8FB65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C7E59FE8-D774-4E28-BAB9-4561CDD0C369}">
      <dgm:prSet phldrT="[Text]"/>
      <dgm:spPr/>
      <dgm:t>
        <a:bodyPr/>
        <a:lstStyle/>
        <a:p>
          <a:r>
            <a:rPr lang="zh-TW" altLang="en-US" b="1" dirty="0" smtClean="0"/>
            <a:t>推動回收的渠道</a:t>
          </a:r>
          <a:endParaRPr lang="zh-TW" altLang="en-US" b="1" dirty="0"/>
        </a:p>
      </dgm:t>
    </dgm:pt>
    <dgm:pt modelId="{41C9B3D5-A566-42BE-8ABB-F28AE8A825E4}" type="parTrans" cxnId="{155F0EFE-D3E4-4558-AC64-2CA3D8373FC1}">
      <dgm:prSet/>
      <dgm:spPr/>
      <dgm:t>
        <a:bodyPr/>
        <a:lstStyle/>
        <a:p>
          <a:endParaRPr lang="zh-TW" altLang="en-US"/>
        </a:p>
      </dgm:t>
    </dgm:pt>
    <dgm:pt modelId="{C967BE99-F3EB-4B02-8125-330E79E25A0D}" type="sibTrans" cxnId="{155F0EFE-D3E4-4558-AC64-2CA3D8373FC1}">
      <dgm:prSet/>
      <dgm:spPr/>
      <dgm:t>
        <a:bodyPr/>
        <a:lstStyle/>
        <a:p>
          <a:endParaRPr lang="zh-TW" altLang="en-US"/>
        </a:p>
      </dgm:t>
    </dgm:pt>
    <dgm:pt modelId="{ABD66997-8426-41A7-BBAC-75B417E02800}">
      <dgm:prSet phldrT="[Text]" custT="1"/>
      <dgm:spPr>
        <a:solidFill>
          <a:srgbClr val="7030A0"/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zh-TW" altLang="en-US" sz="3200" b="1" dirty="0" smtClean="0"/>
            <a:t>學校</a:t>
          </a:r>
          <a:endParaRPr lang="zh-TW" altLang="en-US" sz="1800" dirty="0"/>
        </a:p>
      </dgm:t>
    </dgm:pt>
    <dgm:pt modelId="{73BA510E-5F5F-4D06-A20E-2C07B2EE508B}" type="parTrans" cxnId="{6D207E4F-C6A9-4AB6-8D35-3799AB94FB06}">
      <dgm:prSet/>
      <dgm:spPr/>
      <dgm:t>
        <a:bodyPr/>
        <a:lstStyle/>
        <a:p>
          <a:endParaRPr lang="zh-TW" altLang="en-US"/>
        </a:p>
      </dgm:t>
    </dgm:pt>
    <dgm:pt modelId="{898C6433-66C1-4654-B30C-888061897CB0}" type="sibTrans" cxnId="{6D207E4F-C6A9-4AB6-8D35-3799AB94FB06}">
      <dgm:prSet/>
      <dgm:spPr/>
      <dgm:t>
        <a:bodyPr/>
        <a:lstStyle/>
        <a:p>
          <a:endParaRPr lang="zh-TW" altLang="en-US"/>
        </a:p>
      </dgm:t>
    </dgm:pt>
    <dgm:pt modelId="{418580F2-12C5-467B-A89C-94C9D171E7CE}">
      <dgm:prSet phldrT="[Text]" custT="1"/>
      <dgm:spPr>
        <a:solidFill>
          <a:srgbClr val="0070C0"/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zh-TW" altLang="en-US" sz="3200" b="1" dirty="0" smtClean="0"/>
            <a:t>社區</a:t>
          </a:r>
          <a:endParaRPr lang="zh-TW" altLang="en-US" sz="1700" dirty="0"/>
        </a:p>
      </dgm:t>
    </dgm:pt>
    <dgm:pt modelId="{CD75D847-15E8-401F-BAE1-C5480F360497}" type="parTrans" cxnId="{D6147619-A41B-4C74-8444-F74831842103}">
      <dgm:prSet/>
      <dgm:spPr/>
      <dgm:t>
        <a:bodyPr/>
        <a:lstStyle/>
        <a:p>
          <a:endParaRPr lang="zh-TW" altLang="en-US"/>
        </a:p>
      </dgm:t>
    </dgm:pt>
    <dgm:pt modelId="{C572FB67-4AA8-4E22-8AC2-F51B71445300}" type="sibTrans" cxnId="{D6147619-A41B-4C74-8444-F74831842103}">
      <dgm:prSet/>
      <dgm:spPr/>
      <dgm:t>
        <a:bodyPr/>
        <a:lstStyle/>
        <a:p>
          <a:endParaRPr lang="zh-TW" altLang="en-US"/>
        </a:p>
      </dgm:t>
    </dgm:pt>
    <dgm:pt modelId="{E02AF94B-72FD-4B53-B781-44D1A0F75D03}">
      <dgm:prSet phldrT="[Text]" custT="1"/>
      <dgm:spPr>
        <a:solidFill>
          <a:srgbClr val="FFC000"/>
        </a:solidFill>
      </dgm:spPr>
      <dgm:t>
        <a:bodyPr anchor="ctr"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zh-TW" altLang="en-US" sz="3200" b="1" dirty="0" smtClean="0"/>
            <a:t>企業</a:t>
          </a:r>
          <a:endParaRPr lang="zh-TW" altLang="en-US" sz="1800" dirty="0"/>
        </a:p>
      </dgm:t>
    </dgm:pt>
    <dgm:pt modelId="{CE39E866-6EBA-4366-B944-53C2778DB30D}" type="parTrans" cxnId="{A5963D62-11CC-46D2-8528-F5C4F7AF8793}">
      <dgm:prSet/>
      <dgm:spPr/>
      <dgm:t>
        <a:bodyPr/>
        <a:lstStyle/>
        <a:p>
          <a:endParaRPr lang="zh-TW" altLang="en-US"/>
        </a:p>
      </dgm:t>
    </dgm:pt>
    <dgm:pt modelId="{A4184AD9-1F33-4044-82F5-77B9A4C33349}" type="sibTrans" cxnId="{A5963D62-11CC-46D2-8528-F5C4F7AF8793}">
      <dgm:prSet/>
      <dgm:spPr/>
      <dgm:t>
        <a:bodyPr/>
        <a:lstStyle/>
        <a:p>
          <a:endParaRPr lang="zh-TW" altLang="en-US"/>
        </a:p>
      </dgm:t>
    </dgm:pt>
    <dgm:pt modelId="{9423F154-5878-4AB1-82AF-141BACE34741}">
      <dgm:prSet custT="1"/>
      <dgm:spPr>
        <a:solidFill>
          <a:srgbClr val="92D050"/>
        </a:solidFill>
      </dgm:spPr>
      <dgm:t>
        <a:bodyPr/>
        <a:lstStyle/>
        <a:p>
          <a:r>
            <a:rPr lang="zh-TW" altLang="zh-TW" sz="3200" b="1" dirty="0" smtClean="0"/>
            <a:t>環保團體</a:t>
          </a:r>
        </a:p>
      </dgm:t>
    </dgm:pt>
    <dgm:pt modelId="{F74B80B7-D3B3-4A54-BCE0-089F97211D0C}" type="parTrans" cxnId="{AEB4BC72-513B-48C8-B01E-82E2C7D51177}">
      <dgm:prSet/>
      <dgm:spPr/>
      <dgm:t>
        <a:bodyPr/>
        <a:lstStyle/>
        <a:p>
          <a:endParaRPr lang="zh-TW" altLang="en-US"/>
        </a:p>
      </dgm:t>
    </dgm:pt>
    <dgm:pt modelId="{E0BFEAF3-CBB1-46C3-BD20-387005032C2E}" type="sibTrans" cxnId="{AEB4BC72-513B-48C8-B01E-82E2C7D51177}">
      <dgm:prSet/>
      <dgm:spPr/>
      <dgm:t>
        <a:bodyPr/>
        <a:lstStyle/>
        <a:p>
          <a:endParaRPr lang="zh-TW" altLang="en-US"/>
        </a:p>
      </dgm:t>
    </dgm:pt>
    <dgm:pt modelId="{F37565A3-C23F-4154-815D-BBC36FAD8623}" type="pres">
      <dgm:prSet presAssocID="{C2E5FCFC-7A37-426E-8024-08D590A8FB6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E3E8B17F-2684-41E8-AB48-24C5C6177B35}" type="pres">
      <dgm:prSet presAssocID="{C7E59FE8-D774-4E28-BAB9-4561CDD0C369}" presName="centerShape" presStyleLbl="node0" presStyleIdx="0" presStyleCnt="1" custScaleX="137649" custScaleY="120026"/>
      <dgm:spPr/>
      <dgm:t>
        <a:bodyPr/>
        <a:lstStyle/>
        <a:p>
          <a:endParaRPr lang="zh-TW" altLang="en-US"/>
        </a:p>
      </dgm:t>
    </dgm:pt>
    <dgm:pt modelId="{B47AA75A-D812-4B54-A61F-5A1BF8E7B8AC}" type="pres">
      <dgm:prSet presAssocID="{73BA510E-5F5F-4D06-A20E-2C07B2EE508B}" presName="parTrans" presStyleLbl="sibTrans2D1" presStyleIdx="0" presStyleCnt="4"/>
      <dgm:spPr/>
      <dgm:t>
        <a:bodyPr/>
        <a:lstStyle/>
        <a:p>
          <a:endParaRPr lang="zh-TW" altLang="en-US"/>
        </a:p>
      </dgm:t>
    </dgm:pt>
    <dgm:pt modelId="{A0013DBD-7B81-465C-B8A0-CAFC930A45CB}" type="pres">
      <dgm:prSet presAssocID="{73BA510E-5F5F-4D06-A20E-2C07B2EE508B}" presName="connectorText" presStyleLbl="sibTrans2D1" presStyleIdx="0" presStyleCnt="4"/>
      <dgm:spPr/>
      <dgm:t>
        <a:bodyPr/>
        <a:lstStyle/>
        <a:p>
          <a:endParaRPr lang="zh-TW" altLang="en-US"/>
        </a:p>
      </dgm:t>
    </dgm:pt>
    <dgm:pt modelId="{BC6BBEF1-F62C-4D3F-BE1D-7949129EA2A1}" type="pres">
      <dgm:prSet presAssocID="{ABD66997-8426-41A7-BBAC-75B417E02800}" presName="node" presStyleLbl="node1" presStyleIdx="0" presStyleCnt="4" custScaleX="106574" custRadScaleRad="100018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E4911D0-A271-4AD7-8C99-9165D28AD87C}" type="pres">
      <dgm:prSet presAssocID="{F74B80B7-D3B3-4A54-BCE0-089F97211D0C}" presName="parTrans" presStyleLbl="sibTrans2D1" presStyleIdx="1" presStyleCnt="4"/>
      <dgm:spPr/>
      <dgm:t>
        <a:bodyPr/>
        <a:lstStyle/>
        <a:p>
          <a:endParaRPr lang="zh-TW" altLang="en-US"/>
        </a:p>
      </dgm:t>
    </dgm:pt>
    <dgm:pt modelId="{AA2DC143-0C1D-4029-A007-0C38A89B0D8A}" type="pres">
      <dgm:prSet presAssocID="{F74B80B7-D3B3-4A54-BCE0-089F97211D0C}" presName="connectorText" presStyleLbl="sibTrans2D1" presStyleIdx="1" presStyleCnt="4"/>
      <dgm:spPr/>
      <dgm:t>
        <a:bodyPr/>
        <a:lstStyle/>
        <a:p>
          <a:endParaRPr lang="zh-TW" altLang="en-US"/>
        </a:p>
      </dgm:t>
    </dgm:pt>
    <dgm:pt modelId="{C284001B-B4D3-4952-8C86-7F1586979551}" type="pres">
      <dgm:prSet presAssocID="{9423F154-5878-4AB1-82AF-141BACE34741}" presName="node" presStyleLbl="node1" presStyleIdx="1" presStyleCnt="4" custScaleX="109293" custRadScaleRad="10632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AA4B087-EB91-48D7-B5E3-6DBE609B8EA2}" type="pres">
      <dgm:prSet presAssocID="{CD75D847-15E8-401F-BAE1-C5480F360497}" presName="parTrans" presStyleLbl="sibTrans2D1" presStyleIdx="2" presStyleCnt="4"/>
      <dgm:spPr/>
      <dgm:t>
        <a:bodyPr/>
        <a:lstStyle/>
        <a:p>
          <a:endParaRPr lang="zh-TW" altLang="en-US"/>
        </a:p>
      </dgm:t>
    </dgm:pt>
    <dgm:pt modelId="{0F47699F-BF9F-4473-8FE3-D9BCF2B68D0E}" type="pres">
      <dgm:prSet presAssocID="{CD75D847-15E8-401F-BAE1-C5480F360497}" presName="connectorText" presStyleLbl="sibTrans2D1" presStyleIdx="2" presStyleCnt="4"/>
      <dgm:spPr/>
      <dgm:t>
        <a:bodyPr/>
        <a:lstStyle/>
        <a:p>
          <a:endParaRPr lang="zh-TW" altLang="en-US"/>
        </a:p>
      </dgm:t>
    </dgm:pt>
    <dgm:pt modelId="{5A652390-A875-4375-9337-334E5284DE44}" type="pres">
      <dgm:prSet presAssocID="{418580F2-12C5-467B-A89C-94C9D171E7CE}" presName="node" presStyleLbl="node1" presStyleIdx="2" presStyleCnt="4" custScaleX="105368" custScaleY="100514" custRadScaleRad="100018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A3F98F4-6794-464E-9104-2CB7AB9D024A}" type="pres">
      <dgm:prSet presAssocID="{CE39E866-6EBA-4366-B944-53C2778DB30D}" presName="parTrans" presStyleLbl="sibTrans2D1" presStyleIdx="3" presStyleCnt="4"/>
      <dgm:spPr/>
      <dgm:t>
        <a:bodyPr/>
        <a:lstStyle/>
        <a:p>
          <a:endParaRPr lang="zh-TW" altLang="en-US"/>
        </a:p>
      </dgm:t>
    </dgm:pt>
    <dgm:pt modelId="{3EC70BE0-75AB-45FA-968A-04B4ABB4EFC4}" type="pres">
      <dgm:prSet presAssocID="{CE39E866-6EBA-4366-B944-53C2778DB30D}" presName="connectorText" presStyleLbl="sibTrans2D1" presStyleIdx="3" presStyleCnt="4"/>
      <dgm:spPr/>
      <dgm:t>
        <a:bodyPr/>
        <a:lstStyle/>
        <a:p>
          <a:endParaRPr lang="zh-TW" altLang="en-US"/>
        </a:p>
      </dgm:t>
    </dgm:pt>
    <dgm:pt modelId="{80326CB6-630E-4222-AE76-AD063FE248CA}" type="pres">
      <dgm:prSet presAssocID="{E02AF94B-72FD-4B53-B781-44D1A0F75D03}" presName="node" presStyleLbl="node1" presStyleIdx="3" presStyleCnt="4" custRadScaleRad="10632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110A2E1F-6481-4F59-A703-42AD8B1DB79A}" type="presOf" srcId="{CE39E866-6EBA-4366-B944-53C2778DB30D}" destId="{5A3F98F4-6794-464E-9104-2CB7AB9D024A}" srcOrd="0" destOrd="0" presId="urn:microsoft.com/office/officeart/2005/8/layout/radial5"/>
    <dgm:cxn modelId="{6B42C88F-6A5B-46B3-844C-7AF6B01AFB07}" type="presOf" srcId="{9423F154-5878-4AB1-82AF-141BACE34741}" destId="{C284001B-B4D3-4952-8C86-7F1586979551}" srcOrd="0" destOrd="0" presId="urn:microsoft.com/office/officeart/2005/8/layout/radial5"/>
    <dgm:cxn modelId="{F9F81298-7861-4238-AABC-93EEF29B2AB1}" type="presOf" srcId="{73BA510E-5F5F-4D06-A20E-2C07B2EE508B}" destId="{B47AA75A-D812-4B54-A61F-5A1BF8E7B8AC}" srcOrd="0" destOrd="0" presId="urn:microsoft.com/office/officeart/2005/8/layout/radial5"/>
    <dgm:cxn modelId="{CA85266F-7D69-4A33-BBB5-B6A622C43BF8}" type="presOf" srcId="{F74B80B7-D3B3-4A54-BCE0-089F97211D0C}" destId="{6E4911D0-A271-4AD7-8C99-9165D28AD87C}" srcOrd="0" destOrd="0" presId="urn:microsoft.com/office/officeart/2005/8/layout/radial5"/>
    <dgm:cxn modelId="{6D207E4F-C6A9-4AB6-8D35-3799AB94FB06}" srcId="{C7E59FE8-D774-4E28-BAB9-4561CDD0C369}" destId="{ABD66997-8426-41A7-BBAC-75B417E02800}" srcOrd="0" destOrd="0" parTransId="{73BA510E-5F5F-4D06-A20E-2C07B2EE508B}" sibTransId="{898C6433-66C1-4654-B30C-888061897CB0}"/>
    <dgm:cxn modelId="{2C42431F-780B-4A23-9AAF-F92FFE47F1DC}" type="presOf" srcId="{73BA510E-5F5F-4D06-A20E-2C07B2EE508B}" destId="{A0013DBD-7B81-465C-B8A0-CAFC930A45CB}" srcOrd="1" destOrd="0" presId="urn:microsoft.com/office/officeart/2005/8/layout/radial5"/>
    <dgm:cxn modelId="{5D8D20DA-ED93-45D4-83EF-2D9CA347AC07}" type="presOf" srcId="{F74B80B7-D3B3-4A54-BCE0-089F97211D0C}" destId="{AA2DC143-0C1D-4029-A007-0C38A89B0D8A}" srcOrd="1" destOrd="0" presId="urn:microsoft.com/office/officeart/2005/8/layout/radial5"/>
    <dgm:cxn modelId="{CE2F5948-E51D-47A0-8498-DD154D070946}" type="presOf" srcId="{CD75D847-15E8-401F-BAE1-C5480F360497}" destId="{0AA4B087-EB91-48D7-B5E3-6DBE609B8EA2}" srcOrd="0" destOrd="0" presId="urn:microsoft.com/office/officeart/2005/8/layout/radial5"/>
    <dgm:cxn modelId="{A5963D62-11CC-46D2-8528-F5C4F7AF8793}" srcId="{C7E59FE8-D774-4E28-BAB9-4561CDD0C369}" destId="{E02AF94B-72FD-4B53-B781-44D1A0F75D03}" srcOrd="3" destOrd="0" parTransId="{CE39E866-6EBA-4366-B944-53C2778DB30D}" sibTransId="{A4184AD9-1F33-4044-82F5-77B9A4C33349}"/>
    <dgm:cxn modelId="{155F0EFE-D3E4-4558-AC64-2CA3D8373FC1}" srcId="{C2E5FCFC-7A37-426E-8024-08D590A8FB65}" destId="{C7E59FE8-D774-4E28-BAB9-4561CDD0C369}" srcOrd="0" destOrd="0" parTransId="{41C9B3D5-A566-42BE-8ABB-F28AE8A825E4}" sibTransId="{C967BE99-F3EB-4B02-8125-330E79E25A0D}"/>
    <dgm:cxn modelId="{AEB4BC72-513B-48C8-B01E-82E2C7D51177}" srcId="{C7E59FE8-D774-4E28-BAB9-4561CDD0C369}" destId="{9423F154-5878-4AB1-82AF-141BACE34741}" srcOrd="1" destOrd="0" parTransId="{F74B80B7-D3B3-4A54-BCE0-089F97211D0C}" sibTransId="{E0BFEAF3-CBB1-46C3-BD20-387005032C2E}"/>
    <dgm:cxn modelId="{FB875E67-DB28-4E6B-9B44-0278F627EABE}" type="presOf" srcId="{ABD66997-8426-41A7-BBAC-75B417E02800}" destId="{BC6BBEF1-F62C-4D3F-BE1D-7949129EA2A1}" srcOrd="0" destOrd="0" presId="urn:microsoft.com/office/officeart/2005/8/layout/radial5"/>
    <dgm:cxn modelId="{F1044B41-3837-42B8-B4DA-B7DAE13BFAC6}" type="presOf" srcId="{E02AF94B-72FD-4B53-B781-44D1A0F75D03}" destId="{80326CB6-630E-4222-AE76-AD063FE248CA}" srcOrd="0" destOrd="0" presId="urn:microsoft.com/office/officeart/2005/8/layout/radial5"/>
    <dgm:cxn modelId="{D6147619-A41B-4C74-8444-F74831842103}" srcId="{C7E59FE8-D774-4E28-BAB9-4561CDD0C369}" destId="{418580F2-12C5-467B-A89C-94C9D171E7CE}" srcOrd="2" destOrd="0" parTransId="{CD75D847-15E8-401F-BAE1-C5480F360497}" sibTransId="{C572FB67-4AA8-4E22-8AC2-F51B71445300}"/>
    <dgm:cxn modelId="{484E59E8-C452-4B95-93C5-5728681574E2}" type="presOf" srcId="{C7E59FE8-D774-4E28-BAB9-4561CDD0C369}" destId="{E3E8B17F-2684-41E8-AB48-24C5C6177B35}" srcOrd="0" destOrd="0" presId="urn:microsoft.com/office/officeart/2005/8/layout/radial5"/>
    <dgm:cxn modelId="{DBDFE9E2-72BA-4E19-B4AA-C3C3AD63AA75}" type="presOf" srcId="{CE39E866-6EBA-4366-B944-53C2778DB30D}" destId="{3EC70BE0-75AB-45FA-968A-04B4ABB4EFC4}" srcOrd="1" destOrd="0" presId="urn:microsoft.com/office/officeart/2005/8/layout/radial5"/>
    <dgm:cxn modelId="{11AE2B34-7655-4040-81B6-30EEA684E095}" type="presOf" srcId="{CD75D847-15E8-401F-BAE1-C5480F360497}" destId="{0F47699F-BF9F-4473-8FE3-D9BCF2B68D0E}" srcOrd="1" destOrd="0" presId="urn:microsoft.com/office/officeart/2005/8/layout/radial5"/>
    <dgm:cxn modelId="{84E1067D-616A-4DD2-8751-9C4EB66F4009}" type="presOf" srcId="{C2E5FCFC-7A37-426E-8024-08D590A8FB65}" destId="{F37565A3-C23F-4154-815D-BBC36FAD8623}" srcOrd="0" destOrd="0" presId="urn:microsoft.com/office/officeart/2005/8/layout/radial5"/>
    <dgm:cxn modelId="{27C41BA3-1C96-46FA-8FC6-F73826832A88}" type="presOf" srcId="{418580F2-12C5-467B-A89C-94C9D171E7CE}" destId="{5A652390-A875-4375-9337-334E5284DE44}" srcOrd="0" destOrd="0" presId="urn:microsoft.com/office/officeart/2005/8/layout/radial5"/>
    <dgm:cxn modelId="{4D85FD58-1401-4698-9E08-59EF402F8FD5}" type="presParOf" srcId="{F37565A3-C23F-4154-815D-BBC36FAD8623}" destId="{E3E8B17F-2684-41E8-AB48-24C5C6177B35}" srcOrd="0" destOrd="0" presId="urn:microsoft.com/office/officeart/2005/8/layout/radial5"/>
    <dgm:cxn modelId="{D1897379-A7E7-4193-9E1B-0DEDD7E03114}" type="presParOf" srcId="{F37565A3-C23F-4154-815D-BBC36FAD8623}" destId="{B47AA75A-D812-4B54-A61F-5A1BF8E7B8AC}" srcOrd="1" destOrd="0" presId="urn:microsoft.com/office/officeart/2005/8/layout/radial5"/>
    <dgm:cxn modelId="{D75FE529-EDA7-46EC-B419-5B26285BD1FE}" type="presParOf" srcId="{B47AA75A-D812-4B54-A61F-5A1BF8E7B8AC}" destId="{A0013DBD-7B81-465C-B8A0-CAFC930A45CB}" srcOrd="0" destOrd="0" presId="urn:microsoft.com/office/officeart/2005/8/layout/radial5"/>
    <dgm:cxn modelId="{10A6494C-399F-41D5-9AC0-916FACD16DF5}" type="presParOf" srcId="{F37565A3-C23F-4154-815D-BBC36FAD8623}" destId="{BC6BBEF1-F62C-4D3F-BE1D-7949129EA2A1}" srcOrd="2" destOrd="0" presId="urn:microsoft.com/office/officeart/2005/8/layout/radial5"/>
    <dgm:cxn modelId="{D4876FD8-589F-4C80-907D-F704FBE6DA60}" type="presParOf" srcId="{F37565A3-C23F-4154-815D-BBC36FAD8623}" destId="{6E4911D0-A271-4AD7-8C99-9165D28AD87C}" srcOrd="3" destOrd="0" presId="urn:microsoft.com/office/officeart/2005/8/layout/radial5"/>
    <dgm:cxn modelId="{B796AE83-33F6-47D5-BEF6-FA5803AAA362}" type="presParOf" srcId="{6E4911D0-A271-4AD7-8C99-9165D28AD87C}" destId="{AA2DC143-0C1D-4029-A007-0C38A89B0D8A}" srcOrd="0" destOrd="0" presId="urn:microsoft.com/office/officeart/2005/8/layout/radial5"/>
    <dgm:cxn modelId="{B8A63891-20B0-4EE5-8601-288AF3F201DB}" type="presParOf" srcId="{F37565A3-C23F-4154-815D-BBC36FAD8623}" destId="{C284001B-B4D3-4952-8C86-7F1586979551}" srcOrd="4" destOrd="0" presId="urn:microsoft.com/office/officeart/2005/8/layout/radial5"/>
    <dgm:cxn modelId="{E4782F4B-EC25-4B89-970F-FB18E8D88B4F}" type="presParOf" srcId="{F37565A3-C23F-4154-815D-BBC36FAD8623}" destId="{0AA4B087-EB91-48D7-B5E3-6DBE609B8EA2}" srcOrd="5" destOrd="0" presId="urn:microsoft.com/office/officeart/2005/8/layout/radial5"/>
    <dgm:cxn modelId="{416D5E80-90E5-42B9-A044-24238280CC91}" type="presParOf" srcId="{0AA4B087-EB91-48D7-B5E3-6DBE609B8EA2}" destId="{0F47699F-BF9F-4473-8FE3-D9BCF2B68D0E}" srcOrd="0" destOrd="0" presId="urn:microsoft.com/office/officeart/2005/8/layout/radial5"/>
    <dgm:cxn modelId="{8056C914-D100-45DF-85E2-BE3C852C23D5}" type="presParOf" srcId="{F37565A3-C23F-4154-815D-BBC36FAD8623}" destId="{5A652390-A875-4375-9337-334E5284DE44}" srcOrd="6" destOrd="0" presId="urn:microsoft.com/office/officeart/2005/8/layout/radial5"/>
    <dgm:cxn modelId="{F14876BD-59C7-4F69-AB39-A45DF83C3306}" type="presParOf" srcId="{F37565A3-C23F-4154-815D-BBC36FAD8623}" destId="{5A3F98F4-6794-464E-9104-2CB7AB9D024A}" srcOrd="7" destOrd="0" presId="urn:microsoft.com/office/officeart/2005/8/layout/radial5"/>
    <dgm:cxn modelId="{7EB6D861-3D99-4825-8FE6-A3FA05FBBA4F}" type="presParOf" srcId="{5A3F98F4-6794-464E-9104-2CB7AB9D024A}" destId="{3EC70BE0-75AB-45FA-968A-04B4ABB4EFC4}" srcOrd="0" destOrd="0" presId="urn:microsoft.com/office/officeart/2005/8/layout/radial5"/>
    <dgm:cxn modelId="{87AAC7B5-B349-49DB-B1F3-E45686C2E835}" type="presParOf" srcId="{F37565A3-C23F-4154-815D-BBC36FAD8623}" destId="{80326CB6-630E-4222-AE76-AD063FE248CA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3E8B17F-2684-41E8-AB48-24C5C6177B35}">
      <dsp:nvSpPr>
        <dsp:cNvPr id="0" name=""/>
        <dsp:cNvSpPr/>
      </dsp:nvSpPr>
      <dsp:spPr>
        <a:xfrm>
          <a:off x="2963611" y="1796838"/>
          <a:ext cx="1572891" cy="137151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/>
            <a:t>推動回收的渠道</a:t>
          </a:r>
          <a:endParaRPr lang="zh-TW" altLang="en-US" sz="2000" b="1" kern="1200" dirty="0"/>
        </a:p>
      </dsp:txBody>
      <dsp:txXfrm>
        <a:off x="2963611" y="1796838"/>
        <a:ext cx="1572891" cy="1371516"/>
      </dsp:txXfrm>
    </dsp:sp>
    <dsp:sp modelId="{B47AA75A-D812-4B54-A61F-5A1BF8E7B8AC}">
      <dsp:nvSpPr>
        <dsp:cNvPr id="0" name=""/>
        <dsp:cNvSpPr/>
      </dsp:nvSpPr>
      <dsp:spPr>
        <a:xfrm rot="16200000">
          <a:off x="3620224" y="1337046"/>
          <a:ext cx="259665" cy="4443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600" kern="1200"/>
        </a:p>
      </dsp:txBody>
      <dsp:txXfrm rot="16200000">
        <a:off x="3620224" y="1337046"/>
        <a:ext cx="259665" cy="444347"/>
      </dsp:txXfrm>
    </dsp:sp>
    <dsp:sp modelId="{BC6BBEF1-F62C-4D3F-BE1D-7949129EA2A1}">
      <dsp:nvSpPr>
        <dsp:cNvPr id="0" name=""/>
        <dsp:cNvSpPr/>
      </dsp:nvSpPr>
      <dsp:spPr>
        <a:xfrm>
          <a:off x="3053647" y="0"/>
          <a:ext cx="1392818" cy="1306903"/>
        </a:xfrm>
        <a:prstGeom prst="ellipse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zh-TW" altLang="en-US" sz="3200" b="1" kern="1200" dirty="0" smtClean="0"/>
            <a:t>學校</a:t>
          </a:r>
          <a:endParaRPr lang="zh-TW" altLang="en-US" sz="1800" kern="1200" dirty="0"/>
        </a:p>
      </dsp:txBody>
      <dsp:txXfrm>
        <a:off x="3053647" y="0"/>
        <a:ext cx="1392818" cy="1306903"/>
      </dsp:txXfrm>
    </dsp:sp>
    <dsp:sp modelId="{6E4911D0-A271-4AD7-8C99-9165D28AD87C}">
      <dsp:nvSpPr>
        <dsp:cNvPr id="0" name=""/>
        <dsp:cNvSpPr/>
      </dsp:nvSpPr>
      <dsp:spPr>
        <a:xfrm>
          <a:off x="4634153" y="2260423"/>
          <a:ext cx="235248" cy="4443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600" kern="1200"/>
        </a:p>
      </dsp:txBody>
      <dsp:txXfrm>
        <a:off x="4634153" y="2260423"/>
        <a:ext cx="235248" cy="444347"/>
      </dsp:txXfrm>
    </dsp:sp>
    <dsp:sp modelId="{C284001B-B4D3-4952-8C86-7F1586979551}">
      <dsp:nvSpPr>
        <dsp:cNvPr id="0" name=""/>
        <dsp:cNvSpPr/>
      </dsp:nvSpPr>
      <dsp:spPr>
        <a:xfrm>
          <a:off x="4980368" y="1829145"/>
          <a:ext cx="1428353" cy="1306903"/>
        </a:xfrm>
        <a:prstGeom prst="ellipse">
          <a:avLst/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zh-TW" sz="3200" b="1" kern="1200" dirty="0" smtClean="0"/>
            <a:t>環保團體</a:t>
          </a:r>
        </a:p>
      </dsp:txBody>
      <dsp:txXfrm>
        <a:off x="4980368" y="1829145"/>
        <a:ext cx="1428353" cy="1306903"/>
      </dsp:txXfrm>
    </dsp:sp>
    <dsp:sp modelId="{0AA4B087-EB91-48D7-B5E3-6DBE609B8EA2}">
      <dsp:nvSpPr>
        <dsp:cNvPr id="0" name=""/>
        <dsp:cNvSpPr/>
      </dsp:nvSpPr>
      <dsp:spPr>
        <a:xfrm rot="5400000">
          <a:off x="3621114" y="3182170"/>
          <a:ext cx="257885" cy="4443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600" kern="1200"/>
        </a:p>
      </dsp:txBody>
      <dsp:txXfrm rot="5400000">
        <a:off x="3621114" y="3182170"/>
        <a:ext cx="257885" cy="444347"/>
      </dsp:txXfrm>
    </dsp:sp>
    <dsp:sp modelId="{5A652390-A875-4375-9337-334E5284DE44}">
      <dsp:nvSpPr>
        <dsp:cNvPr id="0" name=""/>
        <dsp:cNvSpPr/>
      </dsp:nvSpPr>
      <dsp:spPr>
        <a:xfrm>
          <a:off x="3061528" y="3654930"/>
          <a:ext cx="1377057" cy="1313620"/>
        </a:xfrm>
        <a:prstGeom prst="ellipse">
          <a:avLst/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zh-TW" altLang="en-US" sz="3200" b="1" kern="1200" dirty="0" smtClean="0"/>
            <a:t>社區</a:t>
          </a:r>
          <a:endParaRPr lang="zh-TW" altLang="en-US" sz="1700" kern="1200" dirty="0"/>
        </a:p>
      </dsp:txBody>
      <dsp:txXfrm>
        <a:off x="3061528" y="3654930"/>
        <a:ext cx="1377057" cy="1313620"/>
      </dsp:txXfrm>
    </dsp:sp>
    <dsp:sp modelId="{5A3F98F4-6794-464E-9104-2CB7AB9D024A}">
      <dsp:nvSpPr>
        <dsp:cNvPr id="0" name=""/>
        <dsp:cNvSpPr/>
      </dsp:nvSpPr>
      <dsp:spPr>
        <a:xfrm rot="10800000">
          <a:off x="2585182" y="2260423"/>
          <a:ext cx="267423" cy="4443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600" kern="1200"/>
        </a:p>
      </dsp:txBody>
      <dsp:txXfrm rot="10800000">
        <a:off x="2585182" y="2260423"/>
        <a:ext cx="267423" cy="444347"/>
      </dsp:txXfrm>
    </dsp:sp>
    <dsp:sp modelId="{80326CB6-630E-4222-AE76-AD063FE248CA}">
      <dsp:nvSpPr>
        <dsp:cNvPr id="0" name=""/>
        <dsp:cNvSpPr/>
      </dsp:nvSpPr>
      <dsp:spPr>
        <a:xfrm>
          <a:off x="1152136" y="1829145"/>
          <a:ext cx="1306903" cy="1306903"/>
        </a:xfrm>
        <a:prstGeom prst="ellipse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zh-TW" altLang="en-US" sz="3200" b="1" kern="1200" dirty="0" smtClean="0"/>
            <a:t>企業</a:t>
          </a:r>
          <a:endParaRPr lang="zh-TW" altLang="en-US" sz="1800" kern="1200" dirty="0"/>
        </a:p>
      </dsp:txBody>
      <dsp:txXfrm>
        <a:off x="1152136" y="1829145"/>
        <a:ext cx="1306903" cy="13069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889250" cy="487363"/>
          </a:xfrm>
          <a:prstGeom prst="rect">
            <a:avLst/>
          </a:prstGeom>
        </p:spPr>
        <p:txBody>
          <a:bodyPr vert="horz" lIns="91402" tIns="45700" rIns="91402" bIns="4570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9838" y="0"/>
            <a:ext cx="2889250" cy="487363"/>
          </a:xfrm>
          <a:prstGeom prst="rect">
            <a:avLst/>
          </a:prstGeom>
        </p:spPr>
        <p:txBody>
          <a:bodyPr vert="horz" lIns="91402" tIns="45700" rIns="91402" bIns="45700" rtlCol="0"/>
          <a:lstStyle>
            <a:lvl1pPr algn="r">
              <a:defRPr sz="1200"/>
            </a:lvl1pPr>
          </a:lstStyle>
          <a:p>
            <a:endParaRPr lang="zh-TW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264650"/>
            <a:ext cx="5638800" cy="487363"/>
          </a:xfrm>
          <a:prstGeom prst="rect">
            <a:avLst/>
          </a:prstGeom>
        </p:spPr>
        <p:txBody>
          <a:bodyPr vert="horz" lIns="91402" tIns="45700" rIns="91402" bIns="45700" rtlCol="0" anchor="b"/>
          <a:lstStyle>
            <a:lvl1pPr algn="l">
              <a:defRPr sz="1200"/>
            </a:lvl1pPr>
          </a:lstStyle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1000" dirty="0" smtClean="0">
                <a:cs typeface="Times New Roman" pitchFamily="18" charset="0"/>
              </a:rPr>
              <a:t>©</a:t>
            </a:r>
            <a:r>
              <a:rPr lang="en-US" altLang="zh-TW" sz="1000" dirty="0" smtClean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1000" dirty="0" smtClean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10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253" y="9264650"/>
            <a:ext cx="2889250" cy="487363"/>
          </a:xfrm>
          <a:prstGeom prst="rect">
            <a:avLst/>
          </a:prstGeom>
        </p:spPr>
        <p:txBody>
          <a:bodyPr vert="horz" lIns="91402" tIns="45700" rIns="91402" bIns="45700" rtlCol="0" anchor="b"/>
          <a:lstStyle>
            <a:lvl1pPr algn="r">
              <a:defRPr sz="1200"/>
            </a:lvl1pPr>
          </a:lstStyle>
          <a:p>
            <a:fld id="{698DA220-4972-41BA-8119-9BE1F5D3FFD3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889938" cy="487680"/>
          </a:xfrm>
          <a:prstGeom prst="rect">
            <a:avLst/>
          </a:prstGeom>
        </p:spPr>
        <p:txBody>
          <a:bodyPr vert="horz" lIns="91402" tIns="45700" rIns="91402" bIns="4570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87680"/>
          </a:xfrm>
          <a:prstGeom prst="rect">
            <a:avLst/>
          </a:prstGeom>
        </p:spPr>
        <p:txBody>
          <a:bodyPr vert="horz" lIns="91402" tIns="45700" rIns="91402" bIns="4570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19920B8D-FDD6-4BC6-ADC1-DBFC95E5D961}" type="datetime1">
              <a:rPr lang="zh-TW" altLang="en-US" smtClean="0"/>
              <a:pPr>
                <a:defRPr/>
              </a:pPr>
              <a:t>2013/2/25</a:t>
            </a:fld>
            <a:endParaRPr lang="zh-TW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31838"/>
            <a:ext cx="4875212" cy="3657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2" tIns="45700" rIns="91402" bIns="45700" rtlCol="0" anchor="ctr"/>
          <a:lstStyle/>
          <a:p>
            <a:pPr lvl="0"/>
            <a:endParaRPr lang="zh-TW" alt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632960"/>
            <a:ext cx="5335270" cy="4389120"/>
          </a:xfrm>
          <a:prstGeom prst="rect">
            <a:avLst/>
          </a:prstGeom>
        </p:spPr>
        <p:txBody>
          <a:bodyPr vert="horz" lIns="91402" tIns="45700" rIns="91402" bIns="45700" rtlCol="0">
            <a:normAutofit/>
          </a:bodyPr>
          <a:lstStyle/>
          <a:p>
            <a:pPr lvl="0"/>
            <a:r>
              <a:rPr lang="en-US" altLang="zh-TW" noProof="0" smtClean="0"/>
              <a:t>Click to edit Master text styles</a:t>
            </a:r>
          </a:p>
          <a:p>
            <a:pPr lvl="1"/>
            <a:r>
              <a:rPr lang="en-US" altLang="zh-TW" noProof="0" smtClean="0"/>
              <a:t>Second level</a:t>
            </a:r>
          </a:p>
          <a:p>
            <a:pPr lvl="2"/>
            <a:r>
              <a:rPr lang="en-US" altLang="zh-TW" noProof="0" smtClean="0"/>
              <a:t>Third level</a:t>
            </a:r>
          </a:p>
          <a:p>
            <a:pPr lvl="3"/>
            <a:r>
              <a:rPr lang="en-US" altLang="zh-TW" noProof="0" smtClean="0"/>
              <a:t>Fourth level</a:t>
            </a:r>
          </a:p>
          <a:p>
            <a:pPr lvl="4"/>
            <a:r>
              <a:rPr lang="en-US" altLang="zh-TW" noProof="0" smtClean="0"/>
              <a:t>Fifth level</a:t>
            </a:r>
            <a:endParaRPr lang="zh-TW" altLang="en-U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9264227"/>
            <a:ext cx="2889938" cy="487680"/>
          </a:xfrm>
          <a:prstGeom prst="rect">
            <a:avLst/>
          </a:prstGeom>
        </p:spPr>
        <p:txBody>
          <a:bodyPr vert="horz" lIns="91402" tIns="45700" rIns="91402" bIns="4570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264227"/>
            <a:ext cx="2889938" cy="487680"/>
          </a:xfrm>
          <a:prstGeom prst="rect">
            <a:avLst/>
          </a:prstGeom>
        </p:spPr>
        <p:txBody>
          <a:bodyPr vert="horz" lIns="91402" tIns="45700" rIns="91402" bIns="4570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6D7F802D-DB63-45E1-8AE5-65EBDCCE3EF7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7F802D-DB63-45E1-8AE5-65EBDCCE3EF7}" type="slidenum">
              <a:rPr lang="zh-TW" altLang="en-US" smtClean="0"/>
              <a:pPr>
                <a:defRPr/>
              </a:pPr>
              <a:t>1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7F802D-DB63-45E1-8AE5-65EBDCCE3EF7}" type="slidenum">
              <a:rPr lang="zh-TW" altLang="en-US" smtClean="0"/>
              <a:pPr>
                <a:defRPr/>
              </a:pPr>
              <a:t>2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7F802D-DB63-45E1-8AE5-65EBDCCE3EF7}" type="slidenum">
              <a:rPr lang="zh-TW" altLang="en-US" smtClean="0"/>
              <a:pPr>
                <a:defRPr/>
              </a:pPr>
              <a:t>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TW" altLang="zh-TW" dirty="0" smtClean="0"/>
              <a:t>有沒有一些工序是市民在棄置膠樽前可以先自行處理的</a:t>
            </a:r>
            <a:r>
              <a:rPr lang="zh-TW" altLang="en-US" dirty="0" smtClean="0"/>
              <a:t>？</a:t>
            </a:r>
            <a:endParaRPr lang="en-US" altLang="zh-TW" dirty="0" smtClean="0"/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zh-TW" altLang="en-US" dirty="0" smtClean="0"/>
              <a:t>有</a:t>
            </a:r>
            <a:endParaRPr lang="en-US" altLang="zh-TW" dirty="0" smtClean="0"/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zh-TW" altLang="en-US" dirty="0" smtClean="0"/>
              <a:t>清洗膠樽、拆掉招紙、除去樽蓋環</a:t>
            </a:r>
            <a:endParaRPr lang="en-US" altLang="zh-TW" dirty="0" smtClean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zh-TW" dirty="0" smtClean="0"/>
          </a:p>
          <a:p>
            <a:pPr defTabSz="914024" eaLnBrk="1" hangingPunct="1">
              <a:spcBef>
                <a:spcPct val="0"/>
              </a:spcBef>
              <a:defRPr/>
            </a:pPr>
            <a:r>
              <a:rPr lang="zh-TW" altLang="en-US" dirty="0" smtClean="0"/>
              <a:t>如我們先扭細膠樽，能否幫助工人更有效處理塑膠？為甚麼？</a:t>
            </a:r>
          </a:p>
          <a:p>
            <a:pPr eaLnBrk="1" hangingPunct="1">
              <a:spcBef>
                <a:spcPct val="0"/>
              </a:spcBef>
              <a:buFont typeface="Arial" pitchFamily="34" charset="0"/>
              <a:buChar char="•"/>
            </a:pPr>
            <a:r>
              <a:rPr lang="zh-TW" altLang="en-US" dirty="0" smtClean="0"/>
              <a:t>不能</a:t>
            </a:r>
            <a:endParaRPr lang="en-US" altLang="zh-TW" dirty="0" smtClean="0"/>
          </a:p>
          <a:p>
            <a:pPr eaLnBrk="1" hangingPunct="1">
              <a:spcBef>
                <a:spcPct val="0"/>
              </a:spcBef>
              <a:buFont typeface="Arial" pitchFamily="34" charset="0"/>
              <a:buChar char="•"/>
            </a:pPr>
            <a:r>
              <a:rPr lang="zh-TW" altLang="en-US" dirty="0" smtClean="0"/>
              <a:t>因為膠樽、樽蓋、同蓋掩和招紙不屬同一種塑膠</a:t>
            </a:r>
            <a:endParaRPr lang="en-US" altLang="zh-TW" dirty="0" smtClean="0"/>
          </a:p>
          <a:p>
            <a:pPr eaLnBrk="1" hangingPunct="1">
              <a:spcBef>
                <a:spcPct val="0"/>
              </a:spcBef>
              <a:buFont typeface="Arial" pitchFamily="34" charset="0"/>
              <a:buChar char="•"/>
            </a:pPr>
            <a:r>
              <a:rPr lang="zh-TW" altLang="en-US" dirty="0" smtClean="0"/>
              <a:t>膠樽扭細會難以去掉招紙</a:t>
            </a:r>
            <a:endParaRPr lang="en-US" altLang="zh-TW" dirty="0" smtClean="0"/>
          </a:p>
          <a:p>
            <a:pPr eaLnBrk="1" hangingPunct="1">
              <a:spcBef>
                <a:spcPct val="0"/>
              </a:spcBef>
              <a:buFont typeface="Arial" pitchFamily="34" charset="0"/>
              <a:buChar char="•"/>
            </a:pPr>
            <a:r>
              <a:rPr lang="zh-TW" altLang="en-US" dirty="0" smtClean="0"/>
              <a:t>反而加重了工人的工作量</a:t>
            </a: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B1FD1F-7888-40CF-941D-3795156A9290}" type="slidenum">
              <a:rPr lang="zh-TW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zh-TW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TW" altLang="en-US" dirty="0" smtClean="0"/>
              <a:t>（詳參考察工作紙）</a:t>
            </a:r>
            <a:endParaRPr lang="en-US" altLang="zh-TW" dirty="0" smtClean="0"/>
          </a:p>
          <a:p>
            <a:pPr eaLnBrk="1" hangingPunct="1">
              <a:spcBef>
                <a:spcPct val="0"/>
              </a:spcBef>
              <a:buFont typeface="Wingdings" pitchFamily="2" charset="2"/>
              <a:buChar char="l"/>
            </a:pPr>
            <a:r>
              <a:rPr lang="zh-TW" altLang="zh-TW" dirty="0" smtClean="0"/>
              <a:t>回收活動涉及甚麼人物？</a:t>
            </a:r>
            <a:endParaRPr lang="en-US" altLang="zh-TW" dirty="0" smtClean="0"/>
          </a:p>
          <a:p>
            <a:pPr eaLnBrk="1" hangingPunct="1">
              <a:spcBef>
                <a:spcPct val="0"/>
              </a:spcBef>
              <a:buFont typeface="Wingdings" pitchFamily="2" charset="2"/>
              <a:buChar char="l"/>
            </a:pPr>
            <a:r>
              <a:rPr lang="zh-TW" altLang="zh-TW" dirty="0" smtClean="0"/>
              <a:t>不同持分者推動回收的方式、內容和目的是甚麼？是否有不同？</a:t>
            </a:r>
            <a:endParaRPr lang="en-US" altLang="zh-TW" dirty="0" smtClean="0"/>
          </a:p>
          <a:p>
            <a:pPr eaLnBrk="1" hangingPunct="1">
              <a:spcBef>
                <a:spcPct val="0"/>
              </a:spcBef>
              <a:buFont typeface="Wingdings" pitchFamily="2" charset="2"/>
              <a:buChar char="l"/>
            </a:pPr>
            <a:r>
              <a:rPr lang="zh-TW" altLang="zh-TW" dirty="0" smtClean="0"/>
              <a:t>不同持分者對推動回收採取甚麼態度？積極／被動？</a:t>
            </a:r>
            <a:endParaRPr lang="en-US" altLang="zh-TW" dirty="0" smtClean="0"/>
          </a:p>
          <a:p>
            <a:pPr eaLnBrk="1" hangingPunct="1">
              <a:spcBef>
                <a:spcPct val="0"/>
              </a:spcBef>
              <a:buFont typeface="Wingdings" pitchFamily="2" charset="2"/>
              <a:buChar char="l"/>
            </a:pPr>
            <a:r>
              <a:rPr lang="zh-TW" altLang="zh-TW" dirty="0" smtClean="0"/>
              <a:t>不同持分者在推動回收的程度上有否不同？如有，有何不同？</a:t>
            </a:r>
            <a:endParaRPr lang="en-US" altLang="zh-TW" dirty="0" smtClean="0"/>
          </a:p>
          <a:p>
            <a:pPr eaLnBrk="1" hangingPunct="1">
              <a:spcBef>
                <a:spcPct val="0"/>
              </a:spcBef>
              <a:buFont typeface="Wingdings" pitchFamily="2" charset="2"/>
              <a:buChar char="l"/>
            </a:pPr>
            <a:r>
              <a:rPr lang="zh-TW" altLang="zh-TW" dirty="0" smtClean="0"/>
              <a:t>不同持分者在推動回收時是否遇到困難？如有，面對甚麼困難？如何面對困難？</a:t>
            </a:r>
            <a:endParaRPr lang="en-US" altLang="zh-TW" dirty="0" smtClean="0"/>
          </a:p>
          <a:p>
            <a:pPr eaLnBrk="1" hangingPunct="1">
              <a:spcBef>
                <a:spcPct val="0"/>
              </a:spcBef>
              <a:buFont typeface="Wingdings" pitchFamily="2" charset="2"/>
              <a:buChar char="l"/>
            </a:pPr>
            <a:r>
              <a:rPr lang="zh-TW" altLang="zh-TW" dirty="0" smtClean="0"/>
              <a:t>各項回收活動的成效如何？能否改變市民的生活習慣？為甚麼？</a:t>
            </a:r>
            <a:endParaRPr lang="zh-TW" altLang="en-US" dirty="0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9176F8E-221B-4708-ADF8-972EA664AAD6}" type="slidenum">
              <a:rPr lang="zh-TW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zh-TW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TW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94E6F23-369F-4C18-821C-75C2643C2028}" type="slidenum">
              <a:rPr lang="zh-TW" altLang="en-US" smtClean="0"/>
              <a:pPr>
                <a:defRPr/>
              </a:pPr>
              <a:t>9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TW" altLang="en-US" smtClean="0"/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en-US" altLang="zh-TW" smtClean="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</a:pPr>
            <a:endParaRPr lang="zh-TW" altLang="en-US" smtClean="0">
              <a:solidFill>
                <a:srgbClr val="FF0000"/>
              </a:solidFill>
            </a:endParaRP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BDEB7E-1993-4BCA-88D8-FA941A58C097}" type="slidenum">
              <a:rPr lang="zh-TW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zh-TW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7F802D-DB63-45E1-8AE5-65EBDCCE3EF7}" type="slidenum">
              <a:rPr lang="zh-TW" altLang="en-US" smtClean="0"/>
              <a:pPr>
                <a:defRPr/>
              </a:pPr>
              <a:t>12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TW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9A1F45A-2B71-4E24-A407-21482CADAD1A}" type="slidenum">
              <a:rPr lang="zh-TW" altLang="en-US" smtClean="0"/>
              <a:pPr>
                <a:defRPr/>
              </a:pPr>
              <a:t>14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 useBgFill="1">
        <p:nvSpPr>
          <p:cNvPr id="5" name="Rounded Rectangle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6" name="Rectangle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altLang="zh-TW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83E33-116B-4BE4-A07C-45BB7CB58208}" type="datetime1">
              <a:rPr lang="zh-TW" altLang="en-US" smtClean="0"/>
              <a:pPr>
                <a:defRPr/>
              </a:pPr>
              <a:t>2013/2/25</a:t>
            </a:fld>
            <a:endParaRPr lang="zh-TW" altLang="en-US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532440" y="6237312"/>
            <a:ext cx="457200" cy="457200"/>
          </a:xfrm>
        </p:spPr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6FDBE58-65A6-4825-87B3-60FEF0211085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35165-6BE6-4B88-BA14-FB6E20EB6173}" type="datetime1">
              <a:rPr lang="zh-TW" altLang="en-US" smtClean="0"/>
              <a:pPr>
                <a:defRPr/>
              </a:pPr>
              <a:t>2013/2/25</a:t>
            </a:fld>
            <a:endParaRPr lang="zh-TW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B614C-7D0B-41A7-BD6A-C09CCD7C0A80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D7291B-AF13-4495-9827-43549E5ED556}" type="datetime1">
              <a:rPr lang="zh-TW" altLang="en-US" smtClean="0"/>
              <a:pPr>
                <a:defRPr/>
              </a:pPr>
              <a:t>2013/2/25</a:t>
            </a:fld>
            <a:endParaRPr lang="zh-TW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D4395-5FFD-4C4B-9FA2-7B2DB1C24594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00029-92B1-4435-977B-0D38DFCBB8C9}" type="datetime1">
              <a:rPr lang="zh-TW" altLang="en-US" smtClean="0"/>
              <a:pPr>
                <a:defRPr/>
              </a:pPr>
              <a:t>2013/2/25</a:t>
            </a:fld>
            <a:endParaRPr lang="zh-TW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8532440" y="6237312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D6556-A3D6-45EA-B66F-CF4E2738BF21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 useBgFill="1">
        <p:nvSpPr>
          <p:cNvPr id="5" name="Rounded Rectangle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6" name="Rectangle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A1F7E-AD4B-40CE-8771-CD01C967D43B}" type="datetime1">
              <a:rPr lang="zh-TW" altLang="en-US" smtClean="0"/>
              <a:pPr>
                <a:defRPr/>
              </a:pPr>
              <a:t>2013/2/25</a:t>
            </a:fld>
            <a:endParaRPr lang="zh-TW" alt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52F39E-6792-4F9A-96DC-1995D8D77EC1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83C89-7ABD-40E5-A7F0-9461DD8F7BF9}" type="datetime1">
              <a:rPr lang="zh-TW" altLang="en-US" smtClean="0"/>
              <a:pPr>
                <a:defRPr/>
              </a:pPr>
              <a:t>2013/2/25</a:t>
            </a:fld>
            <a:endParaRPr lang="zh-TW" alt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A9517-9181-4998-B23C-89E6AA0B8E4A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9EC65-40DB-42DE-B530-11402E0AA735}" type="datetime1">
              <a:rPr lang="zh-TW" altLang="en-US" smtClean="0"/>
              <a:pPr>
                <a:defRPr/>
              </a:pPr>
              <a:t>2013/2/25</a:t>
            </a:fld>
            <a:endParaRPr lang="zh-TW" alt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07A4D-04F5-446C-9486-08C91A09355A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ACBD1-87AC-4B91-BED6-76A66FEEE3D1}" type="datetime1">
              <a:rPr lang="zh-TW" altLang="en-US" smtClean="0"/>
              <a:pPr>
                <a:defRPr/>
              </a:pPr>
              <a:t>2013/2/25</a:t>
            </a:fld>
            <a:endParaRPr lang="zh-TW" alt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F01DC-A461-4857-B0D0-AD7136FBFDA9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3AA76-8DA7-4B7E-B15C-89E84FD4EE5D}" type="datetime1">
              <a:rPr lang="zh-TW" altLang="en-US" smtClean="0"/>
              <a:pPr>
                <a:defRPr/>
              </a:pPr>
              <a:t>2013/2/25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78902-E8C2-4BD6-8D75-FD3981784765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7ED40-45B0-43B0-8F3E-5C1E17DFE49A}" type="datetime1">
              <a:rPr lang="zh-TW" altLang="en-US" smtClean="0"/>
              <a:pPr>
                <a:defRPr/>
              </a:pPr>
              <a:t>2013/2/25</a:t>
            </a:fld>
            <a:endParaRPr lang="zh-TW" alt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3C07F-C8B8-4BF5-A0FC-EB3895C09BE8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6" name="Rectangle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altLang="zh-TW" noProof="0" smtClean="0"/>
              <a:t>Click icon to add picture</a:t>
            </a:r>
            <a:endParaRPr lang="en-US" noProof="0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8B5D5-60AC-4DDD-9973-74CC866A0D17}" type="datetime1">
              <a:rPr lang="zh-TW" altLang="en-US" smtClean="0"/>
              <a:pPr>
                <a:defRPr/>
              </a:pPr>
              <a:t>2013/2/25</a:t>
            </a:fld>
            <a:endParaRPr lang="zh-TW" alt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4858C5-EDC8-408D-9482-A8C99FC7B544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E48F4F3-2E0A-4495-8B36-48872E5E7B10}" type="datetime1">
              <a:rPr lang="zh-TW" altLang="en-US" smtClean="0"/>
              <a:pPr>
                <a:defRPr/>
              </a:pPr>
              <a:t>2013/2/25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B23FCA76-4664-41CF-8941-B3E7AE3F99C1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1" r:id="rId2"/>
    <p:sldLayoutId id="2147483789" r:id="rId3"/>
    <p:sldLayoutId id="2147483782" r:id="rId4"/>
    <p:sldLayoutId id="2147483783" r:id="rId5"/>
    <p:sldLayoutId id="2147483784" r:id="rId6"/>
    <p:sldLayoutId id="2147483785" r:id="rId7"/>
    <p:sldLayoutId id="2147483790" r:id="rId8"/>
    <p:sldLayoutId id="2147483791" r:id="rId9"/>
    <p:sldLayoutId id="2147483786" r:id="rId10"/>
    <p:sldLayoutId id="2147483787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  <a:ea typeface="微軟正黑體" pitchFamily="34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  <a:ea typeface="微軟正黑體" pitchFamily="34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  <a:ea typeface="微軟正黑體" pitchFamily="34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  <a:ea typeface="微軟正黑體" pitchFamily="34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  <a:ea typeface="微軟正黑體" pitchFamily="34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  <a:ea typeface="微軟正黑體" pitchFamily="34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  <a:ea typeface="微軟正黑體" pitchFamily="34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  <a:ea typeface="微軟正黑體" pitchFamily="34" charset="-12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D8AFB9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DE6C36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DE6C36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wmf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zh-TW" altLang="en-US" smtClean="0"/>
          </a:p>
        </p:txBody>
      </p:sp>
      <p:sp>
        <p:nvSpPr>
          <p:cNvPr id="6147" name="Title 1"/>
          <p:cNvSpPr>
            <a:spLocks noGrp="1"/>
          </p:cNvSpPr>
          <p:nvPr>
            <p:ph type="ctrTitle"/>
          </p:nvPr>
        </p:nvSpPr>
        <p:spPr>
          <a:xfrm>
            <a:off x="457200" y="1506538"/>
            <a:ext cx="8229600" cy="1470025"/>
          </a:xfrm>
        </p:spPr>
        <p:txBody>
          <a:bodyPr/>
          <a:lstStyle/>
          <a:p>
            <a:pPr eaLnBrk="1" hangingPunct="1"/>
            <a:r>
              <a:rPr lang="zh-TW" altLang="en-US" dirty="0" smtClean="0"/>
              <a:t>課節四：回顧考察旅程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00632" y="6381328"/>
            <a:ext cx="55514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1000" dirty="0">
                <a:cs typeface="Times New Roman" pitchFamily="18" charset="0"/>
              </a:rPr>
              <a:t>©</a:t>
            </a:r>
            <a:r>
              <a:rPr lang="en-US" altLang="zh-TW" sz="10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10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288" y="476250"/>
            <a:ext cx="8291512" cy="5543550"/>
          </a:xfrm>
        </p:spPr>
        <p:txBody>
          <a:bodyPr>
            <a:normAutofit/>
          </a:bodyPr>
          <a:lstStyle/>
          <a:p>
            <a:pPr marL="514350" indent="-514350" eaLnBrk="1" fontAlgn="auto" hangingPunct="1">
              <a:spcBef>
                <a:spcPts val="58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zh-TW" altLang="zh-TW" sz="3200" b="1" u="sng" dirty="0" smtClean="0"/>
              <a:t>營運成本高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zh-TW" altLang="en-US" dirty="0"/>
          </a:p>
        </p:txBody>
      </p:sp>
      <p:sp>
        <p:nvSpPr>
          <p:cNvPr id="4" name="Cloud Callout 3"/>
          <p:cNvSpPr/>
          <p:nvPr/>
        </p:nvSpPr>
        <p:spPr>
          <a:xfrm>
            <a:off x="5148263" y="765175"/>
            <a:ext cx="2916237" cy="2303463"/>
          </a:xfrm>
          <a:prstGeom prst="cloudCallout">
            <a:avLst>
              <a:gd name="adj1" fmla="val 33131"/>
              <a:gd name="adj2" fmla="val 65567"/>
            </a:avLst>
          </a:prstGeom>
          <a:solidFill>
            <a:srgbClr val="91D9E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14340" name="TextBox 4"/>
          <p:cNvSpPr txBox="1">
            <a:spLocks noChangeArrowheads="1"/>
          </p:cNvSpPr>
          <p:nvPr/>
        </p:nvSpPr>
        <p:spPr bwMode="auto">
          <a:xfrm>
            <a:off x="5507434" y="1446610"/>
            <a:ext cx="25209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zh-TW" altLang="en-US" sz="2400" dirty="0">
                <a:latin typeface="Perpetua" pitchFamily="18" charset="0"/>
              </a:rPr>
              <a:t>環保園的主要支出在哪裡？</a:t>
            </a:r>
          </a:p>
        </p:txBody>
      </p:sp>
      <p:sp>
        <p:nvSpPr>
          <p:cNvPr id="6" name="Cloud Callout 5"/>
          <p:cNvSpPr/>
          <p:nvPr/>
        </p:nvSpPr>
        <p:spPr>
          <a:xfrm>
            <a:off x="468313" y="4077741"/>
            <a:ext cx="3527425" cy="2087563"/>
          </a:xfrm>
          <a:prstGeom prst="cloudCallout">
            <a:avLst>
              <a:gd name="adj1" fmla="val -42293"/>
              <a:gd name="adj2" fmla="val 55756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14342" name="TextBox 6"/>
          <p:cNvSpPr txBox="1">
            <a:spLocks noChangeArrowheads="1"/>
          </p:cNvSpPr>
          <p:nvPr/>
        </p:nvSpPr>
        <p:spPr bwMode="auto">
          <a:xfrm>
            <a:off x="828303" y="4652963"/>
            <a:ext cx="30956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zh-TW" altLang="en-US" sz="2400" dirty="0">
                <a:latin typeface="Perpetua" pitchFamily="18" charset="0"/>
              </a:rPr>
              <a:t>環保園能夠達到收支平衡嗎？為甚麼？</a:t>
            </a:r>
          </a:p>
        </p:txBody>
      </p:sp>
      <p:pic>
        <p:nvPicPr>
          <p:cNvPr id="14343" name="Picture 4" descr="http://orientaldaily.on.cc/cnt/news/20120410/photo/0410-00176-097b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1196975"/>
            <a:ext cx="3887787" cy="260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6" descr="屯門環保園以三億多元公帑興建，惟回收產量未如理想。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428" y="3861048"/>
            <a:ext cx="4418012" cy="245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5" name="Rectangle 11"/>
          <p:cNvSpPr>
            <a:spLocks noChangeArrowheads="1"/>
          </p:cNvSpPr>
          <p:nvPr/>
        </p:nvSpPr>
        <p:spPr bwMode="auto">
          <a:xfrm>
            <a:off x="7034788" y="6309320"/>
            <a:ext cx="156966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zh-TW" altLang="en-US" sz="1200" dirty="0">
                <a:latin typeface="Perpetua" pitchFamily="18" charset="0"/>
              </a:rPr>
              <a:t>圖片來源：東方日報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1D6556-A3D6-45EA-B66F-CF4E2738BF21}" type="slidenum">
              <a:rPr lang="zh-TW" altLang="en-US" smtClean="0"/>
              <a:pPr>
                <a:defRPr/>
              </a:pPr>
              <a:t>10</a:t>
            </a:fld>
            <a:endParaRPr lang="zh-TW" altLang="en-US"/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100632" y="6381328"/>
            <a:ext cx="55514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1000" dirty="0">
                <a:cs typeface="Times New Roman" pitchFamily="18" charset="0"/>
              </a:rPr>
              <a:t>©</a:t>
            </a:r>
            <a:r>
              <a:rPr lang="en-US" altLang="zh-TW" sz="10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10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340" grpId="0"/>
      <p:bldP spid="6" grpId="0" animBg="1"/>
      <p:bldP spid="143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2"/>
          <p:cNvSpPr>
            <a:spLocks noGrp="1"/>
          </p:cNvSpPr>
          <p:nvPr>
            <p:ph sz="quarter" idx="1"/>
          </p:nvPr>
        </p:nvSpPr>
        <p:spPr>
          <a:xfrm>
            <a:off x="539750" y="404813"/>
            <a:ext cx="7772400" cy="5183187"/>
          </a:xfrm>
        </p:spPr>
        <p:txBody>
          <a:bodyPr/>
          <a:lstStyle/>
          <a:p>
            <a:pPr marL="514350" indent="-514350" eaLnBrk="1" hangingPunct="1">
              <a:buFont typeface="Franklin Gothic Book" pitchFamily="34" charset="0"/>
              <a:buAutoNum type="arabicPeriod" startAt="2"/>
            </a:pPr>
            <a:r>
              <a:rPr lang="zh-TW" altLang="en-US" sz="3200" b="1" u="sng" dirty="0" smtClean="0"/>
              <a:t>回收量不達標</a:t>
            </a:r>
            <a:endParaRPr lang="en-US" altLang="zh-TW" sz="3200" b="1" u="sng" dirty="0" smtClean="0"/>
          </a:p>
          <a:p>
            <a:pPr marL="514350" indent="-514350" eaLnBrk="1" hangingPunct="1">
              <a:buFont typeface="Wingdings" pitchFamily="2" charset="2"/>
              <a:buChar char="l"/>
            </a:pPr>
            <a:endParaRPr lang="en-US" altLang="zh-TW" sz="2000" dirty="0" smtClean="0"/>
          </a:p>
        </p:txBody>
      </p:sp>
      <p:sp>
        <p:nvSpPr>
          <p:cNvPr id="4" name="Rounded Rectangular Callout 3"/>
          <p:cNvSpPr/>
          <p:nvPr/>
        </p:nvSpPr>
        <p:spPr>
          <a:xfrm>
            <a:off x="539552" y="3716114"/>
            <a:ext cx="3168650" cy="2089150"/>
          </a:xfrm>
          <a:prstGeom prst="wedgeRoundRectCallout">
            <a:avLst>
              <a:gd name="adj1" fmla="val -38819"/>
              <a:gd name="adj2" fmla="val 61231"/>
              <a:gd name="adj3" fmla="val 16667"/>
            </a:avLst>
          </a:prstGeom>
          <a:solidFill>
            <a:srgbClr val="ECC14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5" name="Rounded Rectangular Callout 4"/>
          <p:cNvSpPr/>
          <p:nvPr/>
        </p:nvSpPr>
        <p:spPr>
          <a:xfrm>
            <a:off x="2627784" y="5229200"/>
            <a:ext cx="2448272" cy="1081087"/>
          </a:xfrm>
          <a:prstGeom prst="wedgeRoundRectCallout">
            <a:avLst>
              <a:gd name="adj1" fmla="val 32705"/>
              <a:gd name="adj2" fmla="val 63769"/>
              <a:gd name="adj3" fmla="val 16667"/>
            </a:avLst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 dirty="0"/>
          </a:p>
        </p:txBody>
      </p:sp>
      <p:sp>
        <p:nvSpPr>
          <p:cNvPr id="15365" name="TextBox 5"/>
          <p:cNvSpPr txBox="1">
            <a:spLocks noChangeArrowheads="1"/>
          </p:cNvSpPr>
          <p:nvPr/>
        </p:nvSpPr>
        <p:spPr bwMode="auto">
          <a:xfrm>
            <a:off x="755576" y="3933056"/>
            <a:ext cx="273685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zh-TW" altLang="en-US" sz="2400" dirty="0">
                <a:latin typeface="Perpetua" pitchFamily="18" charset="0"/>
              </a:rPr>
              <a:t>環保園期望每日可回收多少塑膠？為甚麼回收量會不達標？</a:t>
            </a:r>
          </a:p>
        </p:txBody>
      </p:sp>
      <p:sp>
        <p:nvSpPr>
          <p:cNvPr id="15366" name="TextBox 10"/>
          <p:cNvSpPr txBox="1">
            <a:spLocks noChangeArrowheads="1"/>
          </p:cNvSpPr>
          <p:nvPr/>
        </p:nvSpPr>
        <p:spPr bwMode="auto">
          <a:xfrm>
            <a:off x="2772023" y="5445224"/>
            <a:ext cx="22320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zh-TW" altLang="zh-TW" sz="2000" dirty="0">
                <a:latin typeface="Perpetua" pitchFamily="18" charset="0"/>
              </a:rPr>
              <a:t>誰人／哪個機構可協助解決困難？</a:t>
            </a:r>
          </a:p>
        </p:txBody>
      </p:sp>
      <p:pic>
        <p:nvPicPr>
          <p:cNvPr id="15367" name="Picture 5" descr="http://prrc.yot.org.hk/wp-content/uploads/2010/05/accessorie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3933056"/>
            <a:ext cx="3274070" cy="2464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Wave 8"/>
          <p:cNvSpPr/>
          <p:nvPr/>
        </p:nvSpPr>
        <p:spPr>
          <a:xfrm>
            <a:off x="755576" y="980728"/>
            <a:ext cx="7560840" cy="2808312"/>
          </a:xfrm>
          <a:prstGeom prst="wave">
            <a:avLst>
              <a:gd name="adj1" fmla="val 7399"/>
              <a:gd name="adj2" fmla="val -441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514350" indent="-514350" eaLnBrk="1" hangingPunct="1"/>
            <a:r>
              <a:rPr lang="zh-TW" altLang="en-US" sz="2200" dirty="0" smtClean="0"/>
              <a:t>        </a:t>
            </a:r>
            <a:r>
              <a:rPr lang="zh-TW" altLang="en-US" sz="2400" dirty="0" smtClean="0"/>
              <a:t>據了解，該中心是由政府投資購買器材及興建廠房，並以象徵式月租一元租給仁愛堂。不過，該中心營運至今，每日回收量平均只約五公噸，只達目標回收量的兩成半，中心一直虧損。</a:t>
            </a:r>
            <a:endParaRPr lang="en-US" altLang="zh-TW" sz="2400" dirty="0" smtClean="0"/>
          </a:p>
          <a:p>
            <a:pPr marL="514350" indent="-514350" eaLnBrk="1" hangingPunct="1"/>
            <a:r>
              <a:rPr lang="zh-TW" altLang="en-US" sz="1500" dirty="0" smtClean="0"/>
              <a:t>                                    （節錄自</a:t>
            </a:r>
            <a:r>
              <a:rPr lang="en-US" altLang="zh-TW" sz="1500" dirty="0" smtClean="0"/>
              <a:t>10/4/2012</a:t>
            </a:r>
            <a:r>
              <a:rPr lang="zh-TW" altLang="en-US" sz="1500" dirty="0" smtClean="0"/>
              <a:t>東方日報）</a:t>
            </a:r>
            <a:endParaRPr lang="zh-TW" altLang="en-US" sz="1500" b="1" u="sng" dirty="0" smtClean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1D6556-A3D6-45EA-B66F-CF4E2738BF21}" type="slidenum">
              <a:rPr lang="zh-TW" altLang="en-US" smtClean="0"/>
              <a:pPr>
                <a:defRPr/>
              </a:pPr>
              <a:t>11</a:t>
            </a:fld>
            <a:endParaRPr lang="zh-TW" altLang="en-US"/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100632" y="6381328"/>
            <a:ext cx="55514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1000" dirty="0">
                <a:cs typeface="Times New Roman" pitchFamily="18" charset="0"/>
              </a:rPr>
              <a:t>©</a:t>
            </a:r>
            <a:r>
              <a:rPr lang="en-US" altLang="zh-TW" sz="10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10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5365" grpId="0"/>
      <p:bldP spid="1536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850" y="476250"/>
            <a:ext cx="8075613" cy="5327650"/>
          </a:xfrm>
        </p:spPr>
        <p:txBody>
          <a:bodyPr>
            <a:normAutofit/>
          </a:bodyPr>
          <a:lstStyle/>
          <a:p>
            <a:pPr marL="514350" indent="-514350" eaLnBrk="1" fontAlgn="auto" hangingPunct="1">
              <a:spcBef>
                <a:spcPts val="580"/>
              </a:spcBef>
              <a:spcAft>
                <a:spcPts val="0"/>
              </a:spcAft>
              <a:buFont typeface="+mj-lt"/>
              <a:buAutoNum type="arabicPeriod" startAt="3"/>
              <a:defRPr/>
            </a:pPr>
            <a:r>
              <a:rPr lang="zh-TW" altLang="zh-TW" sz="2800" b="1" u="sng" dirty="0" smtClean="0"/>
              <a:t>市面上回收分類不夠仔細</a:t>
            </a:r>
            <a:endParaRPr lang="en-US" altLang="zh-TW" sz="2800" b="1" u="sng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zh-TW" altLang="en-US" dirty="0"/>
          </a:p>
        </p:txBody>
      </p:sp>
      <p:pic>
        <p:nvPicPr>
          <p:cNvPr id="16387" name="Picture 2" descr="http://travel.people.com.cn/mediafile/201206/12/P2012061211090011579287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1628775"/>
            <a:ext cx="2959100" cy="444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Rectangle 5"/>
          <p:cNvSpPr>
            <a:spLocks noChangeArrowheads="1"/>
          </p:cNvSpPr>
          <p:nvPr/>
        </p:nvSpPr>
        <p:spPr bwMode="auto">
          <a:xfrm>
            <a:off x="6342290" y="6093296"/>
            <a:ext cx="22621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zh-TW" altLang="en-US" sz="1200" dirty="0">
                <a:latin typeface="Perpetua" pitchFamily="18" charset="0"/>
              </a:rPr>
              <a:t>圖片來源：</a:t>
            </a:r>
            <a:r>
              <a:rPr kumimoji="0" lang="en-US" altLang="zh-TW" sz="1200" dirty="0" err="1">
                <a:latin typeface="Perpetua" pitchFamily="18" charset="0"/>
              </a:rPr>
              <a:t>Kiu</a:t>
            </a:r>
            <a:r>
              <a:rPr kumimoji="0" lang="en-US" altLang="zh-TW" sz="1200" dirty="0">
                <a:latin typeface="Perpetua" pitchFamily="18" charset="0"/>
              </a:rPr>
              <a:t> yang,</a:t>
            </a:r>
            <a:r>
              <a:rPr kumimoji="0" lang="zh-TW" altLang="en-US" sz="1200" dirty="0">
                <a:latin typeface="Perpetua" pitchFamily="18" charset="0"/>
              </a:rPr>
              <a:t>環球旅遊</a:t>
            </a:r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1628775"/>
            <a:ext cx="2112962" cy="445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val Callout 7"/>
          <p:cNvSpPr/>
          <p:nvPr/>
        </p:nvSpPr>
        <p:spPr>
          <a:xfrm>
            <a:off x="323850" y="1125538"/>
            <a:ext cx="3095625" cy="2303462"/>
          </a:xfrm>
          <a:prstGeom prst="wedgeEllipse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9" name="Oval Callout 8"/>
          <p:cNvSpPr/>
          <p:nvPr/>
        </p:nvSpPr>
        <p:spPr>
          <a:xfrm>
            <a:off x="323850" y="3860800"/>
            <a:ext cx="3095625" cy="2305050"/>
          </a:xfrm>
          <a:prstGeom prst="wedgeEllipseCallout">
            <a:avLst>
              <a:gd name="adj1" fmla="val 29187"/>
              <a:gd name="adj2" fmla="val 54600"/>
            </a:avLst>
          </a:prstGeom>
          <a:solidFill>
            <a:srgbClr val="9DE7C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16392" name="TextBox 9"/>
          <p:cNvSpPr txBox="1">
            <a:spLocks noChangeArrowheads="1"/>
          </p:cNvSpPr>
          <p:nvPr/>
        </p:nvSpPr>
        <p:spPr bwMode="auto">
          <a:xfrm>
            <a:off x="683568" y="1484313"/>
            <a:ext cx="244827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0" lang="zh-TW" altLang="en-US" sz="2400" dirty="0">
                <a:latin typeface="Perpetua" pitchFamily="18" charset="0"/>
              </a:rPr>
              <a:t>香港和日本的塑膠回收箱，在功能上有甚麼不同的地方？</a:t>
            </a:r>
          </a:p>
        </p:txBody>
      </p:sp>
      <p:sp>
        <p:nvSpPr>
          <p:cNvPr id="16393" name="Rectangle 6"/>
          <p:cNvSpPr>
            <a:spLocks noChangeArrowheads="1"/>
          </p:cNvSpPr>
          <p:nvPr/>
        </p:nvSpPr>
        <p:spPr bwMode="auto">
          <a:xfrm>
            <a:off x="827088" y="4437063"/>
            <a:ext cx="23050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342900" algn="l"/>
              </a:tabLst>
            </a:pPr>
            <a:r>
              <a:rPr lang="zh-TW" sz="2400" dirty="0">
                <a:latin typeface="新細明體" pitchFamily="18" charset="-120"/>
                <a:cs typeface="Times New Roman" pitchFamily="18" charset="0"/>
              </a:rPr>
              <a:t>需要甚麼措施、技術，才可解決困難？</a:t>
            </a:r>
            <a:endParaRPr lang="zh-TW" sz="24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1D6556-A3D6-45EA-B66F-CF4E2738BF21}" type="slidenum">
              <a:rPr lang="zh-TW" altLang="en-US" smtClean="0"/>
              <a:pPr>
                <a:defRPr/>
              </a:pPr>
              <a:t>12</a:t>
            </a:fld>
            <a:endParaRPr lang="zh-TW" altLang="en-US"/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100632" y="6381328"/>
            <a:ext cx="55514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1000" dirty="0">
                <a:cs typeface="Times New Roman" pitchFamily="18" charset="0"/>
              </a:rPr>
              <a:t>©</a:t>
            </a:r>
            <a:r>
              <a:rPr lang="en-US" altLang="zh-TW" sz="10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10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6392" grpId="0"/>
      <p:bldP spid="1639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9750" y="260648"/>
            <a:ext cx="8147050" cy="5759152"/>
          </a:xfrm>
        </p:spPr>
        <p:txBody>
          <a:bodyPr>
            <a:normAutofit/>
          </a:bodyPr>
          <a:lstStyle/>
          <a:p>
            <a:pPr marL="514350" indent="-514350" eaLnBrk="1" fontAlgn="auto" hangingPunct="1">
              <a:spcBef>
                <a:spcPts val="580"/>
              </a:spcBef>
              <a:spcAft>
                <a:spcPts val="0"/>
              </a:spcAft>
              <a:buFont typeface="+mj-lt"/>
              <a:buAutoNum type="arabicPeriod" startAt="4"/>
              <a:defRPr/>
            </a:pPr>
            <a:r>
              <a:rPr lang="zh-TW" altLang="zh-TW" sz="2800" b="1" u="sng" dirty="0" smtClean="0"/>
              <a:t>市民對塑膠回收認知不足</a:t>
            </a:r>
            <a:endParaRPr lang="en-US" altLang="zh-TW" sz="2800" b="1" u="sng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None/>
              <a:defRPr/>
            </a:pPr>
            <a:r>
              <a:rPr lang="en-US" altLang="zh-TW" sz="2800" dirty="0" smtClean="0"/>
              <a:t/>
            </a:r>
            <a:br>
              <a:rPr lang="en-US" altLang="zh-TW" sz="2800" dirty="0" smtClean="0"/>
            </a:br>
            <a:endParaRPr lang="zh-TW" altLang="en-US" dirty="0"/>
          </a:p>
        </p:txBody>
      </p:sp>
      <p:sp>
        <p:nvSpPr>
          <p:cNvPr id="6" name="Rectangular Callout 5"/>
          <p:cNvSpPr/>
          <p:nvPr/>
        </p:nvSpPr>
        <p:spPr>
          <a:xfrm>
            <a:off x="1115616" y="5013176"/>
            <a:ext cx="2808312" cy="1368152"/>
          </a:xfrm>
          <a:prstGeom prst="wedgeRectCallout">
            <a:avLst>
              <a:gd name="adj1" fmla="val -65985"/>
              <a:gd name="adj2" fmla="val 1106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7" name="Rectangular Callout 6"/>
          <p:cNvSpPr/>
          <p:nvPr/>
        </p:nvSpPr>
        <p:spPr>
          <a:xfrm>
            <a:off x="4139406" y="4509542"/>
            <a:ext cx="2592834" cy="1655762"/>
          </a:xfrm>
          <a:prstGeom prst="wedgeRectCallout">
            <a:avLst>
              <a:gd name="adj1" fmla="val 37374"/>
              <a:gd name="adj2" fmla="val 72929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TW" altLang="zh-TW" sz="2400" dirty="0">
                <a:solidFill>
                  <a:schemeClr val="tx1"/>
                </a:solidFill>
              </a:rPr>
              <a:t>誰人／哪個機構可協助解決困難？</a:t>
            </a:r>
          </a:p>
        </p:txBody>
      </p:sp>
      <p:pic>
        <p:nvPicPr>
          <p:cNvPr id="17413" name="Picture 2" descr="http://www.yeewah.com/items/bottle/0703_bp500%28s%29.jpg"/>
          <p:cNvPicPr>
            <a:picLocks noChangeAspect="1" noChangeArrowheads="1"/>
          </p:cNvPicPr>
          <p:nvPr/>
        </p:nvPicPr>
        <p:blipFill>
          <a:blip r:embed="rId2" cstate="print"/>
          <a:srcRect l="16603" r="20306"/>
          <a:stretch>
            <a:fillRect/>
          </a:stretch>
        </p:blipFill>
        <p:spPr bwMode="auto">
          <a:xfrm>
            <a:off x="6948264" y="4077072"/>
            <a:ext cx="1440160" cy="2519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TextBox 8"/>
          <p:cNvSpPr txBox="1">
            <a:spLocks noChangeArrowheads="1"/>
          </p:cNvSpPr>
          <p:nvPr/>
        </p:nvSpPr>
        <p:spPr bwMode="auto">
          <a:xfrm>
            <a:off x="1259632" y="5157192"/>
            <a:ext cx="25922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0" lang="zh-TW" altLang="en-US" sz="2350" dirty="0">
                <a:latin typeface="Perpetua" pitchFamily="18" charset="0"/>
              </a:rPr>
              <a:t>你回收膠樽前，有沒有按照以上指示做？為甚麼？</a:t>
            </a:r>
          </a:p>
        </p:txBody>
      </p:sp>
      <p:sp>
        <p:nvSpPr>
          <p:cNvPr id="9" name="Round Diagonal Corner Rectangle 8"/>
          <p:cNvSpPr/>
          <p:nvPr/>
        </p:nvSpPr>
        <p:spPr>
          <a:xfrm>
            <a:off x="899592" y="836712"/>
            <a:ext cx="7632848" cy="2952328"/>
          </a:xfrm>
          <a:prstGeom prst="round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defRPr/>
            </a:pPr>
            <a:endParaRPr lang="en-US" altLang="zh-TW" sz="2400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defRPr/>
            </a:pPr>
            <a:r>
              <a:rPr lang="en-US" altLang="zh-TW" sz="2400" dirty="0" smtClean="0"/>
              <a:t>  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" pitchFamily="2" charset="2"/>
              <a:buChar char="l"/>
              <a:defRPr/>
            </a:pPr>
            <a:r>
              <a:rPr lang="zh-TW" altLang="en-US" sz="2400" dirty="0" smtClean="0"/>
              <a:t>市民對回收廢物分類的認知不深，直接增加處理廢物的成本。棄置廢膠到回收箱前，除了做好清潔工作外，更可多做一個步驟，就是「將膠拆件」</a:t>
            </a:r>
            <a:endParaRPr lang="en-US" altLang="zh-TW" sz="2400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" pitchFamily="2" charset="2"/>
              <a:buChar char="l"/>
              <a:defRPr/>
            </a:pPr>
            <a:r>
              <a:rPr lang="zh-TW" altLang="en-US" sz="2400" dirty="0" smtClean="0"/>
              <a:t>「以膠樽為例，最好拆走招紙，然後扭開樽蓋，以釜鎅刀剔走蓋環，咁就方便（回收工作）好多啦！」</a:t>
            </a:r>
            <a:endParaRPr lang="en-US" altLang="zh-TW" sz="2400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defRPr/>
            </a:pPr>
            <a:r>
              <a:rPr lang="en-US" altLang="zh-TW" sz="2400" dirty="0" smtClean="0"/>
              <a:t>                              </a:t>
            </a:r>
            <a:r>
              <a:rPr lang="zh-TW" altLang="en-US" sz="1500" dirty="0" smtClean="0"/>
              <a:t>（節錄自</a:t>
            </a:r>
            <a:r>
              <a:rPr lang="en-US" altLang="zh-TW" sz="1500" dirty="0" smtClean="0"/>
              <a:t>10/4/2012</a:t>
            </a:r>
            <a:r>
              <a:rPr lang="zh-TW" altLang="en-US" sz="1500" dirty="0" smtClean="0"/>
              <a:t>東方日報）</a:t>
            </a:r>
            <a:endParaRPr lang="en-US" altLang="zh-TW" sz="1500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defRPr/>
            </a:pPr>
            <a:endParaRPr lang="zh-TW" altLang="en-US" sz="2400" b="1" u="sng" dirty="0" smtClean="0"/>
          </a:p>
          <a:p>
            <a:pPr algn="ctr"/>
            <a:endParaRPr lang="zh-TW" altLang="en-US" dirty="0"/>
          </a:p>
        </p:txBody>
      </p:sp>
      <p:sp>
        <p:nvSpPr>
          <p:cNvPr id="10" name="Explosion 1 9"/>
          <p:cNvSpPr/>
          <p:nvPr/>
        </p:nvSpPr>
        <p:spPr>
          <a:xfrm>
            <a:off x="-36512" y="2996952"/>
            <a:ext cx="5760640" cy="2232248"/>
          </a:xfrm>
          <a:prstGeom prst="irregularSeal1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zh-TW" altLang="en-US" b="1" dirty="0" smtClean="0">
                <a:solidFill>
                  <a:schemeClr val="tx1"/>
                </a:solidFill>
              </a:rPr>
              <a:t>請注意使用釜鎅刀時的安全，</a:t>
            </a:r>
            <a:endParaRPr lang="en-US" altLang="zh-TW" b="1" dirty="0" smtClean="0">
              <a:solidFill>
                <a:schemeClr val="tx1"/>
              </a:solidFill>
            </a:endParaRPr>
          </a:p>
          <a:p>
            <a:pPr algn="ctr"/>
            <a:r>
              <a:rPr lang="zh-TW" altLang="en-US" b="1" dirty="0" smtClean="0">
                <a:solidFill>
                  <a:schemeClr val="tx1"/>
                </a:solidFill>
              </a:rPr>
              <a:t>如未能掌握使用技巧，</a:t>
            </a:r>
            <a:endParaRPr lang="en-US" altLang="zh-TW" b="1" dirty="0" smtClean="0">
              <a:solidFill>
                <a:schemeClr val="tx1"/>
              </a:solidFill>
            </a:endParaRPr>
          </a:p>
          <a:p>
            <a:pPr algn="ctr"/>
            <a:r>
              <a:rPr lang="zh-TW" altLang="en-US" b="1" dirty="0" smtClean="0">
                <a:solidFill>
                  <a:schemeClr val="tx1"/>
                </a:solidFill>
              </a:rPr>
              <a:t>請尋求協助，免生危險！</a:t>
            </a:r>
            <a:endParaRPr lang="zh-TW" altLang="en-US" b="1" dirty="0">
              <a:solidFill>
                <a:schemeClr val="tx1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1D6556-A3D6-45EA-B66F-CF4E2738BF21}" type="slidenum">
              <a:rPr lang="zh-TW" altLang="en-US" smtClean="0"/>
              <a:pPr>
                <a:defRPr/>
              </a:pPr>
              <a:t>13</a:t>
            </a:fld>
            <a:endParaRPr lang="zh-TW" altLang="en-US"/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100632" y="6381328"/>
            <a:ext cx="55514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1000" dirty="0">
                <a:cs typeface="Times New Roman" pitchFamily="18" charset="0"/>
              </a:rPr>
              <a:t>©</a:t>
            </a:r>
            <a:r>
              <a:rPr lang="en-US" altLang="zh-TW" sz="10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10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74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395288" y="274638"/>
            <a:ext cx="8291512" cy="1858962"/>
          </a:xfrm>
        </p:spPr>
        <p:txBody>
          <a:bodyPr/>
          <a:lstStyle/>
          <a:p>
            <a:pPr eaLnBrk="1" hangingPunct="1"/>
            <a:r>
              <a:rPr lang="zh-TW" altLang="zh-TW" smtClean="0"/>
              <a:t/>
            </a:r>
            <a:br>
              <a:rPr lang="zh-TW" altLang="zh-TW" smtClean="0"/>
            </a:br>
            <a:endParaRPr lang="zh-TW" altLang="en-US" smtClean="0"/>
          </a:p>
        </p:txBody>
      </p:sp>
      <p:sp>
        <p:nvSpPr>
          <p:cNvPr id="4" name="Rounded Rectangular Callout 3"/>
          <p:cNvSpPr/>
          <p:nvPr/>
        </p:nvSpPr>
        <p:spPr>
          <a:xfrm>
            <a:off x="1692275" y="2852738"/>
            <a:ext cx="2879725" cy="1152525"/>
          </a:xfrm>
          <a:prstGeom prst="wedgeRoundRectCallout">
            <a:avLst>
              <a:gd name="adj1" fmla="val 27786"/>
              <a:gd name="adj2" fmla="val 69902"/>
              <a:gd name="adj3" fmla="val 16667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TW" altLang="en-US" sz="3600" dirty="0">
                <a:solidFill>
                  <a:schemeClr val="tx1"/>
                </a:solidFill>
              </a:rPr>
              <a:t>回收量</a:t>
            </a:r>
            <a:r>
              <a:rPr lang="en-US" altLang="zh-TW" sz="3600" dirty="0">
                <a:solidFill>
                  <a:schemeClr val="tx1"/>
                </a:solidFill>
                <a:latin typeface="+mn-ea"/>
              </a:rPr>
              <a:t>…</a:t>
            </a:r>
            <a:endParaRPr lang="en-US" altLang="zh-TW" sz="3600" dirty="0">
              <a:solidFill>
                <a:schemeClr val="tx1"/>
              </a:solidFill>
            </a:endParaRPr>
          </a:p>
        </p:txBody>
      </p:sp>
      <p:sp>
        <p:nvSpPr>
          <p:cNvPr id="5" name="Rounded Rectangular Callout 4"/>
          <p:cNvSpPr/>
          <p:nvPr/>
        </p:nvSpPr>
        <p:spPr>
          <a:xfrm>
            <a:off x="395288" y="4365625"/>
            <a:ext cx="3600450" cy="1655763"/>
          </a:xfrm>
          <a:prstGeom prst="wedgeRoundRectCallout">
            <a:avLst>
              <a:gd name="adj1" fmla="val 12850"/>
              <a:gd name="adj2" fmla="val 68655"/>
              <a:gd name="adj3" fmla="val 16667"/>
            </a:avLst>
          </a:prstGeom>
          <a:solidFill>
            <a:srgbClr val="F5FEB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TW" altLang="zh-TW" sz="2800" dirty="0">
                <a:solidFill>
                  <a:schemeClr val="tx1"/>
                </a:solidFill>
              </a:rPr>
              <a:t>市民</a:t>
            </a:r>
            <a:r>
              <a:rPr lang="zh-TW" altLang="en-US" sz="2800" dirty="0">
                <a:solidFill>
                  <a:schemeClr val="tx1"/>
                </a:solidFill>
              </a:rPr>
              <a:t>／企業／社區</a:t>
            </a:r>
            <a:r>
              <a:rPr lang="zh-TW" altLang="zh-TW" sz="2800" dirty="0">
                <a:solidFill>
                  <a:schemeClr val="tx1"/>
                </a:solidFill>
              </a:rPr>
              <a:t>對塑膠回收</a:t>
            </a:r>
            <a:r>
              <a:rPr lang="zh-TW" altLang="en-US" sz="2800" dirty="0">
                <a:solidFill>
                  <a:schemeClr val="tx1"/>
                </a:solidFill>
              </a:rPr>
              <a:t>的</a:t>
            </a:r>
            <a:r>
              <a:rPr lang="zh-TW" altLang="zh-TW" sz="2800" dirty="0">
                <a:solidFill>
                  <a:schemeClr val="tx1"/>
                </a:solidFill>
              </a:rPr>
              <a:t>認知</a:t>
            </a:r>
            <a:r>
              <a:rPr lang="en-US" altLang="zh-TW" sz="2800" dirty="0">
                <a:solidFill>
                  <a:schemeClr val="tx1"/>
                </a:solidFill>
                <a:latin typeface="+mn-ea"/>
              </a:rPr>
              <a:t>…</a:t>
            </a:r>
            <a:endParaRPr lang="zh-TW" altLang="en-US" sz="2800" dirty="0">
              <a:solidFill>
                <a:schemeClr val="tx1"/>
              </a:solidFill>
            </a:endParaRPr>
          </a:p>
        </p:txBody>
      </p:sp>
      <p:sp>
        <p:nvSpPr>
          <p:cNvPr id="6" name="Rounded Rectangular Callout 5"/>
          <p:cNvSpPr/>
          <p:nvPr/>
        </p:nvSpPr>
        <p:spPr>
          <a:xfrm>
            <a:off x="5292725" y="2781300"/>
            <a:ext cx="2735263" cy="1368425"/>
          </a:xfrm>
          <a:prstGeom prst="wedgeRoundRectCallout">
            <a:avLst>
              <a:gd name="adj1" fmla="val 16130"/>
              <a:gd name="adj2" fmla="val 69457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sz="9600" b="1" dirty="0">
                <a:solidFill>
                  <a:schemeClr val="tx1"/>
                </a:solidFill>
                <a:latin typeface="+mn-ea"/>
              </a:rPr>
              <a:t>$</a:t>
            </a:r>
            <a:r>
              <a:rPr lang="en-US" altLang="zh-TW" sz="96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TW" sz="2800" dirty="0">
                <a:solidFill>
                  <a:schemeClr val="tx1"/>
                </a:solidFill>
                <a:latin typeface="+mn-ea"/>
              </a:rPr>
              <a:t>…</a:t>
            </a:r>
            <a:endParaRPr lang="en-US" altLang="zh-TW" sz="28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4284663" y="4652963"/>
            <a:ext cx="4319587" cy="1368425"/>
          </a:xfrm>
          <a:prstGeom prst="wedgeRoundRectCallout">
            <a:avLst>
              <a:gd name="adj1" fmla="val 38952"/>
              <a:gd name="adj2" fmla="val 66766"/>
              <a:gd name="adj3" fmla="val 16667"/>
            </a:avLst>
          </a:prstGeom>
          <a:solidFill>
            <a:srgbClr val="E7ED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TW" altLang="zh-TW" sz="2800" dirty="0">
                <a:solidFill>
                  <a:schemeClr val="tx1"/>
                </a:solidFill>
                <a:latin typeface="+mn-ea"/>
              </a:rPr>
              <a:t>市面上回收</a:t>
            </a:r>
            <a:r>
              <a:rPr lang="zh-TW" altLang="en-US" sz="2800" dirty="0">
                <a:solidFill>
                  <a:schemeClr val="tx1"/>
                </a:solidFill>
                <a:latin typeface="+mn-ea"/>
              </a:rPr>
              <a:t>設施的配合</a:t>
            </a:r>
            <a:r>
              <a:rPr lang="en-US" altLang="zh-TW" sz="2800" dirty="0">
                <a:solidFill>
                  <a:schemeClr val="tx1"/>
                </a:solidFill>
                <a:latin typeface="+mn-ea"/>
              </a:rPr>
              <a:t>…</a:t>
            </a:r>
          </a:p>
        </p:txBody>
      </p:sp>
      <p:sp>
        <p:nvSpPr>
          <p:cNvPr id="9" name="雲朵形圖說文字 8"/>
          <p:cNvSpPr/>
          <p:nvPr/>
        </p:nvSpPr>
        <p:spPr>
          <a:xfrm>
            <a:off x="0" y="0"/>
            <a:ext cx="9144000" cy="2636912"/>
          </a:xfrm>
          <a:prstGeom prst="cloudCallout">
            <a:avLst>
              <a:gd name="adj1" fmla="val -38876"/>
              <a:gd name="adj2" fmla="val 47514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TW" altLang="en-US" sz="3000" dirty="0"/>
              <a:t>綜合以上討論，你能總結環保園在塑膠回收方面正面對甚麼困難？有甚麼方法可紓緩這些困難？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1D6556-A3D6-45EA-B66F-CF4E2738BF21}" type="slidenum">
              <a:rPr lang="zh-TW" altLang="en-US" smtClean="0"/>
              <a:pPr>
                <a:defRPr/>
              </a:pPr>
              <a:t>14</a:t>
            </a:fld>
            <a:endParaRPr lang="zh-TW" altLang="en-US"/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100632" y="6381328"/>
            <a:ext cx="55514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1000" dirty="0">
                <a:cs typeface="Times New Roman" pitchFamily="18" charset="0"/>
              </a:rPr>
              <a:t>©</a:t>
            </a:r>
            <a:r>
              <a:rPr lang="en-US" altLang="zh-TW" sz="10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10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539750" y="260350"/>
            <a:ext cx="7772400" cy="1143000"/>
          </a:xfrm>
        </p:spPr>
        <p:txBody>
          <a:bodyPr/>
          <a:lstStyle/>
          <a:p>
            <a:pPr eaLnBrk="1" hangingPunct="1"/>
            <a:r>
              <a:rPr lang="zh-TW" altLang="en-US" smtClean="0"/>
              <a:t>反思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sz="quarter" idx="1"/>
          </p:nvPr>
        </p:nvSpPr>
        <p:spPr>
          <a:xfrm>
            <a:off x="611188" y="1412875"/>
            <a:ext cx="7772400" cy="4572000"/>
          </a:xfrm>
        </p:spPr>
        <p:txBody>
          <a:bodyPr/>
          <a:lstStyle/>
          <a:p>
            <a:pPr eaLnBrk="1" hangingPunct="1"/>
            <a:r>
              <a:rPr lang="zh-TW" altLang="zh-TW" sz="3200" dirty="0" smtClean="0"/>
              <a:t>參觀環保園後，你有甚麼感受？</a:t>
            </a:r>
            <a:endParaRPr lang="en-US" altLang="zh-TW" sz="3200" dirty="0" smtClean="0"/>
          </a:p>
          <a:p>
            <a:pPr eaLnBrk="1" hangingPunct="1">
              <a:buFont typeface="Wingdings 2" pitchFamily="18" charset="2"/>
              <a:buNone/>
            </a:pPr>
            <a:endParaRPr lang="zh-TW" altLang="zh-TW" sz="3200" dirty="0" smtClean="0"/>
          </a:p>
          <a:p>
            <a:pPr eaLnBrk="1" hangingPunct="1"/>
            <a:r>
              <a:rPr lang="zh-TW" altLang="zh-TW" sz="3200" dirty="0" smtClean="0"/>
              <a:t>你過去對一些環保或回收活動，</a:t>
            </a:r>
            <a:r>
              <a:rPr lang="zh-TW" altLang="en-US" sz="3200" dirty="0" smtClean="0"/>
              <a:t>有任何</a:t>
            </a:r>
            <a:r>
              <a:rPr lang="zh-TW" altLang="zh-TW" sz="3200" dirty="0" smtClean="0"/>
              <a:t>反應嗎？（會響應活動嗎？如何響應呢？）</a:t>
            </a:r>
            <a:endParaRPr lang="en-US" altLang="zh-TW" sz="3200" dirty="0" smtClean="0"/>
          </a:p>
          <a:p>
            <a:pPr eaLnBrk="1" hangingPunct="1"/>
            <a:endParaRPr lang="zh-TW" altLang="zh-TW" sz="3200" dirty="0" smtClean="0"/>
          </a:p>
          <a:p>
            <a:pPr eaLnBrk="1" hangingPunct="1"/>
            <a:r>
              <a:rPr lang="zh-TW" altLang="zh-TW" sz="3200" dirty="0" smtClean="0"/>
              <a:t>你日後會否更積極參與／推動環保活動？為甚麼？你會怎樣參與？</a:t>
            </a:r>
            <a:endParaRPr lang="zh-TW" altLang="en-US" sz="3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1D6556-A3D6-45EA-B66F-CF4E2738BF21}" type="slidenum">
              <a:rPr lang="zh-TW" altLang="en-US" smtClean="0"/>
              <a:pPr>
                <a:defRPr/>
              </a:pPr>
              <a:t>15</a:t>
            </a:fld>
            <a:endParaRPr lang="zh-TW" altLang="en-US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00632" y="6381328"/>
            <a:ext cx="55514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1000" dirty="0">
                <a:cs typeface="Times New Roman" pitchFamily="18" charset="0"/>
              </a:rPr>
              <a:t>©</a:t>
            </a:r>
            <a:r>
              <a:rPr lang="en-US" altLang="zh-TW" sz="10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10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mtClean="0"/>
              <a:t>經過本課節，你學會了</a:t>
            </a:r>
            <a:r>
              <a:rPr lang="en-US" altLang="zh-TW" smtClean="0"/>
              <a:t>…</a:t>
            </a:r>
            <a:endParaRPr lang="zh-TW" altLang="en-US" smtClean="0"/>
          </a:p>
        </p:txBody>
      </p:sp>
      <p:sp>
        <p:nvSpPr>
          <p:cNvPr id="2048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zh-TW" altLang="en-US" sz="3200" dirty="0" smtClean="0"/>
              <a:t>塑膠再造的過程</a:t>
            </a:r>
            <a:endParaRPr lang="en-US" altLang="zh-TW" sz="3200" dirty="0" smtClean="0"/>
          </a:p>
          <a:p>
            <a:pPr eaLnBrk="1" hangingPunct="1"/>
            <a:endParaRPr lang="en-US" altLang="zh-TW" sz="3200" dirty="0" smtClean="0"/>
          </a:p>
          <a:p>
            <a:pPr eaLnBrk="1" hangingPunct="1"/>
            <a:r>
              <a:rPr lang="zh-TW" altLang="en-US" sz="3200" dirty="0" smtClean="0"/>
              <a:t>環保園推動回收的渠道</a:t>
            </a:r>
            <a:r>
              <a:rPr lang="en-US" altLang="zh-TW" sz="3200" smtClean="0"/>
              <a:t/>
            </a:r>
            <a:br>
              <a:rPr lang="en-US" altLang="zh-TW" sz="3200" smtClean="0"/>
            </a:br>
            <a:endParaRPr lang="en-US" altLang="zh-TW" sz="3200" smtClean="0"/>
          </a:p>
          <a:p>
            <a:pPr eaLnBrk="1" hangingPunct="1"/>
            <a:r>
              <a:rPr lang="zh-TW" altLang="en-US" sz="3200" dirty="0" smtClean="0"/>
              <a:t>不同持份者對推動回收採取的態度</a:t>
            </a:r>
            <a:r>
              <a:rPr lang="en-US" altLang="zh-TW" sz="3200" dirty="0" smtClean="0"/>
              <a:t/>
            </a:r>
            <a:br>
              <a:rPr lang="en-US" altLang="zh-TW" sz="3200" dirty="0" smtClean="0"/>
            </a:br>
            <a:endParaRPr lang="en-US" altLang="zh-TW" sz="3200" dirty="0" smtClean="0"/>
          </a:p>
          <a:p>
            <a:pPr eaLnBrk="1" hangingPunct="1"/>
            <a:r>
              <a:rPr lang="zh-TW" altLang="zh-TW" sz="3200" dirty="0" smtClean="0"/>
              <a:t>環保園推行回收活動</a:t>
            </a:r>
            <a:r>
              <a:rPr lang="zh-TW" altLang="en-US" sz="3200" dirty="0" smtClean="0"/>
              <a:t>時</a:t>
            </a:r>
            <a:r>
              <a:rPr lang="zh-TW" altLang="zh-TW" sz="3200" dirty="0" smtClean="0"/>
              <a:t>面對</a:t>
            </a:r>
            <a:r>
              <a:rPr lang="zh-TW" altLang="en-US" sz="3200" dirty="0" smtClean="0"/>
              <a:t>甚麼</a:t>
            </a:r>
            <a:r>
              <a:rPr lang="zh-TW" altLang="zh-TW" sz="3200" dirty="0" smtClean="0"/>
              <a:t>困難</a:t>
            </a:r>
            <a:r>
              <a:rPr lang="zh-TW" altLang="en-US" sz="3200" dirty="0" smtClean="0"/>
              <a:t>及相關解決方法</a:t>
            </a:r>
            <a:r>
              <a:rPr lang="en-US" altLang="zh-TW" sz="2800" dirty="0" smtClean="0"/>
              <a:t/>
            </a:r>
            <a:br>
              <a:rPr lang="en-US" altLang="zh-TW" sz="2800" dirty="0" smtClean="0"/>
            </a:br>
            <a:endParaRPr lang="en-US" altLang="zh-TW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1D6556-A3D6-45EA-B66F-CF4E2738BF21}" type="slidenum">
              <a:rPr lang="zh-TW" altLang="en-US" smtClean="0"/>
              <a:pPr>
                <a:defRPr/>
              </a:pPr>
              <a:t>16</a:t>
            </a:fld>
            <a:endParaRPr lang="zh-TW" altLang="en-US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00632" y="6381328"/>
            <a:ext cx="55514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1000" dirty="0">
                <a:cs typeface="Times New Roman" pitchFamily="18" charset="0"/>
              </a:rPr>
              <a:t>©</a:t>
            </a:r>
            <a:r>
              <a:rPr lang="en-US" altLang="zh-TW" sz="10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10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總結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zh-TW" altLang="en-US" b="1" dirty="0" smtClean="0"/>
              <a:t>回收的渠道</a:t>
            </a:r>
            <a:endParaRPr lang="en-US" altLang="zh-TW" b="1" dirty="0" smtClean="0"/>
          </a:p>
          <a:p>
            <a:pPr marL="1063625" lvl="2" indent="-514350"/>
            <a:r>
              <a:rPr lang="zh-TW" altLang="en-US" sz="2400" dirty="0" smtClean="0"/>
              <a:t>學校</a:t>
            </a:r>
            <a:endParaRPr lang="en-US" altLang="zh-TW" sz="2400" dirty="0" smtClean="0"/>
          </a:p>
          <a:p>
            <a:pPr marL="1063625" lvl="2" indent="-514350"/>
            <a:r>
              <a:rPr lang="zh-TW" altLang="en-US" sz="2400" dirty="0" smtClean="0"/>
              <a:t>企業</a:t>
            </a:r>
            <a:endParaRPr lang="en-US" altLang="zh-TW" sz="2400" dirty="0" smtClean="0"/>
          </a:p>
          <a:p>
            <a:pPr marL="1063625" lvl="2" indent="-514350"/>
            <a:r>
              <a:rPr lang="zh-TW" altLang="en-US" sz="2400" dirty="0" smtClean="0"/>
              <a:t>社區</a:t>
            </a:r>
            <a:endParaRPr lang="en-US" altLang="zh-TW" sz="2400" dirty="0" smtClean="0"/>
          </a:p>
          <a:p>
            <a:pPr marL="1063625" lvl="2" indent="-514350"/>
            <a:r>
              <a:rPr lang="zh-TW" altLang="en-US" sz="2400" dirty="0" smtClean="0"/>
              <a:t>環保團體</a:t>
            </a:r>
            <a:endParaRPr lang="en-US" altLang="zh-TW" sz="2400" dirty="0" smtClean="0"/>
          </a:p>
          <a:p>
            <a:pPr marL="514350" indent="-514350">
              <a:buAutoNum type="arabicPeriod"/>
            </a:pPr>
            <a:r>
              <a:rPr lang="zh-TW" altLang="en-US" b="1" dirty="0" smtClean="0"/>
              <a:t>回收的困難</a:t>
            </a:r>
            <a:endParaRPr lang="en-US" altLang="zh-TW" b="1" dirty="0" smtClean="0"/>
          </a:p>
          <a:p>
            <a:pPr marL="1063625" lvl="2" indent="-514350"/>
            <a:r>
              <a:rPr lang="zh-TW" altLang="en-US" sz="2400" dirty="0" smtClean="0"/>
              <a:t>資金不足</a:t>
            </a:r>
            <a:endParaRPr lang="en-US" altLang="zh-TW" sz="2400" dirty="0" smtClean="0"/>
          </a:p>
          <a:p>
            <a:pPr marL="1063625" lvl="2" indent="-514350"/>
            <a:r>
              <a:rPr lang="zh-TW" altLang="en-US" sz="2400" dirty="0" smtClean="0"/>
              <a:t>回收量不達標</a:t>
            </a:r>
            <a:endParaRPr lang="en-US" altLang="zh-TW" sz="2400" dirty="0" smtClean="0"/>
          </a:p>
          <a:p>
            <a:pPr marL="1063625" lvl="2" indent="-514350"/>
            <a:r>
              <a:rPr lang="zh-TW" altLang="en-US" sz="2400" dirty="0" smtClean="0"/>
              <a:t>市面上回收分類不夠仔細</a:t>
            </a:r>
            <a:endParaRPr lang="en-US" altLang="zh-TW" sz="2400" dirty="0" smtClean="0"/>
          </a:p>
          <a:p>
            <a:pPr marL="1063625" lvl="2" indent="-514350"/>
            <a:r>
              <a:rPr lang="zh-TW" altLang="en-US" sz="2400" dirty="0" smtClean="0"/>
              <a:t>市民對塑膠回收認知不足</a:t>
            </a:r>
            <a:endParaRPr lang="en-US" altLang="zh-TW" sz="2400" dirty="0" smtClean="0"/>
          </a:p>
          <a:p>
            <a:pPr marL="514350" indent="-514350">
              <a:buNone/>
            </a:pPr>
            <a:endParaRPr lang="zh-TW" altLang="en-US" dirty="0"/>
          </a:p>
        </p:txBody>
      </p:sp>
      <p:sp>
        <p:nvSpPr>
          <p:cNvPr id="5" name="Cloud Callout 4"/>
          <p:cNvSpPr/>
          <p:nvPr/>
        </p:nvSpPr>
        <p:spPr>
          <a:xfrm>
            <a:off x="5004048" y="1484784"/>
            <a:ext cx="3672408" cy="2520280"/>
          </a:xfrm>
          <a:prstGeom prst="cloud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2800" dirty="0" smtClean="0"/>
              <a:t>那麼，市民可如何協助減輕問題呢？</a:t>
            </a:r>
            <a:endParaRPr lang="zh-TW" alt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4211960" y="4509120"/>
            <a:ext cx="4392488" cy="1656184"/>
          </a:xfrm>
          <a:prstGeom prst="rect">
            <a:avLst/>
          </a:prstGeom>
          <a:solidFill>
            <a:srgbClr val="FFFF99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2800" dirty="0" smtClean="0"/>
              <a:t>市民可改變個人生活習慣，令回收更有效率</a:t>
            </a:r>
            <a:endParaRPr lang="zh-TW" altLang="en-US" sz="2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1D6556-A3D6-45EA-B66F-CF4E2738BF21}" type="slidenum">
              <a:rPr lang="zh-TW" altLang="en-US" smtClean="0"/>
              <a:pPr>
                <a:defRPr/>
              </a:pPr>
              <a:t>17</a:t>
            </a:fld>
            <a:endParaRPr lang="zh-TW" altLang="en-US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00632" y="6381328"/>
            <a:ext cx="55514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1000" dirty="0">
                <a:cs typeface="Times New Roman" pitchFamily="18" charset="0"/>
              </a:rPr>
              <a:t>©</a:t>
            </a:r>
            <a:r>
              <a:rPr lang="en-US" altLang="zh-TW" sz="10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10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dirty="0" smtClean="0"/>
              <a:t>考察相片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zh-TW" altLang="en-US" dirty="0" smtClean="0"/>
          </a:p>
        </p:txBody>
      </p:sp>
      <p:pic>
        <p:nvPicPr>
          <p:cNvPr id="7172" name="Picture 3" descr="DSCN5038_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412776"/>
            <a:ext cx="6624160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Callout 4"/>
          <p:cNvSpPr/>
          <p:nvPr/>
        </p:nvSpPr>
        <p:spPr>
          <a:xfrm>
            <a:off x="4788024" y="404664"/>
            <a:ext cx="3744416" cy="2736304"/>
          </a:xfrm>
          <a:prstGeom prst="wedgeEllipseCallou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800" b="1" dirty="0" smtClean="0"/>
              <a:t>老師附近的物件展示了甚麼問題？</a:t>
            </a:r>
            <a:endParaRPr lang="zh-TW" altLang="en-US" sz="28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1D6556-A3D6-45EA-B66F-CF4E2738BF21}" type="slidenum">
              <a:rPr lang="zh-TW" altLang="en-US" smtClean="0"/>
              <a:pPr>
                <a:defRPr/>
              </a:pPr>
              <a:t>2</a:t>
            </a:fld>
            <a:endParaRPr lang="zh-TW" altLang="en-US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00632" y="6381328"/>
            <a:ext cx="55514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1000" dirty="0">
                <a:cs typeface="Times New Roman" pitchFamily="18" charset="0"/>
              </a:rPr>
              <a:t>©</a:t>
            </a:r>
            <a:r>
              <a:rPr lang="en-US" altLang="zh-TW" sz="10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10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39938" name="Picture 2" descr="D:\Student Researcher 2012\lesson3 field visit\Eco Park 仁愛堂\Eco Park 仁愛堂\DSCN50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04664"/>
            <a:ext cx="7969309" cy="5976664"/>
          </a:xfrm>
          <a:prstGeom prst="rect">
            <a:avLst/>
          </a:prstGeom>
          <a:noFill/>
        </p:spPr>
      </p:pic>
      <p:sp>
        <p:nvSpPr>
          <p:cNvPr id="5" name="Cloud Callout 4"/>
          <p:cNvSpPr/>
          <p:nvPr/>
        </p:nvSpPr>
        <p:spPr>
          <a:xfrm>
            <a:off x="3851920" y="188640"/>
            <a:ext cx="4968552" cy="2520280"/>
          </a:xfrm>
          <a:prstGeom prst="cloudCallout">
            <a:avLst>
              <a:gd name="adj1" fmla="val -42024"/>
              <a:gd name="adj2" fmla="val 67003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 smtClean="0"/>
              <a:t>整個地點看起來，</a:t>
            </a:r>
            <a:endParaRPr lang="en-US" altLang="zh-TW" sz="2400" b="1" dirty="0" smtClean="0"/>
          </a:p>
          <a:p>
            <a:pPr algn="ctr"/>
            <a:r>
              <a:rPr lang="zh-TW" altLang="en-US" sz="2400" b="1" dirty="0" smtClean="0"/>
              <a:t>你有甚麼感覺和看法？</a:t>
            </a:r>
            <a:endParaRPr lang="en-US" altLang="zh-TW" sz="2400" b="1" dirty="0" smtClean="0"/>
          </a:p>
          <a:p>
            <a:pPr algn="ctr"/>
            <a:r>
              <a:rPr lang="zh-TW" altLang="en-US" sz="2400" b="1" dirty="0" smtClean="0"/>
              <a:t>這是一個甚麼地方？</a:t>
            </a:r>
            <a:endParaRPr lang="zh-TW" altLang="en-US" sz="24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1D6556-A3D6-45EA-B66F-CF4E2738BF21}" type="slidenum">
              <a:rPr lang="zh-TW" altLang="en-US" smtClean="0"/>
              <a:pPr>
                <a:defRPr/>
              </a:pPr>
              <a:t>3</a:t>
            </a:fld>
            <a:endParaRPr lang="zh-TW" altLang="en-US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00632" y="6381328"/>
            <a:ext cx="55514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1000" dirty="0">
                <a:cs typeface="Times New Roman" pitchFamily="18" charset="0"/>
              </a:rPr>
              <a:t>©</a:t>
            </a:r>
            <a:r>
              <a:rPr lang="en-US" altLang="zh-TW" sz="10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10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mtClean="0"/>
              <a:t>考察環保園後，你還記得</a:t>
            </a:r>
            <a:r>
              <a:rPr lang="en-US" altLang="zh-TW" smtClean="0"/>
              <a:t>…</a:t>
            </a:r>
            <a:endParaRPr lang="zh-TW" altLang="en-US" smtClean="0"/>
          </a:p>
        </p:txBody>
      </p:sp>
      <p:sp>
        <p:nvSpPr>
          <p:cNvPr id="8195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zh-TW" altLang="en-US" sz="3200" smtClean="0"/>
              <a:t>塑膠再造的過程是怎樣的？</a:t>
            </a:r>
            <a:r>
              <a:rPr lang="en-US" altLang="zh-TW" sz="3200" smtClean="0"/>
              <a:t/>
            </a:r>
            <a:br>
              <a:rPr lang="en-US" altLang="zh-TW" sz="3200" smtClean="0"/>
            </a:br>
            <a:endParaRPr lang="en-US" altLang="zh-TW" sz="3200" smtClean="0"/>
          </a:p>
          <a:p>
            <a:pPr eaLnBrk="1" hangingPunct="1"/>
            <a:r>
              <a:rPr lang="zh-TW" altLang="en-US" sz="3200" smtClean="0"/>
              <a:t>環保園透過甚麼渠道推動回收？</a:t>
            </a:r>
            <a:r>
              <a:rPr lang="en-US" altLang="zh-TW" sz="3200" smtClean="0"/>
              <a:t/>
            </a:r>
            <a:br>
              <a:rPr lang="en-US" altLang="zh-TW" sz="3200" smtClean="0"/>
            </a:br>
            <a:endParaRPr lang="en-US" altLang="zh-TW" sz="3200" smtClean="0"/>
          </a:p>
          <a:p>
            <a:pPr eaLnBrk="1" hangingPunct="1"/>
            <a:r>
              <a:rPr lang="zh-TW" altLang="en-US" sz="3200" smtClean="0"/>
              <a:t>不同持份者對推動回收採取甚麼態度？</a:t>
            </a:r>
            <a:r>
              <a:rPr lang="en-US" altLang="zh-TW" sz="3200" smtClean="0"/>
              <a:t/>
            </a:r>
            <a:br>
              <a:rPr lang="en-US" altLang="zh-TW" sz="3200" smtClean="0"/>
            </a:br>
            <a:endParaRPr lang="en-US" altLang="zh-TW" sz="3200" smtClean="0"/>
          </a:p>
          <a:p>
            <a:pPr eaLnBrk="1" hangingPunct="1"/>
            <a:r>
              <a:rPr lang="zh-TW" altLang="zh-TW" sz="3200" smtClean="0"/>
              <a:t>環保園推行回收活動</a:t>
            </a:r>
            <a:r>
              <a:rPr lang="zh-TW" altLang="en-US" sz="3200" smtClean="0"/>
              <a:t>時</a:t>
            </a:r>
            <a:r>
              <a:rPr lang="zh-TW" altLang="zh-TW" sz="3200" smtClean="0"/>
              <a:t>面對</a:t>
            </a:r>
            <a:r>
              <a:rPr lang="zh-TW" altLang="en-US" sz="3200" smtClean="0"/>
              <a:t>甚麼</a:t>
            </a:r>
            <a:r>
              <a:rPr lang="zh-TW" altLang="zh-TW" sz="3200" smtClean="0"/>
              <a:t>困難</a:t>
            </a:r>
            <a:r>
              <a:rPr lang="zh-TW" altLang="en-US" sz="3200" smtClean="0"/>
              <a:t>？</a:t>
            </a:r>
            <a:r>
              <a:rPr lang="en-US" altLang="zh-TW" sz="3200" smtClean="0"/>
              <a:t/>
            </a:r>
            <a:br>
              <a:rPr lang="en-US" altLang="zh-TW" sz="3200" smtClean="0"/>
            </a:br>
            <a:endParaRPr lang="en-US" altLang="zh-TW" sz="3200" smtClean="0"/>
          </a:p>
          <a:p>
            <a:pPr eaLnBrk="1" hangingPunct="1"/>
            <a:r>
              <a:rPr lang="zh-TW" altLang="en-US" sz="3200" smtClean="0"/>
              <a:t>有沒有相應的</a:t>
            </a:r>
            <a:r>
              <a:rPr lang="zh-TW" altLang="zh-TW" sz="3200" smtClean="0"/>
              <a:t>解決方法</a:t>
            </a:r>
            <a:r>
              <a:rPr lang="zh-TW" altLang="en-US" sz="3200" smtClean="0"/>
              <a:t>？</a:t>
            </a:r>
            <a:endParaRPr lang="zh-TW" altLang="zh-TW" sz="32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1D6556-A3D6-45EA-B66F-CF4E2738BF21}" type="slidenum">
              <a:rPr lang="zh-TW" altLang="en-US" smtClean="0"/>
              <a:pPr>
                <a:defRPr/>
              </a:pPr>
              <a:t>4</a:t>
            </a:fld>
            <a:endParaRPr lang="zh-TW" altLang="en-US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00632" y="6381328"/>
            <a:ext cx="55514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1000" dirty="0">
                <a:cs typeface="Times New Roman" pitchFamily="18" charset="0"/>
              </a:rPr>
              <a:t>©</a:t>
            </a:r>
            <a:r>
              <a:rPr lang="en-US" altLang="zh-TW" sz="10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10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908050"/>
            <a:ext cx="8837612" cy="2881313"/>
          </a:xfrm>
          <a:noFill/>
        </p:spPr>
      </p:pic>
      <p:sp>
        <p:nvSpPr>
          <p:cNvPr id="6" name="Cloud Callout 5"/>
          <p:cNvSpPr/>
          <p:nvPr/>
        </p:nvSpPr>
        <p:spPr>
          <a:xfrm>
            <a:off x="395288" y="3789363"/>
            <a:ext cx="3529012" cy="2303462"/>
          </a:xfrm>
          <a:prstGeom prst="cloudCallout">
            <a:avLst>
              <a:gd name="adj1" fmla="val -29978"/>
              <a:gd name="adj2" fmla="val 57830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7" name="Cloud Callout 6"/>
          <p:cNvSpPr/>
          <p:nvPr/>
        </p:nvSpPr>
        <p:spPr>
          <a:xfrm>
            <a:off x="4643438" y="4076700"/>
            <a:ext cx="3097212" cy="2089150"/>
          </a:xfrm>
          <a:prstGeom prst="cloudCallout">
            <a:avLst>
              <a:gd name="adj1" fmla="val 44041"/>
              <a:gd name="adj2" fmla="val 45393"/>
            </a:avLst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9221" name="TextBox 7"/>
          <p:cNvSpPr txBox="1">
            <a:spLocks noChangeArrowheads="1"/>
          </p:cNvSpPr>
          <p:nvPr/>
        </p:nvSpPr>
        <p:spPr bwMode="auto">
          <a:xfrm>
            <a:off x="971550" y="4292600"/>
            <a:ext cx="24479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zh-TW" altLang="en-US" sz="2400" dirty="0">
                <a:latin typeface="Perpetua" pitchFamily="18" charset="0"/>
              </a:rPr>
              <a:t>這枝原子筆和一般原子筆有甚麼不同的地方？</a:t>
            </a:r>
          </a:p>
        </p:txBody>
      </p:sp>
      <p:sp>
        <p:nvSpPr>
          <p:cNvPr id="9222" name="TextBox 8"/>
          <p:cNvSpPr txBox="1">
            <a:spLocks noChangeArrowheads="1"/>
          </p:cNvSpPr>
          <p:nvPr/>
        </p:nvSpPr>
        <p:spPr bwMode="auto">
          <a:xfrm>
            <a:off x="5076825" y="4581525"/>
            <a:ext cx="24479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zh-TW" altLang="en-US" sz="2400">
                <a:latin typeface="Perpetua" pitchFamily="18" charset="0"/>
              </a:rPr>
              <a:t>你記得這枝筆的製作過程嗎？</a:t>
            </a:r>
          </a:p>
        </p:txBody>
      </p:sp>
      <p:sp>
        <p:nvSpPr>
          <p:cNvPr id="9223" name="Rectangle 9"/>
          <p:cNvSpPr>
            <a:spLocks noChangeArrowheads="1"/>
          </p:cNvSpPr>
          <p:nvPr/>
        </p:nvSpPr>
        <p:spPr bwMode="auto">
          <a:xfrm>
            <a:off x="7164388" y="3357563"/>
            <a:ext cx="18002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zh-TW" altLang="en-US">
                <a:latin typeface="Perpetua" pitchFamily="18" charset="0"/>
              </a:rPr>
              <a:t>圖片來源：明報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1D6556-A3D6-45EA-B66F-CF4E2738BF21}" type="slidenum">
              <a:rPr lang="zh-TW" altLang="en-US" smtClean="0"/>
              <a:pPr>
                <a:defRPr/>
              </a:pPr>
              <a:t>5</a:t>
            </a:fld>
            <a:endParaRPr lang="zh-TW" altLang="en-US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00632" y="6381328"/>
            <a:ext cx="55514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1000" dirty="0">
                <a:cs typeface="Times New Roman" pitchFamily="18" charset="0"/>
              </a:rPr>
              <a:t>©</a:t>
            </a:r>
            <a:r>
              <a:rPr lang="en-US" altLang="zh-TW" sz="10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10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221" grpId="0"/>
      <p:bldP spid="92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323528" y="0"/>
            <a:ext cx="7772400" cy="1143000"/>
          </a:xfrm>
        </p:spPr>
        <p:txBody>
          <a:bodyPr/>
          <a:lstStyle/>
          <a:p>
            <a:pPr eaLnBrk="1" hangingPunct="1"/>
            <a:r>
              <a:rPr lang="zh-TW" altLang="en-US" b="1" dirty="0" smtClean="0"/>
              <a:t>一、</a:t>
            </a:r>
            <a:r>
              <a:rPr lang="zh-TW" altLang="en-US" b="1" u="sng" dirty="0" smtClean="0"/>
              <a:t>重溫塑膠再造的過程</a:t>
            </a:r>
          </a:p>
        </p:txBody>
      </p:sp>
      <p:pic>
        <p:nvPicPr>
          <p:cNvPr id="10248" name="Picture 2"/>
          <p:cNvPicPr>
            <a:picLocks noChangeAspect="1" noChangeArrowheads="1"/>
          </p:cNvPicPr>
          <p:nvPr/>
        </p:nvPicPr>
        <p:blipFill>
          <a:blip r:embed="rId2" cstate="print"/>
          <a:srcRect t="20091"/>
          <a:stretch>
            <a:fillRect/>
          </a:stretch>
        </p:blipFill>
        <p:spPr bwMode="auto">
          <a:xfrm>
            <a:off x="323528" y="5301208"/>
            <a:ext cx="2291085" cy="596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4" name="Rectangle 16"/>
          <p:cNvSpPr>
            <a:spLocks noChangeArrowheads="1"/>
          </p:cNvSpPr>
          <p:nvPr/>
        </p:nvSpPr>
        <p:spPr bwMode="auto">
          <a:xfrm>
            <a:off x="683568" y="1340768"/>
            <a:ext cx="13398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zh-TW" altLang="en-US" b="1" dirty="0">
                <a:latin typeface="Perpetua" pitchFamily="18" charset="0"/>
              </a:rPr>
              <a:t>預洗及消毒</a:t>
            </a:r>
          </a:p>
        </p:txBody>
      </p:sp>
      <p:sp>
        <p:nvSpPr>
          <p:cNvPr id="10255" name="Rectangle 17"/>
          <p:cNvSpPr>
            <a:spLocks noChangeArrowheads="1"/>
          </p:cNvSpPr>
          <p:nvPr/>
        </p:nvSpPr>
        <p:spPr bwMode="auto">
          <a:xfrm>
            <a:off x="6948264" y="1332508"/>
            <a:ext cx="6461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zh-TW" altLang="en-US" b="1" dirty="0">
                <a:latin typeface="Perpetua" pitchFamily="18" charset="0"/>
              </a:rPr>
              <a:t>破碎</a:t>
            </a:r>
          </a:p>
        </p:txBody>
      </p:sp>
      <p:sp>
        <p:nvSpPr>
          <p:cNvPr id="10256" name="Rectangle 18"/>
          <p:cNvSpPr>
            <a:spLocks noChangeArrowheads="1"/>
          </p:cNvSpPr>
          <p:nvPr/>
        </p:nvSpPr>
        <p:spPr bwMode="auto">
          <a:xfrm>
            <a:off x="6372200" y="4077072"/>
            <a:ext cx="13398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zh-TW" altLang="en-US" b="1" dirty="0">
                <a:latin typeface="Perpetua" pitchFamily="18" charset="0"/>
              </a:rPr>
              <a:t>清洗及脫水</a:t>
            </a:r>
          </a:p>
        </p:txBody>
      </p:sp>
      <p:sp>
        <p:nvSpPr>
          <p:cNvPr id="10258" name="Rectangle 20"/>
          <p:cNvSpPr>
            <a:spLocks noChangeArrowheads="1"/>
          </p:cNvSpPr>
          <p:nvPr/>
        </p:nvSpPr>
        <p:spPr bwMode="auto">
          <a:xfrm>
            <a:off x="4788024" y="4077072"/>
            <a:ext cx="6463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zh-TW" altLang="en-US" b="1" dirty="0" smtClean="0">
                <a:latin typeface="Perpetua" pitchFamily="18" charset="0"/>
              </a:rPr>
              <a:t>造粒</a:t>
            </a:r>
            <a:endParaRPr kumimoji="0" lang="zh-TW" altLang="en-US" b="1" dirty="0">
              <a:latin typeface="Perpetua" pitchFamily="18" charset="0"/>
            </a:endParaRPr>
          </a:p>
        </p:txBody>
      </p:sp>
      <p:sp>
        <p:nvSpPr>
          <p:cNvPr id="10259" name="Rectangle 21"/>
          <p:cNvSpPr>
            <a:spLocks noChangeArrowheads="1"/>
          </p:cNvSpPr>
          <p:nvPr/>
        </p:nvSpPr>
        <p:spPr bwMode="auto">
          <a:xfrm>
            <a:off x="683568" y="4941168"/>
            <a:ext cx="15700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zh-TW" altLang="en-US" b="1" dirty="0">
                <a:latin typeface="Perpetua" pitchFamily="18" charset="0"/>
              </a:rPr>
              <a:t>環保園原子筆</a:t>
            </a:r>
          </a:p>
        </p:txBody>
      </p:sp>
      <p:sp>
        <p:nvSpPr>
          <p:cNvPr id="10260" name="Rectangle 22"/>
          <p:cNvSpPr>
            <a:spLocks noChangeArrowheads="1"/>
          </p:cNvSpPr>
          <p:nvPr/>
        </p:nvSpPr>
        <p:spPr bwMode="auto">
          <a:xfrm>
            <a:off x="3275856" y="1340768"/>
            <a:ext cx="11080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zh-TW" altLang="en-US" b="1" dirty="0">
                <a:latin typeface="Perpetua" pitchFamily="18" charset="0"/>
              </a:rPr>
              <a:t>塑膠分類</a:t>
            </a:r>
          </a:p>
        </p:txBody>
      </p:sp>
      <p:pic>
        <p:nvPicPr>
          <p:cNvPr id="10262" name="Picture 22" descr="D:\Student Researcher 2012\lesson3 field visit\Eco Park 仁愛堂\Eco Park 仁愛堂\DSCN503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 l="29035" t="27054" r="4955" b="31653"/>
          <a:stretch>
            <a:fillRect/>
          </a:stretch>
        </p:blipFill>
        <p:spPr bwMode="auto">
          <a:xfrm>
            <a:off x="2915816" y="1746630"/>
            <a:ext cx="3585853" cy="1682370"/>
          </a:xfrm>
          <a:prstGeom prst="rect">
            <a:avLst/>
          </a:prstGeom>
          <a:noFill/>
        </p:spPr>
      </p:pic>
      <p:pic>
        <p:nvPicPr>
          <p:cNvPr id="10266" name="Picture 26" descr="D:\Student Researcher 2012\lesson3 field visit\Eco Park 仁愛堂\Eco Park 仁愛堂\DSCN5056.JPG"/>
          <p:cNvPicPr>
            <a:picLocks noChangeAspect="1" noChangeArrowheads="1"/>
          </p:cNvPicPr>
          <p:nvPr/>
        </p:nvPicPr>
        <p:blipFill>
          <a:blip r:embed="rId4" cstate="print"/>
          <a:srcRect l="15533" t="10179" r="26218" b="7492"/>
          <a:stretch>
            <a:fillRect/>
          </a:stretch>
        </p:blipFill>
        <p:spPr bwMode="auto">
          <a:xfrm>
            <a:off x="2843808" y="4004455"/>
            <a:ext cx="1512168" cy="2376873"/>
          </a:xfrm>
          <a:prstGeom prst="rect">
            <a:avLst/>
          </a:prstGeom>
          <a:noFill/>
        </p:spPr>
      </p:pic>
      <p:sp>
        <p:nvSpPr>
          <p:cNvPr id="13" name="Down Arrow 12"/>
          <p:cNvSpPr/>
          <p:nvPr/>
        </p:nvSpPr>
        <p:spPr>
          <a:xfrm>
            <a:off x="7236296" y="3645024"/>
            <a:ext cx="360363" cy="5048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10268" name="AutoShape 28" descr="IMG_20121017_18001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10270" name="AutoShape 30" descr="IMG_20121017_18001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10272" name="AutoShape 32" descr="https://mail-attachment.googleusercontent.com/attachment/u/0/?ui=2&amp;ik=a3a43bc3fd&amp;view=att&amp;th=13a6e2711f8dc552&amp;attid=0.1&amp;disp=inline&amp;realattid=1416068364735873024-1&amp;safe=1&amp;zw&amp;saduie=AG9B_P8No9jExLZFdMCuGzJkT1qr&amp;sadet=1350467947540&amp;sads=f8cJgXPhOp-MN-X4jSxKSNMaRV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10274" name="AutoShape 34" descr="https://mail-attachment.googleusercontent.com/attachment/u/0/?ui=2&amp;ik=a3a43bc3fd&amp;view=att&amp;th=13a6e2711f8dc552&amp;attid=0.1&amp;disp=inline&amp;realattid=1416068364735873024-1&amp;safe=1&amp;zw&amp;saduie=AG9B_P8No9jExLZFdMCuGzJkT1qr&amp;sadet=1350467947540&amp;sads=f8cJgXPhOp-MN-X4jSxKSNMaRV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10276" name="AutoShape 36" descr="https://mail-attachment.googleusercontent.com/attachment/u/0/?ui=2&amp;ik=a3a43bc3fd&amp;view=att&amp;th=13a6e2711f8dc552&amp;attid=0.1&amp;disp=inline&amp;realattid=1416068364735873024-1&amp;safe=1&amp;zw&amp;saduie=AG9B_P8No9jExLZFdMCuGzJkT1qr&amp;sadet=1350467947540&amp;sads=f8cJgXPhOp-MN-X4jSxKSNMaRV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pic>
        <p:nvPicPr>
          <p:cNvPr id="10277" name="Picture 37" descr="C:\Users\Trista\Desktop\IMG_20121017_180014.jpg"/>
          <p:cNvPicPr>
            <a:picLocks noChangeAspect="1" noChangeArrowheads="1"/>
          </p:cNvPicPr>
          <p:nvPr/>
        </p:nvPicPr>
        <p:blipFill>
          <a:blip r:embed="rId5" cstate="print"/>
          <a:srcRect t="5556" r="4167" b="5555"/>
          <a:stretch>
            <a:fillRect/>
          </a:stretch>
        </p:blipFill>
        <p:spPr bwMode="auto">
          <a:xfrm>
            <a:off x="4067944" y="5301208"/>
            <a:ext cx="1759696" cy="12241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圖片 3" descr="描述: D:\Student Researcher 2012\lesson3 field visit\Eco Park 仁愛堂\Eco Park 仁愛堂\DSCN5046.JPG"/>
          <p:cNvPicPr>
            <a:picLocks noChangeAspect="1" noChangeArrowheads="1"/>
          </p:cNvPicPr>
          <p:nvPr/>
        </p:nvPicPr>
        <p:blipFill>
          <a:blip r:embed="rId6" cstate="print"/>
          <a:srcRect l="14232" t="22047" r="22337" b="14008"/>
          <a:stretch>
            <a:fillRect/>
          </a:stretch>
        </p:blipFill>
        <p:spPr bwMode="auto">
          <a:xfrm>
            <a:off x="6588224" y="1700808"/>
            <a:ext cx="2275409" cy="1732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圖片 5" descr="描述: D:\Student Researcher 2012\lesson3 field visit\trista\DSC01464.JPG"/>
          <p:cNvPicPr>
            <a:picLocks noChangeAspect="1" noChangeArrowheads="1"/>
          </p:cNvPicPr>
          <p:nvPr/>
        </p:nvPicPr>
        <p:blipFill>
          <a:blip r:embed="rId7" cstate="print"/>
          <a:srcRect r="26958"/>
          <a:stretch>
            <a:fillRect/>
          </a:stretch>
        </p:blipFill>
        <p:spPr bwMode="auto">
          <a:xfrm>
            <a:off x="6012160" y="4434912"/>
            <a:ext cx="2520280" cy="1946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4" name="Picture 24" descr="D:\Student Researcher 2012\lesson3 field visit\Eco Park 仁愛堂\Eco Park 仁愛堂\DSCN5047.JPG"/>
          <p:cNvPicPr>
            <a:picLocks noChangeAspect="1" noChangeArrowheads="1"/>
          </p:cNvPicPr>
          <p:nvPr/>
        </p:nvPicPr>
        <p:blipFill>
          <a:blip r:embed="rId8" cstate="print"/>
          <a:srcRect t="24001"/>
          <a:stretch>
            <a:fillRect/>
          </a:stretch>
        </p:blipFill>
        <p:spPr bwMode="auto">
          <a:xfrm>
            <a:off x="7164288" y="2852936"/>
            <a:ext cx="1895083" cy="1080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IMG_199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3528" y="1734694"/>
            <a:ext cx="2520280" cy="1694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Box 26"/>
          <p:cNvSpPr txBox="1"/>
          <p:nvPr/>
        </p:nvSpPr>
        <p:spPr>
          <a:xfrm>
            <a:off x="323528" y="1300698"/>
            <a:ext cx="360040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2000" b="1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A</a:t>
            </a:r>
            <a:endParaRPr lang="zh-TW" altLang="en-US" sz="2000" b="1" dirty="0"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915816" y="1300698"/>
            <a:ext cx="360040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2000" b="1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B</a:t>
            </a:r>
            <a:endParaRPr lang="zh-TW" altLang="en-US" sz="2000" b="1" dirty="0"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588224" y="1268760"/>
            <a:ext cx="360040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2000" b="1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C</a:t>
            </a:r>
            <a:endParaRPr lang="zh-TW" altLang="en-US" sz="2000" b="1" dirty="0"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012160" y="4005064"/>
            <a:ext cx="360040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2000" b="1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D</a:t>
            </a:r>
            <a:endParaRPr lang="zh-TW" altLang="en-US" sz="2000" b="1" dirty="0"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427984" y="4005064"/>
            <a:ext cx="360040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2000" b="1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23528" y="4869160"/>
            <a:ext cx="360040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2000" b="1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F</a:t>
            </a:r>
          </a:p>
        </p:txBody>
      </p:sp>
      <p:pic>
        <p:nvPicPr>
          <p:cNvPr id="1030" name="Picture 6" descr="D:\Temp\Temporary Internet Files\Content.IE5\HDXSWTAK\MC900241319[1].wm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979712" y="1196752"/>
            <a:ext cx="795984" cy="911199"/>
          </a:xfrm>
          <a:prstGeom prst="rect">
            <a:avLst/>
          </a:prstGeom>
          <a:noFill/>
        </p:spPr>
      </p:pic>
      <p:sp>
        <p:nvSpPr>
          <p:cNvPr id="10" name="Right Arrow 9"/>
          <p:cNvSpPr/>
          <p:nvPr/>
        </p:nvSpPr>
        <p:spPr>
          <a:xfrm>
            <a:off x="2483768" y="3140968"/>
            <a:ext cx="576262" cy="3593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41" name="Right Arrow 40"/>
          <p:cNvSpPr/>
          <p:nvPr/>
        </p:nvSpPr>
        <p:spPr>
          <a:xfrm>
            <a:off x="6156176" y="3140968"/>
            <a:ext cx="576262" cy="3593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16" name="Left Arrow 15"/>
          <p:cNvSpPr/>
          <p:nvPr/>
        </p:nvSpPr>
        <p:spPr>
          <a:xfrm>
            <a:off x="5652492" y="6093296"/>
            <a:ext cx="647700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15" name="Left Arrow 14"/>
          <p:cNvSpPr/>
          <p:nvPr/>
        </p:nvSpPr>
        <p:spPr>
          <a:xfrm>
            <a:off x="2411760" y="6092403"/>
            <a:ext cx="647700" cy="36093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1D6556-A3D6-45EA-B66F-CF4E2738BF21}" type="slidenum">
              <a:rPr lang="zh-TW" altLang="en-US" smtClean="0"/>
              <a:pPr>
                <a:defRPr/>
              </a:pPr>
              <a:t>6</a:t>
            </a:fld>
            <a:endParaRPr lang="zh-TW" altLang="en-US"/>
          </a:p>
        </p:txBody>
      </p:sp>
      <p:sp>
        <p:nvSpPr>
          <p:cNvPr id="38" name="Rectangle 5"/>
          <p:cNvSpPr>
            <a:spLocks noChangeArrowheads="1"/>
          </p:cNvSpPr>
          <p:nvPr/>
        </p:nvSpPr>
        <p:spPr bwMode="auto">
          <a:xfrm>
            <a:off x="100632" y="6381328"/>
            <a:ext cx="55514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1000" dirty="0">
                <a:cs typeface="Times New Roman" pitchFamily="18" charset="0"/>
              </a:rPr>
              <a:t>©</a:t>
            </a:r>
            <a:r>
              <a:rPr lang="en-US" altLang="zh-TW" sz="10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10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7" dur="5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10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1" dur="500"/>
                                        <p:tgtEl>
                                          <p:spTgt spid="10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4" dur="500"/>
                                        <p:tgtEl>
                                          <p:spTgt spid="10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2" dur="5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4" grpId="0"/>
      <p:bldP spid="10255" grpId="0"/>
      <p:bldP spid="10256" grpId="0"/>
      <p:bldP spid="10258" grpId="0"/>
      <p:bldP spid="10259" grpId="0"/>
      <p:bldP spid="10260" grpId="0"/>
      <p:bldP spid="13" grpId="0" animBg="1"/>
      <p:bldP spid="27" grpId="1" animBg="1"/>
      <p:bldP spid="31" grpId="0" animBg="1"/>
      <p:bldP spid="32" grpId="0" animBg="1"/>
      <p:bldP spid="34" grpId="0" animBg="1"/>
      <p:bldP spid="35" grpId="0" animBg="1"/>
      <p:bldP spid="37" grpId="0" animBg="1"/>
      <p:bldP spid="10" grpId="0" animBg="1"/>
      <p:bldP spid="41" grpId="0" animBg="1"/>
      <p:bldP spid="16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loud Callout 3"/>
          <p:cNvSpPr/>
          <p:nvPr/>
        </p:nvSpPr>
        <p:spPr>
          <a:xfrm>
            <a:off x="2987824" y="260648"/>
            <a:ext cx="2880320" cy="2404194"/>
          </a:xfrm>
          <a:prstGeom prst="cloudCallout">
            <a:avLst>
              <a:gd name="adj1" fmla="val -36875"/>
              <a:gd name="adj2" fmla="val 67721"/>
            </a:avLst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5" name="Cloud Callout 4"/>
          <p:cNvSpPr/>
          <p:nvPr/>
        </p:nvSpPr>
        <p:spPr>
          <a:xfrm>
            <a:off x="323528" y="476672"/>
            <a:ext cx="2483768" cy="1972146"/>
          </a:xfrm>
          <a:prstGeom prst="cloudCallout">
            <a:avLst>
              <a:gd name="adj1" fmla="val -41865"/>
              <a:gd name="adj2" fmla="val 7292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6" name="Cloud Callout 5"/>
          <p:cNvSpPr/>
          <p:nvPr/>
        </p:nvSpPr>
        <p:spPr>
          <a:xfrm>
            <a:off x="6228184" y="404664"/>
            <a:ext cx="2665363" cy="2304108"/>
          </a:xfrm>
          <a:prstGeom prst="cloudCallout">
            <a:avLst>
              <a:gd name="adj1" fmla="val 37265"/>
              <a:gd name="adj2" fmla="val 62815"/>
            </a:avLst>
          </a:prstGeom>
          <a:solidFill>
            <a:srgbClr val="9DE7C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11269" name="TextBox 9"/>
          <p:cNvSpPr txBox="1">
            <a:spLocks noChangeArrowheads="1"/>
          </p:cNvSpPr>
          <p:nvPr/>
        </p:nvSpPr>
        <p:spPr bwMode="auto">
          <a:xfrm>
            <a:off x="3419872" y="620688"/>
            <a:ext cx="201612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zh-TW" altLang="zh-TW" sz="2000" dirty="0">
                <a:latin typeface="Perpetua" pitchFamily="18" charset="0"/>
              </a:rPr>
              <a:t>有沒有一些工序是市民在棄置膠樽前可以先自行處理的？</a:t>
            </a:r>
          </a:p>
        </p:txBody>
      </p:sp>
      <p:sp>
        <p:nvSpPr>
          <p:cNvPr id="11270" name="Rectangle 10"/>
          <p:cNvSpPr>
            <a:spLocks noChangeArrowheads="1"/>
          </p:cNvSpPr>
          <p:nvPr/>
        </p:nvSpPr>
        <p:spPr bwMode="auto">
          <a:xfrm>
            <a:off x="6372200" y="1124744"/>
            <a:ext cx="252050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0" lang="zh-TW" altLang="zh-TW" sz="2000" dirty="0">
                <a:latin typeface="Perpetua" pitchFamily="18" charset="0"/>
              </a:rPr>
              <a:t>你又有沒有這樣做，以協助簡化繁複的塑膠處理工序？</a:t>
            </a:r>
            <a:endParaRPr kumimoji="0" lang="zh-TW" altLang="en-US" sz="2000" dirty="0">
              <a:latin typeface="Perpetua" pitchFamily="18" charset="0"/>
            </a:endParaRPr>
          </a:p>
        </p:txBody>
      </p:sp>
      <p:sp>
        <p:nvSpPr>
          <p:cNvPr id="11271" name="TextBox 11"/>
          <p:cNvSpPr txBox="1">
            <a:spLocks noChangeArrowheads="1"/>
          </p:cNvSpPr>
          <p:nvPr/>
        </p:nvSpPr>
        <p:spPr bwMode="auto">
          <a:xfrm>
            <a:off x="539552" y="980728"/>
            <a:ext cx="20161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zh-TW" altLang="en-US" sz="2000" dirty="0">
                <a:latin typeface="Perpetua" pitchFamily="18" charset="0"/>
              </a:rPr>
              <a:t>你最深刻是哪一個工序？為甚麼？</a:t>
            </a:r>
          </a:p>
        </p:txBody>
      </p:sp>
      <p:sp>
        <p:nvSpPr>
          <p:cNvPr id="8" name="Horizontal Scroll 7"/>
          <p:cNvSpPr/>
          <p:nvPr/>
        </p:nvSpPr>
        <p:spPr>
          <a:xfrm>
            <a:off x="395536" y="3356992"/>
            <a:ext cx="8424936" cy="3024336"/>
          </a:xfrm>
          <a:prstGeom prst="horizontalScroll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000" dirty="0" smtClean="0"/>
              <a:t>挑戰題：</a:t>
            </a:r>
            <a:endParaRPr lang="en-US" altLang="zh-TW" sz="4000" dirty="0" smtClean="0"/>
          </a:p>
          <a:p>
            <a:pPr algn="ctr"/>
            <a:r>
              <a:rPr lang="zh-TW" altLang="en-US" sz="4000" dirty="0" smtClean="0"/>
              <a:t>如我們先扭細膠樽，能否幫助圖</a:t>
            </a:r>
            <a:r>
              <a:rPr lang="en-US" altLang="zh-TW" sz="4000" dirty="0" smtClean="0"/>
              <a:t>A</a:t>
            </a:r>
            <a:r>
              <a:rPr lang="zh-TW" altLang="en-US" sz="4000" dirty="0" smtClean="0"/>
              <a:t>工人更有效處理塑膠？為甚麼？</a:t>
            </a:r>
            <a:endParaRPr lang="zh-TW" altLang="en-US" sz="40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1D6556-A3D6-45EA-B66F-CF4E2738BF21}" type="slidenum">
              <a:rPr lang="zh-TW" altLang="en-US" smtClean="0"/>
              <a:pPr>
                <a:defRPr/>
              </a:pPr>
              <a:t>7</a:t>
            </a:fld>
            <a:endParaRPr lang="zh-TW" altLang="en-US"/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100632" y="6381328"/>
            <a:ext cx="55514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1000" dirty="0">
                <a:cs typeface="Times New Roman" pitchFamily="18" charset="0"/>
              </a:rPr>
              <a:t>©</a:t>
            </a:r>
            <a:r>
              <a:rPr lang="en-US" altLang="zh-TW" sz="10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10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1269" grpId="0"/>
      <p:bldP spid="11270" grpId="0"/>
      <p:bldP spid="11271" grpId="0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7772400" cy="1143000"/>
          </a:xfrm>
        </p:spPr>
        <p:txBody>
          <a:bodyPr/>
          <a:lstStyle/>
          <a:p>
            <a:pPr eaLnBrk="1" hangingPunct="1"/>
            <a:r>
              <a:rPr lang="zh-TW" altLang="en-US" b="1" smtClean="0"/>
              <a:t>二、</a:t>
            </a:r>
            <a:r>
              <a:rPr lang="zh-TW" altLang="zh-TW" b="1" u="sng" smtClean="0"/>
              <a:t>環保園推動回收的渠道</a:t>
            </a:r>
            <a:endParaRPr lang="zh-TW" altLang="en-US" u="sng" smtClean="0"/>
          </a:p>
        </p:txBody>
      </p:sp>
      <p:graphicFrame>
        <p:nvGraphicFramePr>
          <p:cNvPr id="4" name="Diagram 3"/>
          <p:cNvGraphicFramePr/>
          <p:nvPr/>
        </p:nvGraphicFramePr>
        <p:xfrm>
          <a:off x="755576" y="1484784"/>
          <a:ext cx="7560840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1D6556-A3D6-45EA-B66F-CF4E2738BF21}" type="slidenum">
              <a:rPr lang="zh-TW" altLang="en-US" smtClean="0"/>
              <a:pPr>
                <a:defRPr/>
              </a:pPr>
              <a:t>8</a:t>
            </a:fld>
            <a:endParaRPr lang="zh-TW" alt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00632" y="6381328"/>
            <a:ext cx="55514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1000" dirty="0">
                <a:cs typeface="Times New Roman" pitchFamily="18" charset="0"/>
              </a:rPr>
              <a:t>©</a:t>
            </a:r>
            <a:r>
              <a:rPr lang="en-US" altLang="zh-TW" sz="10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10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0" y="274638"/>
            <a:ext cx="8496300" cy="18589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TW" altLang="en-US" b="1" dirty="0" smtClean="0"/>
              <a:t>三、</a:t>
            </a:r>
            <a:r>
              <a:rPr lang="zh-TW" altLang="zh-TW" b="1" u="sng" dirty="0" smtClean="0"/>
              <a:t>環保園</a:t>
            </a:r>
            <a:r>
              <a:rPr lang="zh-TW" altLang="en-US" b="1" u="sng" dirty="0" smtClean="0"/>
              <a:t>在塑膠回收方面</a:t>
            </a:r>
            <a:r>
              <a:rPr lang="zh-TW" altLang="zh-TW" b="1" u="sng" dirty="0" smtClean="0"/>
              <a:t>所面對的困難</a:t>
            </a:r>
            <a:r>
              <a:rPr lang="en-US" altLang="zh-TW" b="1" dirty="0" smtClean="0"/>
              <a:t>	</a:t>
            </a:r>
            <a:r>
              <a:rPr lang="zh-TW" altLang="zh-TW" b="1" u="sng" dirty="0" smtClean="0"/>
              <a:t>及解決方法</a:t>
            </a:r>
            <a:r>
              <a:rPr lang="zh-TW" altLang="zh-TW" dirty="0" smtClean="0"/>
              <a:t/>
            </a:r>
            <a:br>
              <a:rPr lang="zh-TW" altLang="zh-TW" dirty="0" smtClean="0"/>
            </a:br>
            <a:endParaRPr lang="zh-TW" altLang="en-US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611188" y="1916113"/>
            <a:ext cx="7848600" cy="3384550"/>
          </a:xfrm>
          <a:prstGeom prst="wedgeRoundRectCallout">
            <a:avLst>
              <a:gd name="adj1" fmla="val 41599"/>
              <a:gd name="adj2" fmla="val 70990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TW" altLang="en-US" sz="4000" b="1" dirty="0">
                <a:solidFill>
                  <a:schemeClr val="tx1"/>
                </a:solidFill>
                <a:latin typeface="+mn-ea"/>
              </a:rPr>
              <a:t>就考察所見，環保園在塑膠回收方面正面對甚麼困難？有甚麼方法可紓緩這些困難？</a:t>
            </a:r>
            <a:endParaRPr lang="en-US" altLang="zh-TW" sz="28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1D6556-A3D6-45EA-B66F-CF4E2738BF21}" type="slidenum">
              <a:rPr lang="zh-TW" altLang="en-US" smtClean="0"/>
              <a:pPr>
                <a:defRPr/>
              </a:pPr>
              <a:t>9</a:t>
            </a:fld>
            <a:endParaRPr lang="zh-TW" altLang="en-US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00632" y="6381328"/>
            <a:ext cx="55514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1000" dirty="0">
                <a:cs typeface="Times New Roman" pitchFamily="18" charset="0"/>
              </a:rPr>
              <a:t>©</a:t>
            </a:r>
            <a:r>
              <a:rPr lang="en-US" altLang="zh-TW" sz="10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10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1379</TotalTime>
  <Words>1363</Words>
  <Application>Microsoft Office PowerPoint</Application>
  <PresentationFormat>On-screen Show (4:3)</PresentationFormat>
  <Paragraphs>173</Paragraphs>
  <Slides>17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Equity</vt:lpstr>
      <vt:lpstr>課節四：回顧考察旅程</vt:lpstr>
      <vt:lpstr>考察相片</vt:lpstr>
      <vt:lpstr>Slide 3</vt:lpstr>
      <vt:lpstr>考察環保園後，你還記得…</vt:lpstr>
      <vt:lpstr>Slide 5</vt:lpstr>
      <vt:lpstr>一、重溫塑膠再造的過程</vt:lpstr>
      <vt:lpstr>Slide 7</vt:lpstr>
      <vt:lpstr>二、環保園推動回收的渠道</vt:lpstr>
      <vt:lpstr>三、環保園在塑膠回收方面所面對的困難 及解決方法 </vt:lpstr>
      <vt:lpstr>Slide 10</vt:lpstr>
      <vt:lpstr>Slide 11</vt:lpstr>
      <vt:lpstr>Slide 12</vt:lpstr>
      <vt:lpstr>Slide 13</vt:lpstr>
      <vt:lpstr> </vt:lpstr>
      <vt:lpstr>反思</vt:lpstr>
      <vt:lpstr>經過本課節，你學會了…</vt:lpstr>
      <vt:lpstr>總結</vt:lpstr>
    </vt:vector>
  </TitlesOfParts>
  <Company>HKIEd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課節四：回顧考察旅程</dc:title>
  <dc:creator>HKIEd</dc:creator>
  <cp:lastModifiedBy>HKIEd</cp:lastModifiedBy>
  <cp:revision>135</cp:revision>
  <dcterms:created xsi:type="dcterms:W3CDTF">2012-09-03T07:18:50Z</dcterms:created>
  <dcterms:modified xsi:type="dcterms:W3CDTF">2013-02-25T03:32:33Z</dcterms:modified>
</cp:coreProperties>
</file>