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tif" ContentType="image/tiff"/>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7" r:id="rId1"/>
  </p:sldMasterIdLst>
  <p:notesMasterIdLst>
    <p:notesMasterId r:id="rId27"/>
  </p:notesMasterIdLst>
  <p:handoutMasterIdLst>
    <p:handoutMasterId r:id="rId28"/>
  </p:handoutMasterIdLst>
  <p:sldIdLst>
    <p:sldId id="256" r:id="rId2"/>
    <p:sldId id="257" r:id="rId3"/>
    <p:sldId id="258" r:id="rId4"/>
    <p:sldId id="259" r:id="rId5"/>
    <p:sldId id="260" r:id="rId6"/>
    <p:sldId id="261" r:id="rId7"/>
    <p:sldId id="262" r:id="rId8"/>
    <p:sldId id="263" r:id="rId9"/>
    <p:sldId id="264" r:id="rId10"/>
    <p:sldId id="265" r:id="rId11"/>
    <p:sldId id="266" r:id="rId12"/>
    <p:sldId id="284" r:id="rId13"/>
    <p:sldId id="285" r:id="rId14"/>
    <p:sldId id="283" r:id="rId15"/>
    <p:sldId id="286" r:id="rId16"/>
    <p:sldId id="287" r:id="rId17"/>
    <p:sldId id="275" r:id="rId18"/>
    <p:sldId id="276" r:id="rId19"/>
    <p:sldId id="277" r:id="rId20"/>
    <p:sldId id="278" r:id="rId21"/>
    <p:sldId id="279" r:id="rId22"/>
    <p:sldId id="280" r:id="rId23"/>
    <p:sldId id="281" r:id="rId24"/>
    <p:sldId id="282" r:id="rId25"/>
    <p:sldId id="288"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2" clrMode="bw" scaleToFitPaper="1" frameSlides="1"/>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3" autoAdjust="0"/>
    <p:restoredTop sz="96165" autoAdjust="0"/>
  </p:normalViewPr>
  <p:slideViewPr>
    <p:cSldViewPr snapToGrid="0" snapToObjects="1">
      <p:cViewPr>
        <p:scale>
          <a:sx n="100" d="100"/>
          <a:sy n="100" d="100"/>
        </p:scale>
        <p:origin x="-880" y="-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notesMaster" Target="notesMasters/notesMaster1.xml"/><Relationship Id="rId28" Type="http://schemas.openxmlformats.org/officeDocument/2006/relationships/handoutMaster" Target="handoutMasters/handoutMaster1.xml"/><Relationship Id="rId2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presProps" Target="presProps.xml"/><Relationship Id="rId31" Type="http://schemas.openxmlformats.org/officeDocument/2006/relationships/viewProps" Target="viewProps.xml"/><Relationship Id="rId32" Type="http://schemas.openxmlformats.org/officeDocument/2006/relationships/theme" Target="theme/theme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96FD3D5-5624-3A4B-B461-B89E314AF07C}" type="datetimeFigureOut">
              <a:rPr lang="en-US" smtClean="0"/>
              <a:t>11/28/14</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C410AD9-8344-B943-9BED-01B32786FB15}" type="slidenum">
              <a:rPr lang="en-US" smtClean="0"/>
              <a:t>‹#›</a:t>
            </a:fld>
            <a:endParaRPr lang="en-US"/>
          </a:p>
        </p:txBody>
      </p:sp>
    </p:spTree>
    <p:extLst>
      <p:ext uri="{BB962C8B-B14F-4D97-AF65-F5344CB8AC3E}">
        <p14:creationId xmlns:p14="http://schemas.microsoft.com/office/powerpoint/2010/main" val="5813145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406DDC7-A759-5F49-8232-0A53860D6C8A}" type="datetimeFigureOut">
              <a:rPr lang="en-US" smtClean="0"/>
              <a:pPr/>
              <a:t>11/28/14</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B177E8-D731-EB44-8738-8440B39BC9D9}" type="slidenum">
              <a:rPr lang="en-US" smtClean="0"/>
              <a:pPr/>
              <a:t>‹#›</a:t>
            </a:fld>
            <a:endParaRPr lang="en-US" dirty="0"/>
          </a:p>
        </p:txBody>
      </p:sp>
    </p:spTree>
    <p:extLst>
      <p:ext uri="{BB962C8B-B14F-4D97-AF65-F5344CB8AC3E}">
        <p14:creationId xmlns:p14="http://schemas.microsoft.com/office/powerpoint/2010/main" val="366100479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0B177E8-D731-EB44-8738-8440B39BC9D9}" type="slidenum">
              <a:rPr lang="en-US" smtClean="0"/>
              <a:pPr/>
              <a:t>2</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0B177E8-D731-EB44-8738-8440B39BC9D9}" type="slidenum">
              <a:rPr lang="en-US" smtClean="0"/>
              <a:pPr/>
              <a:t>5</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0B177E8-D731-EB44-8738-8440B39BC9D9}" type="slidenum">
              <a:rPr lang="en-US" smtClean="0"/>
              <a:pPr/>
              <a:t>6</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0B177E8-D731-EB44-8738-8440B39BC9D9}" type="slidenum">
              <a:rPr lang="en-US" smtClean="0"/>
              <a:pPr/>
              <a:t>7</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0B177E8-D731-EB44-8738-8440B39BC9D9}" type="slidenum">
              <a:rPr lang="en-US" smtClean="0"/>
              <a:pPr/>
              <a:t>9</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0B177E8-D731-EB44-8738-8440B39BC9D9}" type="slidenum">
              <a:rPr lang="en-US" smtClean="0"/>
              <a:pPr/>
              <a:t>11</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GB" smtClean="0"/>
              <a:t>Click to edit Master title style</a:t>
            </a:r>
            <a:endParaRPr kumimoji="0" lang="en-US"/>
          </a:p>
        </p:txBody>
      </p:sp>
      <p:sp>
        <p:nvSpPr>
          <p:cNvPr id="28" name="Date Placeholder 27"/>
          <p:cNvSpPr>
            <a:spLocks noGrp="1"/>
          </p:cNvSpPr>
          <p:nvPr>
            <p:ph type="dt" sz="half" idx="10"/>
          </p:nvPr>
        </p:nvSpPr>
        <p:spPr/>
        <p:txBody>
          <a:bodyPr/>
          <a:lstStyle/>
          <a:p>
            <a:fld id="{634F518C-DF9C-C848-B85F-A8B94E78414F}" type="datetimeFigureOut">
              <a:rPr lang="en-US" smtClean="0"/>
              <a:pPr/>
              <a:t>11/28/14</a:t>
            </a:fld>
            <a:endParaRPr lang="en-US" dirty="0"/>
          </a:p>
        </p:txBody>
      </p:sp>
      <p:sp>
        <p:nvSpPr>
          <p:cNvPr id="17" name="Footer Placeholder 16"/>
          <p:cNvSpPr>
            <a:spLocks noGrp="1"/>
          </p:cNvSpPr>
          <p:nvPr>
            <p:ph type="ftr" sz="quarter" idx="11"/>
          </p:nvPr>
        </p:nvSpPr>
        <p:spPr/>
        <p:txBody>
          <a:bodyPr/>
          <a:lstStyle/>
          <a:p>
            <a:endParaRPr lang="en-US" dirty="0"/>
          </a:p>
        </p:txBody>
      </p:sp>
      <p:sp>
        <p:nvSpPr>
          <p:cNvPr id="29" name="Slide Number Placeholder 28"/>
          <p:cNvSpPr>
            <a:spLocks noGrp="1"/>
          </p:cNvSpPr>
          <p:nvPr>
            <p:ph type="sldNum" sz="quarter" idx="12"/>
          </p:nvPr>
        </p:nvSpPr>
        <p:spPr/>
        <p:txBody>
          <a:bodyPr/>
          <a:lstStyle/>
          <a:p>
            <a:fld id="{FD8DDBE4-0DAE-BA40-89C5-882C95CECB15}" type="slidenum">
              <a:rPr lang="en-US" smtClean="0"/>
              <a:pPr/>
              <a:t>‹#›</a:t>
            </a:fld>
            <a:endParaRPr lang="en-US" dirty="0"/>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GB"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GB"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GB" smtClean="0"/>
              <a:t>Click to edit Master text styles</a:t>
            </a:r>
          </a:p>
          <a:p>
            <a:pPr lvl="1" eaLnBrk="1" latinLnBrk="0" hangingPunct="1"/>
            <a:r>
              <a:rPr lang="en-GB" smtClean="0"/>
              <a:t>Second level</a:t>
            </a:r>
          </a:p>
          <a:p>
            <a:pPr lvl="2" eaLnBrk="1" latinLnBrk="0" hangingPunct="1"/>
            <a:r>
              <a:rPr lang="en-GB" smtClean="0"/>
              <a:t>Third level</a:t>
            </a:r>
          </a:p>
          <a:p>
            <a:pPr lvl="3" eaLnBrk="1" latinLnBrk="0" hangingPunct="1"/>
            <a:r>
              <a:rPr lang="en-GB" smtClean="0"/>
              <a:t>Fourth level</a:t>
            </a:r>
          </a:p>
          <a:p>
            <a:pPr lvl="4" eaLnBrk="1" latinLnBrk="0" hangingPunct="1"/>
            <a:r>
              <a:rPr lang="en-GB" smtClean="0"/>
              <a:t>Fifth level</a:t>
            </a:r>
            <a:endParaRPr kumimoji="0" lang="en-US"/>
          </a:p>
        </p:txBody>
      </p:sp>
      <p:sp>
        <p:nvSpPr>
          <p:cNvPr id="4" name="Date Placeholder 3"/>
          <p:cNvSpPr>
            <a:spLocks noGrp="1"/>
          </p:cNvSpPr>
          <p:nvPr>
            <p:ph type="dt" sz="half" idx="10"/>
          </p:nvPr>
        </p:nvSpPr>
        <p:spPr/>
        <p:txBody>
          <a:bodyPr/>
          <a:lstStyle/>
          <a:p>
            <a:fld id="{634F518C-DF9C-C848-B85F-A8B94E78414F}" type="datetimeFigureOut">
              <a:rPr lang="en-US" smtClean="0"/>
              <a:pPr/>
              <a:t>11/28/14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8DDBE4-0DAE-BA40-89C5-882C95CECB1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GB"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GB" smtClean="0"/>
              <a:t>Click to edit Master text styles</a:t>
            </a:r>
          </a:p>
        </p:txBody>
      </p:sp>
      <p:sp>
        <p:nvSpPr>
          <p:cNvPr id="4" name="Date Placeholder 3"/>
          <p:cNvSpPr>
            <a:spLocks noGrp="1"/>
          </p:cNvSpPr>
          <p:nvPr>
            <p:ph type="dt" sz="half" idx="10"/>
          </p:nvPr>
        </p:nvSpPr>
        <p:spPr/>
        <p:txBody>
          <a:bodyPr/>
          <a:lstStyle/>
          <a:p>
            <a:fld id="{C3F416CD-67A3-4CF0-A210-F6AF31AC147F}" type="datetimeFigureOut">
              <a:rPr lang="en-US" smtClean="0"/>
              <a:pPr/>
              <a:t>11/28/14</a:t>
            </a:fld>
            <a:endParaRPr lang="en-US" dirty="0"/>
          </a:p>
        </p:txBody>
      </p:sp>
      <p:sp>
        <p:nvSpPr>
          <p:cNvPr id="5" name="Footer Placeholder 4"/>
          <p:cNvSpPr>
            <a:spLocks noGrp="1"/>
          </p:cNvSpPr>
          <p:nvPr>
            <p:ph type="ftr" sz="quarter" idx="11"/>
          </p:nvPr>
        </p:nvSpPr>
        <p:spPr/>
        <p:txBody>
          <a:bodyPr/>
          <a:lstStyle/>
          <a:p>
            <a:endParaRPr kumimoji="0" lang="en-US" dirty="0"/>
          </a:p>
        </p:txBody>
      </p:sp>
      <p:sp>
        <p:nvSpPr>
          <p:cNvPr id="6" name="Slide Number Placeholder 5"/>
          <p:cNvSpPr>
            <a:spLocks noGrp="1"/>
          </p:cNvSpPr>
          <p:nvPr>
            <p:ph type="sldNum" sz="quarter" idx="12"/>
          </p:nvPr>
        </p:nvSpPr>
        <p:spPr>
          <a:xfrm>
            <a:off x="7924800" y="6416675"/>
            <a:ext cx="762000" cy="365125"/>
          </a:xfrm>
        </p:spPr>
        <p:txBody>
          <a:bodyPr/>
          <a:lstStyle/>
          <a:p>
            <a:fld id="{96652B35-718D-4E28-AFEB-B694A3B357E8}" type="slidenum">
              <a:rPr kumimoji="0" lang="en-US" smtClean="0"/>
              <a:pPr/>
              <a:t>‹#›</a:t>
            </a:fld>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GB"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GB" smtClean="0"/>
              <a:t>Click to edit Master text styles</a:t>
            </a:r>
          </a:p>
          <a:p>
            <a:pPr lvl="1" eaLnBrk="1" latinLnBrk="0" hangingPunct="1"/>
            <a:r>
              <a:rPr lang="en-GB" smtClean="0"/>
              <a:t>Second level</a:t>
            </a:r>
          </a:p>
          <a:p>
            <a:pPr lvl="2" eaLnBrk="1" latinLnBrk="0" hangingPunct="1"/>
            <a:r>
              <a:rPr lang="en-GB" smtClean="0"/>
              <a:t>Third level</a:t>
            </a:r>
          </a:p>
          <a:p>
            <a:pPr lvl="3" eaLnBrk="1" latinLnBrk="0" hangingPunct="1"/>
            <a:r>
              <a:rPr lang="en-GB" smtClean="0"/>
              <a:t>Fourth level</a:t>
            </a:r>
          </a:p>
          <a:p>
            <a:pPr lvl="4" eaLnBrk="1" latinLnBrk="0" hangingPunct="1"/>
            <a:r>
              <a:rPr lang="en-GB"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GB" smtClean="0"/>
              <a:t>Click to edit Master text styles</a:t>
            </a:r>
          </a:p>
          <a:p>
            <a:pPr lvl="1" eaLnBrk="1" latinLnBrk="0" hangingPunct="1"/>
            <a:r>
              <a:rPr lang="en-GB" smtClean="0"/>
              <a:t>Second level</a:t>
            </a:r>
          </a:p>
          <a:p>
            <a:pPr lvl="2" eaLnBrk="1" latinLnBrk="0" hangingPunct="1"/>
            <a:r>
              <a:rPr lang="en-GB" smtClean="0"/>
              <a:t>Third level</a:t>
            </a:r>
          </a:p>
          <a:p>
            <a:pPr lvl="3" eaLnBrk="1" latinLnBrk="0" hangingPunct="1"/>
            <a:r>
              <a:rPr lang="en-GB" smtClean="0"/>
              <a:t>Fourth level</a:t>
            </a:r>
          </a:p>
          <a:p>
            <a:pPr lvl="4" eaLnBrk="1" latinLnBrk="0" hangingPunct="1"/>
            <a:r>
              <a:rPr lang="en-GB" smtClean="0"/>
              <a:t>Fifth level</a:t>
            </a:r>
            <a:endParaRPr kumimoji="0" lang="en-US"/>
          </a:p>
        </p:txBody>
      </p:sp>
      <p:sp>
        <p:nvSpPr>
          <p:cNvPr id="5" name="Date Placeholder 4"/>
          <p:cNvSpPr>
            <a:spLocks noGrp="1"/>
          </p:cNvSpPr>
          <p:nvPr>
            <p:ph type="dt" sz="half" idx="10"/>
          </p:nvPr>
        </p:nvSpPr>
        <p:spPr/>
        <p:txBody>
          <a:bodyPr/>
          <a:lstStyle/>
          <a:p>
            <a:fld id="{634F518C-DF9C-C848-B85F-A8B94E78414F}" type="datetimeFigureOut">
              <a:rPr lang="en-US" smtClean="0"/>
              <a:pPr/>
              <a:t>11/28/14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8DDBE4-0DAE-BA40-89C5-882C95CECB15}"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GB"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GB"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GB"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GB" smtClean="0"/>
              <a:t>Click to edit Master text styles</a:t>
            </a:r>
          </a:p>
          <a:p>
            <a:pPr lvl="1" eaLnBrk="1" latinLnBrk="0" hangingPunct="1"/>
            <a:r>
              <a:rPr lang="en-GB" smtClean="0"/>
              <a:t>Second level</a:t>
            </a:r>
          </a:p>
          <a:p>
            <a:pPr lvl="2" eaLnBrk="1" latinLnBrk="0" hangingPunct="1"/>
            <a:r>
              <a:rPr lang="en-GB" smtClean="0"/>
              <a:t>Third level</a:t>
            </a:r>
          </a:p>
          <a:p>
            <a:pPr lvl="3" eaLnBrk="1" latinLnBrk="0" hangingPunct="1"/>
            <a:r>
              <a:rPr lang="en-GB" smtClean="0"/>
              <a:t>Fourth level</a:t>
            </a:r>
          </a:p>
          <a:p>
            <a:pPr lvl="4" eaLnBrk="1" latinLnBrk="0" hangingPunct="1"/>
            <a:r>
              <a:rPr lang="en-GB"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GB" smtClean="0"/>
              <a:t>Click to edit Master text styles</a:t>
            </a:r>
          </a:p>
          <a:p>
            <a:pPr lvl="1" eaLnBrk="1" latinLnBrk="0" hangingPunct="1"/>
            <a:r>
              <a:rPr lang="en-GB" smtClean="0"/>
              <a:t>Second level</a:t>
            </a:r>
          </a:p>
          <a:p>
            <a:pPr lvl="2" eaLnBrk="1" latinLnBrk="0" hangingPunct="1"/>
            <a:r>
              <a:rPr lang="en-GB" smtClean="0"/>
              <a:t>Third level</a:t>
            </a:r>
          </a:p>
          <a:p>
            <a:pPr lvl="3" eaLnBrk="1" latinLnBrk="0" hangingPunct="1"/>
            <a:r>
              <a:rPr lang="en-GB" smtClean="0"/>
              <a:t>Fourth level</a:t>
            </a:r>
          </a:p>
          <a:p>
            <a:pPr lvl="4" eaLnBrk="1" latinLnBrk="0" hangingPunct="1"/>
            <a:r>
              <a:rPr lang="en-GB" smtClean="0"/>
              <a:t>Fifth level</a:t>
            </a:r>
            <a:endParaRPr kumimoji="0" lang="en-US"/>
          </a:p>
        </p:txBody>
      </p:sp>
      <p:sp>
        <p:nvSpPr>
          <p:cNvPr id="7" name="Date Placeholder 6"/>
          <p:cNvSpPr>
            <a:spLocks noGrp="1"/>
          </p:cNvSpPr>
          <p:nvPr>
            <p:ph type="dt" sz="half" idx="10"/>
          </p:nvPr>
        </p:nvSpPr>
        <p:spPr/>
        <p:txBody>
          <a:bodyPr/>
          <a:lstStyle/>
          <a:p>
            <a:fld id="{634F518C-DF9C-C848-B85F-A8B94E78414F}" type="datetimeFigureOut">
              <a:rPr lang="en-US" smtClean="0"/>
              <a:pPr/>
              <a:t>11/28/14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8DDBE4-0DAE-BA40-89C5-882C95CECB15}"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GB" smtClean="0"/>
              <a:t>Click to edit Master title style</a:t>
            </a:r>
            <a:endParaRPr kumimoji="0" lang="en-US"/>
          </a:p>
        </p:txBody>
      </p:sp>
      <p:sp>
        <p:nvSpPr>
          <p:cNvPr id="3" name="Date Placeholder 2"/>
          <p:cNvSpPr>
            <a:spLocks noGrp="1"/>
          </p:cNvSpPr>
          <p:nvPr>
            <p:ph type="dt" sz="half" idx="10"/>
          </p:nvPr>
        </p:nvSpPr>
        <p:spPr/>
        <p:txBody>
          <a:bodyPr/>
          <a:lstStyle/>
          <a:p>
            <a:fld id="{634F518C-DF9C-C848-B85F-A8B94E78414F}" type="datetimeFigureOut">
              <a:rPr lang="en-US" smtClean="0"/>
              <a:pPr/>
              <a:t>11/28/14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8DDBE4-0DAE-BA40-89C5-882C95CECB1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4F518C-DF9C-C848-B85F-A8B94E78414F}" type="datetimeFigureOut">
              <a:rPr lang="en-US" smtClean="0"/>
              <a:pPr/>
              <a:t>11/28/14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8DDBE4-0DAE-BA40-89C5-882C95CECB1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GB"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GB"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GB" smtClean="0"/>
              <a:t>Click to edit Master text styles</a:t>
            </a:r>
          </a:p>
          <a:p>
            <a:pPr lvl="1" eaLnBrk="1" latinLnBrk="0" hangingPunct="1"/>
            <a:r>
              <a:rPr lang="en-GB" smtClean="0"/>
              <a:t>Second level</a:t>
            </a:r>
          </a:p>
          <a:p>
            <a:pPr lvl="2" eaLnBrk="1" latinLnBrk="0" hangingPunct="1"/>
            <a:r>
              <a:rPr lang="en-GB" smtClean="0"/>
              <a:t>Third level</a:t>
            </a:r>
          </a:p>
          <a:p>
            <a:pPr lvl="3" eaLnBrk="1" latinLnBrk="0" hangingPunct="1"/>
            <a:r>
              <a:rPr lang="en-GB" smtClean="0"/>
              <a:t>Fourth level</a:t>
            </a:r>
          </a:p>
          <a:p>
            <a:pPr lvl="4" eaLnBrk="1" latinLnBrk="0" hangingPunct="1"/>
            <a:r>
              <a:rPr lang="en-GB" smtClean="0"/>
              <a:t>Fifth level</a:t>
            </a:r>
            <a:endParaRPr kumimoji="0" lang="en-US"/>
          </a:p>
        </p:txBody>
      </p:sp>
      <p:sp>
        <p:nvSpPr>
          <p:cNvPr id="5" name="Date Placeholder 4"/>
          <p:cNvSpPr>
            <a:spLocks noGrp="1"/>
          </p:cNvSpPr>
          <p:nvPr>
            <p:ph type="dt" sz="half" idx="10"/>
          </p:nvPr>
        </p:nvSpPr>
        <p:spPr/>
        <p:txBody>
          <a:bodyPr/>
          <a:lstStyle/>
          <a:p>
            <a:fld id="{634F518C-DF9C-C848-B85F-A8B94E78414F}" type="datetimeFigureOut">
              <a:rPr lang="en-US" smtClean="0"/>
              <a:pPr/>
              <a:t>11/28/14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8DDBE4-0DAE-BA40-89C5-882C95CECB1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GB"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GB" dirty="0"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GB" smtClean="0"/>
              <a:t>Click to edit Master text styles</a:t>
            </a:r>
          </a:p>
        </p:txBody>
      </p:sp>
      <p:sp>
        <p:nvSpPr>
          <p:cNvPr id="5" name="Date Placeholder 4"/>
          <p:cNvSpPr>
            <a:spLocks noGrp="1"/>
          </p:cNvSpPr>
          <p:nvPr>
            <p:ph type="dt" sz="half" idx="10"/>
          </p:nvPr>
        </p:nvSpPr>
        <p:spPr/>
        <p:txBody>
          <a:bodyPr/>
          <a:lstStyle/>
          <a:p>
            <a:fld id="{634F518C-DF9C-C848-B85F-A8B94E78414F}" type="datetimeFigureOut">
              <a:rPr lang="en-US" smtClean="0"/>
              <a:pPr/>
              <a:t>11/28/14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8DDBE4-0DAE-BA40-89C5-882C95CECB15}"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GB"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GB" smtClean="0"/>
              <a:t>Click to edit Master text styles</a:t>
            </a:r>
          </a:p>
          <a:p>
            <a:pPr lvl="1" eaLnBrk="1" latinLnBrk="0" hangingPunct="1"/>
            <a:r>
              <a:rPr lang="en-GB" smtClean="0"/>
              <a:t>Second level</a:t>
            </a:r>
          </a:p>
          <a:p>
            <a:pPr lvl="2" eaLnBrk="1" latinLnBrk="0" hangingPunct="1"/>
            <a:r>
              <a:rPr lang="en-GB" smtClean="0"/>
              <a:t>Third level</a:t>
            </a:r>
          </a:p>
          <a:p>
            <a:pPr lvl="3" eaLnBrk="1" latinLnBrk="0" hangingPunct="1"/>
            <a:r>
              <a:rPr lang="en-GB" smtClean="0"/>
              <a:t>Fourth level</a:t>
            </a:r>
          </a:p>
          <a:p>
            <a:pPr lvl="4" eaLnBrk="1" latinLnBrk="0" hangingPunct="1"/>
            <a:r>
              <a:rPr lang="en-GB" smtClean="0"/>
              <a:t>Fifth level</a:t>
            </a:r>
            <a:endParaRPr kumimoji="0" lang="en-US"/>
          </a:p>
        </p:txBody>
      </p:sp>
      <p:sp>
        <p:nvSpPr>
          <p:cNvPr id="4" name="Date Placeholder 3"/>
          <p:cNvSpPr>
            <a:spLocks noGrp="1"/>
          </p:cNvSpPr>
          <p:nvPr>
            <p:ph type="dt" sz="half" idx="10"/>
          </p:nvPr>
        </p:nvSpPr>
        <p:spPr/>
        <p:txBody>
          <a:bodyPr/>
          <a:lstStyle/>
          <a:p>
            <a:fld id="{634F518C-DF9C-C848-B85F-A8B94E78414F}" type="datetimeFigureOut">
              <a:rPr lang="en-US" smtClean="0"/>
              <a:pPr/>
              <a:t>11/28/14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8DDBE4-0DAE-BA40-89C5-882C95CECB15}"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GB"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GB" smtClean="0"/>
              <a:t>Click to edit Master text styles</a:t>
            </a:r>
          </a:p>
          <a:p>
            <a:pPr lvl="1" eaLnBrk="1" latinLnBrk="0" hangingPunct="1"/>
            <a:r>
              <a:rPr lang="en-GB" smtClean="0"/>
              <a:t>Second level</a:t>
            </a:r>
          </a:p>
          <a:p>
            <a:pPr lvl="2" eaLnBrk="1" latinLnBrk="0" hangingPunct="1"/>
            <a:r>
              <a:rPr lang="en-GB" smtClean="0"/>
              <a:t>Third level</a:t>
            </a:r>
          </a:p>
          <a:p>
            <a:pPr lvl="3" eaLnBrk="1" latinLnBrk="0" hangingPunct="1"/>
            <a:r>
              <a:rPr lang="en-GB" smtClean="0"/>
              <a:t>Fourth level</a:t>
            </a:r>
          </a:p>
          <a:p>
            <a:pPr lvl="4" eaLnBrk="1" latinLnBrk="0" hangingPunct="1"/>
            <a:r>
              <a:rPr lang="en-GB" smtClean="0"/>
              <a:t>Fifth level</a:t>
            </a:r>
            <a:endParaRPr kumimoji="0" lang="en-US"/>
          </a:p>
        </p:txBody>
      </p:sp>
      <p:sp>
        <p:nvSpPr>
          <p:cNvPr id="4" name="Date Placeholder 3"/>
          <p:cNvSpPr>
            <a:spLocks noGrp="1"/>
          </p:cNvSpPr>
          <p:nvPr>
            <p:ph type="dt" sz="half" idx="10"/>
          </p:nvPr>
        </p:nvSpPr>
        <p:spPr/>
        <p:txBody>
          <a:bodyPr/>
          <a:lstStyle/>
          <a:p>
            <a:fld id="{634F518C-DF9C-C848-B85F-A8B94E78414F}" type="datetimeFigureOut">
              <a:rPr lang="en-US" smtClean="0"/>
              <a:pPr/>
              <a:t>11/28/14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8DDBE4-0DAE-BA40-89C5-882C95CECB15}"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GB"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GB" smtClean="0"/>
              <a:t>Click to edit Master text styles</a:t>
            </a:r>
          </a:p>
          <a:p>
            <a:pPr lvl="1" eaLnBrk="1" latinLnBrk="0" hangingPunct="1"/>
            <a:r>
              <a:rPr kumimoji="0" lang="en-GB" smtClean="0"/>
              <a:t>Second level</a:t>
            </a:r>
          </a:p>
          <a:p>
            <a:pPr lvl="2" eaLnBrk="1" latinLnBrk="0" hangingPunct="1"/>
            <a:r>
              <a:rPr kumimoji="0" lang="en-GB" smtClean="0"/>
              <a:t>Third level</a:t>
            </a:r>
          </a:p>
          <a:p>
            <a:pPr lvl="3" eaLnBrk="1" latinLnBrk="0" hangingPunct="1"/>
            <a:r>
              <a:rPr kumimoji="0" lang="en-GB" smtClean="0"/>
              <a:t>Fourth level</a:t>
            </a:r>
          </a:p>
          <a:p>
            <a:pPr lvl="4" eaLnBrk="1" latinLnBrk="0" hangingPunct="1"/>
            <a:r>
              <a:rPr kumimoji="0" lang="en-GB"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634F518C-DF9C-C848-B85F-A8B94E78414F}" type="datetimeFigureOut">
              <a:rPr lang="en-US" smtClean="0"/>
              <a:pPr/>
              <a:t>11/28/14</a:t>
            </a:fld>
            <a:endParaRPr lang="en-US" dirty="0"/>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dirty="0"/>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FD8DDBE4-0DAE-BA40-89C5-882C95CECB15}"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tif"/><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4" Type="http://schemas.microsoft.com/office/2007/relationships/hdphoto" Target="../media/hdphoto1.wdp"/><Relationship Id="rId5" Type="http://schemas.openxmlformats.org/officeDocument/2006/relationships/image" Target="../media/image2.tif"/><Relationship Id="rId6" Type="http://schemas.openxmlformats.org/officeDocument/2006/relationships/image" Target="../media/image3.png"/><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tif"/><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 Id="rId3" Type="http://schemas.openxmlformats.org/officeDocument/2006/relationships/image" Target="../media/image2.tif"/></Relationships>
</file>

<file path=ppt/slides/_rels/slide5.xml.rels><?xml version="1.0" encoding="UTF-8" standalone="yes"?>
<Relationships xmlns="http://schemas.openxmlformats.org/package/2006/relationships"><Relationship Id="rId3" Type="http://schemas.openxmlformats.org/officeDocument/2006/relationships/image" Target="../media/image2.tif"/><Relationship Id="rId4" Type="http://schemas.openxmlformats.org/officeDocument/2006/relationships/image" Target="../media/image3.png"/><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3" Type="http://schemas.openxmlformats.org/officeDocument/2006/relationships/image" Target="../media/image2.tif"/><Relationship Id="rId4" Type="http://schemas.openxmlformats.org/officeDocument/2006/relationships/image" Target="../media/image3.png"/><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4" Type="http://schemas.microsoft.com/office/2007/relationships/hdphoto" Target="../media/hdphoto2.wdp"/><Relationship Id="rId5" Type="http://schemas.openxmlformats.org/officeDocument/2006/relationships/image" Target="../media/image2.tif"/><Relationship Id="rId6" Type="http://schemas.openxmlformats.org/officeDocument/2006/relationships/image" Target="../media/image3.png"/><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tif"/><Relationship Id="rId3"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tif"/><Relationship Id="rId4" Type="http://schemas.openxmlformats.org/officeDocument/2006/relationships/image" Target="../media/image3.png"/><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0.xml.rels><?xml version="1.0" encoding="UTF-8" standalone="yes"?>
<Relationships xmlns="http://schemas.openxmlformats.org/package/2006/relationships"><Relationship Id="rId3" Type="http://schemas.microsoft.com/office/2007/relationships/hdphoto" Target="../media/hdphoto3.wdp"/><Relationship Id="rId4" Type="http://schemas.openxmlformats.org/officeDocument/2006/relationships/image" Target="../media/image2.tif"/><Relationship Id="rId5" Type="http://schemas.openxmlformats.org/officeDocument/2006/relationships/image" Target="../media/image3.png"/><Relationship Id="rId1" Type="http://schemas.openxmlformats.org/officeDocument/2006/relationships/slideLayout" Target="../slideLayouts/slideLayout2.xml"/><Relationship Id="rId2"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2.tif"/><Relationship Id="rId4" Type="http://schemas.openxmlformats.org/officeDocument/2006/relationships/image" Target="../media/image3.png"/><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tif"/><Relationship Id="rId3"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tif"/><Relationship Id="rId3"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tif"/><Relationship Id="rId3"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tif"/><Relationship Id="rId3"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tif"/><Relationship Id="rId3" Type="http://schemas.openxmlformats.org/officeDocument/2006/relationships/image" Target="../media/image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tif"/><Relationship Id="rId3" Type="http://schemas.openxmlformats.org/officeDocument/2006/relationships/image" Target="../media/image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tif"/><Relationship Id="rId3"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tif"/><Relationship Id="rId3"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4" Type="http://schemas.microsoft.com/office/2007/relationships/hdphoto" Target="../media/hdphoto4.wdp"/><Relationship Id="rId5" Type="http://schemas.openxmlformats.org/officeDocument/2006/relationships/image" Target="../media/image3.png"/><Relationship Id="rId1" Type="http://schemas.openxmlformats.org/officeDocument/2006/relationships/slideLayout" Target="../slideLayouts/slideLayout2.xml"/><Relationship Id="rId2" Type="http://schemas.openxmlformats.org/officeDocument/2006/relationships/image" Target="../media/image2.ti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tif"/><Relationship Id="rId3" Type="http://schemas.openxmlformats.org/officeDocument/2006/relationships/image" Target="../media/image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tif"/><Relationship Id="rId3"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8.jpg"/><Relationship Id="rId1" Type="http://schemas.openxmlformats.org/officeDocument/2006/relationships/slideLayout" Target="../slideLayouts/slideLayout2.xml"/><Relationship Id="rId2" Type="http://schemas.openxmlformats.org/officeDocument/2006/relationships/image" Target="../media/image2.ti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tif"/><Relationship Id="rId3" Type="http://schemas.openxmlformats.org/officeDocument/2006/relationships/image" Target="../media/image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 Id="rId3" Type="http://schemas.openxmlformats.org/officeDocument/2006/relationships/image" Target="../media/image2.t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67805" y="1371600"/>
            <a:ext cx="8177871" cy="2985988"/>
          </a:xfrm>
        </p:spPr>
        <p:txBody>
          <a:bodyPr>
            <a:normAutofit fontScale="90000"/>
          </a:bodyPr>
          <a:lstStyle/>
          <a:p>
            <a:pPr algn="ctr"/>
            <a:r>
              <a:rPr lang="en-US" b="1" dirty="0" smtClean="0"/>
              <a:t/>
            </a:r>
            <a:br>
              <a:rPr lang="en-US" b="1" dirty="0" smtClean="0"/>
            </a:br>
            <a:r>
              <a:rPr lang="en-US" b="1" dirty="0" smtClean="0"/>
              <a:t/>
            </a:r>
            <a:br>
              <a:rPr lang="en-US" b="1" dirty="0" smtClean="0"/>
            </a:br>
            <a:r>
              <a:rPr lang="en-US" dirty="0" smtClean="0"/>
              <a:t/>
            </a:r>
            <a:br>
              <a:rPr lang="en-US" dirty="0" smtClean="0"/>
            </a:br>
            <a:r>
              <a:rPr lang="en-US" dirty="0" smtClean="0"/>
              <a:t/>
            </a:r>
            <a:br>
              <a:rPr lang="en-US" dirty="0" smtClean="0"/>
            </a:br>
            <a:r>
              <a:rPr lang="en-US" dirty="0" smtClean="0"/>
              <a:t/>
            </a:r>
            <a:br>
              <a:rPr lang="en-US" dirty="0" smtClean="0"/>
            </a:br>
            <a:r>
              <a:rPr lang="en-GB" dirty="0" smtClean="0"/>
              <a:t/>
            </a:r>
            <a:br>
              <a:rPr lang="en-GB" dirty="0" smtClean="0"/>
            </a:br>
            <a:r>
              <a:rPr lang="en-GB" dirty="0" smtClean="0"/>
              <a:t/>
            </a:r>
            <a:br>
              <a:rPr lang="en-GB" dirty="0" smtClean="0"/>
            </a:br>
            <a:r>
              <a:rPr lang="en-GB" dirty="0" smtClean="0"/>
              <a:t/>
            </a:r>
            <a:br>
              <a:rPr lang="en-GB" dirty="0" smtClean="0"/>
            </a:br>
            <a:r>
              <a:rPr lang="en-US" dirty="0" smtClean="0"/>
              <a:t/>
            </a:r>
            <a:br>
              <a:rPr lang="en-US" dirty="0" smtClean="0"/>
            </a:br>
            <a:r>
              <a:rPr lang="en-GB" dirty="0" smtClean="0"/>
              <a:t/>
            </a:r>
            <a:br>
              <a:rPr lang="en-GB" dirty="0" smtClean="0"/>
            </a:br>
            <a:endParaRPr lang="en-GB" sz="3111" dirty="0"/>
          </a:p>
        </p:txBody>
      </p:sp>
      <p:sp>
        <p:nvSpPr>
          <p:cNvPr id="3" name="Subtitle 2"/>
          <p:cNvSpPr>
            <a:spLocks noGrp="1"/>
          </p:cNvSpPr>
          <p:nvPr>
            <p:ph type="subTitle" idx="1"/>
          </p:nvPr>
        </p:nvSpPr>
        <p:spPr>
          <a:xfrm>
            <a:off x="736600" y="3214690"/>
            <a:ext cx="7759928" cy="2881309"/>
          </a:xfrm>
        </p:spPr>
        <p:txBody>
          <a:bodyPr>
            <a:normAutofit fontScale="77500" lnSpcReduction="20000"/>
          </a:bodyPr>
          <a:lstStyle/>
          <a:p>
            <a:r>
              <a:rPr lang="en-US" b="1" dirty="0" smtClean="0"/>
              <a:t>International Symposium on Multilingualism and Multilingual Education in China (28-30 November 2014)</a:t>
            </a:r>
          </a:p>
          <a:p>
            <a:endParaRPr lang="en-US" b="1" dirty="0" smtClean="0"/>
          </a:p>
          <a:p>
            <a:endParaRPr lang="en-US" b="1" dirty="0" smtClean="0"/>
          </a:p>
          <a:p>
            <a:pPr algn="l"/>
            <a:r>
              <a:rPr lang="en-US" sz="3600" b="1" dirty="0" smtClean="0"/>
              <a:t>Pushker Kadel</a:t>
            </a:r>
            <a:r>
              <a:rPr lang="en-GB" sz="3600" dirty="0" smtClean="0"/>
              <a:t/>
            </a:r>
            <a:br>
              <a:rPr lang="en-GB" sz="3600" dirty="0" smtClean="0"/>
            </a:br>
            <a:r>
              <a:rPr lang="en-US" dirty="0" smtClean="0"/>
              <a:t>Director, Language Development Centre Nepal</a:t>
            </a:r>
            <a:r>
              <a:rPr lang="en-GB" dirty="0" smtClean="0"/>
              <a:t/>
            </a:r>
            <a:br>
              <a:rPr lang="en-GB" dirty="0" smtClean="0"/>
            </a:br>
            <a:r>
              <a:rPr lang="en-US" dirty="0" smtClean="0"/>
              <a:t>Email</a:t>
            </a:r>
            <a:r>
              <a:rPr lang="en-US" b="1" dirty="0" smtClean="0"/>
              <a:t>: pushker.kadel@gmail.com</a:t>
            </a:r>
          </a:p>
          <a:p>
            <a:pPr algn="l"/>
            <a:r>
              <a:rPr lang="en-US" b="1" dirty="0"/>
              <a:t>Website: www.ldcnepal.org</a:t>
            </a:r>
          </a:p>
          <a:p>
            <a:endParaRPr lang="en-US" dirty="0">
              <a:solidFill>
                <a:schemeClr val="bg1"/>
              </a:solidFill>
            </a:endParaRPr>
          </a:p>
        </p:txBody>
      </p:sp>
      <p:sp>
        <p:nvSpPr>
          <p:cNvPr id="6" name="TextBox 5"/>
          <p:cNvSpPr txBox="1"/>
          <p:nvPr/>
        </p:nvSpPr>
        <p:spPr>
          <a:xfrm>
            <a:off x="838201" y="1124190"/>
            <a:ext cx="7480300" cy="1692771"/>
          </a:xfrm>
          <a:prstGeom prst="rect">
            <a:avLst/>
          </a:prstGeom>
          <a:noFill/>
        </p:spPr>
        <p:txBody>
          <a:bodyPr wrap="square" rtlCol="0">
            <a:spAutoFit/>
          </a:bodyPr>
          <a:lstStyle/>
          <a:p>
            <a:pPr algn="ctr"/>
            <a:r>
              <a:rPr lang="en-US" sz="5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Reviewing Multilingual Education in Nepal</a:t>
            </a:r>
            <a:r>
              <a:rPr lang="en-US" sz="5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endParaRPr lang="en-US" sz="5400" dirty="0"/>
          </a:p>
        </p:txBody>
      </p:sp>
      <p:pic>
        <p:nvPicPr>
          <p:cNvPr id="8" name="Picture 7" descr="c. LDC Logo .ti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96528" y="6342376"/>
            <a:ext cx="609372" cy="464823"/>
          </a:xfrm>
          <a:prstGeom prst="rect">
            <a:avLst/>
          </a:prstGeom>
        </p:spPr>
      </p:pic>
      <p:pic>
        <p:nvPicPr>
          <p:cNvPr id="9" name="Picture 8" descr="np.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xmlns:p14="http://schemas.microsoft.com/office/powerpoint/2010/main" spd="slow">
    <p:randomBar dir="vert"/>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Nepal.JPG"/>
          <p:cNvPicPr>
            <a:picLocks noChangeAspect="1"/>
          </p:cNvPicPr>
          <p:nvPr/>
        </p:nvPicPr>
        <p:blipFill>
          <a:blip r:embed="rId3">
            <a:extLst>
              <a:ext uri="{BEBA8EAE-BF5A-486C-A8C5-ECC9F3942E4B}">
                <a14:imgProps xmlns:a14="http://schemas.microsoft.com/office/drawing/2010/main">
                  <a14:imgLayer r:embed="rId4">
                    <a14:imgEffect>
                      <a14:colorTemperature colorTemp="4700"/>
                    </a14:imgEffect>
                    <a14:imgEffect>
                      <a14:saturation sat="300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25400" y="12178"/>
            <a:ext cx="9105900" cy="6725412"/>
          </a:xfrm>
          <a:prstGeom prst="rect">
            <a:avLst/>
          </a:prstGeom>
        </p:spPr>
      </p:pic>
      <p:sp>
        <p:nvSpPr>
          <p:cNvPr id="2" name="Title 1"/>
          <p:cNvSpPr>
            <a:spLocks noGrp="1"/>
          </p:cNvSpPr>
          <p:nvPr>
            <p:ph type="title"/>
          </p:nvPr>
        </p:nvSpPr>
        <p:spPr/>
        <p:txBody>
          <a:bodyPr>
            <a:normAutofit/>
          </a:bodyPr>
          <a:lstStyle/>
          <a:p>
            <a:r>
              <a:rPr lang="en-US" sz="3600" spc="0" dirty="0" smtClean="0">
                <a:ln w="18415" cmpd="sng">
                  <a:solidFill>
                    <a:srgbClr val="FFFFFF"/>
                  </a:solidFill>
                  <a:prstDash val="solid"/>
                </a:ln>
                <a:solidFill>
                  <a:srgbClr val="FFFFFF"/>
                </a:solidFill>
                <a:effectLst/>
              </a:rPr>
              <a:t>Language situation</a:t>
            </a:r>
            <a:r>
              <a:rPr lang="en-US" sz="3600" dirty="0" smtClean="0">
                <a:effectLst/>
              </a:rPr>
              <a:t> </a:t>
            </a:r>
            <a:endParaRPr lang="en-US" sz="3600" dirty="0">
              <a:effectLst/>
            </a:endParaRPr>
          </a:p>
        </p:txBody>
      </p:sp>
      <p:sp>
        <p:nvSpPr>
          <p:cNvPr id="3" name="Content Placeholder 2"/>
          <p:cNvSpPr>
            <a:spLocks noGrp="1"/>
          </p:cNvSpPr>
          <p:nvPr>
            <p:ph idx="1"/>
          </p:nvPr>
        </p:nvSpPr>
        <p:spPr>
          <a:xfrm>
            <a:off x="650610" y="1484719"/>
            <a:ext cx="7972690" cy="4929096"/>
          </a:xfrm>
        </p:spPr>
        <p:txBody>
          <a:bodyPr anchor="t">
            <a:normAutofit/>
          </a:bodyPr>
          <a:lstStyle/>
          <a:p>
            <a:pPr>
              <a:buNone/>
            </a:pPr>
            <a:endParaRPr lang="en-US" sz="800" dirty="0" smtClean="0">
              <a:latin typeface="+mj-lt"/>
            </a:endParaRPr>
          </a:p>
          <a:p>
            <a:r>
              <a:rPr lang="en-US" sz="3200" dirty="0" smtClean="0">
                <a:latin typeface="Abadi MT Condensed Light"/>
                <a:cs typeface="Abadi MT Condensed Light"/>
              </a:rPr>
              <a:t>Population: 26.495 Million</a:t>
            </a:r>
          </a:p>
          <a:p>
            <a:pPr>
              <a:buNone/>
            </a:pPr>
            <a:r>
              <a:rPr lang="en-US" sz="3200" dirty="0" smtClean="0">
                <a:latin typeface="Abadi MT Condensed Light"/>
                <a:cs typeface="Abadi MT Condensed Light"/>
              </a:rPr>
              <a:t> </a:t>
            </a:r>
          </a:p>
          <a:p>
            <a:r>
              <a:rPr lang="en-US" sz="3200" dirty="0" smtClean="0">
                <a:latin typeface="Abadi MT Condensed Light"/>
                <a:cs typeface="Abadi MT Condensed Light"/>
              </a:rPr>
              <a:t>126 ethnic communities</a:t>
            </a:r>
          </a:p>
          <a:p>
            <a:pPr>
              <a:buNone/>
            </a:pPr>
            <a:r>
              <a:rPr lang="en-US" sz="3200" dirty="0" smtClean="0">
                <a:latin typeface="Abadi MT Condensed Light"/>
                <a:cs typeface="Abadi MT Condensed Light"/>
              </a:rPr>
              <a:t> </a:t>
            </a:r>
          </a:p>
          <a:p>
            <a:r>
              <a:rPr lang="en-US" sz="3200" dirty="0" smtClean="0">
                <a:latin typeface="Abadi MT Condensed Light"/>
                <a:cs typeface="Abadi MT Condensed Light"/>
              </a:rPr>
              <a:t>123 languages</a:t>
            </a:r>
          </a:p>
          <a:p>
            <a:pPr>
              <a:buNone/>
            </a:pPr>
            <a:r>
              <a:rPr lang="en-US" sz="3200" dirty="0" smtClean="0">
                <a:latin typeface="Abadi MT Condensed Light"/>
                <a:cs typeface="Abadi MT Condensed Light"/>
              </a:rPr>
              <a:t> </a:t>
            </a:r>
          </a:p>
          <a:p>
            <a:r>
              <a:rPr lang="en-US" sz="3200" dirty="0" smtClean="0">
                <a:latin typeface="Abadi MT Condensed Light"/>
                <a:cs typeface="Abadi MT Condensed Light"/>
              </a:rPr>
              <a:t>55.36% do not speak Nepali as their mother tongue </a:t>
            </a:r>
          </a:p>
          <a:p>
            <a:endParaRPr lang="en-US" dirty="0">
              <a:latin typeface="+mj-lt"/>
            </a:endParaRPr>
          </a:p>
        </p:txBody>
      </p:sp>
      <p:pic>
        <p:nvPicPr>
          <p:cNvPr id="8" name="Picture 7" descr="c. LDC Logo .tif"/>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96528" y="6342376"/>
            <a:ext cx="609372" cy="464823"/>
          </a:xfrm>
          <a:prstGeom prst="rect">
            <a:avLst/>
          </a:prstGeom>
        </p:spPr>
      </p:pic>
      <p:pic>
        <p:nvPicPr>
          <p:cNvPr id="9" name="Picture 8" descr="np.gif"/>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1000"/>
                                        <p:tgtEl>
                                          <p:spTgt spid="3">
                                            <p:txEl>
                                              <p:pRg st="1" end="1"/>
                                            </p:txEl>
                                          </p:spTgt>
                                        </p:tgtEl>
                                      </p:cBhvr>
                                    </p:animEffect>
                                    <p:anim calcmode="lin" valueType="num">
                                      <p:cBhvr>
                                        <p:cTn id="16"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1000"/>
                                        <p:tgtEl>
                                          <p:spTgt spid="3">
                                            <p:txEl>
                                              <p:pRg st="5" end="5"/>
                                            </p:txEl>
                                          </p:spTgt>
                                        </p:tgtEl>
                                      </p:cBhvr>
                                    </p:animEffect>
                                    <p:anim calcmode="lin" valueType="num">
                                      <p:cBhvr>
                                        <p:cTn id="3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1000"/>
                                        <p:tgtEl>
                                          <p:spTgt spid="3">
                                            <p:txEl>
                                              <p:pRg st="7" end="7"/>
                                            </p:txEl>
                                          </p:spTgt>
                                        </p:tgtEl>
                                      </p:cBhvr>
                                    </p:animEffect>
                                    <p:anim calcmode="lin" valueType="num">
                                      <p:cBhvr>
                                        <p:cTn id="3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001" y="177800"/>
            <a:ext cx="8646414" cy="952566"/>
          </a:xfrm>
        </p:spPr>
        <p:txBody>
          <a:bodyPr wrap="none">
            <a:normAutofit/>
          </a:bodyPr>
          <a:lstStyle/>
          <a:p>
            <a:r>
              <a:rPr lang="en-US" sz="3200" dirty="0" smtClean="0">
                <a:solidFill>
                  <a:schemeClr val="tx1"/>
                </a:solidFill>
                <a:effectLst/>
                <a:latin typeface="Abadi MT Condensed Extra Bold"/>
                <a:cs typeface="Abadi MT Condensed Extra Bold"/>
              </a:rPr>
              <a:t>Language in Education Policies</a:t>
            </a:r>
            <a:endParaRPr lang="en-US" sz="3200" dirty="0">
              <a:solidFill>
                <a:schemeClr val="tx1"/>
              </a:solidFill>
              <a:effectLst/>
              <a:latin typeface="Abadi MT Condensed Extra Bold"/>
              <a:cs typeface="Abadi MT Condensed Extra Bold"/>
            </a:endParaRPr>
          </a:p>
        </p:txBody>
      </p:sp>
      <p:sp>
        <p:nvSpPr>
          <p:cNvPr id="3" name="Content Placeholder 2"/>
          <p:cNvSpPr>
            <a:spLocks noGrp="1"/>
          </p:cNvSpPr>
          <p:nvPr>
            <p:ph idx="1"/>
          </p:nvPr>
        </p:nvSpPr>
        <p:spPr>
          <a:xfrm>
            <a:off x="254000" y="1130366"/>
            <a:ext cx="8646414" cy="5212009"/>
          </a:xfrm>
        </p:spPr>
        <p:txBody>
          <a:bodyPr>
            <a:noAutofit/>
          </a:bodyPr>
          <a:lstStyle/>
          <a:p>
            <a:pPr>
              <a:spcAft>
                <a:spcPts val="600"/>
              </a:spcAft>
            </a:pPr>
            <a:r>
              <a:rPr lang="en-US" sz="2600" dirty="0" smtClean="0">
                <a:latin typeface="Abadi MT Condensed Light"/>
                <a:cs typeface="Abadi MT Condensed Light"/>
              </a:rPr>
              <a:t>All Nepalese have right to basic education in their own mother tongue (Section 3, Interim Constitution of Nepal, 2007)</a:t>
            </a:r>
          </a:p>
          <a:p>
            <a:pPr lvl="0"/>
            <a:r>
              <a:rPr lang="en-US" sz="2600" dirty="0" smtClean="0">
                <a:latin typeface="Abadi MT Condensed Light"/>
                <a:cs typeface="Abadi MT Condensed Light"/>
              </a:rPr>
              <a:t>Each Nepali Community has right to preserve and promote its language, </a:t>
            </a:r>
            <a:r>
              <a:rPr lang="en-US" sz="2600" dirty="0">
                <a:latin typeface="Abadi MT Condensed Light"/>
                <a:cs typeface="Abadi MT Condensed Light"/>
              </a:rPr>
              <a:t>script (Section 3, Interim Constitution of Nepal, 2007</a:t>
            </a:r>
            <a:r>
              <a:rPr lang="en-US" sz="2600" dirty="0" smtClean="0">
                <a:latin typeface="Abadi MT Condensed Light"/>
                <a:cs typeface="Abadi MT Condensed Light"/>
              </a:rPr>
              <a:t>)</a:t>
            </a:r>
            <a:endParaRPr lang="en-GB" sz="2600" dirty="0" smtClean="0">
              <a:latin typeface="Abadi MT Condensed Light"/>
              <a:cs typeface="Abadi MT Condensed Light"/>
            </a:endParaRPr>
          </a:p>
          <a:p>
            <a:pPr>
              <a:spcAft>
                <a:spcPts val="600"/>
              </a:spcAft>
            </a:pPr>
            <a:r>
              <a:rPr lang="en-US" sz="2600" dirty="0" smtClean="0">
                <a:latin typeface="Abadi MT Condensed Light"/>
                <a:cs typeface="Abadi MT Condensed Light"/>
              </a:rPr>
              <a:t>Local language (mother tongue) will be taught as a subject (National Curriculum Framework for School Education (pre-school – grade 12), CDC)</a:t>
            </a:r>
            <a:endParaRPr lang="en-GB" sz="2600" dirty="0" smtClean="0">
              <a:latin typeface="Abadi MT Condensed Light"/>
              <a:cs typeface="Abadi MT Condensed Light"/>
            </a:endParaRPr>
          </a:p>
          <a:p>
            <a:pPr>
              <a:spcAft>
                <a:spcPts val="600"/>
              </a:spcAft>
            </a:pPr>
            <a:r>
              <a:rPr lang="en-US" sz="2600" dirty="0" smtClean="0">
                <a:latin typeface="Abadi MT Condensed Light"/>
                <a:cs typeface="Abadi MT Condensed Light"/>
              </a:rPr>
              <a:t>Primary education should be in mother tongue</a:t>
            </a:r>
            <a:r>
              <a:rPr lang="en-GB" sz="2600" dirty="0" smtClean="0">
                <a:latin typeface="Abadi MT Condensed Light"/>
                <a:cs typeface="Abadi MT Condensed Light"/>
              </a:rPr>
              <a:t> (Education Act 1971, revision 2007, Section 7.2 (b)</a:t>
            </a:r>
            <a:endParaRPr lang="en-GB" sz="2600" u="sng" dirty="0" smtClean="0">
              <a:latin typeface="Abadi MT Condensed Light"/>
              <a:cs typeface="Abadi MT Condensed Light"/>
            </a:endParaRPr>
          </a:p>
          <a:p>
            <a:pPr>
              <a:spcAft>
                <a:spcPts val="600"/>
              </a:spcAft>
            </a:pPr>
            <a:r>
              <a:rPr lang="en-US" sz="2600" dirty="0" smtClean="0">
                <a:latin typeface="Abadi MT Condensed Light"/>
                <a:cs typeface="Abadi MT Condensed Light"/>
              </a:rPr>
              <a:t>Mother tongue will be the medium of instruction in basic education especially Grade 1-3</a:t>
            </a:r>
            <a:r>
              <a:rPr lang="en-GB" sz="2600" dirty="0" smtClean="0">
                <a:latin typeface="Abadi MT Condensed Light"/>
                <a:cs typeface="Abadi MT Condensed Light"/>
              </a:rPr>
              <a:t> (National Curriculum Structure 2007)</a:t>
            </a:r>
          </a:p>
        </p:txBody>
      </p:sp>
      <p:pic>
        <p:nvPicPr>
          <p:cNvPr id="6" name="Picture 5" descr="c. LDC Logo .ti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96528" y="6342376"/>
            <a:ext cx="609372" cy="464823"/>
          </a:xfrm>
          <a:prstGeom prst="rect">
            <a:avLst/>
          </a:prstGeom>
        </p:spPr>
      </p:pic>
      <p:pic>
        <p:nvPicPr>
          <p:cNvPr id="8" name="Picture 7" descr="np.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1000"/>
                                        <p:tgtEl>
                                          <p:spTgt spid="3">
                                            <p:txEl>
                                              <p:pRg st="1" end="1"/>
                                            </p:txEl>
                                          </p:spTgt>
                                        </p:tgtEl>
                                      </p:cBhvr>
                                    </p:animEffect>
                                    <p:anim calcmode="lin" valueType="num">
                                      <p:cBhvr>
                                        <p:cTn id="2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fade">
                                      <p:cBhvr>
                                        <p:cTn id="29" dur="1000"/>
                                        <p:tgtEl>
                                          <p:spTgt spid="3">
                                            <p:txEl>
                                              <p:pRg st="2" end="2"/>
                                            </p:txEl>
                                          </p:spTgt>
                                        </p:tgtEl>
                                      </p:cBhvr>
                                    </p:animEffect>
                                    <p:anim calcmode="lin" valueType="num">
                                      <p:cBhvr>
                                        <p:cTn id="3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Effect transition="in" filter="fade">
                                      <p:cBhvr>
                                        <p:cTn id="36" dur="1000"/>
                                        <p:tgtEl>
                                          <p:spTgt spid="3">
                                            <p:txEl>
                                              <p:pRg st="3" end="3"/>
                                            </p:txEl>
                                          </p:spTgt>
                                        </p:tgtEl>
                                      </p:cBhvr>
                                    </p:animEffect>
                                    <p:anim calcmode="lin" valueType="num">
                                      <p:cBhvr>
                                        <p:cTn id="3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Effect transition="in" filter="fade">
                                      <p:cBhvr>
                                        <p:cTn id="43" dur="1000"/>
                                        <p:tgtEl>
                                          <p:spTgt spid="3">
                                            <p:txEl>
                                              <p:pRg st="4" end="4"/>
                                            </p:txEl>
                                          </p:spTgt>
                                        </p:tgtEl>
                                      </p:cBhvr>
                                    </p:animEffect>
                                    <p:anim calcmode="lin" valueType="num">
                                      <p:cBhvr>
                                        <p:cTn id="4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5182" y="259791"/>
            <a:ext cx="8687218" cy="1210675"/>
          </a:xfrm>
        </p:spPr>
        <p:txBody>
          <a:bodyPr>
            <a:noAutofit/>
          </a:bodyPr>
          <a:lstStyle/>
          <a:p>
            <a:r>
              <a:rPr lang="en-US" sz="3200" b="1" dirty="0" smtClean="0">
                <a:solidFill>
                  <a:srgbClr val="FFFFFF"/>
                </a:solidFill>
                <a:effectLst>
                  <a:outerShdw blurRad="114300" dist="101600" dir="2700000" sx="0" sy="0" algn="tl" rotWithShape="0">
                    <a:srgbClr val="000000">
                      <a:alpha val="40000"/>
                    </a:srgbClr>
                  </a:outerShdw>
                </a:effectLst>
              </a:rPr>
              <a:t>Language in Education Policies  </a:t>
            </a:r>
            <a:r>
              <a:rPr lang="en-US" sz="3200" dirty="0" smtClean="0">
                <a:solidFill>
                  <a:srgbClr val="FFFFFF"/>
                </a:solidFill>
                <a:effectLst>
                  <a:outerShdw blurRad="114300" dist="101600" dir="2700000" sx="0" sy="0" algn="tl" rotWithShape="0">
                    <a:srgbClr val="000000">
                      <a:alpha val="40000"/>
                    </a:srgbClr>
                  </a:outerShdw>
                </a:effectLst>
              </a:rPr>
              <a:t>Cont.</a:t>
            </a:r>
            <a:endParaRPr lang="en-US" sz="3200" dirty="0">
              <a:solidFill>
                <a:srgbClr val="FFFFFF"/>
              </a:solidFill>
              <a:effectLst>
                <a:outerShdw blurRad="114300" dist="101600" dir="2700000" sx="0" sy="0" algn="tl" rotWithShape="0">
                  <a:srgbClr val="000000">
                    <a:alpha val="40000"/>
                  </a:srgbClr>
                </a:outerShdw>
              </a:effectLst>
            </a:endParaRPr>
          </a:p>
        </p:txBody>
      </p:sp>
      <p:sp>
        <p:nvSpPr>
          <p:cNvPr id="3" name="Content Placeholder 2"/>
          <p:cNvSpPr>
            <a:spLocks noGrp="1"/>
          </p:cNvSpPr>
          <p:nvPr>
            <p:ph idx="1"/>
          </p:nvPr>
        </p:nvSpPr>
        <p:spPr>
          <a:xfrm>
            <a:off x="456782" y="1651000"/>
            <a:ext cx="8404586" cy="4864100"/>
          </a:xfrm>
        </p:spPr>
        <p:txBody>
          <a:bodyPr>
            <a:normAutofit fontScale="92500"/>
          </a:bodyPr>
          <a:lstStyle/>
          <a:p>
            <a:pPr>
              <a:spcAft>
                <a:spcPts val="600"/>
              </a:spcAft>
            </a:pPr>
            <a:r>
              <a:rPr lang="en-US" dirty="0" smtClean="0">
                <a:latin typeface="Abadi MT Condensed Light"/>
                <a:cs typeface="Abadi MT Condensed Light"/>
              </a:rPr>
              <a:t>MLE will be implemented in 7500 schools by 2015  (School Sector Reform Plan 2009-2015</a:t>
            </a:r>
            <a:endParaRPr lang="en-GB" dirty="0" smtClean="0">
              <a:latin typeface="Abadi MT Condensed Light"/>
              <a:cs typeface="Abadi MT Condensed Light"/>
            </a:endParaRPr>
          </a:p>
          <a:p>
            <a:pPr lvl="0">
              <a:spcAft>
                <a:spcPts val="1200"/>
              </a:spcAft>
            </a:pPr>
            <a:r>
              <a:rPr lang="en-US" dirty="0" smtClean="0">
                <a:latin typeface="Abadi MT Condensed Light"/>
                <a:cs typeface="Abadi MT Condensed Light"/>
              </a:rPr>
              <a:t>Mother Tongue will be taught as a subject, Basic Education Curriculum, Grade 6-8 (Basic Education Curriculum 6-8 Grades, 2012, CDC-Nepal)</a:t>
            </a:r>
          </a:p>
          <a:p>
            <a:pPr lvl="0">
              <a:spcAft>
                <a:spcPts val="600"/>
              </a:spcAft>
            </a:pPr>
            <a:r>
              <a:rPr lang="en-US" dirty="0" smtClean="0">
                <a:latin typeface="Abadi MT Condensed Light"/>
                <a:cs typeface="Abadi MT Condensed Light"/>
              </a:rPr>
              <a:t>The medium of instruction for all students, except Nepali and English languages, shall be local mother tongues in basic education up to grade three (MLE implementation Guidelines, 2010) </a:t>
            </a:r>
          </a:p>
          <a:p>
            <a:r>
              <a:rPr lang="en-US" dirty="0" smtClean="0">
                <a:latin typeface="Abadi MT Condensed Light"/>
                <a:cs typeface="Abadi MT Condensed Light"/>
              </a:rPr>
              <a:t>Multilingual Education will be promoted (Three years Interim Plan 2007-2010)</a:t>
            </a:r>
          </a:p>
          <a:p>
            <a:pPr lvl="0"/>
            <a:endParaRPr lang="en-GB" dirty="0" smtClean="0"/>
          </a:p>
          <a:p>
            <a:endParaRPr lang="en-US" dirty="0"/>
          </a:p>
        </p:txBody>
      </p:sp>
      <p:pic>
        <p:nvPicPr>
          <p:cNvPr id="7" name="Picture 3" descr="np.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706" y="-1881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c. LDC Logo .ti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6528" y="6342376"/>
            <a:ext cx="609372" cy="464823"/>
          </a:xfrm>
          <a:prstGeom prst="rect">
            <a:avLst/>
          </a:prstGeom>
        </p:spPr>
      </p:pic>
      <p:pic>
        <p:nvPicPr>
          <p:cNvPr id="8" name="Picture 7" descr="np.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1000"/>
                                        <p:tgtEl>
                                          <p:spTgt spid="3">
                                            <p:txEl>
                                              <p:pRg st="1" end="1"/>
                                            </p:txEl>
                                          </p:spTgt>
                                        </p:tgtEl>
                                      </p:cBhvr>
                                    </p:animEffect>
                                    <p:anim calcmode="lin" valueType="num">
                                      <p:cBhvr>
                                        <p:cTn id="2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fade">
                                      <p:cBhvr>
                                        <p:cTn id="29" dur="1000"/>
                                        <p:tgtEl>
                                          <p:spTgt spid="3">
                                            <p:txEl>
                                              <p:pRg st="2" end="2"/>
                                            </p:txEl>
                                          </p:spTgt>
                                        </p:tgtEl>
                                      </p:cBhvr>
                                    </p:animEffect>
                                    <p:anim calcmode="lin" valueType="num">
                                      <p:cBhvr>
                                        <p:cTn id="3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Effect transition="in" filter="fade">
                                      <p:cBhvr>
                                        <p:cTn id="36" dur="1000"/>
                                        <p:tgtEl>
                                          <p:spTgt spid="3">
                                            <p:txEl>
                                              <p:pRg st="3" end="3"/>
                                            </p:txEl>
                                          </p:spTgt>
                                        </p:tgtEl>
                                      </p:cBhvr>
                                    </p:animEffect>
                                    <p:anim calcmode="lin" valueType="num">
                                      <p:cBhvr>
                                        <p:cTn id="3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695" y="244815"/>
            <a:ext cx="8333087" cy="897795"/>
          </a:xfrm>
        </p:spPr>
        <p:txBody>
          <a:bodyPr>
            <a:normAutofit fontScale="90000"/>
          </a:bodyPr>
          <a:lstStyle/>
          <a:p>
            <a:r>
              <a:rPr lang="en-US" sz="3600" b="1" dirty="0" smtClean="0"/>
              <a:t> </a:t>
            </a:r>
            <a:br>
              <a:rPr lang="en-US" sz="3600" b="1" dirty="0" smtClean="0"/>
            </a:br>
            <a:r>
              <a:rPr lang="en-US" sz="3200" b="1" dirty="0" smtClean="0">
                <a:solidFill>
                  <a:srgbClr val="FFFFFF"/>
                </a:solidFill>
                <a:effectLst/>
              </a:rPr>
              <a:t>Nepal’s International Agreements </a:t>
            </a:r>
            <a:r>
              <a:rPr lang="en-GB" dirty="0" smtClean="0"/>
              <a:t/>
            </a:r>
            <a:br>
              <a:rPr lang="en-GB" dirty="0" smtClean="0"/>
            </a:br>
            <a:endParaRPr lang="en-US" dirty="0"/>
          </a:p>
        </p:txBody>
      </p:sp>
      <p:sp>
        <p:nvSpPr>
          <p:cNvPr id="3" name="Content Placeholder 2"/>
          <p:cNvSpPr>
            <a:spLocks noGrp="1"/>
          </p:cNvSpPr>
          <p:nvPr>
            <p:ph idx="1"/>
          </p:nvPr>
        </p:nvSpPr>
        <p:spPr>
          <a:xfrm>
            <a:off x="254000" y="1066411"/>
            <a:ext cx="8674100" cy="5512189"/>
          </a:xfrm>
        </p:spPr>
        <p:txBody>
          <a:bodyPr wrap="square" anchor="t">
            <a:noAutofit/>
          </a:bodyPr>
          <a:lstStyle/>
          <a:p>
            <a:pPr>
              <a:spcAft>
                <a:spcPts val="1800"/>
              </a:spcAft>
            </a:pPr>
            <a:r>
              <a:rPr lang="en-US" sz="2400" b="1" dirty="0" smtClean="0">
                <a:latin typeface="Abadi MT Condensed Light"/>
                <a:cs typeface="Abadi MT Condensed Light"/>
              </a:rPr>
              <a:t>Dakar framework for action </a:t>
            </a:r>
            <a:r>
              <a:rPr lang="en-US" sz="2400" dirty="0" smtClean="0">
                <a:latin typeface="Abadi MT Condensed Light"/>
                <a:cs typeface="Abadi MT Condensed Light"/>
              </a:rPr>
              <a:t>by 2015 all children, particularly girls and children from ethnic minorities have access to complete free and compulsory primary education of good quality</a:t>
            </a:r>
            <a:endParaRPr lang="en-US" sz="800" dirty="0" smtClean="0">
              <a:latin typeface="Abadi MT Condensed Light"/>
              <a:cs typeface="Abadi MT Condensed Light"/>
            </a:endParaRPr>
          </a:p>
          <a:p>
            <a:r>
              <a:rPr lang="en-US" sz="2400" b="1" dirty="0" smtClean="0">
                <a:latin typeface="Abadi MT Condensed Light"/>
                <a:cs typeface="Abadi MT Condensed Light"/>
              </a:rPr>
              <a:t>Millennium Development Goal 2</a:t>
            </a:r>
            <a:endParaRPr lang="en-GB" sz="2400" dirty="0" smtClean="0">
              <a:latin typeface="Abadi MT Condensed Light"/>
              <a:cs typeface="Abadi MT Condensed Light"/>
            </a:endParaRPr>
          </a:p>
          <a:p>
            <a:pPr>
              <a:buNone/>
            </a:pPr>
            <a:r>
              <a:rPr lang="en-GB" sz="2400" dirty="0" smtClean="0">
                <a:latin typeface="Abadi MT Condensed Light"/>
                <a:cs typeface="Abadi MT Condensed Light"/>
              </a:rPr>
              <a:t>      </a:t>
            </a:r>
            <a:r>
              <a:rPr lang="en-US" sz="2400" dirty="0" smtClean="0">
                <a:latin typeface="Abadi MT Condensed Light"/>
                <a:cs typeface="Abadi MT Condensed Light"/>
              </a:rPr>
              <a:t>achieving universal primary education for every child by 2015</a:t>
            </a:r>
          </a:p>
          <a:p>
            <a:pPr>
              <a:buNone/>
            </a:pPr>
            <a:endParaRPr lang="en-US" sz="800" dirty="0" smtClean="0">
              <a:latin typeface="Abadi MT Condensed Light"/>
              <a:cs typeface="Abadi MT Condensed Light"/>
            </a:endParaRPr>
          </a:p>
          <a:p>
            <a:pPr>
              <a:spcAft>
                <a:spcPts val="600"/>
              </a:spcAft>
            </a:pPr>
            <a:r>
              <a:rPr lang="en-US" sz="2400" b="1" dirty="0" smtClean="0">
                <a:latin typeface="Abadi MT Condensed Light"/>
                <a:cs typeface="Abadi MT Condensed Light"/>
              </a:rPr>
              <a:t>Education For All Goals: including </a:t>
            </a:r>
            <a:r>
              <a:rPr lang="en-US" sz="2400" dirty="0" smtClean="0">
                <a:latin typeface="Abadi MT Condensed Light"/>
                <a:cs typeface="Abadi MT Condensed Light"/>
              </a:rPr>
              <a:t> </a:t>
            </a:r>
          </a:p>
          <a:p>
            <a:pPr>
              <a:buNone/>
            </a:pPr>
            <a:r>
              <a:rPr lang="en-US" sz="2400" dirty="0" smtClean="0">
                <a:latin typeface="Abadi MT Condensed Light"/>
                <a:cs typeface="Abadi MT Condensed Light"/>
              </a:rPr>
              <a:t>      Access for all children,  Meeting learning needs of all children</a:t>
            </a:r>
          </a:p>
          <a:p>
            <a:pPr>
              <a:buNone/>
            </a:pPr>
            <a:endParaRPr lang="en-US" sz="800" dirty="0" smtClean="0">
              <a:latin typeface="Abadi MT Condensed Light"/>
              <a:cs typeface="Abadi MT Condensed Light"/>
            </a:endParaRPr>
          </a:p>
          <a:p>
            <a:r>
              <a:rPr lang="en-US" sz="2400" dirty="0" smtClean="0">
                <a:latin typeface="Abadi MT Condensed Light"/>
                <a:cs typeface="Abadi MT Condensed Light"/>
              </a:rPr>
              <a:t>ILO 169</a:t>
            </a:r>
            <a:r>
              <a:rPr lang="en-US" sz="2400" b="1" dirty="0" smtClean="0">
                <a:latin typeface="Abadi MT Condensed Light"/>
                <a:cs typeface="Abadi MT Condensed Light"/>
              </a:rPr>
              <a:t>:</a:t>
            </a:r>
            <a:r>
              <a:rPr lang="en-US" sz="2400" dirty="0" smtClean="0">
                <a:latin typeface="Abadi MT Condensed Light"/>
                <a:cs typeface="Abadi MT Condensed Light"/>
              </a:rPr>
              <a:t> Relate to the rights of indigenous communities in Nepal</a:t>
            </a:r>
          </a:p>
          <a:p>
            <a:pPr marL="137160" indent="0">
              <a:buNone/>
            </a:pPr>
            <a:endParaRPr lang="en-US" sz="800" dirty="0">
              <a:latin typeface="Abadi MT Condensed Light"/>
              <a:cs typeface="Abadi MT Condensed Light"/>
            </a:endParaRPr>
          </a:p>
          <a:p>
            <a:r>
              <a:rPr lang="en-US" sz="2400" b="1" dirty="0" smtClean="0">
                <a:latin typeface="Abadi MT Condensed Light"/>
                <a:cs typeface="Abadi MT Condensed Light"/>
              </a:rPr>
              <a:t>Declaration of the Rights of Indigenous People: </a:t>
            </a:r>
            <a:r>
              <a:rPr lang="en-US" sz="2400" dirty="0" smtClean="0">
                <a:latin typeface="Abadi MT Condensed Light"/>
                <a:cs typeface="Abadi MT Condensed Light"/>
              </a:rPr>
              <a:t>Relates to rights of indigenous peoples: their culture, identity, language, employment, health, education and other issues.</a:t>
            </a:r>
          </a:p>
          <a:p>
            <a:endParaRPr lang="en-GB" sz="2800" dirty="0" smtClean="0"/>
          </a:p>
          <a:p>
            <a:pPr>
              <a:buNone/>
            </a:pPr>
            <a:endParaRPr lang="en-GB" sz="2800" dirty="0" smtClean="0"/>
          </a:p>
          <a:p>
            <a:endParaRPr lang="en-US" dirty="0"/>
          </a:p>
        </p:txBody>
      </p:sp>
      <p:pic>
        <p:nvPicPr>
          <p:cNvPr id="7" name="Picture 6" descr="c. LDC Logo .ti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6528" y="6342376"/>
            <a:ext cx="609372" cy="464823"/>
          </a:xfrm>
          <a:prstGeom prst="rect">
            <a:avLst/>
          </a:prstGeom>
        </p:spPr>
      </p:pic>
      <p:pic>
        <p:nvPicPr>
          <p:cNvPr id="8" name="Picture 7" descr="np.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1000"/>
                                        <p:tgtEl>
                                          <p:spTgt spid="3">
                                            <p:txEl>
                                              <p:pRg st="1" end="1"/>
                                            </p:txEl>
                                          </p:spTgt>
                                        </p:tgtEl>
                                      </p:cBhvr>
                                    </p:animEffect>
                                    <p:anim calcmode="lin" valueType="num">
                                      <p:cBhvr>
                                        <p:cTn id="2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fade">
                                      <p:cBhvr>
                                        <p:cTn id="29" dur="1000"/>
                                        <p:tgtEl>
                                          <p:spTgt spid="3">
                                            <p:txEl>
                                              <p:pRg st="2" end="2"/>
                                            </p:txEl>
                                          </p:spTgt>
                                        </p:tgtEl>
                                      </p:cBhvr>
                                    </p:animEffect>
                                    <p:anim calcmode="lin" valueType="num">
                                      <p:cBhvr>
                                        <p:cTn id="3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Effect transition="in" filter="fade">
                                      <p:cBhvr>
                                        <p:cTn id="36" dur="1000"/>
                                        <p:tgtEl>
                                          <p:spTgt spid="3">
                                            <p:txEl>
                                              <p:pRg st="4" end="4"/>
                                            </p:txEl>
                                          </p:spTgt>
                                        </p:tgtEl>
                                      </p:cBhvr>
                                    </p:animEffect>
                                    <p:anim calcmode="lin" valueType="num">
                                      <p:cBhvr>
                                        <p:cTn id="3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fade">
                                      <p:cBhvr>
                                        <p:cTn id="43" dur="1000"/>
                                        <p:tgtEl>
                                          <p:spTgt spid="3">
                                            <p:txEl>
                                              <p:pRg st="5" end="5"/>
                                            </p:txEl>
                                          </p:spTgt>
                                        </p:tgtEl>
                                      </p:cBhvr>
                                    </p:animEffect>
                                    <p:anim calcmode="lin" valueType="num">
                                      <p:cBhvr>
                                        <p:cTn id="44"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3">
                                            <p:txEl>
                                              <p:pRg st="7" end="7"/>
                                            </p:txEl>
                                          </p:spTgt>
                                        </p:tgtEl>
                                        <p:attrNameLst>
                                          <p:attrName>style.visibility</p:attrName>
                                        </p:attrNameLst>
                                      </p:cBhvr>
                                      <p:to>
                                        <p:strVal val="visible"/>
                                      </p:to>
                                    </p:set>
                                    <p:animEffect transition="in" filter="fade">
                                      <p:cBhvr>
                                        <p:cTn id="50" dur="1000"/>
                                        <p:tgtEl>
                                          <p:spTgt spid="3">
                                            <p:txEl>
                                              <p:pRg st="7" end="7"/>
                                            </p:txEl>
                                          </p:spTgt>
                                        </p:tgtEl>
                                      </p:cBhvr>
                                    </p:animEffect>
                                    <p:anim calcmode="lin" valueType="num">
                                      <p:cBhvr>
                                        <p:cTn id="51"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2"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3">
                                            <p:txEl>
                                              <p:pRg st="9" end="9"/>
                                            </p:txEl>
                                          </p:spTgt>
                                        </p:tgtEl>
                                        <p:attrNameLst>
                                          <p:attrName>style.visibility</p:attrName>
                                        </p:attrNameLst>
                                      </p:cBhvr>
                                      <p:to>
                                        <p:strVal val="visible"/>
                                      </p:to>
                                    </p:set>
                                    <p:animEffect transition="in" filter="fade">
                                      <p:cBhvr>
                                        <p:cTn id="57" dur="1000"/>
                                        <p:tgtEl>
                                          <p:spTgt spid="3">
                                            <p:txEl>
                                              <p:pRg st="9" end="9"/>
                                            </p:txEl>
                                          </p:spTgt>
                                        </p:tgtEl>
                                      </p:cBhvr>
                                    </p:animEffect>
                                    <p:anim calcmode="lin" valueType="num">
                                      <p:cBhvr>
                                        <p:cTn id="58"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9"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2176"/>
            <a:ext cx="8229600" cy="779793"/>
          </a:xfrm>
        </p:spPr>
        <p:txBody>
          <a:bodyPr>
            <a:normAutofit fontScale="90000"/>
          </a:bodyPr>
          <a:lstStyle/>
          <a:p>
            <a:r>
              <a:rPr lang="en-US" sz="3200" dirty="0" smtClean="0">
                <a:solidFill>
                  <a:srgbClr val="FFFFFF"/>
                </a:solidFill>
                <a:effectLst/>
              </a:rPr>
              <a:t/>
            </a:r>
            <a:br>
              <a:rPr lang="en-US" sz="3200" dirty="0" smtClean="0">
                <a:solidFill>
                  <a:srgbClr val="FFFFFF"/>
                </a:solidFill>
                <a:effectLst/>
              </a:rPr>
            </a:br>
            <a:r>
              <a:rPr lang="en-US" sz="3600" dirty="0" smtClean="0">
                <a:solidFill>
                  <a:srgbClr val="FFFFFF"/>
                </a:solidFill>
                <a:effectLst/>
              </a:rPr>
              <a:t>Positive Developments in MLE</a:t>
            </a:r>
            <a:r>
              <a:rPr lang="en-US" dirty="0" smtClean="0"/>
              <a:t/>
            </a:r>
            <a:br>
              <a:rPr lang="en-US" dirty="0" smtClean="0"/>
            </a:br>
            <a:endParaRPr lang="en-US" dirty="0" smtClean="0"/>
          </a:p>
        </p:txBody>
      </p:sp>
      <p:sp>
        <p:nvSpPr>
          <p:cNvPr id="3" name="Content Placeholder 2"/>
          <p:cNvSpPr>
            <a:spLocks noGrp="1"/>
          </p:cNvSpPr>
          <p:nvPr>
            <p:ph idx="1"/>
          </p:nvPr>
        </p:nvSpPr>
        <p:spPr>
          <a:xfrm>
            <a:off x="457200" y="1426464"/>
            <a:ext cx="7772400" cy="4929096"/>
          </a:xfrm>
        </p:spPr>
        <p:txBody>
          <a:bodyPr>
            <a:normAutofit fontScale="92500" lnSpcReduction="20000"/>
          </a:bodyPr>
          <a:lstStyle/>
          <a:p>
            <a:r>
              <a:rPr lang="en-US" sz="2400" dirty="0" smtClean="0"/>
              <a:t>Nepal MLE Symposium 2007</a:t>
            </a:r>
          </a:p>
          <a:p>
            <a:endParaRPr lang="en-US" sz="1300" dirty="0" smtClean="0"/>
          </a:p>
          <a:p>
            <a:r>
              <a:rPr lang="en-US" sz="2400" dirty="0" smtClean="0"/>
              <a:t>MT as a subject </a:t>
            </a:r>
          </a:p>
          <a:p>
            <a:pPr lvl="1">
              <a:buNone/>
            </a:pPr>
            <a:r>
              <a:rPr lang="en-US" dirty="0" smtClean="0"/>
              <a:t>15 Languages:   Textbooks  Grade 1-5</a:t>
            </a:r>
          </a:p>
          <a:p>
            <a:pPr lvl="1">
              <a:buNone/>
            </a:pPr>
            <a:r>
              <a:rPr lang="en-US" dirty="0" smtClean="0"/>
              <a:t>1   Languages:   Textbooks  Grade 1-4</a:t>
            </a:r>
          </a:p>
          <a:p>
            <a:pPr lvl="1">
              <a:buNone/>
            </a:pPr>
            <a:r>
              <a:rPr lang="en-US" dirty="0" smtClean="0"/>
              <a:t>3   Languages:   Textbooks  Grade 1-3</a:t>
            </a:r>
          </a:p>
          <a:p>
            <a:pPr marL="969264" lvl="1" indent="-514350">
              <a:buNone/>
            </a:pPr>
            <a:r>
              <a:rPr lang="en-US" dirty="0" smtClean="0"/>
              <a:t>  1   Language:     Textbook    Grade 1</a:t>
            </a:r>
          </a:p>
          <a:p>
            <a:pPr marL="969264" lvl="1" indent="-514350">
              <a:buNone/>
            </a:pPr>
            <a:endParaRPr lang="en-US" sz="1300" dirty="0" smtClean="0"/>
          </a:p>
          <a:p>
            <a:r>
              <a:rPr lang="en-US" sz="2400" dirty="0" smtClean="0"/>
              <a:t>Reference materials/ stories / culture </a:t>
            </a:r>
            <a:r>
              <a:rPr lang="en-US" dirty="0" smtClean="0"/>
              <a:t>15 Languages </a:t>
            </a:r>
          </a:p>
          <a:p>
            <a:r>
              <a:rPr lang="en-US" sz="2400" dirty="0" smtClean="0"/>
              <a:t>Transitional Language Support Program is run in 19,999 classrooms using 33 local languages </a:t>
            </a:r>
            <a:r>
              <a:rPr lang="en-US" sz="1900" dirty="0" smtClean="0"/>
              <a:t>(Flash Report 2011/12)</a:t>
            </a:r>
          </a:p>
          <a:p>
            <a:endParaRPr lang="en-US" sz="1300" dirty="0" smtClean="0"/>
          </a:p>
          <a:p>
            <a:r>
              <a:rPr lang="en-US" sz="2400" dirty="0" smtClean="0"/>
              <a:t>6,598 schools are using MT as additional </a:t>
            </a:r>
            <a:r>
              <a:rPr lang="en-US" sz="2400" dirty="0" err="1" smtClean="0"/>
              <a:t>MoI</a:t>
            </a:r>
            <a:r>
              <a:rPr lang="en-US" sz="2400" dirty="0" smtClean="0"/>
              <a:t> in 70 districts with 732,962 students and more than 11,000 teachers are trained to teach MT</a:t>
            </a:r>
            <a:r>
              <a:rPr lang="en-US" dirty="0" smtClean="0"/>
              <a:t>. </a:t>
            </a:r>
            <a:r>
              <a:rPr lang="en-US" sz="1900" dirty="0"/>
              <a:t>(DoE unpublished </a:t>
            </a:r>
            <a:r>
              <a:rPr lang="en-US" sz="1900" dirty="0" smtClean="0"/>
              <a:t>data 2013</a:t>
            </a:r>
            <a:r>
              <a:rPr lang="en-US" sz="1900" dirty="0"/>
              <a:t>/</a:t>
            </a:r>
            <a:r>
              <a:rPr lang="en-US" sz="1900" dirty="0" smtClean="0"/>
              <a:t>14)</a:t>
            </a:r>
          </a:p>
          <a:p>
            <a:pPr lvl="1">
              <a:buNone/>
            </a:pPr>
            <a:endParaRPr lang="en-US" dirty="0"/>
          </a:p>
        </p:txBody>
      </p:sp>
      <p:pic>
        <p:nvPicPr>
          <p:cNvPr id="6" name="Picture 5" descr="c. LDC Logo .ti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6528" y="6342376"/>
            <a:ext cx="609372" cy="464823"/>
          </a:xfrm>
          <a:prstGeom prst="rect">
            <a:avLst/>
          </a:prstGeom>
        </p:spPr>
      </p:pic>
      <p:pic>
        <p:nvPicPr>
          <p:cNvPr id="8" name="Picture 7" descr="np.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0"/>
                                        <p:tgtEl>
                                          <p:spTgt spid="3">
                                            <p:txEl>
                                              <p:pRg st="2" end="2"/>
                                            </p:txEl>
                                          </p:spTgt>
                                        </p:tgtEl>
                                      </p:cBhvr>
                                    </p:animEffect>
                                    <p:anim calcmode="lin" valueType="num">
                                      <p:cBhvr>
                                        <p:cTn id="2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1000"/>
                                        <p:tgtEl>
                                          <p:spTgt spid="3">
                                            <p:txEl>
                                              <p:pRg st="3" end="3"/>
                                            </p:txEl>
                                          </p:spTgt>
                                        </p:tgtEl>
                                      </p:cBhvr>
                                    </p:animEffect>
                                    <p:anim calcmode="lin" valueType="num">
                                      <p:cBhvr>
                                        <p:cTn id="2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1000"/>
                                        <p:tgtEl>
                                          <p:spTgt spid="3">
                                            <p:txEl>
                                              <p:pRg st="4" end="4"/>
                                            </p:txEl>
                                          </p:spTgt>
                                        </p:tgtEl>
                                      </p:cBhvr>
                                    </p:animEffect>
                                    <p:anim calcmode="lin" valueType="num">
                                      <p:cBhvr>
                                        <p:cTn id="3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1000"/>
                                        <p:tgtEl>
                                          <p:spTgt spid="3">
                                            <p:txEl>
                                              <p:pRg st="5" end="5"/>
                                            </p:txEl>
                                          </p:spTgt>
                                        </p:tgtEl>
                                      </p:cBhvr>
                                    </p:animEffect>
                                    <p:anim calcmode="lin" valueType="num">
                                      <p:cBhvr>
                                        <p:cTn id="3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
                                        <p:tgtEl>
                                          <p:spTgt spid="3">
                                            <p:txEl>
                                              <p:pRg st="6" end="6"/>
                                            </p:txEl>
                                          </p:spTgt>
                                        </p:tgtEl>
                                      </p:cBhvr>
                                    </p:animEffect>
                                    <p:anim calcmode="lin" valueType="num">
                                      <p:cBhvr>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Effect transition="in" filter="fade">
                                      <p:cBhvr>
                                        <p:cTn id="49" dur="1000"/>
                                        <p:tgtEl>
                                          <p:spTgt spid="3">
                                            <p:txEl>
                                              <p:pRg st="8" end="8"/>
                                            </p:txEl>
                                          </p:spTgt>
                                        </p:tgtEl>
                                      </p:cBhvr>
                                    </p:animEffect>
                                    <p:anim calcmode="lin" valueType="num">
                                      <p:cBhvr>
                                        <p:cTn id="50"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9" end="9"/>
                                            </p:txEl>
                                          </p:spTgt>
                                        </p:tgtEl>
                                        <p:attrNameLst>
                                          <p:attrName>style.visibility</p:attrName>
                                        </p:attrNameLst>
                                      </p:cBhvr>
                                      <p:to>
                                        <p:strVal val="visible"/>
                                      </p:to>
                                    </p:set>
                                    <p:animEffect transition="in" filter="fade">
                                      <p:cBhvr>
                                        <p:cTn id="56" dur="1000"/>
                                        <p:tgtEl>
                                          <p:spTgt spid="3">
                                            <p:txEl>
                                              <p:pRg st="9" end="9"/>
                                            </p:txEl>
                                          </p:spTgt>
                                        </p:tgtEl>
                                      </p:cBhvr>
                                    </p:animEffect>
                                    <p:anim calcmode="lin" valueType="num">
                                      <p:cBhvr>
                                        <p:cTn id="57"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3">
                                            <p:txEl>
                                              <p:pRg st="11" end="11"/>
                                            </p:txEl>
                                          </p:spTgt>
                                        </p:tgtEl>
                                        <p:attrNameLst>
                                          <p:attrName>style.visibility</p:attrName>
                                        </p:attrNameLst>
                                      </p:cBhvr>
                                      <p:to>
                                        <p:strVal val="visible"/>
                                      </p:to>
                                    </p:set>
                                    <p:animEffect transition="in" filter="fade">
                                      <p:cBhvr>
                                        <p:cTn id="63" dur="1000"/>
                                        <p:tgtEl>
                                          <p:spTgt spid="3">
                                            <p:txEl>
                                              <p:pRg st="11" end="11"/>
                                            </p:txEl>
                                          </p:spTgt>
                                        </p:tgtEl>
                                      </p:cBhvr>
                                    </p:animEffect>
                                    <p:anim calcmode="lin" valueType="num">
                                      <p:cBhvr>
                                        <p:cTn id="64"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appy with teacher.jpg"/>
          <p:cNvPicPr>
            <a:picLocks noChangeAspect="1"/>
          </p:cNvPicPr>
          <p:nvPr/>
        </p:nvPicPr>
        <p:blipFill>
          <a:blip r:embed="rId3">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rot="806914">
            <a:off x="451210" y="1311253"/>
            <a:ext cx="8245256" cy="4637956"/>
          </a:xfrm>
          <a:prstGeom prst="rect">
            <a:avLst/>
          </a:prstGeom>
        </p:spPr>
      </p:pic>
      <p:sp>
        <p:nvSpPr>
          <p:cNvPr id="2" name="Title 1"/>
          <p:cNvSpPr>
            <a:spLocks noGrp="1"/>
          </p:cNvSpPr>
          <p:nvPr>
            <p:ph type="title"/>
          </p:nvPr>
        </p:nvSpPr>
        <p:spPr>
          <a:xfrm>
            <a:off x="309059" y="307900"/>
            <a:ext cx="8720641" cy="740886"/>
          </a:xfrm>
        </p:spPr>
        <p:txBody>
          <a:bodyPr>
            <a:noAutofit/>
          </a:bodyPr>
          <a:lstStyle/>
          <a:p>
            <a:r>
              <a:rPr lang="en-US" sz="3200" dirty="0" smtClean="0">
                <a:solidFill>
                  <a:srgbClr val="FFFFFF"/>
                </a:solidFill>
                <a:effectLst/>
              </a:rPr>
              <a:t>Positive Developments in MLE cont.</a:t>
            </a:r>
            <a:endParaRPr lang="en-US" sz="3200" dirty="0">
              <a:solidFill>
                <a:srgbClr val="FFFFFF"/>
              </a:solidFill>
              <a:effectLst/>
            </a:endParaRPr>
          </a:p>
        </p:txBody>
      </p:sp>
      <p:sp>
        <p:nvSpPr>
          <p:cNvPr id="3" name="Content Placeholder 2"/>
          <p:cNvSpPr>
            <a:spLocks noGrp="1"/>
          </p:cNvSpPr>
          <p:nvPr>
            <p:ph idx="1"/>
          </p:nvPr>
        </p:nvSpPr>
        <p:spPr>
          <a:xfrm>
            <a:off x="423359" y="1426464"/>
            <a:ext cx="8409146" cy="4929096"/>
          </a:xfrm>
        </p:spPr>
        <p:txBody>
          <a:bodyPr/>
          <a:lstStyle/>
          <a:p>
            <a:r>
              <a:rPr lang="en-US" sz="2400" dirty="0" smtClean="0"/>
              <a:t>UNESCO Advocacy Kit for promoting MLE</a:t>
            </a:r>
          </a:p>
          <a:p>
            <a:endParaRPr lang="en-US" sz="800" dirty="0" smtClean="0"/>
          </a:p>
          <a:p>
            <a:r>
              <a:rPr lang="en-US" sz="2400" dirty="0" smtClean="0"/>
              <a:t>Establishment of MLE Advisory Committee</a:t>
            </a:r>
          </a:p>
          <a:p>
            <a:endParaRPr lang="en-US" sz="800" dirty="0" smtClean="0"/>
          </a:p>
          <a:p>
            <a:r>
              <a:rPr lang="en-US" sz="2400" dirty="0" smtClean="0"/>
              <a:t>MLE Resource Centre</a:t>
            </a:r>
            <a:endParaRPr lang="en-US" sz="800" dirty="0" smtClean="0"/>
          </a:p>
          <a:p>
            <a:r>
              <a:rPr lang="en-US" sz="2400" dirty="0" smtClean="0"/>
              <a:t>MLE Programs </a:t>
            </a:r>
          </a:p>
          <a:p>
            <a:pPr>
              <a:buNone/>
            </a:pPr>
            <a:r>
              <a:rPr lang="en-US" sz="2400" dirty="0" smtClean="0"/>
              <a:t>     6 x  Pilot MTB-MLE in 6 districts:  Ministry of Education</a:t>
            </a:r>
          </a:p>
          <a:p>
            <a:pPr>
              <a:buNone/>
            </a:pPr>
            <a:r>
              <a:rPr lang="en-US" sz="2400" dirty="0"/>
              <a:t> </a:t>
            </a:r>
            <a:r>
              <a:rPr lang="en-US" sz="2400" dirty="0" smtClean="0"/>
              <a:t>    8 x  MT languages  2007-2009</a:t>
            </a:r>
          </a:p>
          <a:p>
            <a:pPr>
              <a:buNone/>
            </a:pPr>
            <a:endParaRPr lang="en-US" sz="800" dirty="0" smtClean="0"/>
          </a:p>
          <a:p>
            <a:pPr>
              <a:buNone/>
            </a:pPr>
            <a:r>
              <a:rPr lang="en-US" sz="2400" dirty="0" smtClean="0"/>
              <a:t>     5 x MLE Projects:  </a:t>
            </a:r>
          </a:p>
          <a:p>
            <a:pPr lvl="1">
              <a:buNone/>
            </a:pPr>
            <a:r>
              <a:rPr lang="en-US" sz="2400" dirty="0" smtClean="0"/>
              <a:t>        INGO x 2 working in four MT languages  </a:t>
            </a:r>
          </a:p>
          <a:p>
            <a:pPr lvl="1">
              <a:buNone/>
            </a:pPr>
            <a:r>
              <a:rPr lang="en-US" sz="2400" dirty="0" smtClean="0"/>
              <a:t>        NGO x 4 working in six MT languages </a:t>
            </a:r>
          </a:p>
          <a:p>
            <a:endParaRPr lang="en-US" dirty="0"/>
          </a:p>
        </p:txBody>
      </p:sp>
      <p:pic>
        <p:nvPicPr>
          <p:cNvPr id="6" name="Picture 5" descr="c. LDC Logo .tif"/>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96528" y="6342376"/>
            <a:ext cx="609372" cy="464823"/>
          </a:xfrm>
          <a:prstGeom prst="rect">
            <a:avLst/>
          </a:prstGeom>
        </p:spPr>
      </p:pic>
      <p:pic>
        <p:nvPicPr>
          <p:cNvPr id="8" name="Picture 7" descr="np.gif"/>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0"/>
                                        <p:tgtEl>
                                          <p:spTgt spid="3">
                                            <p:txEl>
                                              <p:pRg st="2" end="2"/>
                                            </p:txEl>
                                          </p:spTgt>
                                        </p:tgtEl>
                                      </p:cBhvr>
                                    </p:animEffect>
                                    <p:anim calcmode="lin" valueType="num">
                                      <p:cBhvr>
                                        <p:cTn id="2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1000"/>
                                        <p:tgtEl>
                                          <p:spTgt spid="3">
                                            <p:txEl>
                                              <p:pRg st="5" end="5"/>
                                            </p:txEl>
                                          </p:spTgt>
                                        </p:tgtEl>
                                      </p:cBhvr>
                                    </p:animEffect>
                                    <p:anim calcmode="lin" valueType="num">
                                      <p:cBhvr>
                                        <p:cTn id="3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fade">
                                      <p:cBhvr>
                                        <p:cTn id="43" dur="1000"/>
                                        <p:tgtEl>
                                          <p:spTgt spid="3">
                                            <p:txEl>
                                              <p:pRg st="6" end="6"/>
                                            </p:txEl>
                                          </p:spTgt>
                                        </p:tgtEl>
                                      </p:cBhvr>
                                    </p:animEffect>
                                    <p:anim calcmode="lin" valueType="num">
                                      <p:cBhvr>
                                        <p:cTn id="44"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3">
                                            <p:txEl>
                                              <p:pRg st="7" end="7"/>
                                            </p:txEl>
                                          </p:spTgt>
                                        </p:tgtEl>
                                        <p:attrNameLst>
                                          <p:attrName>style.visibility</p:attrName>
                                        </p:attrNameLst>
                                      </p:cBhvr>
                                      <p:to>
                                        <p:strVal val="visible"/>
                                      </p:to>
                                    </p:set>
                                    <p:animEffect transition="in" filter="fade">
                                      <p:cBhvr>
                                        <p:cTn id="50" dur="1000"/>
                                        <p:tgtEl>
                                          <p:spTgt spid="3">
                                            <p:txEl>
                                              <p:pRg st="7" end="7"/>
                                            </p:txEl>
                                          </p:spTgt>
                                        </p:tgtEl>
                                      </p:cBhvr>
                                    </p:animEffect>
                                    <p:anim calcmode="lin" valueType="num">
                                      <p:cBhvr>
                                        <p:cTn id="51"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2"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3">
                                            <p:txEl>
                                              <p:pRg st="9" end="9"/>
                                            </p:txEl>
                                          </p:spTgt>
                                        </p:tgtEl>
                                        <p:attrNameLst>
                                          <p:attrName>style.visibility</p:attrName>
                                        </p:attrNameLst>
                                      </p:cBhvr>
                                      <p:to>
                                        <p:strVal val="visible"/>
                                      </p:to>
                                    </p:set>
                                    <p:animEffect transition="in" filter="fade">
                                      <p:cBhvr>
                                        <p:cTn id="57" dur="1000"/>
                                        <p:tgtEl>
                                          <p:spTgt spid="3">
                                            <p:txEl>
                                              <p:pRg st="9" end="9"/>
                                            </p:txEl>
                                          </p:spTgt>
                                        </p:tgtEl>
                                      </p:cBhvr>
                                    </p:animEffect>
                                    <p:anim calcmode="lin" valueType="num">
                                      <p:cBhvr>
                                        <p:cTn id="58"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9" dur="1000" fill="hold"/>
                                        <p:tgtEl>
                                          <p:spTgt spid="3">
                                            <p:txEl>
                                              <p:pRg st="9" end="9"/>
                                            </p:txEl>
                                          </p:spTgt>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3">
                                            <p:txEl>
                                              <p:pRg st="10" end="10"/>
                                            </p:txEl>
                                          </p:spTgt>
                                        </p:tgtEl>
                                        <p:attrNameLst>
                                          <p:attrName>style.visibility</p:attrName>
                                        </p:attrNameLst>
                                      </p:cBhvr>
                                      <p:to>
                                        <p:strVal val="visible"/>
                                      </p:to>
                                    </p:set>
                                    <p:animEffect transition="in" filter="fade">
                                      <p:cBhvr>
                                        <p:cTn id="62" dur="1000"/>
                                        <p:tgtEl>
                                          <p:spTgt spid="3">
                                            <p:txEl>
                                              <p:pRg st="10" end="10"/>
                                            </p:txEl>
                                          </p:spTgt>
                                        </p:tgtEl>
                                      </p:cBhvr>
                                    </p:animEffect>
                                    <p:anim calcmode="lin" valueType="num">
                                      <p:cBhvr>
                                        <p:cTn id="63"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4"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3">
                                            <p:txEl>
                                              <p:pRg st="11" end="11"/>
                                            </p:txEl>
                                          </p:spTgt>
                                        </p:tgtEl>
                                        <p:attrNameLst>
                                          <p:attrName>style.visibility</p:attrName>
                                        </p:attrNameLst>
                                      </p:cBhvr>
                                      <p:to>
                                        <p:strVal val="visible"/>
                                      </p:to>
                                    </p:set>
                                    <p:animEffect transition="in" filter="fade">
                                      <p:cBhvr>
                                        <p:cTn id="67" dur="1000"/>
                                        <p:tgtEl>
                                          <p:spTgt spid="3">
                                            <p:txEl>
                                              <p:pRg st="11" end="11"/>
                                            </p:txEl>
                                          </p:spTgt>
                                        </p:tgtEl>
                                      </p:cBhvr>
                                    </p:animEffect>
                                    <p:anim calcmode="lin" valueType="num">
                                      <p:cBhvr>
                                        <p:cTn id="68"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9"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1" presetClass="entr" presetSubtype="0" fill="hold" nodeType="clickEffect">
                                  <p:stCondLst>
                                    <p:cond delay="0"/>
                                  </p:stCondLst>
                                  <p:childTnLst>
                                    <p:set>
                                      <p:cBhvr>
                                        <p:cTn id="73"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6513" y="298278"/>
            <a:ext cx="8787487" cy="837105"/>
          </a:xfrm>
        </p:spPr>
        <p:txBody>
          <a:bodyPr>
            <a:noAutofit/>
          </a:bodyPr>
          <a:lstStyle/>
          <a:p>
            <a:r>
              <a:rPr lang="en-US" sz="3200" b="1" dirty="0" smtClean="0">
                <a:solidFill>
                  <a:srgbClr val="FFFFFF"/>
                </a:solidFill>
                <a:effectLst/>
              </a:rPr>
              <a:t>Changes in Limbu and Tharu schools</a:t>
            </a:r>
            <a:endParaRPr lang="en-US" sz="3200" b="1" dirty="0">
              <a:solidFill>
                <a:srgbClr val="FFFFFF"/>
              </a:solidFill>
              <a:effectLst/>
            </a:endParaRPr>
          </a:p>
        </p:txBody>
      </p:sp>
      <p:sp>
        <p:nvSpPr>
          <p:cNvPr id="3" name="Content Placeholder 2"/>
          <p:cNvSpPr>
            <a:spLocks noGrp="1"/>
          </p:cNvSpPr>
          <p:nvPr>
            <p:ph idx="1"/>
          </p:nvPr>
        </p:nvSpPr>
        <p:spPr>
          <a:xfrm>
            <a:off x="356513" y="1135384"/>
            <a:ext cx="8504855" cy="4869025"/>
          </a:xfrm>
        </p:spPr>
        <p:txBody>
          <a:bodyPr wrap="square">
            <a:spAutoFit/>
          </a:bodyPr>
          <a:lstStyle/>
          <a:p>
            <a:pPr lvl="0"/>
            <a:r>
              <a:rPr lang="en-US" sz="2400" b="1" dirty="0" smtClean="0">
                <a:latin typeface="Abadi MT Condensed Light"/>
                <a:cs typeface="Abadi MT Condensed Light"/>
              </a:rPr>
              <a:t>Low dropout</a:t>
            </a:r>
            <a:r>
              <a:rPr lang="en-US" sz="2400" dirty="0" smtClean="0">
                <a:latin typeface="Abadi MT Condensed Light"/>
                <a:cs typeface="Abadi MT Condensed Light"/>
              </a:rPr>
              <a:t>: students are more interested</a:t>
            </a:r>
          </a:p>
          <a:p>
            <a:pPr lvl="1"/>
            <a:endParaRPr lang="en-GB" sz="800" dirty="0" smtClean="0">
              <a:latin typeface="Abadi MT Condensed Light"/>
              <a:cs typeface="Abadi MT Condensed Light"/>
            </a:endParaRPr>
          </a:p>
          <a:p>
            <a:pPr lvl="0"/>
            <a:r>
              <a:rPr lang="en-US" sz="2400" dirty="0" smtClean="0">
                <a:latin typeface="Abadi MT Condensed Light"/>
                <a:cs typeface="Abadi MT Condensed Light"/>
              </a:rPr>
              <a:t>Higher  learning achievements: Students are openly sharing their ideas</a:t>
            </a:r>
          </a:p>
          <a:p>
            <a:pPr lvl="1"/>
            <a:endParaRPr lang="en-GB" sz="800" dirty="0" smtClean="0">
              <a:latin typeface="Abadi MT Condensed Light"/>
              <a:cs typeface="Abadi MT Condensed Light"/>
            </a:endParaRPr>
          </a:p>
          <a:p>
            <a:pPr lvl="0"/>
            <a:r>
              <a:rPr lang="en-US" sz="2400" dirty="0" smtClean="0">
                <a:latin typeface="Abadi MT Condensed Light"/>
                <a:cs typeface="Abadi MT Condensed Light"/>
              </a:rPr>
              <a:t>Positive </a:t>
            </a:r>
            <a:r>
              <a:rPr lang="en-US" sz="2400" dirty="0">
                <a:latin typeface="Abadi MT Condensed Light"/>
                <a:cs typeface="Abadi MT Condensed Light"/>
              </a:rPr>
              <a:t>C</a:t>
            </a:r>
            <a:r>
              <a:rPr lang="en-US" sz="2400" dirty="0" smtClean="0">
                <a:latin typeface="Abadi MT Condensed Light"/>
                <a:cs typeface="Abadi MT Condensed Light"/>
              </a:rPr>
              <a:t>hange: parents and teachers are more interested to use mother tongue as a Medium of Instruction</a:t>
            </a:r>
          </a:p>
          <a:p>
            <a:pPr marL="137160" lvl="0" indent="0">
              <a:buNone/>
            </a:pPr>
            <a:endParaRPr lang="en-GB" sz="1600" dirty="0" smtClean="0">
              <a:latin typeface="Abadi MT Condensed Light"/>
              <a:cs typeface="Abadi MT Condensed Light"/>
            </a:endParaRPr>
          </a:p>
          <a:p>
            <a:pPr lvl="0"/>
            <a:r>
              <a:rPr lang="en-US" sz="2400" dirty="0" smtClean="0">
                <a:latin typeface="Abadi MT Condensed Light"/>
                <a:cs typeface="Abadi MT Condensed Light"/>
              </a:rPr>
              <a:t>Supportive Role: Parents and teachers are supportive of  developing MT  teaching and learning materials</a:t>
            </a:r>
          </a:p>
          <a:p>
            <a:pPr lvl="1"/>
            <a:endParaRPr lang="en-GB" sz="800" dirty="0" smtClean="0">
              <a:latin typeface="Abadi MT Condensed Light"/>
              <a:cs typeface="Abadi MT Condensed Light"/>
            </a:endParaRPr>
          </a:p>
          <a:p>
            <a:pPr lvl="0"/>
            <a:r>
              <a:rPr lang="en-US" sz="2400" dirty="0" smtClean="0">
                <a:latin typeface="Abadi MT Condensed Light"/>
                <a:cs typeface="Abadi MT Condensed Light"/>
              </a:rPr>
              <a:t>Raising Awareness: </a:t>
            </a:r>
            <a:r>
              <a:rPr lang="en-US" sz="2400" dirty="0">
                <a:latin typeface="Abadi MT Condensed Light"/>
                <a:cs typeface="Abadi MT Condensed Light"/>
              </a:rPr>
              <a:t>C</a:t>
            </a:r>
            <a:r>
              <a:rPr lang="en-US" sz="2400" dirty="0" smtClean="0">
                <a:latin typeface="Abadi MT Condensed Light"/>
                <a:cs typeface="Abadi MT Condensed Light"/>
              </a:rPr>
              <a:t>ommunities are more aware and supportive</a:t>
            </a:r>
          </a:p>
          <a:p>
            <a:pPr lvl="0"/>
            <a:endParaRPr lang="en-GB" sz="800" dirty="0" smtClean="0">
              <a:latin typeface="Abadi MT Condensed Light"/>
              <a:cs typeface="Abadi MT Condensed Light"/>
            </a:endParaRPr>
          </a:p>
          <a:p>
            <a:pPr lvl="0"/>
            <a:r>
              <a:rPr lang="en-US" sz="2400" dirty="0" smtClean="0">
                <a:latin typeface="Abadi MT Condensed Light"/>
                <a:cs typeface="Abadi MT Condensed Light"/>
              </a:rPr>
              <a:t>Conceptual Clarity: Parents are accepting that MLE will help develop and preserve their identity by using their language and culture</a:t>
            </a:r>
            <a:endParaRPr lang="en-GB" sz="2400" dirty="0" smtClean="0">
              <a:latin typeface="Abadi MT Condensed Light"/>
              <a:cs typeface="Abadi MT Condensed Light"/>
            </a:endParaRPr>
          </a:p>
        </p:txBody>
      </p:sp>
      <p:pic>
        <p:nvPicPr>
          <p:cNvPr id="7" name="Picture 6" descr="c. LDC Logo .ti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96528" y="6342376"/>
            <a:ext cx="609372" cy="464823"/>
          </a:xfrm>
          <a:prstGeom prst="rect">
            <a:avLst/>
          </a:prstGeom>
        </p:spPr>
      </p:pic>
      <p:pic>
        <p:nvPicPr>
          <p:cNvPr id="8" name="Picture 7" descr="np.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0"/>
                                        <p:tgtEl>
                                          <p:spTgt spid="3">
                                            <p:txEl>
                                              <p:pRg st="2" end="2"/>
                                            </p:txEl>
                                          </p:spTgt>
                                        </p:tgtEl>
                                      </p:cBhvr>
                                    </p:animEffect>
                                    <p:anim calcmode="lin" valueType="num">
                                      <p:cBhvr>
                                        <p:cTn id="2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1000"/>
                                        <p:tgtEl>
                                          <p:spTgt spid="3">
                                            <p:txEl>
                                              <p:pRg st="6" end="6"/>
                                            </p:txEl>
                                          </p:spTgt>
                                        </p:tgtEl>
                                      </p:cBhvr>
                                    </p:animEffect>
                                    <p:anim calcmode="lin" valueType="num">
                                      <p:cBhvr>
                                        <p:cTn id="3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Effect transition="in" filter="fade">
                                      <p:cBhvr>
                                        <p:cTn id="43" dur="1000"/>
                                        <p:tgtEl>
                                          <p:spTgt spid="3">
                                            <p:txEl>
                                              <p:pRg st="8" end="8"/>
                                            </p:txEl>
                                          </p:spTgt>
                                        </p:tgtEl>
                                      </p:cBhvr>
                                    </p:animEffect>
                                    <p:anim calcmode="lin" valueType="num">
                                      <p:cBhvr>
                                        <p:cTn id="4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3">
                                            <p:txEl>
                                              <p:pRg st="10" end="10"/>
                                            </p:txEl>
                                          </p:spTgt>
                                        </p:tgtEl>
                                        <p:attrNameLst>
                                          <p:attrName>style.visibility</p:attrName>
                                        </p:attrNameLst>
                                      </p:cBhvr>
                                      <p:to>
                                        <p:strVal val="visible"/>
                                      </p:to>
                                    </p:set>
                                    <p:animEffect transition="in" filter="fade">
                                      <p:cBhvr>
                                        <p:cTn id="50" dur="1000"/>
                                        <p:tgtEl>
                                          <p:spTgt spid="3">
                                            <p:txEl>
                                              <p:pRg st="10" end="10"/>
                                            </p:txEl>
                                          </p:spTgt>
                                        </p:tgtEl>
                                      </p:cBhvr>
                                    </p:animEffect>
                                    <p:anim calcmode="lin" valueType="num">
                                      <p:cBhvr>
                                        <p:cTn id="51"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52"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923" y="314664"/>
            <a:ext cx="8218877" cy="810466"/>
          </a:xfrm>
        </p:spPr>
        <p:txBody>
          <a:bodyPr anchor="ctr">
            <a:normAutofit fontScale="90000"/>
          </a:bodyPr>
          <a:lstStyle/>
          <a:p>
            <a:r>
              <a:rPr lang="en-GB" sz="3200" b="1" dirty="0" smtClean="0"/>
              <a:t/>
            </a:r>
            <a:br>
              <a:rPr lang="en-GB" sz="3200" b="1" dirty="0" smtClean="0"/>
            </a:br>
            <a:r>
              <a:rPr lang="en-GB" sz="3200" b="1" dirty="0" smtClean="0">
                <a:solidFill>
                  <a:srgbClr val="FFFFFF"/>
                </a:solidFill>
                <a:effectLst/>
              </a:rPr>
              <a:t>Key benefits of MLE</a:t>
            </a:r>
            <a:r>
              <a:rPr lang="en-GB" dirty="0" smtClean="0"/>
              <a:t/>
            </a:r>
            <a:br>
              <a:rPr lang="en-GB" dirty="0" smtClean="0"/>
            </a:br>
            <a:endParaRPr lang="en-US" dirty="0"/>
          </a:p>
        </p:txBody>
      </p:sp>
      <p:sp>
        <p:nvSpPr>
          <p:cNvPr id="3" name="Content Placeholder 2"/>
          <p:cNvSpPr>
            <a:spLocks noGrp="1"/>
          </p:cNvSpPr>
          <p:nvPr>
            <p:ph idx="1"/>
          </p:nvPr>
        </p:nvSpPr>
        <p:spPr>
          <a:xfrm>
            <a:off x="330201" y="939801"/>
            <a:ext cx="8356600" cy="5041900"/>
          </a:xfrm>
        </p:spPr>
        <p:txBody>
          <a:bodyPr wrap="square" anchor="t">
            <a:noAutofit/>
          </a:bodyPr>
          <a:lstStyle/>
          <a:p>
            <a:pPr marL="137160" indent="0">
              <a:buNone/>
            </a:pPr>
            <a:endParaRPr lang="en-GB" sz="2400" b="1" dirty="0" smtClean="0"/>
          </a:p>
          <a:p>
            <a:pPr>
              <a:buNone/>
            </a:pPr>
            <a:r>
              <a:rPr lang="en-GB" sz="2400" b="1" dirty="0" smtClean="0"/>
              <a:t>     Rational for MLE </a:t>
            </a:r>
          </a:p>
          <a:p>
            <a:pPr>
              <a:buNone/>
            </a:pPr>
            <a:endParaRPr lang="en-GB" sz="1600" dirty="0" smtClean="0"/>
          </a:p>
          <a:p>
            <a:pPr>
              <a:buNone/>
            </a:pPr>
            <a:r>
              <a:rPr lang="en-GB" sz="2400" b="1" dirty="0" smtClean="0"/>
              <a:t>     Multilingual education is practical and based on scientific research-based evidence. </a:t>
            </a:r>
          </a:p>
          <a:p>
            <a:pPr>
              <a:buNone/>
            </a:pPr>
            <a:endParaRPr lang="en-GB" sz="1400" b="1" dirty="0" smtClean="0"/>
          </a:p>
          <a:p>
            <a:pPr>
              <a:spcAft>
                <a:spcPts val="1200"/>
              </a:spcAft>
              <a:buNone/>
            </a:pPr>
            <a:r>
              <a:rPr lang="en-GB" sz="2400" i="1" dirty="0" smtClean="0"/>
              <a:t>    </a:t>
            </a:r>
            <a:r>
              <a:rPr lang="en-GB" i="1" dirty="0" smtClean="0"/>
              <a:t> </a:t>
            </a:r>
            <a:r>
              <a:rPr lang="en-GB" i="1" dirty="0" smtClean="0">
                <a:latin typeface="Abadi MT Condensed Light"/>
                <a:cs typeface="Abadi MT Condensed Light"/>
              </a:rPr>
              <a:t>"Strong forms of bilingual education can be an economically valuable policy. Repetition and dropout rates are decreased, and a more ‘skilful, highly trained and employable work force’ is produced.”</a:t>
            </a:r>
          </a:p>
          <a:p>
            <a:pPr>
              <a:spcAft>
                <a:spcPts val="1200"/>
              </a:spcAft>
              <a:buNone/>
            </a:pPr>
            <a:r>
              <a:rPr lang="en-GB" sz="2800" i="1" dirty="0" smtClean="0">
                <a:latin typeface="Abadi MT Condensed Light"/>
                <a:cs typeface="Abadi MT Condensed Light"/>
              </a:rPr>
              <a:t>   </a:t>
            </a:r>
            <a:r>
              <a:rPr lang="en-US" sz="2800" dirty="0" smtClean="0">
                <a:latin typeface="Abadi MT Condensed Light"/>
                <a:cs typeface="Abadi MT Condensed Light"/>
              </a:rPr>
              <a:t>  </a:t>
            </a:r>
            <a:r>
              <a:rPr lang="en-US" sz="2400" dirty="0" smtClean="0">
                <a:latin typeface="Abadi MT Condensed Light"/>
                <a:cs typeface="Abadi MT Condensed Light"/>
              </a:rPr>
              <a:t>Colin Baker, Foundations of Bilingual Education and Bilingualism 4th Edition</a:t>
            </a:r>
            <a:endParaRPr lang="en-GB" sz="2400" dirty="0" smtClean="0">
              <a:latin typeface="Abadi MT Condensed Light"/>
              <a:cs typeface="Abadi MT Condensed Light"/>
            </a:endParaRPr>
          </a:p>
          <a:p>
            <a:endParaRPr lang="en-US" dirty="0"/>
          </a:p>
        </p:txBody>
      </p:sp>
      <p:pic>
        <p:nvPicPr>
          <p:cNvPr id="7" name="Picture 6" descr="c. LDC Logo .ti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6528" y="6342376"/>
            <a:ext cx="609372" cy="464823"/>
          </a:xfrm>
          <a:prstGeom prst="rect">
            <a:avLst/>
          </a:prstGeom>
        </p:spPr>
      </p:pic>
      <p:pic>
        <p:nvPicPr>
          <p:cNvPr id="8" name="Picture 7" descr="np.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1000"/>
                                        <p:tgtEl>
                                          <p:spTgt spid="3">
                                            <p:txEl>
                                              <p:pRg st="1" end="1"/>
                                            </p:txEl>
                                          </p:spTgt>
                                        </p:tgtEl>
                                      </p:cBhvr>
                                    </p:animEffect>
                                    <p:anim calcmode="lin" valueType="num">
                                      <p:cBhvr>
                                        <p:cTn id="16"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1000"/>
                                        <p:tgtEl>
                                          <p:spTgt spid="3">
                                            <p:txEl>
                                              <p:pRg st="5" end="5"/>
                                            </p:txEl>
                                          </p:spTgt>
                                        </p:tgtEl>
                                      </p:cBhvr>
                                    </p:animEffect>
                                    <p:anim calcmode="lin" valueType="num">
                                      <p:cBhvr>
                                        <p:cTn id="3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1000"/>
                                        <p:tgtEl>
                                          <p:spTgt spid="3">
                                            <p:txEl>
                                              <p:pRg st="6" end="6"/>
                                            </p:txEl>
                                          </p:spTgt>
                                        </p:tgtEl>
                                      </p:cBhvr>
                                    </p:animEffect>
                                    <p:anim calcmode="lin" valueType="num">
                                      <p:cBhvr>
                                        <p:cTn id="3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appy in their classroom.jpg"/>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rot="819258">
            <a:off x="3233420" y="1696846"/>
            <a:ext cx="5501323" cy="4125993"/>
          </a:xfrm>
          <a:prstGeom prst="rect">
            <a:avLst/>
          </a:prstGeom>
        </p:spPr>
      </p:pic>
      <p:sp>
        <p:nvSpPr>
          <p:cNvPr id="2" name="Title 1"/>
          <p:cNvSpPr>
            <a:spLocks noGrp="1"/>
          </p:cNvSpPr>
          <p:nvPr>
            <p:ph type="title"/>
          </p:nvPr>
        </p:nvSpPr>
        <p:spPr>
          <a:xfrm>
            <a:off x="529181" y="318376"/>
            <a:ext cx="8371233" cy="749345"/>
          </a:xfrm>
        </p:spPr>
        <p:txBody>
          <a:bodyPr>
            <a:normAutofit fontScale="90000"/>
          </a:bodyPr>
          <a:lstStyle/>
          <a:p>
            <a:r>
              <a:rPr lang="en-GB" sz="3600" b="1" dirty="0" smtClean="0">
                <a:solidFill>
                  <a:srgbClr val="FFFFFF"/>
                </a:solidFill>
              </a:rPr>
              <a:t/>
            </a:r>
            <a:br>
              <a:rPr lang="en-GB" sz="3600" b="1" dirty="0" smtClean="0">
                <a:solidFill>
                  <a:srgbClr val="FFFFFF"/>
                </a:solidFill>
              </a:rPr>
            </a:br>
            <a:r>
              <a:rPr lang="en-GB" sz="3200" b="1" dirty="0" smtClean="0">
                <a:solidFill>
                  <a:srgbClr val="FFFFFF"/>
                </a:solidFill>
                <a:effectLst/>
              </a:rPr>
              <a:t>Key benefits of MLE cont.</a:t>
            </a:r>
            <a:r>
              <a:rPr lang="en-GB" dirty="0" smtClean="0"/>
              <a:t/>
            </a:r>
            <a:br>
              <a:rPr lang="en-GB" dirty="0" smtClean="0"/>
            </a:br>
            <a:endParaRPr lang="en-US" dirty="0"/>
          </a:p>
        </p:txBody>
      </p:sp>
      <p:sp>
        <p:nvSpPr>
          <p:cNvPr id="3" name="Content Placeholder 2"/>
          <p:cNvSpPr>
            <a:spLocks noGrp="1"/>
          </p:cNvSpPr>
          <p:nvPr>
            <p:ph idx="1"/>
          </p:nvPr>
        </p:nvSpPr>
        <p:spPr>
          <a:xfrm>
            <a:off x="266700" y="1105821"/>
            <a:ext cx="8633714" cy="4723479"/>
          </a:xfrm>
        </p:spPr>
        <p:txBody>
          <a:bodyPr>
            <a:normAutofit/>
          </a:bodyPr>
          <a:lstStyle/>
          <a:p>
            <a:pPr>
              <a:buNone/>
            </a:pPr>
            <a:r>
              <a:rPr lang="en-GB" sz="3613" b="1" dirty="0" smtClean="0">
                <a:latin typeface="Abadi MT Condensed Light"/>
                <a:cs typeface="Abadi MT Condensed Light"/>
              </a:rPr>
              <a:t>     </a:t>
            </a:r>
            <a:r>
              <a:rPr lang="en-GB" sz="3200" b="1" dirty="0" smtClean="0">
                <a:latin typeface="Abadi MT Condensed Light"/>
                <a:cs typeface="Abadi MT Condensed Light"/>
              </a:rPr>
              <a:t>Children/Schools</a:t>
            </a:r>
          </a:p>
          <a:p>
            <a:pPr>
              <a:buNone/>
            </a:pPr>
            <a:endParaRPr lang="en-GB" sz="1032" dirty="0" smtClean="0">
              <a:latin typeface="Abadi MT Condensed Light"/>
              <a:cs typeface="Abadi MT Condensed Light"/>
            </a:endParaRPr>
          </a:p>
          <a:p>
            <a:pPr lvl="0"/>
            <a:r>
              <a:rPr lang="en-GB" b="1" dirty="0" smtClean="0">
                <a:latin typeface="Abadi MT Condensed Light"/>
                <a:cs typeface="Abadi MT Condensed Light"/>
              </a:rPr>
              <a:t>Children will have effective life-long learning skills</a:t>
            </a:r>
            <a:endParaRPr lang="en-GB" dirty="0" smtClean="0">
              <a:latin typeface="Abadi MT Condensed Light"/>
              <a:cs typeface="Abadi MT Condensed Light"/>
            </a:endParaRPr>
          </a:p>
          <a:p>
            <a:pPr marL="137160" lvl="0" indent="0">
              <a:buNone/>
            </a:pPr>
            <a:endParaRPr lang="en-GB" sz="1032" dirty="0" smtClean="0">
              <a:latin typeface="Abadi MT Condensed Light"/>
              <a:cs typeface="Abadi MT Condensed Light"/>
            </a:endParaRPr>
          </a:p>
          <a:p>
            <a:pPr lvl="0"/>
            <a:r>
              <a:rPr lang="en-GB" dirty="0">
                <a:latin typeface="Abadi MT Condensed Light"/>
                <a:cs typeface="Abadi MT Condensed Light"/>
              </a:rPr>
              <a:t>G</a:t>
            </a:r>
            <a:r>
              <a:rPr lang="en-GB" dirty="0" smtClean="0">
                <a:latin typeface="Abadi MT Condensed Light"/>
                <a:cs typeface="Abadi MT Condensed Light"/>
              </a:rPr>
              <a:t>ive students easier access to contextual learning materials</a:t>
            </a:r>
          </a:p>
          <a:p>
            <a:pPr lvl="0"/>
            <a:endParaRPr lang="en-GB" sz="1032" dirty="0" smtClean="0">
              <a:latin typeface="Abadi MT Condensed Light"/>
              <a:cs typeface="Abadi MT Condensed Light"/>
            </a:endParaRPr>
          </a:p>
          <a:p>
            <a:pPr marL="137160" lvl="0" indent="0">
              <a:buNone/>
            </a:pPr>
            <a:endParaRPr lang="en-GB" sz="1032" dirty="0" smtClean="0">
              <a:latin typeface="Abadi MT Condensed Light"/>
              <a:cs typeface="Abadi MT Condensed Light"/>
            </a:endParaRPr>
          </a:p>
          <a:p>
            <a:pPr lvl="0"/>
            <a:r>
              <a:rPr lang="en-GB" dirty="0" smtClean="0">
                <a:latin typeface="Abadi MT Condensed Light"/>
                <a:cs typeface="Abadi MT Condensed Light"/>
              </a:rPr>
              <a:t>Children will be able to maintain links with their family and community's values, cultural backgrounds and identity</a:t>
            </a:r>
          </a:p>
          <a:p>
            <a:pPr marL="137160" lvl="0" indent="0">
              <a:buNone/>
            </a:pPr>
            <a:endParaRPr lang="en-GB" sz="1032" dirty="0" smtClean="0">
              <a:latin typeface="Abadi MT Condensed Light"/>
              <a:cs typeface="Abadi MT Condensed Light"/>
            </a:endParaRPr>
          </a:p>
          <a:p>
            <a:pPr lvl="0"/>
            <a:r>
              <a:rPr lang="en-GB" dirty="0" smtClean="0">
                <a:latin typeface="Abadi MT Condensed Light"/>
                <a:cs typeface="Abadi MT Condensed Light"/>
              </a:rPr>
              <a:t>Children will have better opportunities and be able to share a wide range of cultural experiences</a:t>
            </a:r>
          </a:p>
        </p:txBody>
      </p:sp>
      <p:pic>
        <p:nvPicPr>
          <p:cNvPr id="7" name="Picture 6" descr="c. LDC Logo .tif"/>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96528" y="6342376"/>
            <a:ext cx="609372" cy="464823"/>
          </a:xfrm>
          <a:prstGeom prst="rect">
            <a:avLst/>
          </a:prstGeom>
        </p:spPr>
      </p:pic>
      <p:pic>
        <p:nvPicPr>
          <p:cNvPr id="8" name="Picture 7" descr="np.gif"/>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0"/>
                                        <p:tgtEl>
                                          <p:spTgt spid="3">
                                            <p:txEl>
                                              <p:pRg st="2" end="2"/>
                                            </p:txEl>
                                          </p:spTgt>
                                        </p:tgtEl>
                                      </p:cBhvr>
                                    </p:animEffect>
                                    <p:anim calcmode="lin" valueType="num">
                                      <p:cBhvr>
                                        <p:cTn id="2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1000"/>
                                        <p:tgtEl>
                                          <p:spTgt spid="3">
                                            <p:txEl>
                                              <p:pRg st="7" end="7"/>
                                            </p:txEl>
                                          </p:spTgt>
                                        </p:tgtEl>
                                      </p:cBhvr>
                                    </p:animEffect>
                                    <p:anim calcmode="lin" valueType="num">
                                      <p:cBhvr>
                                        <p:cTn id="3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Effect transition="in" filter="fade">
                                      <p:cBhvr>
                                        <p:cTn id="43" dur="1000"/>
                                        <p:tgtEl>
                                          <p:spTgt spid="3">
                                            <p:txEl>
                                              <p:pRg st="9" end="9"/>
                                            </p:txEl>
                                          </p:spTgt>
                                        </p:tgtEl>
                                      </p:cBhvr>
                                    </p:animEffect>
                                    <p:anim calcmode="lin" valueType="num">
                                      <p:cBhvr>
                                        <p:cTn id="44"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nodeType="clickEffect">
                                  <p:stCondLst>
                                    <p:cond delay="0"/>
                                  </p:stCondLst>
                                  <p:childTnLst>
                                    <p:set>
                                      <p:cBhvr>
                                        <p:cTn id="49"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9064" y="367616"/>
            <a:ext cx="8497985" cy="724093"/>
          </a:xfrm>
        </p:spPr>
        <p:txBody>
          <a:bodyPr vert="horz">
            <a:normAutofit/>
          </a:bodyPr>
          <a:lstStyle/>
          <a:p>
            <a:r>
              <a:rPr lang="en-GB" sz="3200" b="1" dirty="0" smtClean="0">
                <a:solidFill>
                  <a:srgbClr val="FFFFFF"/>
                </a:solidFill>
                <a:effectLst>
                  <a:outerShdw blurRad="114300" dist="101600" dir="2700000" sx="0" sy="0" algn="tl" rotWithShape="0">
                    <a:srgbClr val="000000">
                      <a:alpha val="40000"/>
                    </a:srgbClr>
                  </a:outerShdw>
                </a:effectLst>
              </a:rPr>
              <a:t>Key Benefits of MLE cont.</a:t>
            </a:r>
            <a:endParaRPr lang="en-US" sz="3200" spc="600" dirty="0">
              <a:solidFill>
                <a:srgbClr val="FFFFFF"/>
              </a:solidFill>
              <a:effectLst>
                <a:outerShdw blurRad="114300" dist="101600" dir="2700000" sx="0" sy="0" algn="tl" rotWithShape="0">
                  <a:srgbClr val="000000">
                    <a:alpha val="40000"/>
                  </a:srgbClr>
                </a:outerShdw>
              </a:effectLst>
            </a:endParaRPr>
          </a:p>
        </p:txBody>
      </p:sp>
      <p:sp>
        <p:nvSpPr>
          <p:cNvPr id="3" name="Content Placeholder 2"/>
          <p:cNvSpPr>
            <a:spLocks noGrp="1"/>
          </p:cNvSpPr>
          <p:nvPr>
            <p:ph idx="1"/>
          </p:nvPr>
        </p:nvSpPr>
        <p:spPr>
          <a:xfrm>
            <a:off x="241300" y="1091708"/>
            <a:ext cx="8735749" cy="5250667"/>
          </a:xfrm>
        </p:spPr>
        <p:txBody>
          <a:bodyPr>
            <a:normAutofit fontScale="55000" lnSpcReduction="20000"/>
          </a:bodyPr>
          <a:lstStyle/>
          <a:p>
            <a:pPr marL="137160" indent="0">
              <a:buNone/>
            </a:pPr>
            <a:r>
              <a:rPr lang="en-GB" sz="5100" b="1" dirty="0" smtClean="0">
                <a:latin typeface="Abadi MT Condensed Light"/>
                <a:cs typeface="Abadi MT Condensed Light"/>
              </a:rPr>
              <a:t>Society</a:t>
            </a:r>
          </a:p>
          <a:p>
            <a:pPr marL="137160" indent="0">
              <a:buNone/>
            </a:pPr>
            <a:endParaRPr lang="en-GB" sz="1600" dirty="0" smtClean="0">
              <a:latin typeface="Abadi MT Condensed Light"/>
              <a:cs typeface="Abadi MT Condensed Light"/>
            </a:endParaRPr>
          </a:p>
          <a:p>
            <a:r>
              <a:rPr lang="en-GB" sz="4364" i="1" dirty="0" smtClean="0">
                <a:latin typeface="Abadi MT Condensed Light"/>
                <a:cs typeface="Abadi MT Condensed Light"/>
              </a:rPr>
              <a:t> </a:t>
            </a:r>
            <a:r>
              <a:rPr lang="en-GB" sz="5100" i="1" dirty="0" smtClean="0">
                <a:latin typeface="Abadi MT Condensed Light"/>
                <a:cs typeface="Abadi MT Condensed Light"/>
              </a:rPr>
              <a:t>"The ability to speak the mother tongue as well as the national language and international language creates a much wider range of life choices for individuals but can also achieve national unity."</a:t>
            </a:r>
            <a:r>
              <a:rPr lang="en-GB" sz="5100" i="1" baseline="30000" dirty="0" smtClean="0">
                <a:latin typeface="Abadi MT Condensed Light"/>
                <a:cs typeface="Abadi MT Condensed Light"/>
              </a:rPr>
              <a:t> </a:t>
            </a:r>
            <a:r>
              <a:rPr lang="en-GB" sz="5100" dirty="0" smtClean="0">
                <a:latin typeface="Abadi MT Condensed Light"/>
                <a:cs typeface="Abadi MT Condensed Light"/>
              </a:rPr>
              <a:t>(Colin Baker, 2006)</a:t>
            </a:r>
          </a:p>
          <a:p>
            <a:pPr lvl="0">
              <a:buNone/>
            </a:pPr>
            <a:endParaRPr lang="en-GB" sz="1455" dirty="0" smtClean="0">
              <a:latin typeface="Abadi MT Condensed Light"/>
              <a:cs typeface="Abadi MT Condensed Light"/>
            </a:endParaRPr>
          </a:p>
          <a:p>
            <a:pPr lvl="0">
              <a:buNone/>
            </a:pPr>
            <a:endParaRPr lang="en-GB" sz="1455" dirty="0" smtClean="0">
              <a:latin typeface="Abadi MT Condensed Light"/>
              <a:cs typeface="Abadi MT Condensed Light"/>
            </a:endParaRPr>
          </a:p>
          <a:p>
            <a:pPr lvl="0"/>
            <a:r>
              <a:rPr lang="en-GB" sz="5100" dirty="0" smtClean="0">
                <a:latin typeface="Abadi MT Condensed Light"/>
                <a:cs typeface="Abadi MT Condensed Light"/>
              </a:rPr>
              <a:t>MLE will help to create positive thinking between the individual and society and produce good and productive citizens</a:t>
            </a:r>
          </a:p>
          <a:p>
            <a:pPr lvl="2"/>
            <a:endParaRPr lang="en-GB" sz="1455" dirty="0" smtClean="0">
              <a:latin typeface="Abadi MT Condensed Light"/>
              <a:cs typeface="Abadi MT Condensed Light"/>
            </a:endParaRPr>
          </a:p>
          <a:p>
            <a:pPr lvl="0"/>
            <a:r>
              <a:rPr lang="en-GB" sz="5100" dirty="0" smtClean="0">
                <a:latin typeface="Abadi MT Condensed Light"/>
                <a:cs typeface="Abadi MT Condensed Light"/>
              </a:rPr>
              <a:t>Achieving educational goals will help peace building and lead to a harmonious environment in the community</a:t>
            </a:r>
            <a:endParaRPr lang="en-GB" sz="1455" dirty="0" smtClean="0">
              <a:latin typeface="Abadi MT Condensed Light"/>
              <a:cs typeface="Abadi MT Condensed Light"/>
            </a:endParaRPr>
          </a:p>
          <a:p>
            <a:pPr lvl="0"/>
            <a:endParaRPr lang="en-GB" sz="1455" dirty="0" smtClean="0">
              <a:latin typeface="Abadi MT Condensed Light"/>
              <a:cs typeface="Abadi MT Condensed Light"/>
            </a:endParaRPr>
          </a:p>
          <a:p>
            <a:pPr lvl="0"/>
            <a:r>
              <a:rPr lang="en-GB" sz="5100" dirty="0" smtClean="0">
                <a:latin typeface="Abadi MT Condensed Light"/>
                <a:cs typeface="Abadi MT Condensed Light"/>
              </a:rPr>
              <a:t>People will be able to create employment &amp; Business opportunities</a:t>
            </a:r>
          </a:p>
        </p:txBody>
      </p:sp>
      <p:pic>
        <p:nvPicPr>
          <p:cNvPr id="6" name="Picture 5" descr="c. LDC Logo .ti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6528" y="6342376"/>
            <a:ext cx="609372" cy="464823"/>
          </a:xfrm>
          <a:prstGeom prst="rect">
            <a:avLst/>
          </a:prstGeom>
        </p:spPr>
      </p:pic>
      <p:pic>
        <p:nvPicPr>
          <p:cNvPr id="8" name="Picture 7" descr="np.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0"/>
                                        <p:tgtEl>
                                          <p:spTgt spid="3">
                                            <p:txEl>
                                              <p:pRg st="2" end="2"/>
                                            </p:txEl>
                                          </p:spTgt>
                                        </p:tgtEl>
                                      </p:cBhvr>
                                    </p:animEffect>
                                    <p:anim calcmode="lin" valueType="num">
                                      <p:cBhvr>
                                        <p:cTn id="2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1000"/>
                                        <p:tgtEl>
                                          <p:spTgt spid="3">
                                            <p:txEl>
                                              <p:pRg st="5" end="5"/>
                                            </p:txEl>
                                          </p:spTgt>
                                        </p:tgtEl>
                                      </p:cBhvr>
                                    </p:animEffect>
                                    <p:anim calcmode="lin" valueType="num">
                                      <p:cBhvr>
                                        <p:cTn id="3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1000"/>
                                        <p:tgtEl>
                                          <p:spTgt spid="3">
                                            <p:txEl>
                                              <p:pRg st="7" end="7"/>
                                            </p:txEl>
                                          </p:spTgt>
                                        </p:tgtEl>
                                      </p:cBhvr>
                                    </p:animEffect>
                                    <p:anim calcmode="lin" valueType="num">
                                      <p:cBhvr>
                                        <p:cTn id="3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Effect transition="in" filter="fade">
                                      <p:cBhvr>
                                        <p:cTn id="43" dur="1000"/>
                                        <p:tgtEl>
                                          <p:spTgt spid="3">
                                            <p:txEl>
                                              <p:pRg st="9" end="9"/>
                                            </p:txEl>
                                          </p:spTgt>
                                        </p:tgtEl>
                                      </p:cBhvr>
                                    </p:animEffect>
                                    <p:anim calcmode="lin" valueType="num">
                                      <p:cBhvr>
                                        <p:cTn id="44"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4000"/>
            <a:ext cx="8229600" cy="884238"/>
          </a:xfrm>
        </p:spPr>
        <p:txBody>
          <a:bodyPr>
            <a:normAutofit/>
          </a:bodyPr>
          <a:lstStyle/>
          <a:p>
            <a:r>
              <a:rPr lang="en-GB" sz="2900" dirty="0">
                <a:solidFill>
                  <a:srgbClr val="FFFFFF"/>
                </a:solidFill>
                <a:effectLst/>
              </a:rPr>
              <a:t>Key concerns and challenges</a:t>
            </a:r>
            <a:endParaRPr lang="en-US" sz="2900" dirty="0"/>
          </a:p>
        </p:txBody>
      </p:sp>
      <p:sp>
        <p:nvSpPr>
          <p:cNvPr id="3" name="Content Placeholder 2"/>
          <p:cNvSpPr>
            <a:spLocks noGrp="1"/>
          </p:cNvSpPr>
          <p:nvPr>
            <p:ph idx="1"/>
          </p:nvPr>
        </p:nvSpPr>
        <p:spPr>
          <a:xfrm>
            <a:off x="457200" y="1257300"/>
            <a:ext cx="8229600" cy="5135876"/>
          </a:xfrm>
        </p:spPr>
        <p:txBody>
          <a:bodyPr>
            <a:normAutofit/>
          </a:bodyPr>
          <a:lstStyle/>
          <a:p>
            <a:r>
              <a:rPr lang="en-US" sz="2400" b="1" dirty="0" smtClean="0">
                <a:latin typeface="Abadi MT Condensed Light"/>
                <a:cs typeface="Abadi MT Condensed Light"/>
              </a:rPr>
              <a:t>Gaps in Plans, policies and implementation</a:t>
            </a:r>
          </a:p>
          <a:p>
            <a:pPr marL="137160" indent="0">
              <a:buNone/>
            </a:pPr>
            <a:endParaRPr lang="en-US" sz="900" b="1" dirty="0" smtClean="0">
              <a:latin typeface="Abadi MT Condensed Light"/>
              <a:cs typeface="Abadi MT Condensed Light"/>
            </a:endParaRPr>
          </a:p>
          <a:p>
            <a:r>
              <a:rPr lang="en-US" sz="2400" b="1" dirty="0" smtClean="0">
                <a:latin typeface="Abadi MT Condensed Light"/>
                <a:cs typeface="Abadi MT Condensed Light"/>
              </a:rPr>
              <a:t>Political instability: </a:t>
            </a:r>
            <a:r>
              <a:rPr lang="en-US" sz="2400" dirty="0" smtClean="0">
                <a:latin typeface="Abadi MT Condensed Light"/>
                <a:cs typeface="Abadi MT Condensed Light"/>
              </a:rPr>
              <a:t>Nepal is in a political transition situation since the April 2006 revolution. </a:t>
            </a:r>
          </a:p>
          <a:p>
            <a:endParaRPr lang="en-US" sz="900" dirty="0" smtClean="0">
              <a:latin typeface="Abadi MT Condensed Light"/>
              <a:cs typeface="Abadi MT Condensed Light"/>
            </a:endParaRPr>
          </a:p>
          <a:p>
            <a:r>
              <a:rPr lang="en-US" sz="2400" b="1" dirty="0">
                <a:latin typeface="Abadi MT Condensed Light"/>
                <a:cs typeface="Abadi MT Condensed Light"/>
              </a:rPr>
              <a:t>P</a:t>
            </a:r>
            <a:r>
              <a:rPr lang="en-US" sz="2400" b="1" dirty="0" smtClean="0">
                <a:latin typeface="Abadi MT Condensed Light"/>
                <a:cs typeface="Abadi MT Condensed Light"/>
              </a:rPr>
              <a:t>arents are loosing faith in Government (Community) Schools: Only 28.19% students passed </a:t>
            </a:r>
            <a:r>
              <a:rPr lang="en-US" sz="2400" dirty="0" smtClean="0">
                <a:latin typeface="Abadi MT Condensed Light"/>
                <a:cs typeface="Abadi MT Condensed Light"/>
              </a:rPr>
              <a:t>School </a:t>
            </a:r>
            <a:r>
              <a:rPr lang="en-US" sz="2400" dirty="0">
                <a:latin typeface="Abadi MT Condensed Light"/>
                <a:cs typeface="Abadi MT Condensed Light"/>
              </a:rPr>
              <a:t>Leaving Certificate (SLC)</a:t>
            </a:r>
            <a:r>
              <a:rPr lang="en-US" sz="2400" b="1" dirty="0">
                <a:latin typeface="Abadi MT Condensed Light"/>
                <a:cs typeface="Abadi MT Condensed Light"/>
              </a:rPr>
              <a:t> </a:t>
            </a:r>
            <a:r>
              <a:rPr lang="en-US" sz="2400" dirty="0" smtClean="0">
                <a:latin typeface="Abadi MT Condensed Light"/>
                <a:cs typeface="Abadi MT Condensed Light"/>
              </a:rPr>
              <a:t>2014 from government schools.</a:t>
            </a:r>
          </a:p>
          <a:p>
            <a:endParaRPr lang="en-US" sz="900" dirty="0" smtClean="0">
              <a:latin typeface="Abadi MT Condensed Light"/>
              <a:cs typeface="Abadi MT Condensed Light"/>
            </a:endParaRPr>
          </a:p>
          <a:p>
            <a:pPr lvl="0"/>
            <a:r>
              <a:rPr lang="en-US" sz="2400" b="1" dirty="0" smtClean="0">
                <a:latin typeface="Abadi MT Condensed Light"/>
                <a:cs typeface="Abadi MT Condensed Light"/>
              </a:rPr>
              <a:t>English Medium Schools:</a:t>
            </a:r>
            <a:r>
              <a:rPr lang="en-US" sz="2400" dirty="0" smtClean="0">
                <a:latin typeface="Abadi MT Condensed Light"/>
                <a:cs typeface="Abadi MT Condensed Light"/>
              </a:rPr>
              <a:t> </a:t>
            </a:r>
            <a:r>
              <a:rPr lang="en-GB" sz="2400" dirty="0">
                <a:latin typeface="Abadi MT Condensed Light"/>
                <a:cs typeface="Abadi MT Condensed Light"/>
              </a:rPr>
              <a:t>Teachers and parents believe that English  medium education is necessary for  better </a:t>
            </a:r>
            <a:r>
              <a:rPr lang="en-GB" sz="2400" dirty="0" smtClean="0">
                <a:latin typeface="Abadi MT Condensed Light"/>
                <a:cs typeface="Abadi MT Condensed Light"/>
              </a:rPr>
              <a:t>employment</a:t>
            </a:r>
          </a:p>
          <a:p>
            <a:pPr lvl="0"/>
            <a:endParaRPr lang="en-US" sz="900" dirty="0" smtClean="0">
              <a:latin typeface="Abadi MT Condensed Light"/>
              <a:cs typeface="Abadi MT Condensed Light"/>
            </a:endParaRPr>
          </a:p>
          <a:p>
            <a:r>
              <a:rPr lang="en-US" sz="2400" b="1" dirty="0" smtClean="0">
                <a:latin typeface="Abadi MT Condensed Light"/>
                <a:cs typeface="Abadi MT Condensed Light"/>
              </a:rPr>
              <a:t>Confusion about Medium of </a:t>
            </a:r>
            <a:r>
              <a:rPr lang="en-US" sz="2400" b="1" dirty="0">
                <a:latin typeface="Abadi MT Condensed Light"/>
                <a:cs typeface="Abadi MT Condensed Light"/>
              </a:rPr>
              <a:t>I</a:t>
            </a:r>
            <a:r>
              <a:rPr lang="en-US" sz="2400" b="1" dirty="0" smtClean="0">
                <a:latin typeface="Abadi MT Condensed Light"/>
                <a:cs typeface="Abadi MT Condensed Light"/>
              </a:rPr>
              <a:t>nstruction: </a:t>
            </a:r>
            <a:r>
              <a:rPr lang="en-US" sz="2400" dirty="0" smtClean="0">
                <a:latin typeface="Abadi MT Condensed Light"/>
                <a:cs typeface="Abadi MT Condensed Light"/>
              </a:rPr>
              <a:t>What and why MLE? ... are not convinced importance of MLE in basic education.</a:t>
            </a:r>
          </a:p>
          <a:p>
            <a:endParaRPr lang="en-US" sz="2400" dirty="0" smtClean="0">
              <a:latin typeface="Abadi MT Condensed Light"/>
              <a:cs typeface="Abadi MT Condensed Light"/>
            </a:endParaRPr>
          </a:p>
          <a:p>
            <a:pPr marL="651510" indent="-514350">
              <a:buFont typeface="+mj-lt"/>
              <a:buAutoNum type="arabicPeriod"/>
            </a:pPr>
            <a:endParaRPr lang="en-US" sz="2400" dirty="0">
              <a:latin typeface="Abadi MT Condensed Light"/>
              <a:cs typeface="Abadi MT Condensed Light"/>
            </a:endParaRPr>
          </a:p>
        </p:txBody>
      </p:sp>
      <p:pic>
        <p:nvPicPr>
          <p:cNvPr id="6" name="Picture 5" descr="c. LDC Logo .ti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96528" y="6342376"/>
            <a:ext cx="609372" cy="464823"/>
          </a:xfrm>
          <a:prstGeom prst="rect">
            <a:avLst/>
          </a:prstGeom>
        </p:spPr>
      </p:pic>
      <p:pic>
        <p:nvPicPr>
          <p:cNvPr id="7" name="Picture 6" descr="np.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970791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0"/>
                                        <p:tgtEl>
                                          <p:spTgt spid="3">
                                            <p:txEl>
                                              <p:pRg st="2" end="2"/>
                                            </p:txEl>
                                          </p:spTgt>
                                        </p:tgtEl>
                                      </p:cBhvr>
                                    </p:animEffect>
                                    <p:anim calcmode="lin" valueType="num">
                                      <p:cBhvr>
                                        <p:cTn id="2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1000"/>
                                        <p:tgtEl>
                                          <p:spTgt spid="3">
                                            <p:txEl>
                                              <p:pRg st="6" end="6"/>
                                            </p:txEl>
                                          </p:spTgt>
                                        </p:tgtEl>
                                      </p:cBhvr>
                                    </p:animEffect>
                                    <p:anim calcmode="lin" valueType="num">
                                      <p:cBhvr>
                                        <p:cTn id="3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Effect transition="in" filter="fade">
                                      <p:cBhvr>
                                        <p:cTn id="43" dur="1000"/>
                                        <p:tgtEl>
                                          <p:spTgt spid="3">
                                            <p:txEl>
                                              <p:pRg st="8" end="8"/>
                                            </p:txEl>
                                          </p:spTgt>
                                        </p:tgtEl>
                                      </p:cBhvr>
                                    </p:animEffect>
                                    <p:anim calcmode="lin" valueType="num">
                                      <p:cBhvr>
                                        <p:cTn id="4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95276"/>
            <a:ext cx="8229600" cy="974724"/>
          </a:xfrm>
        </p:spPr>
        <p:txBody>
          <a:bodyPr>
            <a:normAutofit/>
          </a:bodyPr>
          <a:lstStyle/>
          <a:p>
            <a:r>
              <a:rPr lang="en-GB" sz="2900" dirty="0">
                <a:solidFill>
                  <a:srgbClr val="FFFFFF"/>
                </a:solidFill>
                <a:effectLst/>
              </a:rPr>
              <a:t>Key concerns and challenges </a:t>
            </a:r>
            <a:r>
              <a:rPr lang="en-US" sz="2900" dirty="0">
                <a:solidFill>
                  <a:srgbClr val="FFFFFF"/>
                </a:solidFill>
                <a:effectLst/>
              </a:rPr>
              <a:t>cont.</a:t>
            </a:r>
            <a:endParaRPr lang="en-US" sz="2900" dirty="0"/>
          </a:p>
        </p:txBody>
      </p:sp>
      <p:sp>
        <p:nvSpPr>
          <p:cNvPr id="3" name="Content Placeholder 2"/>
          <p:cNvSpPr>
            <a:spLocks noGrp="1"/>
          </p:cNvSpPr>
          <p:nvPr>
            <p:ph idx="1"/>
          </p:nvPr>
        </p:nvSpPr>
        <p:spPr>
          <a:xfrm>
            <a:off x="457200" y="1435100"/>
            <a:ext cx="8229600" cy="4709160"/>
          </a:xfrm>
        </p:spPr>
        <p:txBody>
          <a:bodyPr>
            <a:normAutofit/>
          </a:bodyPr>
          <a:lstStyle/>
          <a:p>
            <a:r>
              <a:rPr lang="en-US" sz="2400" b="1" dirty="0" smtClean="0">
                <a:latin typeface="Abadi MT Condensed Light"/>
                <a:cs typeface="Abadi MT Condensed Light"/>
              </a:rPr>
              <a:t>MLE as a Slogan:</a:t>
            </a:r>
            <a:r>
              <a:rPr lang="en-US" sz="2400" dirty="0" smtClean="0">
                <a:latin typeface="Abadi MT Condensed Light"/>
                <a:cs typeface="Abadi MT Condensed Light"/>
              </a:rPr>
              <a:t> </a:t>
            </a:r>
            <a:r>
              <a:rPr lang="en-GB" sz="2400" dirty="0">
                <a:latin typeface="Abadi MT Condensed Light"/>
                <a:cs typeface="Abadi MT Condensed Light"/>
              </a:rPr>
              <a:t>MLE is used as a political slogan rather than an academic and pedagogical </a:t>
            </a:r>
            <a:r>
              <a:rPr lang="en-GB" sz="2400" dirty="0" smtClean="0">
                <a:latin typeface="Abadi MT Condensed Light"/>
                <a:cs typeface="Abadi MT Condensed Light"/>
              </a:rPr>
              <a:t>term and attitudes of </a:t>
            </a:r>
            <a:r>
              <a:rPr lang="en-US" sz="2400" dirty="0">
                <a:latin typeface="Abadi MT Condensed Light"/>
                <a:cs typeface="Abadi MT Condensed Light"/>
              </a:rPr>
              <a:t>p</a:t>
            </a:r>
            <a:r>
              <a:rPr lang="en-US" sz="2400" dirty="0" smtClean="0">
                <a:latin typeface="Abadi MT Condensed Light"/>
                <a:cs typeface="Abadi MT Condensed Light"/>
              </a:rPr>
              <a:t>arents</a:t>
            </a:r>
            <a:r>
              <a:rPr lang="en-US" sz="2400" dirty="0">
                <a:latin typeface="Abadi MT Condensed Light"/>
                <a:cs typeface="Abadi MT Condensed Light"/>
              </a:rPr>
              <a:t>, teachers, education activists &amp; specialists, political leaders, and government officials are not  supportive towards implementing effective </a:t>
            </a:r>
            <a:r>
              <a:rPr lang="en-US" sz="2400" dirty="0" smtClean="0">
                <a:latin typeface="Abadi MT Condensed Light"/>
                <a:cs typeface="Abadi MT Condensed Light"/>
              </a:rPr>
              <a:t>MLE</a:t>
            </a:r>
            <a:r>
              <a:rPr lang="en-US" sz="2400" dirty="0">
                <a:latin typeface="Abadi MT Condensed Light"/>
                <a:cs typeface="Abadi MT Condensed Light"/>
              </a:rPr>
              <a:t>.  </a:t>
            </a:r>
            <a:endParaRPr lang="en-US" sz="2400" dirty="0" smtClean="0">
              <a:latin typeface="Abadi MT Condensed Light"/>
              <a:cs typeface="Abadi MT Condensed Light"/>
            </a:endParaRPr>
          </a:p>
          <a:p>
            <a:pPr marL="137160" indent="0">
              <a:buNone/>
            </a:pPr>
            <a:endParaRPr lang="en-US" sz="2000" dirty="0" smtClean="0">
              <a:latin typeface="Abadi MT Condensed Light"/>
              <a:cs typeface="Abadi MT Condensed Light"/>
            </a:endParaRPr>
          </a:p>
          <a:p>
            <a:pPr marL="137160" indent="0">
              <a:buNone/>
            </a:pPr>
            <a:r>
              <a:rPr lang="en-US" sz="2400" dirty="0" smtClean="0">
                <a:latin typeface="Abadi MT Condensed Light"/>
                <a:cs typeface="Abadi MT Condensed Light"/>
              </a:rPr>
              <a:t>To meet these challenges, the state (government) must ensure that government and private schools operate under the same policies and system with supportive and effective regulation and monitoring.</a:t>
            </a:r>
          </a:p>
          <a:p>
            <a:pPr marL="137160" indent="0">
              <a:buNone/>
            </a:pPr>
            <a:endParaRPr lang="en-US" sz="2000" dirty="0" smtClean="0">
              <a:latin typeface="Abadi MT Condensed Light"/>
              <a:cs typeface="Abadi MT Condensed Light"/>
            </a:endParaRPr>
          </a:p>
          <a:p>
            <a:r>
              <a:rPr lang="en-US" sz="2400" dirty="0" smtClean="0">
                <a:latin typeface="Abadi MT Condensed Light"/>
                <a:cs typeface="Abadi MT Condensed Light"/>
              </a:rPr>
              <a:t>Linguistically diverse societies: How will we implement MLE in a multiple language situation in one classroom? </a:t>
            </a:r>
            <a:endParaRPr lang="en-US" sz="2400" dirty="0">
              <a:latin typeface="Abadi MT Condensed Light"/>
              <a:cs typeface="Abadi MT Condensed Light"/>
            </a:endParaRPr>
          </a:p>
          <a:p>
            <a:endParaRPr lang="en-US" sz="2400" dirty="0">
              <a:latin typeface="Abadi MT Condensed Light"/>
              <a:cs typeface="Abadi MT Condensed Light"/>
            </a:endParaRPr>
          </a:p>
          <a:p>
            <a:pPr marL="651510" indent="-514350">
              <a:buFont typeface="+mj-lt"/>
              <a:buAutoNum type="arabicPeriod"/>
            </a:pPr>
            <a:endParaRPr lang="en-US" sz="2400" dirty="0">
              <a:latin typeface="Abadi MT Condensed Light"/>
              <a:cs typeface="Abadi MT Condensed Light"/>
            </a:endParaRPr>
          </a:p>
        </p:txBody>
      </p:sp>
      <p:pic>
        <p:nvPicPr>
          <p:cNvPr id="6" name="Picture 5" descr="c. LDC Logo .ti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96528" y="6342376"/>
            <a:ext cx="609372" cy="464823"/>
          </a:xfrm>
          <a:prstGeom prst="rect">
            <a:avLst/>
          </a:prstGeom>
        </p:spPr>
      </p:pic>
      <p:pic>
        <p:nvPicPr>
          <p:cNvPr id="7" name="Picture 6" descr="np.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4907053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0"/>
                                        <p:tgtEl>
                                          <p:spTgt spid="3">
                                            <p:txEl>
                                              <p:pRg st="2" end="2"/>
                                            </p:txEl>
                                          </p:spTgt>
                                        </p:tgtEl>
                                      </p:cBhvr>
                                    </p:animEffect>
                                    <p:anim calcmode="lin" valueType="num">
                                      <p:cBhvr>
                                        <p:cTn id="2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8000" y="198438"/>
            <a:ext cx="8229600" cy="982662"/>
          </a:xfrm>
        </p:spPr>
        <p:txBody>
          <a:bodyPr>
            <a:normAutofit/>
          </a:bodyPr>
          <a:lstStyle/>
          <a:p>
            <a:r>
              <a:rPr lang="en-GB" sz="2900" dirty="0">
                <a:solidFill>
                  <a:srgbClr val="FFFFFF"/>
                </a:solidFill>
                <a:effectLst/>
              </a:rPr>
              <a:t>Key concerns and challenges </a:t>
            </a:r>
            <a:r>
              <a:rPr lang="en-US" sz="2900" dirty="0">
                <a:solidFill>
                  <a:srgbClr val="FFFFFF"/>
                </a:solidFill>
                <a:effectLst/>
              </a:rPr>
              <a:t>cont.</a:t>
            </a:r>
            <a:endParaRPr lang="en-US" sz="2900" dirty="0"/>
          </a:p>
        </p:txBody>
      </p:sp>
      <p:sp>
        <p:nvSpPr>
          <p:cNvPr id="3" name="Content Placeholder 2"/>
          <p:cNvSpPr>
            <a:spLocks noGrp="1"/>
          </p:cNvSpPr>
          <p:nvPr>
            <p:ph idx="1"/>
          </p:nvPr>
        </p:nvSpPr>
        <p:spPr>
          <a:xfrm>
            <a:off x="457200" y="1422400"/>
            <a:ext cx="8229600" cy="4886960"/>
          </a:xfrm>
        </p:spPr>
        <p:txBody>
          <a:bodyPr>
            <a:noAutofit/>
          </a:bodyPr>
          <a:lstStyle/>
          <a:p>
            <a:r>
              <a:rPr lang="en-US" sz="2600" b="1" dirty="0" smtClean="0">
                <a:latin typeface="Abadi MT Condensed Light"/>
                <a:cs typeface="Abadi MT Condensed Light"/>
              </a:rPr>
              <a:t>Writing system of language and its script: </a:t>
            </a:r>
            <a:r>
              <a:rPr lang="en-US" sz="2600" dirty="0" smtClean="0">
                <a:latin typeface="Abadi MT Condensed Light"/>
                <a:cs typeface="Abadi MT Condensed Light"/>
              </a:rPr>
              <a:t>Most of the minority languages in Nepal are only spoken and not written. </a:t>
            </a:r>
          </a:p>
          <a:p>
            <a:pPr marL="137160" indent="0">
              <a:buNone/>
            </a:pPr>
            <a:endParaRPr lang="en-US" sz="800" dirty="0">
              <a:latin typeface="Abadi MT Condensed Light"/>
              <a:cs typeface="Abadi MT Condensed Light"/>
            </a:endParaRPr>
          </a:p>
          <a:p>
            <a:pPr marL="137160" indent="0">
              <a:buNone/>
            </a:pPr>
            <a:r>
              <a:rPr lang="en-US" sz="2400" dirty="0" smtClean="0">
                <a:latin typeface="Abadi MT Condensed Light"/>
                <a:cs typeface="Abadi MT Condensed Light"/>
              </a:rPr>
              <a:t>Kabindra Newang, Head </a:t>
            </a:r>
            <a:r>
              <a:rPr lang="en-US" sz="2400" dirty="0">
                <a:latin typeface="Abadi MT Condensed Light"/>
                <a:cs typeface="Abadi MT Condensed Light"/>
              </a:rPr>
              <a:t>T</a:t>
            </a:r>
            <a:r>
              <a:rPr lang="en-US" sz="2400" dirty="0" smtClean="0">
                <a:latin typeface="Abadi MT Condensed Light"/>
                <a:cs typeface="Abadi MT Condensed Light"/>
              </a:rPr>
              <a:t>eacher comments </a:t>
            </a:r>
            <a:r>
              <a:rPr lang="en-US" sz="2400" i="1" dirty="0" smtClean="0">
                <a:latin typeface="Abadi MT Condensed Light"/>
                <a:cs typeface="Abadi MT Condensed Light"/>
              </a:rPr>
              <a:t>"</a:t>
            </a:r>
            <a:r>
              <a:rPr lang="en-US" sz="2400" i="1" dirty="0">
                <a:latin typeface="Abadi MT Condensed Light"/>
                <a:cs typeface="Abadi MT Condensed Light"/>
              </a:rPr>
              <a:t>In our context if we use different script rather than Devanagari script children will have to learn three scripts, Mother tongue- Sirijonga script for Limbu, Devanagari script for Nepali and Roman script for English at a same time and they feel more stressful situation to learn read and </a:t>
            </a:r>
            <a:r>
              <a:rPr lang="en-US" sz="2400" i="1" dirty="0" smtClean="0">
                <a:latin typeface="Abadi MT Condensed Light"/>
                <a:cs typeface="Abadi MT Condensed Light"/>
              </a:rPr>
              <a:t>write”</a:t>
            </a:r>
            <a:r>
              <a:rPr lang="en-US" sz="2400" dirty="0">
                <a:latin typeface="Abadi MT Condensed Light"/>
                <a:cs typeface="Abadi MT Condensed Light"/>
              </a:rPr>
              <a:t>. </a:t>
            </a:r>
            <a:endParaRPr lang="en-US" sz="2400" dirty="0" smtClean="0">
              <a:latin typeface="Abadi MT Condensed Light"/>
              <a:cs typeface="Abadi MT Condensed Light"/>
            </a:endParaRPr>
          </a:p>
          <a:p>
            <a:pPr marL="137160" indent="0">
              <a:buNone/>
            </a:pPr>
            <a:endParaRPr lang="en-US" sz="800" dirty="0">
              <a:latin typeface="Abadi MT Condensed Light"/>
              <a:cs typeface="Abadi MT Condensed Light"/>
            </a:endParaRPr>
          </a:p>
          <a:p>
            <a:r>
              <a:rPr lang="en-US" sz="2600" b="1" dirty="0">
                <a:latin typeface="Abadi MT Condensed Light"/>
                <a:cs typeface="Abadi MT Condensed Light"/>
              </a:rPr>
              <a:t>Curriculum and contextual teaching and learning materials: </a:t>
            </a:r>
            <a:r>
              <a:rPr lang="en-GB" sz="2600" dirty="0" smtClean="0">
                <a:latin typeface="Abadi MT Condensed Light"/>
                <a:cs typeface="Abadi MT Condensed Light"/>
              </a:rPr>
              <a:t>There </a:t>
            </a:r>
            <a:r>
              <a:rPr lang="en-GB" sz="2600" dirty="0">
                <a:latin typeface="Abadi MT Condensed Light"/>
                <a:cs typeface="Abadi MT Condensed Light"/>
              </a:rPr>
              <a:t>is no </a:t>
            </a:r>
            <a:r>
              <a:rPr lang="en-GB" sz="2600" dirty="0" smtClean="0">
                <a:latin typeface="Abadi MT Condensed Light"/>
                <a:cs typeface="Abadi MT Condensed Light"/>
              </a:rPr>
              <a:t>MLE </a:t>
            </a:r>
            <a:r>
              <a:rPr lang="en-GB" sz="2600" dirty="0">
                <a:latin typeface="Abadi MT Condensed Light"/>
                <a:cs typeface="Abadi MT Condensed Light"/>
              </a:rPr>
              <a:t>curricula and textbooks for students. </a:t>
            </a:r>
            <a:r>
              <a:rPr lang="en-GB" sz="2600" dirty="0" smtClean="0">
                <a:latin typeface="Abadi MT Condensed Light"/>
                <a:cs typeface="Abadi MT Condensed Light"/>
              </a:rPr>
              <a:t>Nepali language is a </a:t>
            </a:r>
            <a:r>
              <a:rPr lang="en-US" sz="2600" dirty="0" smtClean="0">
                <a:latin typeface="Abadi MT Condensed Light"/>
                <a:cs typeface="Abadi MT Condensed Light"/>
              </a:rPr>
              <a:t>medium of instruction in all classes. English and minority languages (mother tongue) are taught as a subject. </a:t>
            </a:r>
          </a:p>
          <a:p>
            <a:endParaRPr lang="en-US" sz="2400" b="1" dirty="0">
              <a:latin typeface="Abadi MT Condensed Light"/>
              <a:cs typeface="Abadi MT Condensed Light"/>
            </a:endParaRPr>
          </a:p>
          <a:p>
            <a:pPr marL="137160" indent="0">
              <a:buNone/>
            </a:pPr>
            <a:endParaRPr lang="en-US" sz="2400" dirty="0" smtClean="0">
              <a:latin typeface="Abadi MT Condensed Light"/>
              <a:cs typeface="Abadi MT Condensed Light"/>
            </a:endParaRPr>
          </a:p>
        </p:txBody>
      </p:sp>
      <p:pic>
        <p:nvPicPr>
          <p:cNvPr id="6" name="Picture 5" descr="c. LDC Logo .ti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96528" y="6342376"/>
            <a:ext cx="609372" cy="464823"/>
          </a:xfrm>
          <a:prstGeom prst="rect">
            <a:avLst/>
          </a:prstGeom>
        </p:spPr>
      </p:pic>
      <p:pic>
        <p:nvPicPr>
          <p:cNvPr id="7" name="Picture 6" descr="np.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9533332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0"/>
                                        <p:tgtEl>
                                          <p:spTgt spid="3">
                                            <p:txEl>
                                              <p:pRg st="2" end="2"/>
                                            </p:txEl>
                                          </p:spTgt>
                                        </p:tgtEl>
                                      </p:cBhvr>
                                    </p:animEffect>
                                    <p:anim calcmode="lin" valueType="num">
                                      <p:cBhvr>
                                        <p:cTn id="2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77800"/>
            <a:ext cx="8229600" cy="973138"/>
          </a:xfrm>
        </p:spPr>
        <p:txBody>
          <a:bodyPr>
            <a:normAutofit/>
          </a:bodyPr>
          <a:lstStyle/>
          <a:p>
            <a:r>
              <a:rPr lang="en-GB" sz="2900" dirty="0">
                <a:solidFill>
                  <a:srgbClr val="FFFFFF"/>
                </a:solidFill>
                <a:effectLst/>
              </a:rPr>
              <a:t>Key concerns and challenges </a:t>
            </a:r>
            <a:r>
              <a:rPr lang="en-US" sz="2900" dirty="0">
                <a:solidFill>
                  <a:srgbClr val="FFFFFF"/>
                </a:solidFill>
                <a:effectLst/>
              </a:rPr>
              <a:t>cont.</a:t>
            </a:r>
            <a:endParaRPr lang="en-US" sz="2900" dirty="0"/>
          </a:p>
        </p:txBody>
      </p:sp>
      <p:sp>
        <p:nvSpPr>
          <p:cNvPr id="3" name="Content Placeholder 2"/>
          <p:cNvSpPr>
            <a:spLocks noGrp="1"/>
          </p:cNvSpPr>
          <p:nvPr>
            <p:ph idx="1"/>
          </p:nvPr>
        </p:nvSpPr>
        <p:spPr>
          <a:xfrm>
            <a:off x="457200" y="1333500"/>
            <a:ext cx="8229600" cy="4709160"/>
          </a:xfrm>
        </p:spPr>
        <p:txBody>
          <a:bodyPr>
            <a:normAutofit lnSpcReduction="10000"/>
          </a:bodyPr>
          <a:lstStyle/>
          <a:p>
            <a:r>
              <a:rPr lang="en-US" b="1" dirty="0" smtClean="0">
                <a:latin typeface="Abadi MT Condensed Light"/>
                <a:cs typeface="Abadi MT Condensed Light"/>
              </a:rPr>
              <a:t>Teacher training and support system:</a:t>
            </a:r>
            <a:r>
              <a:rPr lang="en-US" dirty="0" smtClean="0">
                <a:latin typeface="Abadi MT Condensed Light"/>
                <a:cs typeface="Abadi MT Condensed Light"/>
              </a:rPr>
              <a:t> </a:t>
            </a:r>
            <a:r>
              <a:rPr lang="en-GB" dirty="0">
                <a:latin typeface="Abadi MT Condensed Light"/>
                <a:cs typeface="Abadi MT Condensed Light"/>
              </a:rPr>
              <a:t>T</a:t>
            </a:r>
            <a:r>
              <a:rPr lang="en-GB" dirty="0" smtClean="0">
                <a:latin typeface="Abadi MT Condensed Light"/>
                <a:cs typeface="Abadi MT Condensed Light"/>
              </a:rPr>
              <a:t>eachers are </a:t>
            </a:r>
            <a:r>
              <a:rPr lang="en-GB" dirty="0">
                <a:latin typeface="Abadi MT Condensed Light"/>
                <a:cs typeface="Abadi MT Condensed Light"/>
              </a:rPr>
              <a:t>unable to </a:t>
            </a:r>
            <a:r>
              <a:rPr lang="en-GB" dirty="0" smtClean="0">
                <a:latin typeface="Abadi MT Condensed Light"/>
                <a:cs typeface="Abadi MT Condensed Light"/>
              </a:rPr>
              <a:t>teach students in their mother tongue due to their lack of training and the difficulty </a:t>
            </a:r>
            <a:r>
              <a:rPr lang="en-GB" dirty="0">
                <a:latin typeface="Abadi MT Condensed Light"/>
                <a:cs typeface="Abadi MT Condensed Light"/>
              </a:rPr>
              <a:t>of switching from the local language to Nepali and English. </a:t>
            </a:r>
            <a:endParaRPr lang="en-GB" dirty="0" smtClean="0">
              <a:latin typeface="Abadi MT Condensed Light"/>
              <a:cs typeface="Abadi MT Condensed Light"/>
            </a:endParaRPr>
          </a:p>
          <a:p>
            <a:pPr marL="137160" indent="0">
              <a:buNone/>
            </a:pPr>
            <a:endParaRPr lang="en-GB" sz="1300" dirty="0" smtClean="0">
              <a:latin typeface="Abadi MT Condensed Light"/>
              <a:cs typeface="Abadi MT Condensed Light"/>
            </a:endParaRPr>
          </a:p>
          <a:p>
            <a:endParaRPr lang="en-US" sz="800" b="1" dirty="0" smtClean="0">
              <a:latin typeface="Abadi MT Condensed Light"/>
              <a:cs typeface="Abadi MT Condensed Light"/>
            </a:endParaRPr>
          </a:p>
          <a:p>
            <a:pPr>
              <a:spcBef>
                <a:spcPts val="0"/>
              </a:spcBef>
            </a:pPr>
            <a:r>
              <a:rPr lang="en-US" b="1" dirty="0" smtClean="0">
                <a:latin typeface="Abadi MT Condensed Light"/>
                <a:cs typeface="Abadi MT Condensed Light"/>
              </a:rPr>
              <a:t>Monitoring and Evaluation of teacher’s performance: </a:t>
            </a:r>
            <a:r>
              <a:rPr lang="en-US" dirty="0">
                <a:latin typeface="Abadi MT Condensed Light"/>
                <a:cs typeface="Abadi MT Condensed Light"/>
              </a:rPr>
              <a:t>There </a:t>
            </a:r>
            <a:r>
              <a:rPr lang="en-US" dirty="0" smtClean="0">
                <a:latin typeface="Abadi MT Condensed Light"/>
                <a:cs typeface="Abadi MT Condensed Light"/>
              </a:rPr>
              <a:t>is no </a:t>
            </a:r>
            <a:r>
              <a:rPr lang="en-US" dirty="0">
                <a:latin typeface="Abadi MT Condensed Light"/>
                <a:cs typeface="Abadi MT Condensed Light"/>
              </a:rPr>
              <a:t>effective system to support, monitor and evaluate </a:t>
            </a:r>
            <a:r>
              <a:rPr lang="en-US" dirty="0" smtClean="0">
                <a:latin typeface="Abadi MT Condensed Light"/>
                <a:cs typeface="Abadi MT Condensed Light"/>
              </a:rPr>
              <a:t>the </a:t>
            </a:r>
            <a:r>
              <a:rPr lang="en-US" dirty="0">
                <a:latin typeface="Abadi MT Condensed Light"/>
                <a:cs typeface="Abadi MT Condensed Light"/>
              </a:rPr>
              <a:t>teacher's performance</a:t>
            </a:r>
            <a:r>
              <a:rPr lang="en-US" dirty="0" smtClean="0">
                <a:latin typeface="Abadi MT Condensed Light"/>
                <a:cs typeface="Abadi MT Condensed Light"/>
              </a:rPr>
              <a:t>.</a:t>
            </a:r>
          </a:p>
          <a:p>
            <a:pPr>
              <a:spcBef>
                <a:spcPts val="0"/>
              </a:spcBef>
            </a:pPr>
            <a:endParaRPr lang="en-US" sz="900" dirty="0" smtClean="0">
              <a:latin typeface="Abadi MT Condensed Light"/>
              <a:cs typeface="Abadi MT Condensed Light"/>
            </a:endParaRPr>
          </a:p>
          <a:p>
            <a:pPr marL="137160" indent="0">
              <a:spcBef>
                <a:spcPts val="0"/>
              </a:spcBef>
              <a:buNone/>
            </a:pPr>
            <a:endParaRPr lang="en-US" sz="900" dirty="0">
              <a:latin typeface="Abadi MT Condensed Light"/>
              <a:cs typeface="Abadi MT Condensed Light"/>
            </a:endParaRPr>
          </a:p>
          <a:p>
            <a:pPr marL="137160" indent="0">
              <a:spcBef>
                <a:spcPts val="0"/>
              </a:spcBef>
              <a:buNone/>
            </a:pPr>
            <a:endParaRPr lang="en-US" sz="900" dirty="0" smtClean="0">
              <a:latin typeface="Abadi MT Condensed Light"/>
              <a:cs typeface="Abadi MT Condensed Light"/>
            </a:endParaRPr>
          </a:p>
          <a:p>
            <a:pPr>
              <a:spcBef>
                <a:spcPts val="0"/>
              </a:spcBef>
            </a:pPr>
            <a:r>
              <a:rPr lang="en-US" b="1" dirty="0" smtClean="0">
                <a:latin typeface="Abadi MT Condensed Light"/>
                <a:cs typeface="Abadi MT Condensed Light"/>
              </a:rPr>
              <a:t>Student’s Evaluation System: </a:t>
            </a:r>
            <a:r>
              <a:rPr lang="en-US" dirty="0">
                <a:latin typeface="Abadi MT Condensed Light"/>
                <a:cs typeface="Abadi MT Condensed Light"/>
              </a:rPr>
              <a:t>U</a:t>
            </a:r>
            <a:r>
              <a:rPr lang="en-US" dirty="0" smtClean="0">
                <a:latin typeface="Abadi MT Condensed Light"/>
                <a:cs typeface="Abadi MT Condensed Light"/>
              </a:rPr>
              <a:t>sing mother </a:t>
            </a:r>
            <a:r>
              <a:rPr lang="en-US" dirty="0">
                <a:latin typeface="Abadi MT Condensed Light"/>
                <a:cs typeface="Abadi MT Condensed Light"/>
              </a:rPr>
              <a:t>tongue as a medium of </a:t>
            </a:r>
            <a:r>
              <a:rPr lang="en-US" dirty="0" smtClean="0">
                <a:latin typeface="Abadi MT Condensed Light"/>
                <a:cs typeface="Abadi MT Condensed Light"/>
              </a:rPr>
              <a:t>instruction</a:t>
            </a:r>
            <a:r>
              <a:rPr lang="en-US" dirty="0">
                <a:latin typeface="Abadi MT Condensed Light"/>
                <a:cs typeface="Abadi MT Condensed Light"/>
              </a:rPr>
              <a:t> </a:t>
            </a:r>
            <a:r>
              <a:rPr lang="en-US" dirty="0" smtClean="0">
                <a:latin typeface="Abadi MT Condensed Light"/>
                <a:cs typeface="Abadi MT Condensed Light"/>
              </a:rPr>
              <a:t>and not </a:t>
            </a:r>
            <a:r>
              <a:rPr lang="en-US" dirty="0">
                <a:latin typeface="Abadi MT Condensed Light"/>
                <a:cs typeface="Abadi MT Condensed Light"/>
              </a:rPr>
              <a:t>using </a:t>
            </a:r>
            <a:r>
              <a:rPr lang="en-US" dirty="0" smtClean="0">
                <a:latin typeface="Abadi MT Condensed Light"/>
                <a:cs typeface="Abadi MT Condensed Light"/>
              </a:rPr>
              <a:t>mother tongue for </a:t>
            </a:r>
            <a:r>
              <a:rPr lang="en-US" dirty="0">
                <a:latin typeface="Abadi MT Condensed Light"/>
                <a:cs typeface="Abadi MT Condensed Light"/>
              </a:rPr>
              <a:t>evaluating performance in </a:t>
            </a:r>
            <a:r>
              <a:rPr lang="en-US" dirty="0" smtClean="0">
                <a:latin typeface="Abadi MT Condensed Light"/>
                <a:cs typeface="Abadi MT Condensed Light"/>
              </a:rPr>
              <a:t>exams.</a:t>
            </a:r>
            <a:r>
              <a:rPr lang="en-US" dirty="0"/>
              <a:t> </a:t>
            </a:r>
            <a:endParaRPr lang="en-GB" dirty="0">
              <a:latin typeface="Abadi MT Condensed Light"/>
              <a:cs typeface="Abadi MT Condensed Light"/>
            </a:endParaRPr>
          </a:p>
          <a:p>
            <a:pPr>
              <a:spcBef>
                <a:spcPts val="0"/>
              </a:spcBef>
            </a:pPr>
            <a:endParaRPr lang="en-US" dirty="0">
              <a:latin typeface="Abadi MT Condensed Light"/>
              <a:cs typeface="Abadi MT Condensed Light"/>
            </a:endParaRPr>
          </a:p>
          <a:p>
            <a:endParaRPr lang="en-US" dirty="0">
              <a:latin typeface="Abadi MT Condensed Light"/>
              <a:cs typeface="Abadi MT Condensed Light"/>
            </a:endParaRPr>
          </a:p>
        </p:txBody>
      </p:sp>
      <p:pic>
        <p:nvPicPr>
          <p:cNvPr id="6" name="Picture 5" descr="c. LDC Logo .ti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96528" y="6342376"/>
            <a:ext cx="609372" cy="464823"/>
          </a:xfrm>
          <a:prstGeom prst="rect">
            <a:avLst/>
          </a:prstGeom>
        </p:spPr>
      </p:pic>
      <p:pic>
        <p:nvPicPr>
          <p:cNvPr id="7" name="Picture 6" descr="np.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0770165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Effect transition="in" filter="fade">
                                      <p:cBhvr>
                                        <p:cTn id="29" dur="1000"/>
                                        <p:tgtEl>
                                          <p:spTgt spid="3">
                                            <p:txEl>
                                              <p:pRg st="7" end="7"/>
                                            </p:txEl>
                                          </p:spTgt>
                                        </p:tgtEl>
                                      </p:cBhvr>
                                    </p:animEffect>
                                    <p:anim calcmode="lin" valueType="num">
                                      <p:cBhvr>
                                        <p:cTn id="3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5100"/>
            <a:ext cx="8229600" cy="973138"/>
          </a:xfrm>
        </p:spPr>
        <p:txBody>
          <a:bodyPr>
            <a:normAutofit/>
          </a:bodyPr>
          <a:lstStyle/>
          <a:p>
            <a:r>
              <a:rPr lang="en-GB" sz="2900" dirty="0">
                <a:solidFill>
                  <a:srgbClr val="FFFFFF"/>
                </a:solidFill>
                <a:effectLst/>
              </a:rPr>
              <a:t>Key concerns and challenges </a:t>
            </a:r>
            <a:r>
              <a:rPr lang="en-US" sz="2900" dirty="0">
                <a:solidFill>
                  <a:srgbClr val="FFFFFF"/>
                </a:solidFill>
                <a:effectLst/>
              </a:rPr>
              <a:t>cont.</a:t>
            </a:r>
            <a:endParaRPr lang="en-US" sz="2900" dirty="0"/>
          </a:p>
        </p:txBody>
      </p:sp>
      <p:sp>
        <p:nvSpPr>
          <p:cNvPr id="3" name="Content Placeholder 2"/>
          <p:cNvSpPr>
            <a:spLocks noGrp="1"/>
          </p:cNvSpPr>
          <p:nvPr>
            <p:ph idx="1"/>
          </p:nvPr>
        </p:nvSpPr>
        <p:spPr>
          <a:xfrm>
            <a:off x="457200" y="1371600"/>
            <a:ext cx="8229600" cy="5021576"/>
          </a:xfrm>
        </p:spPr>
        <p:txBody>
          <a:bodyPr>
            <a:noAutofit/>
          </a:bodyPr>
          <a:lstStyle/>
          <a:p>
            <a:r>
              <a:rPr lang="en-US" sz="2400" b="1" dirty="0" smtClean="0">
                <a:latin typeface="Abadi MT Condensed Light"/>
                <a:cs typeface="Abadi MT Condensed Light"/>
              </a:rPr>
              <a:t>Low Literacy rate of parents: </a:t>
            </a:r>
            <a:r>
              <a:rPr lang="en-US" sz="2400" dirty="0" smtClean="0">
                <a:latin typeface="Abadi MT Condensed Light"/>
                <a:cs typeface="Abadi MT Condensed Light"/>
              </a:rPr>
              <a:t>The average </a:t>
            </a:r>
            <a:r>
              <a:rPr lang="en-US" sz="2400" dirty="0">
                <a:latin typeface="Abadi MT Condensed Light"/>
                <a:cs typeface="Abadi MT Condensed Light"/>
              </a:rPr>
              <a:t>literacy rate in Nepal is only 65.9%. Male literacy rate </a:t>
            </a:r>
            <a:r>
              <a:rPr lang="en-US" sz="2400" dirty="0" smtClean="0">
                <a:latin typeface="Abadi MT Condensed Light"/>
                <a:cs typeface="Abadi MT Condensed Light"/>
              </a:rPr>
              <a:t>is </a:t>
            </a:r>
            <a:r>
              <a:rPr lang="en-US" sz="2400" dirty="0">
                <a:latin typeface="Abadi MT Condensed Light"/>
                <a:cs typeface="Abadi MT Condensed Light"/>
              </a:rPr>
              <a:t>75.1</a:t>
            </a:r>
            <a:r>
              <a:rPr lang="en-US" sz="2400" dirty="0" smtClean="0">
                <a:latin typeface="Abadi MT Condensed Light"/>
                <a:cs typeface="Abadi MT Condensed Light"/>
              </a:rPr>
              <a:t>% </a:t>
            </a:r>
            <a:r>
              <a:rPr lang="en-US" sz="2400" dirty="0">
                <a:latin typeface="Abadi MT Condensed Light"/>
                <a:cs typeface="Abadi MT Condensed Light"/>
              </a:rPr>
              <a:t>and female literacy rate is 57.4%</a:t>
            </a:r>
            <a:r>
              <a:rPr lang="en-US" sz="2400" dirty="0" smtClean="0">
                <a:latin typeface="Abadi MT Condensed Light"/>
                <a:cs typeface="Abadi MT Condensed Light"/>
              </a:rPr>
              <a:t>.</a:t>
            </a:r>
          </a:p>
          <a:p>
            <a:pPr marL="137160" indent="0">
              <a:buNone/>
            </a:pPr>
            <a:endParaRPr lang="en-US" sz="800" i="1" dirty="0" smtClean="0">
              <a:latin typeface="Abadi MT Condensed Light"/>
              <a:cs typeface="Abadi MT Condensed Light"/>
            </a:endParaRPr>
          </a:p>
          <a:p>
            <a:r>
              <a:rPr lang="en-US" sz="2400" b="1" dirty="0" smtClean="0">
                <a:latin typeface="Abadi MT Condensed Light"/>
                <a:cs typeface="Abadi MT Condensed Light"/>
              </a:rPr>
              <a:t>Poor coordination and networking among the stakeholders</a:t>
            </a:r>
          </a:p>
          <a:p>
            <a:endParaRPr lang="en-US" sz="800" dirty="0" smtClean="0">
              <a:latin typeface="Abadi MT Condensed Light"/>
              <a:cs typeface="Abadi MT Condensed Light"/>
            </a:endParaRPr>
          </a:p>
          <a:p>
            <a:r>
              <a:rPr lang="en-US" sz="2400" b="1" dirty="0" smtClean="0">
                <a:latin typeface="Abadi MT Condensed Light"/>
                <a:cs typeface="Abadi MT Condensed Light"/>
              </a:rPr>
              <a:t>Impact on Language, Culture and Religion: </a:t>
            </a:r>
            <a:r>
              <a:rPr lang="en-US" sz="2400" dirty="0" smtClean="0">
                <a:latin typeface="Abadi MT Condensed Light"/>
                <a:cs typeface="Abadi MT Condensed Light"/>
              </a:rPr>
              <a:t>How </a:t>
            </a:r>
            <a:r>
              <a:rPr lang="en-US" sz="2400" dirty="0">
                <a:latin typeface="Abadi MT Condensed Light"/>
                <a:cs typeface="Abadi MT Condensed Light"/>
              </a:rPr>
              <a:t>will </a:t>
            </a:r>
            <a:r>
              <a:rPr lang="en-US" sz="2400" dirty="0" smtClean="0">
                <a:latin typeface="Abadi MT Condensed Light"/>
                <a:cs typeface="Abadi MT Condensed Light"/>
              </a:rPr>
              <a:t>MLE </a:t>
            </a:r>
            <a:r>
              <a:rPr lang="en-US" sz="2400" dirty="0">
                <a:latin typeface="Abadi MT Condensed Light"/>
                <a:cs typeface="Abadi MT Condensed Light"/>
              </a:rPr>
              <a:t>address these questions? </a:t>
            </a:r>
            <a:endParaRPr lang="en-US" sz="2400" dirty="0" smtClean="0">
              <a:latin typeface="Abadi MT Condensed Light"/>
              <a:cs typeface="Abadi MT Condensed Light"/>
            </a:endParaRPr>
          </a:p>
          <a:p>
            <a:endParaRPr lang="en-GB" sz="1400" dirty="0">
              <a:latin typeface="Abadi MT Condensed Light"/>
              <a:cs typeface="Abadi MT Condensed Light"/>
            </a:endParaRPr>
          </a:p>
          <a:p>
            <a:pPr>
              <a:spcBef>
                <a:spcPts val="0"/>
              </a:spcBef>
              <a:buNone/>
            </a:pPr>
            <a:r>
              <a:rPr lang="en-US" sz="2400" dirty="0">
                <a:latin typeface="Abadi MT Condensed Light"/>
                <a:cs typeface="Abadi MT Condensed Light"/>
              </a:rPr>
              <a:t>      </a:t>
            </a:r>
            <a:r>
              <a:rPr lang="en-US" sz="2400" dirty="0" smtClean="0">
                <a:latin typeface="Abadi MT Condensed Light"/>
                <a:cs typeface="Abadi MT Condensed Light"/>
              </a:rPr>
              <a:t>a</a:t>
            </a:r>
            <a:r>
              <a:rPr lang="en-US" sz="2400" dirty="0">
                <a:latin typeface="Abadi MT Condensed Light"/>
                <a:cs typeface="Abadi MT Condensed Light"/>
              </a:rPr>
              <a:t>.  How does </a:t>
            </a:r>
            <a:r>
              <a:rPr lang="en-US" sz="2400" dirty="0" smtClean="0">
                <a:latin typeface="Abadi MT Condensed Light"/>
                <a:cs typeface="Abadi MT Condensed Light"/>
              </a:rPr>
              <a:t>MLE </a:t>
            </a:r>
            <a:r>
              <a:rPr lang="en-US" sz="2400" dirty="0">
                <a:latin typeface="Abadi MT Condensed Light"/>
                <a:cs typeface="Abadi MT Condensed Light"/>
              </a:rPr>
              <a:t>address the linkage between language, </a:t>
            </a:r>
            <a:r>
              <a:rPr lang="en-US" sz="2400" dirty="0" smtClean="0">
                <a:latin typeface="Abadi MT Condensed Light"/>
                <a:cs typeface="Abadi MT Condensed Light"/>
              </a:rPr>
              <a:t>culture and </a:t>
            </a:r>
            <a:r>
              <a:rPr lang="en-US" sz="2400" dirty="0">
                <a:latin typeface="Abadi MT Condensed Light"/>
                <a:cs typeface="Abadi MT Condensed Light"/>
              </a:rPr>
              <a:t>religion </a:t>
            </a:r>
            <a:r>
              <a:rPr lang="en-US" sz="2400" dirty="0" smtClean="0">
                <a:latin typeface="Abadi MT Condensed Light"/>
                <a:cs typeface="Abadi MT Condensed Light"/>
              </a:rPr>
              <a:t>representing </a:t>
            </a:r>
            <a:r>
              <a:rPr lang="en-US" sz="2400" dirty="0">
                <a:latin typeface="Abadi MT Condensed Light"/>
                <a:cs typeface="Abadi MT Condensed Light"/>
              </a:rPr>
              <a:t>the identity of the people and their community? </a:t>
            </a:r>
            <a:endParaRPr lang="en-US" sz="2400" dirty="0" smtClean="0">
              <a:latin typeface="Abadi MT Condensed Light"/>
              <a:cs typeface="Abadi MT Condensed Light"/>
            </a:endParaRPr>
          </a:p>
          <a:p>
            <a:pPr>
              <a:spcBef>
                <a:spcPts val="0"/>
              </a:spcBef>
              <a:buNone/>
            </a:pPr>
            <a:endParaRPr lang="en-GB" sz="1400" dirty="0">
              <a:latin typeface="Abadi MT Condensed Light"/>
              <a:cs typeface="Abadi MT Condensed Light"/>
            </a:endParaRPr>
          </a:p>
          <a:p>
            <a:pPr>
              <a:spcBef>
                <a:spcPts val="0"/>
              </a:spcBef>
              <a:buNone/>
            </a:pPr>
            <a:r>
              <a:rPr lang="en-US" sz="2400" dirty="0">
                <a:latin typeface="Abadi MT Condensed Light"/>
                <a:cs typeface="Abadi MT Condensed Light"/>
              </a:rPr>
              <a:t>      b.   How do minority language speakers preserve their culture if </a:t>
            </a:r>
            <a:r>
              <a:rPr lang="en-US" sz="2400" dirty="0" smtClean="0">
                <a:latin typeface="Abadi MT Condensed Light"/>
                <a:cs typeface="Abadi MT Condensed Light"/>
              </a:rPr>
              <a:t>they change their religion, does it make any difference?</a:t>
            </a:r>
            <a:endParaRPr lang="en-GB" sz="2400" dirty="0" smtClean="0">
              <a:latin typeface="Abadi MT Condensed Light"/>
              <a:cs typeface="Abadi MT Condensed Light"/>
            </a:endParaRPr>
          </a:p>
          <a:p>
            <a:endParaRPr lang="en-US" sz="2400" dirty="0" smtClean="0">
              <a:latin typeface="Abadi MT Condensed Light"/>
              <a:cs typeface="Abadi MT Condensed Light"/>
            </a:endParaRPr>
          </a:p>
          <a:p>
            <a:pPr>
              <a:spcBef>
                <a:spcPts val="0"/>
              </a:spcBef>
              <a:buNone/>
            </a:pPr>
            <a:r>
              <a:rPr lang="en-US" sz="2400" dirty="0" smtClean="0">
                <a:latin typeface="Abadi MT Condensed Light"/>
                <a:cs typeface="Abadi MT Condensed Light"/>
              </a:rPr>
              <a:t>      </a:t>
            </a:r>
            <a:endParaRPr lang="en-GB" sz="2400" dirty="0">
              <a:latin typeface="Abadi MT Condensed Light"/>
              <a:cs typeface="Abadi MT Condensed Light"/>
            </a:endParaRPr>
          </a:p>
          <a:p>
            <a:endParaRPr lang="en-US" sz="2400" dirty="0">
              <a:latin typeface="Abadi MT Condensed Light"/>
              <a:cs typeface="Abadi MT Condensed Light"/>
            </a:endParaRPr>
          </a:p>
        </p:txBody>
      </p:sp>
      <p:pic>
        <p:nvPicPr>
          <p:cNvPr id="6" name="Picture 5" descr="c. LDC Logo .ti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96528" y="6342376"/>
            <a:ext cx="609372" cy="464823"/>
          </a:xfrm>
          <a:prstGeom prst="rect">
            <a:avLst/>
          </a:prstGeom>
        </p:spPr>
      </p:pic>
      <p:pic>
        <p:nvPicPr>
          <p:cNvPr id="7" name="Picture 6" descr="np.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1156349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0"/>
                                        <p:tgtEl>
                                          <p:spTgt spid="3">
                                            <p:txEl>
                                              <p:pRg st="2" end="2"/>
                                            </p:txEl>
                                          </p:spTgt>
                                        </p:tgtEl>
                                      </p:cBhvr>
                                    </p:animEffect>
                                    <p:anim calcmode="lin" valueType="num">
                                      <p:cBhvr>
                                        <p:cTn id="2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1000"/>
                                        <p:tgtEl>
                                          <p:spTgt spid="3">
                                            <p:txEl>
                                              <p:pRg st="6" end="6"/>
                                            </p:txEl>
                                          </p:spTgt>
                                        </p:tgtEl>
                                      </p:cBhvr>
                                    </p:animEffect>
                                    <p:anim calcmode="lin" valueType="num">
                                      <p:cBhvr>
                                        <p:cTn id="3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Effect transition="in" filter="fade">
                                      <p:cBhvr>
                                        <p:cTn id="43" dur="1000"/>
                                        <p:tgtEl>
                                          <p:spTgt spid="3">
                                            <p:txEl>
                                              <p:pRg st="8" end="8"/>
                                            </p:txEl>
                                          </p:spTgt>
                                        </p:tgtEl>
                                      </p:cBhvr>
                                    </p:animEffect>
                                    <p:anim calcmode="lin" valueType="num">
                                      <p:cBhvr>
                                        <p:cTn id="4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316" y="268638"/>
            <a:ext cx="8505375" cy="548447"/>
          </a:xfrm>
        </p:spPr>
        <p:txBody>
          <a:bodyPr>
            <a:noAutofit/>
          </a:bodyPr>
          <a:lstStyle/>
          <a:p>
            <a:r>
              <a:rPr lang="en-GB" sz="2900" dirty="0" smtClean="0">
                <a:solidFill>
                  <a:srgbClr val="FFFFFF"/>
                </a:solidFill>
                <a:effectLst/>
              </a:rPr>
              <a:t>Opportunities</a:t>
            </a:r>
            <a:endParaRPr lang="en-US" sz="2900" dirty="0">
              <a:solidFill>
                <a:srgbClr val="FFFFFF"/>
              </a:solidFill>
            </a:endParaRPr>
          </a:p>
        </p:txBody>
      </p:sp>
      <p:sp>
        <p:nvSpPr>
          <p:cNvPr id="3" name="Content Placeholder 2"/>
          <p:cNvSpPr>
            <a:spLocks noGrp="1"/>
          </p:cNvSpPr>
          <p:nvPr>
            <p:ph idx="1"/>
          </p:nvPr>
        </p:nvSpPr>
        <p:spPr>
          <a:xfrm>
            <a:off x="254000" y="968630"/>
            <a:ext cx="8751691" cy="5449946"/>
          </a:xfrm>
        </p:spPr>
        <p:txBody>
          <a:bodyPr/>
          <a:lstStyle/>
          <a:p>
            <a:pPr marL="594360" lvl="0" indent="-457200">
              <a:spcBef>
                <a:spcPts val="0"/>
              </a:spcBef>
              <a:buFont typeface="+mj-lt"/>
              <a:buAutoNum type="arabicPeriod"/>
            </a:pPr>
            <a:r>
              <a:rPr lang="en-GB" sz="2400" dirty="0" smtClean="0">
                <a:latin typeface="Abadi MT Condensed Light"/>
                <a:cs typeface="Abadi MT Condensed Light"/>
              </a:rPr>
              <a:t>Civil society organizations can demonstrate good MLE models to assist the government in designing education programs</a:t>
            </a:r>
          </a:p>
          <a:p>
            <a:pPr lvl="0">
              <a:spcBef>
                <a:spcPts val="0"/>
              </a:spcBef>
              <a:buFont typeface="+mj-lt"/>
              <a:buAutoNum type="arabicPeriod"/>
            </a:pPr>
            <a:endParaRPr lang="en-GB" sz="800" dirty="0" smtClean="0">
              <a:latin typeface="Abadi MT Condensed Light"/>
              <a:cs typeface="Abadi MT Condensed Light"/>
            </a:endParaRPr>
          </a:p>
          <a:p>
            <a:pPr lvl="0">
              <a:spcBef>
                <a:spcPts val="0"/>
              </a:spcBef>
              <a:buFont typeface="+mj-lt"/>
              <a:buAutoNum type="arabicPeriod"/>
            </a:pPr>
            <a:endParaRPr lang="en-GB" sz="800" dirty="0" smtClean="0">
              <a:latin typeface="Abadi MT Condensed Light"/>
              <a:cs typeface="Abadi MT Condensed Light"/>
            </a:endParaRPr>
          </a:p>
          <a:p>
            <a:pPr marL="594360" lvl="0" indent="-457200">
              <a:spcBef>
                <a:spcPts val="0"/>
              </a:spcBef>
              <a:buFont typeface="+mj-lt"/>
              <a:buAutoNum type="arabicPeriod"/>
            </a:pPr>
            <a:r>
              <a:rPr lang="en-GB" sz="2400" dirty="0" smtClean="0">
                <a:latin typeface="Abadi MT Condensed Light"/>
                <a:cs typeface="Abadi MT Condensed Light"/>
              </a:rPr>
              <a:t>Pilot MLE schools can become a resource to other schools</a:t>
            </a:r>
          </a:p>
          <a:p>
            <a:pPr lvl="0">
              <a:spcBef>
                <a:spcPts val="0"/>
              </a:spcBef>
              <a:buFont typeface="+mj-lt"/>
              <a:buAutoNum type="arabicPeriod"/>
            </a:pPr>
            <a:endParaRPr lang="en-GB" sz="800" dirty="0" smtClean="0">
              <a:latin typeface="Abadi MT Condensed Light"/>
              <a:cs typeface="Abadi MT Condensed Light"/>
            </a:endParaRPr>
          </a:p>
          <a:p>
            <a:pPr lvl="0">
              <a:spcBef>
                <a:spcPts val="0"/>
              </a:spcBef>
              <a:buFont typeface="+mj-lt"/>
              <a:buAutoNum type="arabicPeriod"/>
            </a:pPr>
            <a:endParaRPr lang="en-GB" sz="800" dirty="0" smtClean="0">
              <a:latin typeface="Abadi MT Condensed Light"/>
              <a:cs typeface="Abadi MT Condensed Light"/>
            </a:endParaRPr>
          </a:p>
          <a:p>
            <a:pPr marL="594360" lvl="0" indent="-457200">
              <a:spcBef>
                <a:spcPts val="0"/>
              </a:spcBef>
              <a:buFont typeface="+mj-lt"/>
              <a:buAutoNum type="arabicPeriod"/>
            </a:pPr>
            <a:r>
              <a:rPr lang="en-GB" sz="2400" dirty="0" smtClean="0">
                <a:latin typeface="Abadi MT Condensed Light"/>
                <a:cs typeface="Abadi MT Condensed Light"/>
              </a:rPr>
              <a:t>Revision of the national curriculum to include MLE competencies</a:t>
            </a:r>
          </a:p>
          <a:p>
            <a:pPr lvl="0">
              <a:spcBef>
                <a:spcPts val="0"/>
              </a:spcBef>
              <a:buFont typeface="+mj-lt"/>
              <a:buAutoNum type="arabicPeriod"/>
            </a:pPr>
            <a:endParaRPr lang="en-GB" sz="800" dirty="0" smtClean="0">
              <a:latin typeface="Abadi MT Condensed Light"/>
              <a:cs typeface="Abadi MT Condensed Light"/>
            </a:endParaRPr>
          </a:p>
          <a:p>
            <a:pPr marL="365760" lvl="0" indent="-228600">
              <a:spcBef>
                <a:spcPts val="0"/>
              </a:spcBef>
              <a:buFont typeface="+mj-lt"/>
              <a:buAutoNum type="arabicPeriod"/>
            </a:pPr>
            <a:endParaRPr lang="en-GB" sz="800" dirty="0">
              <a:latin typeface="Abadi MT Condensed Light"/>
              <a:cs typeface="Abadi MT Condensed Light"/>
            </a:endParaRPr>
          </a:p>
          <a:p>
            <a:pPr marL="594360" lvl="0" indent="-457200">
              <a:spcBef>
                <a:spcPts val="0"/>
              </a:spcBef>
              <a:buFont typeface="+mj-lt"/>
              <a:buAutoNum type="arabicPeriod"/>
            </a:pPr>
            <a:r>
              <a:rPr lang="en-GB" sz="2400" dirty="0" smtClean="0">
                <a:latin typeface="Abadi MT Condensed Light"/>
                <a:cs typeface="Abadi MT Condensed Light"/>
              </a:rPr>
              <a:t>MLE can play a key role in maintaining and strengthening local languages and culture</a:t>
            </a:r>
            <a:endParaRPr lang="en-GB" sz="800" dirty="0" smtClean="0">
              <a:latin typeface="Abadi MT Condensed Light"/>
              <a:cs typeface="Abadi MT Condensed Light"/>
            </a:endParaRPr>
          </a:p>
          <a:p>
            <a:pPr lvl="0">
              <a:spcBef>
                <a:spcPts val="0"/>
              </a:spcBef>
              <a:buFont typeface="+mj-lt"/>
              <a:buAutoNum type="arabicPeriod"/>
            </a:pPr>
            <a:endParaRPr lang="en-GB" sz="800" dirty="0" smtClean="0">
              <a:latin typeface="Abadi MT Condensed Light"/>
              <a:cs typeface="Abadi MT Condensed Light"/>
            </a:endParaRPr>
          </a:p>
          <a:p>
            <a:pPr lvl="0">
              <a:spcBef>
                <a:spcPts val="0"/>
              </a:spcBef>
              <a:buFont typeface="+mj-lt"/>
              <a:buAutoNum type="arabicPeriod"/>
            </a:pPr>
            <a:endParaRPr lang="en-GB" sz="800" dirty="0" smtClean="0">
              <a:latin typeface="Abadi MT Condensed Light"/>
              <a:cs typeface="Abadi MT Condensed Light"/>
            </a:endParaRPr>
          </a:p>
          <a:p>
            <a:pPr marL="594360" lvl="0" indent="-457200">
              <a:spcBef>
                <a:spcPts val="0"/>
              </a:spcBef>
              <a:buFont typeface="+mj-lt"/>
              <a:buAutoNum type="arabicPeriod"/>
            </a:pPr>
            <a:r>
              <a:rPr lang="en-GB" sz="2400" dirty="0" smtClean="0">
                <a:latin typeface="Abadi MT Condensed Light"/>
                <a:cs typeface="Abadi MT Condensed Light"/>
              </a:rPr>
              <a:t>INGOs and national NGOs can assist local organizations to support and implement MLE in their  respective communities in coordination with government agencies. </a:t>
            </a:r>
          </a:p>
          <a:p>
            <a:pPr lvl="0">
              <a:spcBef>
                <a:spcPts val="0"/>
              </a:spcBef>
              <a:buFont typeface="+mj-lt"/>
              <a:buAutoNum type="arabicPeriod"/>
            </a:pPr>
            <a:endParaRPr lang="en-GB" sz="800" dirty="0" smtClean="0">
              <a:latin typeface="Abadi MT Condensed Light"/>
              <a:cs typeface="Abadi MT Condensed Light"/>
            </a:endParaRPr>
          </a:p>
          <a:p>
            <a:pPr lvl="0">
              <a:spcBef>
                <a:spcPts val="0"/>
              </a:spcBef>
              <a:buFont typeface="+mj-lt"/>
              <a:buAutoNum type="arabicPeriod"/>
            </a:pPr>
            <a:endParaRPr lang="en-GB" sz="800" dirty="0" smtClean="0">
              <a:latin typeface="Abadi MT Condensed Light"/>
              <a:cs typeface="Abadi MT Condensed Light"/>
            </a:endParaRPr>
          </a:p>
          <a:p>
            <a:pPr marL="594360" lvl="0" indent="-457200">
              <a:spcBef>
                <a:spcPts val="0"/>
              </a:spcBef>
              <a:buFont typeface="+mj-lt"/>
              <a:buAutoNum type="arabicPeriod"/>
            </a:pPr>
            <a:r>
              <a:rPr lang="en-GB" sz="2400" dirty="0" smtClean="0">
                <a:latin typeface="Abadi MT Condensed Light"/>
                <a:cs typeface="Abadi MT Condensed Light"/>
              </a:rPr>
              <a:t>Sharing experience of MLE among our various stakeholders – parents, language communities, I/NGOs and GOs</a:t>
            </a:r>
            <a:endParaRPr lang="en-US" dirty="0"/>
          </a:p>
        </p:txBody>
      </p:sp>
      <p:pic>
        <p:nvPicPr>
          <p:cNvPr id="7" name="Picture 6" descr="c. LDC Logo .ti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96528" y="6342376"/>
            <a:ext cx="609372" cy="464823"/>
          </a:xfrm>
          <a:prstGeom prst="rect">
            <a:avLst/>
          </a:prstGeom>
        </p:spPr>
      </p:pic>
      <p:pic>
        <p:nvPicPr>
          <p:cNvPr id="8" name="Picture 7" descr="np.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1000"/>
                                        <p:tgtEl>
                                          <p:spTgt spid="3">
                                            <p:txEl>
                                              <p:pRg st="6" end="6"/>
                                            </p:txEl>
                                          </p:spTgt>
                                        </p:tgtEl>
                                      </p:cBhvr>
                                    </p:animEffect>
                                    <p:anim calcmode="lin" valueType="num">
                                      <p:cBhvr>
                                        <p:cTn id="3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3">
                                            <p:txEl>
                                              <p:pRg st="9" end="9"/>
                                            </p:txEl>
                                          </p:spTgt>
                                        </p:tgtEl>
                                        <p:attrNameLst>
                                          <p:attrName>style.visibility</p:attrName>
                                        </p:attrNameLst>
                                      </p:cBhvr>
                                      <p:to>
                                        <p:strVal val="visible"/>
                                      </p:to>
                                    </p:set>
                                    <p:animEffect transition="in" filter="fade">
                                      <p:cBhvr>
                                        <p:cTn id="36" dur="1000"/>
                                        <p:tgtEl>
                                          <p:spTgt spid="3">
                                            <p:txEl>
                                              <p:pRg st="9" end="9"/>
                                            </p:txEl>
                                          </p:spTgt>
                                        </p:tgtEl>
                                      </p:cBhvr>
                                    </p:animEffect>
                                    <p:anim calcmode="lin" valueType="num">
                                      <p:cBhvr>
                                        <p:cTn id="37"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3">
                                            <p:txEl>
                                              <p:pRg st="12" end="12"/>
                                            </p:txEl>
                                          </p:spTgt>
                                        </p:tgtEl>
                                        <p:attrNameLst>
                                          <p:attrName>style.visibility</p:attrName>
                                        </p:attrNameLst>
                                      </p:cBhvr>
                                      <p:to>
                                        <p:strVal val="visible"/>
                                      </p:to>
                                    </p:set>
                                    <p:animEffect transition="in" filter="fade">
                                      <p:cBhvr>
                                        <p:cTn id="43" dur="1000"/>
                                        <p:tgtEl>
                                          <p:spTgt spid="3">
                                            <p:txEl>
                                              <p:pRg st="12" end="12"/>
                                            </p:txEl>
                                          </p:spTgt>
                                        </p:tgtEl>
                                      </p:cBhvr>
                                    </p:animEffect>
                                    <p:anim calcmode="lin" valueType="num">
                                      <p:cBhvr>
                                        <p:cTn id="44"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3">
                                            <p:txEl>
                                              <p:pRg st="15" end="15"/>
                                            </p:txEl>
                                          </p:spTgt>
                                        </p:tgtEl>
                                        <p:attrNameLst>
                                          <p:attrName>style.visibility</p:attrName>
                                        </p:attrNameLst>
                                      </p:cBhvr>
                                      <p:to>
                                        <p:strVal val="visible"/>
                                      </p:to>
                                    </p:set>
                                    <p:animEffect transition="in" filter="fade">
                                      <p:cBhvr>
                                        <p:cTn id="50" dur="1000"/>
                                        <p:tgtEl>
                                          <p:spTgt spid="3">
                                            <p:txEl>
                                              <p:pRg st="15" end="15"/>
                                            </p:txEl>
                                          </p:spTgt>
                                        </p:tgtEl>
                                      </p:cBhvr>
                                    </p:animEffect>
                                    <p:anim calcmode="lin" valueType="num">
                                      <p:cBhvr>
                                        <p:cTn id="51"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52" dur="1000" fill="hold"/>
                                        <p:tgtEl>
                                          <p:spTgt spid="3">
                                            <p:txEl>
                                              <p:pRg st="15" end="1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9794" y="342147"/>
            <a:ext cx="8611212" cy="1193733"/>
          </a:xfrm>
        </p:spPr>
        <p:txBody>
          <a:bodyPr>
            <a:normAutofit fontScale="90000"/>
          </a:bodyPr>
          <a:lstStyle/>
          <a:p>
            <a:r>
              <a:rPr lang="en-GB" sz="3200" b="1" dirty="0" smtClean="0">
                <a:effectLst/>
              </a:rPr>
              <a:t/>
            </a:r>
            <a:br>
              <a:rPr lang="en-GB" sz="3200" b="1" dirty="0" smtClean="0">
                <a:effectLst/>
              </a:rPr>
            </a:br>
            <a:r>
              <a:rPr lang="en-GB" sz="3200" b="1" dirty="0" smtClean="0">
                <a:solidFill>
                  <a:srgbClr val="FFFFFF"/>
                </a:solidFill>
                <a:effectLst/>
              </a:rPr>
              <a:t>Steps for effective and sustainable </a:t>
            </a:r>
            <a:br>
              <a:rPr lang="en-GB" sz="3200" b="1" dirty="0" smtClean="0">
                <a:solidFill>
                  <a:srgbClr val="FFFFFF"/>
                </a:solidFill>
                <a:effectLst/>
              </a:rPr>
            </a:br>
            <a:r>
              <a:rPr lang="en-GB" sz="3200" b="1" dirty="0" smtClean="0">
                <a:solidFill>
                  <a:srgbClr val="FFFFFF"/>
                </a:solidFill>
                <a:effectLst/>
              </a:rPr>
              <a:t>MLE in Nepal</a:t>
            </a:r>
            <a:r>
              <a:rPr lang="en-GB" dirty="0" smtClean="0">
                <a:effectLst/>
              </a:rPr>
              <a:t/>
            </a:r>
            <a:br>
              <a:rPr lang="en-GB" dirty="0" smtClean="0">
                <a:effectLst/>
              </a:rPr>
            </a:br>
            <a:endParaRPr lang="en-US" dirty="0">
              <a:effectLst/>
            </a:endParaRPr>
          </a:p>
        </p:txBody>
      </p:sp>
      <p:sp>
        <p:nvSpPr>
          <p:cNvPr id="3" name="Content Placeholder 2"/>
          <p:cNvSpPr>
            <a:spLocks noGrp="1"/>
          </p:cNvSpPr>
          <p:nvPr>
            <p:ph idx="1"/>
          </p:nvPr>
        </p:nvSpPr>
        <p:spPr>
          <a:xfrm>
            <a:off x="393700" y="1383481"/>
            <a:ext cx="8102828" cy="4890320"/>
          </a:xfrm>
        </p:spPr>
        <p:txBody>
          <a:bodyPr wrap="square" lIns="144000" anchor="t">
            <a:normAutofit/>
          </a:bodyPr>
          <a:lstStyle/>
          <a:p>
            <a:pPr>
              <a:spcBef>
                <a:spcPts val="0"/>
              </a:spcBef>
            </a:pPr>
            <a:r>
              <a:rPr lang="en-US" sz="2400" b="1" dirty="0" smtClean="0">
                <a:latin typeface="Abadi MT Condensed Light"/>
                <a:cs typeface="Abadi MT Condensed Light"/>
              </a:rPr>
              <a:t>Long-term education plan: </a:t>
            </a:r>
          </a:p>
          <a:p>
            <a:pPr marL="137160" indent="0">
              <a:spcBef>
                <a:spcPts val="0"/>
              </a:spcBef>
              <a:buNone/>
            </a:pPr>
            <a:r>
              <a:rPr lang="en-US" sz="2400" dirty="0" smtClean="0">
                <a:latin typeface="Abadi MT Condensed Light"/>
                <a:cs typeface="Abadi MT Condensed Light"/>
              </a:rPr>
              <a:t>Our focus must be to long-term (50 years) national plans with strong  strategic and implementation guidelines guided by an inclusive  national language policy</a:t>
            </a:r>
          </a:p>
          <a:p>
            <a:pPr>
              <a:spcBef>
                <a:spcPts val="0"/>
              </a:spcBef>
              <a:buNone/>
            </a:pPr>
            <a:endParaRPr lang="en-US" sz="800" dirty="0" smtClean="0">
              <a:latin typeface="Abadi MT Condensed Light"/>
              <a:cs typeface="Abadi MT Condensed Light"/>
            </a:endParaRPr>
          </a:p>
          <a:p>
            <a:pPr>
              <a:spcBef>
                <a:spcPts val="0"/>
              </a:spcBef>
              <a:buNone/>
            </a:pPr>
            <a:endParaRPr lang="en-GB" sz="800" dirty="0" smtClean="0">
              <a:latin typeface="Abadi MT Condensed Light"/>
              <a:cs typeface="Abadi MT Condensed Light"/>
            </a:endParaRPr>
          </a:p>
          <a:p>
            <a:pPr>
              <a:spcBef>
                <a:spcPts val="0"/>
              </a:spcBef>
            </a:pPr>
            <a:r>
              <a:rPr lang="en-US" sz="2400" b="1" dirty="0" smtClean="0">
                <a:latin typeface="Abadi MT Condensed Light"/>
                <a:cs typeface="Abadi MT Condensed Light"/>
              </a:rPr>
              <a:t>Revisions to the National Curriculum framework 2006: </a:t>
            </a:r>
            <a:endParaRPr lang="en-US" sz="2400" dirty="0" smtClean="0">
              <a:latin typeface="Abadi MT Condensed Light"/>
              <a:cs typeface="Abadi MT Condensed Light"/>
            </a:endParaRPr>
          </a:p>
          <a:p>
            <a:pPr marL="137160" indent="0">
              <a:spcBef>
                <a:spcPts val="0"/>
              </a:spcBef>
              <a:buNone/>
            </a:pPr>
            <a:r>
              <a:rPr lang="en-US" sz="2400" dirty="0" smtClean="0">
                <a:latin typeface="Abadi MT Condensed Light"/>
                <a:cs typeface="Abadi MT Condensed Light"/>
              </a:rPr>
              <a:t>Ensure using mother tongue as a medium of instruction in pre-primary and primary grades of basic education</a:t>
            </a:r>
          </a:p>
          <a:p>
            <a:pPr>
              <a:spcBef>
                <a:spcPts val="0"/>
              </a:spcBef>
              <a:buNone/>
            </a:pPr>
            <a:endParaRPr lang="en-US" sz="800" dirty="0" smtClean="0">
              <a:latin typeface="Abadi MT Condensed Light"/>
              <a:cs typeface="Abadi MT Condensed Light"/>
            </a:endParaRPr>
          </a:p>
          <a:p>
            <a:pPr>
              <a:spcBef>
                <a:spcPts val="0"/>
              </a:spcBef>
              <a:buNone/>
            </a:pPr>
            <a:endParaRPr lang="en-GB" sz="800" dirty="0" smtClean="0">
              <a:latin typeface="Abadi MT Condensed Light"/>
              <a:cs typeface="Abadi MT Condensed Light"/>
            </a:endParaRPr>
          </a:p>
          <a:p>
            <a:pPr>
              <a:spcBef>
                <a:spcPts val="0"/>
              </a:spcBef>
            </a:pPr>
            <a:r>
              <a:rPr lang="en-US" sz="2400" b="1" dirty="0" smtClean="0">
                <a:latin typeface="Abadi MT Condensed Light"/>
                <a:cs typeface="Abadi MT Condensed Light"/>
              </a:rPr>
              <a:t>Language Progression Plan</a:t>
            </a:r>
          </a:p>
          <a:p>
            <a:pPr marL="137160" indent="0">
              <a:spcBef>
                <a:spcPts val="0"/>
              </a:spcBef>
              <a:buNone/>
            </a:pPr>
            <a:r>
              <a:rPr lang="en-US" sz="2400" dirty="0" smtClean="0">
                <a:latin typeface="Abadi MT Condensed Light"/>
                <a:cs typeface="Abadi MT Condensed Light"/>
              </a:rPr>
              <a:t>Ensure policies show a clear language progression plan for students who do not speak Nepali as their first language to learn Nepali and for all students an international language (English)</a:t>
            </a:r>
            <a:endParaRPr lang="en-GB" dirty="0" smtClean="0"/>
          </a:p>
        </p:txBody>
      </p:sp>
      <p:pic>
        <p:nvPicPr>
          <p:cNvPr id="7" name="Picture 6" descr="c. LDC Logo .ti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96528" y="6342376"/>
            <a:ext cx="609372" cy="464823"/>
          </a:xfrm>
          <a:prstGeom prst="rect">
            <a:avLst/>
          </a:prstGeom>
        </p:spPr>
      </p:pic>
      <p:pic>
        <p:nvPicPr>
          <p:cNvPr id="8" name="Picture 7" descr="np.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1000"/>
                                        <p:tgtEl>
                                          <p:spTgt spid="3">
                                            <p:txEl>
                                              <p:pRg st="1" end="1"/>
                                            </p:txEl>
                                          </p:spTgt>
                                        </p:tgtEl>
                                      </p:cBhvr>
                                    </p:animEffect>
                                    <p:anim calcmode="lin" valueType="num">
                                      <p:cBhvr>
                                        <p:cTn id="2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1000"/>
                                        <p:tgtEl>
                                          <p:spTgt spid="3">
                                            <p:txEl>
                                              <p:pRg st="5" end="5"/>
                                            </p:txEl>
                                          </p:spTgt>
                                        </p:tgtEl>
                                      </p:cBhvr>
                                    </p:animEffect>
                                    <p:anim calcmode="lin" valueType="num">
                                      <p:cBhvr>
                                        <p:cTn id="3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Effect transition="in" filter="fade">
                                      <p:cBhvr>
                                        <p:cTn id="43" dur="1000"/>
                                        <p:tgtEl>
                                          <p:spTgt spid="3">
                                            <p:txEl>
                                              <p:pRg st="8" end="8"/>
                                            </p:txEl>
                                          </p:spTgt>
                                        </p:tgtEl>
                                      </p:cBhvr>
                                    </p:animEffect>
                                    <p:anim calcmode="lin" valueType="num">
                                      <p:cBhvr>
                                        <p:cTn id="4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Effect transition="in" filter="fade">
                                      <p:cBhvr>
                                        <p:cTn id="50" dur="1000"/>
                                        <p:tgtEl>
                                          <p:spTgt spid="3">
                                            <p:txEl>
                                              <p:pRg st="9" end="9"/>
                                            </p:txEl>
                                          </p:spTgt>
                                        </p:tgtEl>
                                      </p:cBhvr>
                                    </p:animEffect>
                                    <p:anim calcmode="lin" valueType="num">
                                      <p:cBhvr>
                                        <p:cTn id="51"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2"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4481" y="348607"/>
            <a:ext cx="8543860" cy="1160563"/>
          </a:xfrm>
        </p:spPr>
        <p:txBody>
          <a:bodyPr>
            <a:noAutofit/>
          </a:bodyPr>
          <a:lstStyle/>
          <a:p>
            <a:r>
              <a:rPr lang="en-GB" sz="3200" b="1" dirty="0" smtClean="0">
                <a:solidFill>
                  <a:srgbClr val="FFFFFF"/>
                </a:solidFill>
                <a:effectLst/>
              </a:rPr>
              <a:t>Steps for effective and sustainable </a:t>
            </a:r>
            <a:br>
              <a:rPr lang="en-GB" sz="3200" b="1" dirty="0" smtClean="0">
                <a:solidFill>
                  <a:srgbClr val="FFFFFF"/>
                </a:solidFill>
                <a:effectLst/>
              </a:rPr>
            </a:br>
            <a:r>
              <a:rPr lang="en-GB" sz="3200" b="1" dirty="0" smtClean="0">
                <a:solidFill>
                  <a:srgbClr val="FFFFFF"/>
                </a:solidFill>
                <a:effectLst/>
              </a:rPr>
              <a:t>MLE in Nepal cont.</a:t>
            </a:r>
            <a:endParaRPr lang="en-US" sz="3200" dirty="0">
              <a:solidFill>
                <a:srgbClr val="FFFFFF"/>
              </a:solidFill>
              <a:effectLst/>
            </a:endParaRPr>
          </a:p>
        </p:txBody>
      </p:sp>
      <p:sp>
        <p:nvSpPr>
          <p:cNvPr id="3" name="Content Placeholder 2"/>
          <p:cNvSpPr>
            <a:spLocks noGrp="1"/>
          </p:cNvSpPr>
          <p:nvPr>
            <p:ph idx="1"/>
          </p:nvPr>
        </p:nvSpPr>
        <p:spPr>
          <a:xfrm>
            <a:off x="342900" y="1674271"/>
            <a:ext cx="8625709" cy="4668105"/>
          </a:xfrm>
        </p:spPr>
        <p:txBody>
          <a:bodyPr/>
          <a:lstStyle/>
          <a:p>
            <a:pPr lvl="0">
              <a:spcBef>
                <a:spcPts val="0"/>
              </a:spcBef>
              <a:buNone/>
            </a:pPr>
            <a:r>
              <a:rPr lang="en-US" b="1" dirty="0" smtClean="0">
                <a:latin typeface="Abadi MT Condensed Light"/>
                <a:cs typeface="Abadi MT Condensed Light"/>
              </a:rPr>
              <a:t>Language Progression Plan</a:t>
            </a:r>
            <a:r>
              <a:rPr lang="en-GB" b="1" dirty="0" smtClean="0">
                <a:latin typeface="Abadi MT Condensed Light"/>
                <a:cs typeface="Abadi MT Condensed Light"/>
              </a:rPr>
              <a:t> cont. </a:t>
            </a:r>
            <a:endParaRPr lang="en-GB" dirty="0" smtClean="0">
              <a:latin typeface="Abadi MT Condensed Light"/>
              <a:cs typeface="Abadi MT Condensed Light"/>
            </a:endParaRPr>
          </a:p>
          <a:p>
            <a:pPr>
              <a:spcBef>
                <a:spcPts val="0"/>
              </a:spcBef>
              <a:buNone/>
            </a:pPr>
            <a:endParaRPr lang="en-US" sz="2400" b="1" dirty="0" smtClean="0">
              <a:latin typeface="Abadi MT Condensed Light"/>
              <a:cs typeface="Abadi MT Condensed Light"/>
            </a:endParaRPr>
          </a:p>
          <a:p>
            <a:pPr>
              <a:spcBef>
                <a:spcPts val="0"/>
              </a:spcBef>
              <a:buNone/>
            </a:pPr>
            <a:r>
              <a:rPr lang="en-US" sz="2400" b="1" dirty="0" smtClean="0">
                <a:latin typeface="Abadi MT Condensed Light"/>
                <a:cs typeface="Abadi MT Condensed Light"/>
              </a:rPr>
              <a:t>Education policies must include</a:t>
            </a:r>
          </a:p>
          <a:p>
            <a:pPr>
              <a:spcBef>
                <a:spcPts val="0"/>
              </a:spcBef>
              <a:buNone/>
            </a:pPr>
            <a:endParaRPr lang="en-GB" sz="2400" dirty="0" smtClean="0">
              <a:latin typeface="Abadi MT Condensed Light"/>
              <a:cs typeface="Abadi MT Condensed Light"/>
            </a:endParaRPr>
          </a:p>
          <a:p>
            <a:pPr marL="594360" indent="-457200">
              <a:spcBef>
                <a:spcPts val="0"/>
              </a:spcBef>
              <a:buAutoNum type="alphaLcPeriod"/>
            </a:pPr>
            <a:r>
              <a:rPr lang="en-US" sz="2400" dirty="0" smtClean="0">
                <a:latin typeface="Abadi MT Condensed Light"/>
                <a:cs typeface="Abadi MT Condensed Light"/>
              </a:rPr>
              <a:t>Enabling teachers to use local, national and international languages as mediums of </a:t>
            </a:r>
            <a:r>
              <a:rPr lang="en-US" sz="2400" dirty="0" smtClean="0">
                <a:latin typeface="Abadi MT Condensed Light"/>
                <a:cs typeface="Abadi MT Condensed Light"/>
              </a:rPr>
              <a:t>instruction</a:t>
            </a:r>
            <a:endParaRPr lang="en-US" sz="2400" dirty="0" smtClean="0">
              <a:latin typeface="Abadi MT Condensed Light"/>
              <a:cs typeface="Abadi MT Condensed Light"/>
            </a:endParaRPr>
          </a:p>
          <a:p>
            <a:pPr marL="594360" indent="-457200">
              <a:spcBef>
                <a:spcPts val="0"/>
              </a:spcBef>
              <a:buAutoNum type="alphaLcPeriod"/>
            </a:pPr>
            <a:r>
              <a:rPr lang="en-US" sz="2400" dirty="0" smtClean="0">
                <a:latin typeface="Abadi MT Condensed Light"/>
                <a:cs typeface="Abadi MT Condensed Light"/>
              </a:rPr>
              <a:t>Developing a language progression plan and school-based  curriculum and </a:t>
            </a:r>
            <a:r>
              <a:rPr lang="en-US" sz="2400" dirty="0" smtClean="0">
                <a:latin typeface="Abadi MT Condensed Light"/>
                <a:cs typeface="Abadi MT Condensed Light"/>
              </a:rPr>
              <a:t>textbooks</a:t>
            </a:r>
          </a:p>
          <a:p>
            <a:pPr marL="594360" indent="-457200">
              <a:spcBef>
                <a:spcPts val="0"/>
              </a:spcBef>
              <a:buAutoNum type="alphaLcPeriod"/>
            </a:pPr>
            <a:r>
              <a:rPr lang="en-US" sz="2400" dirty="0" smtClean="0">
                <a:latin typeface="Abadi MT Condensed Light"/>
                <a:cs typeface="Abadi MT Condensed Light"/>
              </a:rPr>
              <a:t>Supporting the development, if necessary, of writing system for languages that do not have one.</a:t>
            </a:r>
            <a:endParaRPr lang="en-US" sz="2400" dirty="0">
              <a:latin typeface="Abadi MT Condensed Light"/>
              <a:cs typeface="Abadi MT Condensed Light"/>
            </a:endParaRPr>
          </a:p>
          <a:p>
            <a:pPr marL="594360" indent="-457200">
              <a:spcBef>
                <a:spcPts val="0"/>
              </a:spcBef>
              <a:buAutoNum type="alphaLcPeriod"/>
            </a:pPr>
            <a:r>
              <a:rPr lang="en-US" sz="2400" dirty="0" smtClean="0">
                <a:latin typeface="Abadi MT Condensed Light"/>
                <a:cs typeface="Abadi MT Condensed Light"/>
              </a:rPr>
              <a:t>Supporting </a:t>
            </a:r>
            <a:r>
              <a:rPr lang="en-US" sz="2400" dirty="0" smtClean="0">
                <a:latin typeface="Abadi MT Condensed Light"/>
                <a:cs typeface="Abadi MT Condensed Light"/>
              </a:rPr>
              <a:t>the development of writing system for languages</a:t>
            </a:r>
            <a:endParaRPr lang="en-GB" sz="2400" dirty="0" smtClean="0">
              <a:latin typeface="Abadi MT Condensed Light"/>
              <a:cs typeface="Abadi MT Condensed Light"/>
            </a:endParaRPr>
          </a:p>
        </p:txBody>
      </p:sp>
      <p:pic>
        <p:nvPicPr>
          <p:cNvPr id="7" name="Picture 6" descr="c. LDC Logo .ti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96528" y="6342376"/>
            <a:ext cx="609372" cy="464823"/>
          </a:xfrm>
          <a:prstGeom prst="rect">
            <a:avLst/>
          </a:prstGeom>
        </p:spPr>
      </p:pic>
      <p:pic>
        <p:nvPicPr>
          <p:cNvPr id="8" name="Picture 7" descr="np.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0"/>
                                        <p:tgtEl>
                                          <p:spTgt spid="3">
                                            <p:txEl>
                                              <p:pRg st="2" end="2"/>
                                            </p:txEl>
                                          </p:spTgt>
                                        </p:tgtEl>
                                      </p:cBhvr>
                                    </p:animEffect>
                                    <p:anim calcmode="lin" valueType="num">
                                      <p:cBhvr>
                                        <p:cTn id="2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1000"/>
                                        <p:tgtEl>
                                          <p:spTgt spid="3">
                                            <p:txEl>
                                              <p:pRg st="5" end="5"/>
                                            </p:txEl>
                                          </p:spTgt>
                                        </p:tgtEl>
                                      </p:cBhvr>
                                    </p:animEffect>
                                    <p:anim calcmode="lin" valueType="num">
                                      <p:cBhvr>
                                        <p:cTn id="3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fade">
                                      <p:cBhvr>
                                        <p:cTn id="43" dur="1000"/>
                                        <p:tgtEl>
                                          <p:spTgt spid="3">
                                            <p:txEl>
                                              <p:pRg st="6" end="6"/>
                                            </p:txEl>
                                          </p:spTgt>
                                        </p:tgtEl>
                                      </p:cBhvr>
                                    </p:animEffect>
                                    <p:anim calcmode="lin" valueType="num">
                                      <p:cBhvr>
                                        <p:cTn id="44"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3">
                                            <p:txEl>
                                              <p:pRg st="7" end="7"/>
                                            </p:txEl>
                                          </p:spTgt>
                                        </p:tgtEl>
                                        <p:attrNameLst>
                                          <p:attrName>style.visibility</p:attrName>
                                        </p:attrNameLst>
                                      </p:cBhvr>
                                      <p:to>
                                        <p:strVal val="visible"/>
                                      </p:to>
                                    </p:set>
                                    <p:animEffect transition="in" filter="fade">
                                      <p:cBhvr>
                                        <p:cTn id="50" dur="1000"/>
                                        <p:tgtEl>
                                          <p:spTgt spid="3">
                                            <p:txEl>
                                              <p:pRg st="7" end="7"/>
                                            </p:txEl>
                                          </p:spTgt>
                                        </p:tgtEl>
                                      </p:cBhvr>
                                    </p:animEffect>
                                    <p:anim calcmode="lin" valueType="num">
                                      <p:cBhvr>
                                        <p:cTn id="51"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2"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951038"/>
            <a:ext cx="8122076" cy="4068762"/>
          </a:xfrm>
        </p:spPr>
        <p:txBody>
          <a:bodyPr/>
          <a:lstStyle/>
          <a:p>
            <a:pPr>
              <a:spcBef>
                <a:spcPts val="0"/>
              </a:spcBef>
              <a:buNone/>
            </a:pPr>
            <a:r>
              <a:rPr lang="en-US" b="1" dirty="0" smtClean="0">
                <a:latin typeface="Abadi MT Condensed Light"/>
                <a:cs typeface="Abadi MT Condensed Light"/>
              </a:rPr>
              <a:t>Education policies must include cont.</a:t>
            </a:r>
          </a:p>
          <a:p>
            <a:pPr>
              <a:spcBef>
                <a:spcPts val="0"/>
              </a:spcBef>
              <a:buNone/>
            </a:pPr>
            <a:endParaRPr lang="en-US" sz="800" b="1" dirty="0" smtClean="0">
              <a:latin typeface="Abadi MT Condensed Light"/>
              <a:cs typeface="Abadi MT Condensed Light"/>
            </a:endParaRPr>
          </a:p>
          <a:p>
            <a:pPr marL="0" indent="-342000">
              <a:spcBef>
                <a:spcPts val="0"/>
              </a:spcBef>
              <a:buNone/>
            </a:pPr>
            <a:r>
              <a:rPr lang="en-US" sz="2400" dirty="0" smtClean="0">
                <a:latin typeface="Abadi MT Condensed Light"/>
                <a:cs typeface="Abadi MT Condensed Light"/>
              </a:rPr>
              <a:t> d.  Enabling  students who begin their education in a language other then Nepali to make a good transition to Nepali. </a:t>
            </a:r>
            <a:r>
              <a:rPr lang="en-US" sz="2400" dirty="0">
                <a:latin typeface="Abadi MT Condensed Light"/>
                <a:cs typeface="Abadi MT Condensed Light"/>
              </a:rPr>
              <a:t>T</a:t>
            </a:r>
            <a:r>
              <a:rPr lang="en-US" sz="2400" smtClean="0">
                <a:latin typeface="Abadi MT Condensed Light"/>
                <a:cs typeface="Abadi MT Condensed Light"/>
              </a:rPr>
              <a:t>heir </a:t>
            </a:r>
            <a:r>
              <a:rPr lang="en-US" sz="2400" dirty="0" smtClean="0">
                <a:latin typeface="Abadi MT Condensed Light"/>
                <a:cs typeface="Abadi MT Condensed Light"/>
              </a:rPr>
              <a:t>languages should be written in </a:t>
            </a:r>
            <a:r>
              <a:rPr lang="en-US" sz="2400" i="1" dirty="0" err="1" smtClean="0">
                <a:latin typeface="Abadi MT Condensed Light"/>
                <a:cs typeface="Abadi MT Condensed Light"/>
              </a:rPr>
              <a:t>Devanagari</a:t>
            </a:r>
            <a:r>
              <a:rPr lang="en-US" sz="2400" i="1" dirty="0" smtClean="0">
                <a:latin typeface="Abadi MT Condensed Light"/>
                <a:cs typeface="Abadi MT Condensed Light"/>
              </a:rPr>
              <a:t> </a:t>
            </a:r>
            <a:r>
              <a:rPr lang="en-US" sz="2400" dirty="0" smtClean="0">
                <a:latin typeface="Abadi MT Condensed Light"/>
                <a:cs typeface="Abadi MT Condensed Light"/>
              </a:rPr>
              <a:t>script. </a:t>
            </a:r>
            <a:r>
              <a:rPr lang="en-GB" sz="2400" dirty="0" smtClean="0">
                <a:latin typeface="Abadi MT Condensed Light"/>
                <a:cs typeface="Abadi MT Condensed Light"/>
              </a:rPr>
              <a:t>  </a:t>
            </a:r>
          </a:p>
          <a:p>
            <a:pPr marL="0">
              <a:spcBef>
                <a:spcPts val="0"/>
              </a:spcBef>
              <a:buNone/>
            </a:pPr>
            <a:endParaRPr lang="en-US" sz="2400" dirty="0" smtClean="0">
              <a:latin typeface="Abadi MT Condensed Light"/>
              <a:cs typeface="Abadi MT Condensed Light"/>
            </a:endParaRPr>
          </a:p>
          <a:p>
            <a:pPr marL="0">
              <a:spcBef>
                <a:spcPts val="0"/>
              </a:spcBef>
              <a:buNone/>
            </a:pPr>
            <a:r>
              <a:rPr lang="en-US" sz="2400" dirty="0" smtClean="0">
                <a:latin typeface="Abadi MT Condensed Light"/>
                <a:cs typeface="Abadi MT Condensed Light"/>
              </a:rPr>
              <a:t>We need to work together find a way to use </a:t>
            </a:r>
            <a:r>
              <a:rPr lang="en-US" sz="2400" i="1" dirty="0" err="1" smtClean="0">
                <a:latin typeface="Abadi MT Condensed Light"/>
                <a:cs typeface="Abadi MT Condensed Light"/>
              </a:rPr>
              <a:t>Devanagari</a:t>
            </a:r>
            <a:r>
              <a:rPr lang="en-US" sz="2400" i="1" dirty="0" smtClean="0">
                <a:latin typeface="Abadi MT Condensed Light"/>
                <a:cs typeface="Abadi MT Condensed Light"/>
              </a:rPr>
              <a:t>  </a:t>
            </a:r>
            <a:r>
              <a:rPr lang="en-US" sz="2400" dirty="0" smtClean="0">
                <a:latin typeface="Abadi MT Condensed Light"/>
                <a:cs typeface="Abadi MT Condensed Light"/>
              </a:rPr>
              <a:t>script with some modifications to write minority languages. Good examples and practices will help to convince language activists and language communities to accept the benefits of using </a:t>
            </a:r>
            <a:r>
              <a:rPr lang="en-US" sz="2400" i="1" dirty="0" smtClean="0">
                <a:latin typeface="Abadi MT Condensed Light"/>
                <a:cs typeface="Abadi MT Condensed Light"/>
              </a:rPr>
              <a:t>Devanagari </a:t>
            </a:r>
            <a:r>
              <a:rPr lang="en-US" sz="2400" dirty="0" smtClean="0">
                <a:latin typeface="Abadi MT Condensed Light"/>
                <a:cs typeface="Abadi MT Condensed Light"/>
              </a:rPr>
              <a:t>scripts in the early grades in basic education. </a:t>
            </a:r>
            <a:endParaRPr lang="en-GB" sz="2400" dirty="0" smtClean="0">
              <a:latin typeface="Abadi MT Condensed Light"/>
              <a:cs typeface="Abadi MT Condensed Light"/>
            </a:endParaRPr>
          </a:p>
        </p:txBody>
      </p:sp>
      <p:sp>
        <p:nvSpPr>
          <p:cNvPr id="4" name="Title 3"/>
          <p:cNvSpPr>
            <a:spLocks noGrp="1"/>
          </p:cNvSpPr>
          <p:nvPr>
            <p:ph type="title"/>
          </p:nvPr>
        </p:nvSpPr>
        <p:spPr>
          <a:xfrm>
            <a:off x="457200" y="338138"/>
            <a:ext cx="8229600" cy="1143000"/>
          </a:xfrm>
        </p:spPr>
        <p:txBody>
          <a:bodyPr>
            <a:noAutofit/>
          </a:bodyPr>
          <a:lstStyle/>
          <a:p>
            <a:r>
              <a:rPr lang="en-GB" sz="3200" dirty="0" smtClean="0">
                <a:solidFill>
                  <a:srgbClr val="FFFFFF"/>
                </a:solidFill>
                <a:effectLst/>
              </a:rPr>
              <a:t>Steps for effective and sustainable MLE in Nepal cont.</a:t>
            </a:r>
            <a:endParaRPr lang="en-US" sz="3200" dirty="0">
              <a:effectLst/>
            </a:endParaRPr>
          </a:p>
        </p:txBody>
      </p:sp>
      <p:pic>
        <p:nvPicPr>
          <p:cNvPr id="6" name="Picture 5" descr="c. LDC Logo .ti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83828" y="6342376"/>
            <a:ext cx="609372" cy="464823"/>
          </a:xfrm>
          <a:prstGeom prst="rect">
            <a:avLst/>
          </a:prstGeom>
        </p:spPr>
      </p:pic>
      <p:pic>
        <p:nvPicPr>
          <p:cNvPr id="2" name="Picture 1" descr="DSC04939.jpg"/>
          <p:cNvPicPr>
            <a:picLocks noChangeAspect="1"/>
          </p:cNvPicPr>
          <p:nvPr/>
        </p:nvPicPr>
        <p:blipFill>
          <a:blip r:embed="rId3">
            <a:duotone>
              <a:schemeClr val="accent2">
                <a:shade val="45000"/>
                <a:satMod val="135000"/>
              </a:schemeClr>
              <a:prstClr val="white"/>
            </a:duotone>
            <a:alphaModFix amt="30000"/>
            <a:extLst>
              <a:ext uri="{BEBA8EAE-BF5A-486C-A8C5-ECC9F3942E4B}">
                <a14:imgProps xmlns:a14="http://schemas.microsoft.com/office/drawing/2010/main">
                  <a14:imgLayer r:embed="rId4">
                    <a14:imgEffect>
                      <a14:saturation sat="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2298067" y="-1"/>
            <a:ext cx="5105399" cy="6807199"/>
          </a:xfrm>
          <a:prstGeom prst="rect">
            <a:avLst/>
          </a:prstGeom>
        </p:spPr>
      </p:pic>
      <p:pic>
        <p:nvPicPr>
          <p:cNvPr id="8" name="Picture 7" descr="np.gif"/>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0"/>
                                        <p:tgtEl>
                                          <p:spTgt spid="3">
                                            <p:txEl>
                                              <p:pRg st="2" end="2"/>
                                            </p:txEl>
                                          </p:spTgt>
                                        </p:tgtEl>
                                      </p:cBhvr>
                                    </p:animEffect>
                                    <p:anim calcmode="lin" valueType="num">
                                      <p:cBhvr>
                                        <p:cTn id="2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1" presetClass="entr" presetSubtype="1" fill="hold" nodeType="click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wheel(1)">
                                      <p:cBhvr>
                                        <p:cTn id="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431" y="357150"/>
            <a:ext cx="8547469" cy="1077652"/>
          </a:xfrm>
        </p:spPr>
        <p:txBody>
          <a:bodyPr/>
          <a:lstStyle/>
          <a:p>
            <a:r>
              <a:rPr lang="en-GB" sz="3200" b="1" dirty="0" smtClean="0">
                <a:solidFill>
                  <a:schemeClr val="tx1"/>
                </a:solidFill>
                <a:effectLst/>
              </a:rPr>
              <a:t>Steps for effective and sustainable </a:t>
            </a:r>
            <a:r>
              <a:rPr lang="en-GB" sz="3200" dirty="0">
                <a:solidFill>
                  <a:schemeClr val="tx1"/>
                </a:solidFill>
                <a:effectLst/>
              </a:rPr>
              <a:t/>
            </a:r>
            <a:br>
              <a:rPr lang="en-GB" sz="3200" dirty="0">
                <a:solidFill>
                  <a:schemeClr val="tx1"/>
                </a:solidFill>
                <a:effectLst/>
              </a:rPr>
            </a:br>
            <a:r>
              <a:rPr lang="en-GB" sz="3200" b="1" dirty="0" smtClean="0">
                <a:solidFill>
                  <a:schemeClr val="tx1"/>
                </a:solidFill>
                <a:effectLst/>
              </a:rPr>
              <a:t>MLE in Nepal cont.</a:t>
            </a:r>
            <a:endParaRPr lang="en-US" sz="3200" dirty="0">
              <a:solidFill>
                <a:schemeClr val="tx1"/>
              </a:solidFill>
              <a:effectLst/>
            </a:endParaRPr>
          </a:p>
        </p:txBody>
      </p:sp>
      <p:sp>
        <p:nvSpPr>
          <p:cNvPr id="3" name="Content Placeholder 2"/>
          <p:cNvSpPr>
            <a:spLocks noGrp="1"/>
          </p:cNvSpPr>
          <p:nvPr>
            <p:ph idx="1"/>
          </p:nvPr>
        </p:nvSpPr>
        <p:spPr>
          <a:xfrm>
            <a:off x="482231" y="1498302"/>
            <a:ext cx="8306170" cy="4965998"/>
          </a:xfrm>
        </p:spPr>
        <p:txBody>
          <a:bodyPr lIns="144000">
            <a:noAutofit/>
          </a:bodyPr>
          <a:lstStyle/>
          <a:p>
            <a:pPr marL="0">
              <a:spcBef>
                <a:spcPts val="0"/>
              </a:spcBef>
            </a:pPr>
            <a:r>
              <a:rPr lang="en-US" sz="2400" b="1" dirty="0" smtClean="0">
                <a:latin typeface="Abadi MT Condensed Light"/>
                <a:cs typeface="Abadi MT Condensed Light"/>
              </a:rPr>
              <a:t>Standard and contextual textbooks</a:t>
            </a:r>
            <a:endParaRPr lang="en-US" sz="2400" dirty="0">
              <a:latin typeface="Abadi MT Condensed Light"/>
              <a:cs typeface="Abadi MT Condensed Light"/>
            </a:endParaRPr>
          </a:p>
          <a:p>
            <a:pPr marL="0" lvl="0">
              <a:spcBef>
                <a:spcPts val="0"/>
              </a:spcBef>
              <a:buNone/>
            </a:pPr>
            <a:r>
              <a:rPr lang="en-US" sz="2400" dirty="0" smtClean="0">
                <a:latin typeface="Abadi MT Condensed Light"/>
                <a:cs typeface="Abadi MT Condensed Light"/>
              </a:rPr>
              <a:t>Publication of standard textbooks with contextual content &amp; for each subject. Student must be taught their MT as a subject</a:t>
            </a:r>
          </a:p>
          <a:p>
            <a:pPr marL="0" lvl="0">
              <a:spcBef>
                <a:spcPts val="0"/>
              </a:spcBef>
              <a:buNone/>
            </a:pPr>
            <a:endParaRPr lang="en-GB" sz="800" dirty="0">
              <a:latin typeface="Abadi MT Condensed Light"/>
              <a:cs typeface="Abadi MT Condensed Light"/>
            </a:endParaRPr>
          </a:p>
          <a:p>
            <a:pPr marL="0">
              <a:spcBef>
                <a:spcPts val="0"/>
              </a:spcBef>
            </a:pPr>
            <a:r>
              <a:rPr lang="en-US" sz="2400" b="1" dirty="0" smtClean="0">
                <a:latin typeface="Abadi MT Condensed Light"/>
                <a:cs typeface="Abadi MT Condensed Light"/>
              </a:rPr>
              <a:t>Teacher recruiting and training system</a:t>
            </a:r>
            <a:r>
              <a:rPr lang="en-US" sz="2400" dirty="0" smtClean="0">
                <a:latin typeface="Abadi MT Condensed Light"/>
                <a:cs typeface="Abadi MT Condensed Light"/>
              </a:rPr>
              <a:t> </a:t>
            </a:r>
            <a:endParaRPr lang="en-GB" sz="2400" dirty="0" smtClean="0">
              <a:latin typeface="Abadi MT Condensed Light"/>
              <a:cs typeface="Abadi MT Condensed Light"/>
            </a:endParaRPr>
          </a:p>
          <a:p>
            <a:pPr marL="0">
              <a:spcBef>
                <a:spcPts val="0"/>
              </a:spcBef>
              <a:buNone/>
            </a:pPr>
            <a:r>
              <a:rPr lang="en-US" sz="2400" dirty="0" smtClean="0">
                <a:latin typeface="Abadi MT Condensed Light"/>
                <a:cs typeface="Abadi MT Condensed Light"/>
              </a:rPr>
              <a:t>Develop &amp; establish a recruiting and training system that produces qualified, capable, competent &amp; committed teachers.  Good  teacher should be rewarded &amp; poor teacher either retrained or withdrawn from schools.</a:t>
            </a:r>
          </a:p>
          <a:p>
            <a:pPr marL="0" lvl="0">
              <a:spcBef>
                <a:spcPts val="0"/>
              </a:spcBef>
              <a:buNone/>
            </a:pPr>
            <a:endParaRPr lang="en-GB" sz="800" dirty="0">
              <a:latin typeface="Abadi MT Condensed Light"/>
              <a:cs typeface="Abadi MT Condensed Light"/>
            </a:endParaRPr>
          </a:p>
          <a:p>
            <a:pPr marL="0">
              <a:spcBef>
                <a:spcPts val="0"/>
              </a:spcBef>
            </a:pPr>
            <a:r>
              <a:rPr lang="en-US" sz="2400" b="1" dirty="0" smtClean="0">
                <a:latin typeface="Abadi MT Condensed Light"/>
                <a:cs typeface="Abadi MT Condensed Light"/>
              </a:rPr>
              <a:t>Community school capacity building activities</a:t>
            </a:r>
            <a:r>
              <a:rPr lang="en-US" sz="2400" dirty="0" smtClean="0">
                <a:latin typeface="Abadi MT Condensed Light"/>
                <a:cs typeface="Abadi MT Condensed Light"/>
              </a:rPr>
              <a:t> </a:t>
            </a:r>
            <a:endParaRPr lang="en-GB" sz="2400" dirty="0" smtClean="0">
              <a:latin typeface="Abadi MT Condensed Light"/>
              <a:cs typeface="Abadi MT Condensed Light"/>
            </a:endParaRPr>
          </a:p>
          <a:p>
            <a:pPr marL="0">
              <a:spcBef>
                <a:spcPts val="0"/>
              </a:spcBef>
              <a:buNone/>
            </a:pPr>
            <a:r>
              <a:rPr lang="en-US" sz="2400" dirty="0" smtClean="0">
                <a:latin typeface="Abadi MT Condensed Light"/>
                <a:cs typeface="Abadi MT Condensed Light"/>
              </a:rPr>
              <a:t>Establish training &amp; empowerment program for school administrators &amp; school management committees to give the local community a grater control over their own schools as envisaged by the Ministry of Education community school policy. </a:t>
            </a:r>
            <a:endParaRPr lang="en-GB" sz="2400" dirty="0" smtClean="0">
              <a:latin typeface="Abadi MT Condensed Light"/>
              <a:cs typeface="Abadi MT Condensed Light"/>
            </a:endParaRPr>
          </a:p>
        </p:txBody>
      </p:sp>
      <p:pic>
        <p:nvPicPr>
          <p:cNvPr id="7" name="Picture 6" descr="c. LDC Logo .ti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96528" y="6342376"/>
            <a:ext cx="609372" cy="464823"/>
          </a:xfrm>
          <a:prstGeom prst="rect">
            <a:avLst/>
          </a:prstGeom>
        </p:spPr>
      </p:pic>
      <p:pic>
        <p:nvPicPr>
          <p:cNvPr id="8" name="Picture 7" descr="np.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1000"/>
                                        <p:tgtEl>
                                          <p:spTgt spid="3">
                                            <p:txEl>
                                              <p:pRg st="1" end="1"/>
                                            </p:txEl>
                                          </p:spTgt>
                                        </p:tgtEl>
                                      </p:cBhvr>
                                    </p:animEffect>
                                    <p:anim calcmode="lin" valueType="num">
                                      <p:cBhvr>
                                        <p:cTn id="2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Effect transition="in" filter="fade">
                                      <p:cBhvr>
                                        <p:cTn id="36" dur="1000"/>
                                        <p:tgtEl>
                                          <p:spTgt spid="3">
                                            <p:txEl>
                                              <p:pRg st="4" end="4"/>
                                            </p:txEl>
                                          </p:spTgt>
                                        </p:tgtEl>
                                      </p:cBhvr>
                                    </p:animEffect>
                                    <p:anim calcmode="lin" valueType="num">
                                      <p:cBhvr>
                                        <p:cTn id="3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fade">
                                      <p:cBhvr>
                                        <p:cTn id="43" dur="1000"/>
                                        <p:tgtEl>
                                          <p:spTgt spid="3">
                                            <p:txEl>
                                              <p:pRg st="6" end="6"/>
                                            </p:txEl>
                                          </p:spTgt>
                                        </p:tgtEl>
                                      </p:cBhvr>
                                    </p:animEffect>
                                    <p:anim calcmode="lin" valueType="num">
                                      <p:cBhvr>
                                        <p:cTn id="44"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3">
                                            <p:txEl>
                                              <p:pRg st="7" end="7"/>
                                            </p:txEl>
                                          </p:spTgt>
                                        </p:tgtEl>
                                        <p:attrNameLst>
                                          <p:attrName>style.visibility</p:attrName>
                                        </p:attrNameLst>
                                      </p:cBhvr>
                                      <p:to>
                                        <p:strVal val="visible"/>
                                      </p:to>
                                    </p:set>
                                    <p:animEffect transition="in" filter="fade">
                                      <p:cBhvr>
                                        <p:cTn id="50" dur="1000"/>
                                        <p:tgtEl>
                                          <p:spTgt spid="3">
                                            <p:txEl>
                                              <p:pRg st="7" end="7"/>
                                            </p:txEl>
                                          </p:spTgt>
                                        </p:tgtEl>
                                      </p:cBhvr>
                                    </p:animEffect>
                                    <p:anim calcmode="lin" valueType="num">
                                      <p:cBhvr>
                                        <p:cTn id="51"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2"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0667" y="203200"/>
            <a:ext cx="8418782" cy="1116139"/>
          </a:xfrm>
        </p:spPr>
        <p:txBody>
          <a:bodyPr/>
          <a:lstStyle/>
          <a:p>
            <a:r>
              <a:rPr lang="en-GB" sz="3200" b="1" dirty="0" smtClean="0">
                <a:solidFill>
                  <a:srgbClr val="FFFFFF"/>
                </a:solidFill>
                <a:effectLst/>
              </a:rPr>
              <a:t>Steps for effective and sustainable </a:t>
            </a:r>
            <a:r>
              <a:rPr lang="en-GB" sz="3200" dirty="0">
                <a:solidFill>
                  <a:srgbClr val="FFFFFF"/>
                </a:solidFill>
                <a:effectLst/>
              </a:rPr>
              <a:t/>
            </a:r>
            <a:br>
              <a:rPr lang="en-GB" sz="3200" dirty="0">
                <a:solidFill>
                  <a:srgbClr val="FFFFFF"/>
                </a:solidFill>
                <a:effectLst/>
              </a:rPr>
            </a:br>
            <a:r>
              <a:rPr lang="en-GB" sz="3200" b="1" dirty="0" smtClean="0">
                <a:solidFill>
                  <a:srgbClr val="FFFFFF"/>
                </a:solidFill>
                <a:effectLst/>
              </a:rPr>
              <a:t>MLE in Nepal cont.</a:t>
            </a:r>
            <a:endParaRPr lang="en-US" dirty="0">
              <a:solidFill>
                <a:srgbClr val="FFFFFF"/>
              </a:solidFill>
              <a:effectLst/>
            </a:endParaRPr>
          </a:p>
        </p:txBody>
      </p:sp>
      <p:sp>
        <p:nvSpPr>
          <p:cNvPr id="3" name="Content Placeholder 2"/>
          <p:cNvSpPr>
            <a:spLocks noGrp="1"/>
          </p:cNvSpPr>
          <p:nvPr>
            <p:ph idx="1"/>
          </p:nvPr>
        </p:nvSpPr>
        <p:spPr>
          <a:xfrm>
            <a:off x="452966" y="1293939"/>
            <a:ext cx="8347973" cy="5043361"/>
          </a:xfrm>
        </p:spPr>
        <p:txBody>
          <a:bodyPr lIns="144000"/>
          <a:lstStyle/>
          <a:p>
            <a:pPr marL="0">
              <a:spcBef>
                <a:spcPts val="0"/>
              </a:spcBef>
            </a:pPr>
            <a:r>
              <a:rPr lang="en-US" sz="2400" b="1" dirty="0" smtClean="0">
                <a:latin typeface="Abadi MT Condensed Light"/>
                <a:cs typeface="Abadi MT Condensed Light"/>
              </a:rPr>
              <a:t>Continuous Assessment System (CAS)</a:t>
            </a:r>
            <a:endParaRPr lang="en-GB" sz="2400" dirty="0">
              <a:latin typeface="Abadi MT Condensed Light"/>
              <a:cs typeface="Abadi MT Condensed Light"/>
            </a:endParaRPr>
          </a:p>
          <a:p>
            <a:pPr marL="0" lvl="0">
              <a:spcBef>
                <a:spcPts val="0"/>
              </a:spcBef>
              <a:buNone/>
            </a:pPr>
            <a:r>
              <a:rPr lang="en-US" sz="2400" dirty="0" smtClean="0">
                <a:latin typeface="Abadi MT Condensed Light"/>
                <a:cs typeface="Abadi MT Condensed Light"/>
              </a:rPr>
              <a:t>Implementing a Continuous Assessment System for students as soon they enroll. </a:t>
            </a:r>
          </a:p>
          <a:p>
            <a:pPr marL="0">
              <a:spcBef>
                <a:spcPts val="0"/>
              </a:spcBef>
              <a:buNone/>
            </a:pPr>
            <a:endParaRPr lang="en-US" sz="1200" b="1" dirty="0" smtClean="0">
              <a:latin typeface="Abadi MT Condensed Light"/>
              <a:cs typeface="Abadi MT Condensed Light"/>
            </a:endParaRPr>
          </a:p>
          <a:p>
            <a:pPr marL="0">
              <a:spcBef>
                <a:spcPts val="0"/>
              </a:spcBef>
            </a:pPr>
            <a:r>
              <a:rPr lang="en-US" sz="2400" b="1" dirty="0" smtClean="0">
                <a:latin typeface="Abadi MT Condensed Light"/>
                <a:cs typeface="Abadi MT Condensed Light"/>
              </a:rPr>
              <a:t>Continue advocacy</a:t>
            </a:r>
            <a:endParaRPr lang="en-GB" sz="2400" dirty="0">
              <a:latin typeface="Abadi MT Condensed Light"/>
              <a:cs typeface="Abadi MT Condensed Light"/>
            </a:endParaRPr>
          </a:p>
          <a:p>
            <a:pPr marL="0" indent="0">
              <a:spcBef>
                <a:spcPts val="0"/>
              </a:spcBef>
              <a:buNone/>
            </a:pPr>
            <a:r>
              <a:rPr lang="en-US" sz="2400" dirty="0" smtClean="0">
                <a:latin typeface="Abadi MT Condensed Light"/>
                <a:cs typeface="Abadi MT Condensed Light"/>
              </a:rPr>
              <a:t>Promote local, regional and national as well international networks to advocate for effective and sustainable MLE</a:t>
            </a:r>
          </a:p>
          <a:p>
            <a:pPr marL="0">
              <a:spcBef>
                <a:spcPts val="0"/>
              </a:spcBef>
              <a:buNone/>
            </a:pPr>
            <a:endParaRPr lang="en-US" sz="1200" i="1" dirty="0" smtClean="0">
              <a:latin typeface="Abadi MT Condensed Light"/>
              <a:cs typeface="Abadi MT Condensed Light"/>
            </a:endParaRPr>
          </a:p>
          <a:p>
            <a:pPr marL="270000" indent="0">
              <a:spcBef>
                <a:spcPts val="0"/>
              </a:spcBef>
              <a:buNone/>
            </a:pPr>
            <a:r>
              <a:rPr lang="en-US" sz="2400" i="1" dirty="0" smtClean="0">
                <a:latin typeface="Abadi MT Condensed Light"/>
                <a:cs typeface="Abadi MT Condensed Light"/>
              </a:rPr>
              <a:t>"You do not say there are too many languages in the world. Languages are Keys to knowledge. The more languages you know, the more keys you have. If you know all the other languages and don't know your language that is called enslavement. If you know your language and add all the other languages, that is called empowerment." </a:t>
            </a:r>
            <a:r>
              <a:rPr lang="en-US" sz="2400" dirty="0" smtClean="0">
                <a:latin typeface="Abadi MT Condensed Light"/>
                <a:cs typeface="Abadi MT Condensed Light"/>
              </a:rPr>
              <a:t>(Ngugi Wa Thion'go 23 July 2012, Red Africa Launch, Lagos)</a:t>
            </a:r>
            <a:endParaRPr lang="en-GB" sz="2400" dirty="0" smtClean="0">
              <a:latin typeface="Abadi MT Condensed Light"/>
              <a:cs typeface="Abadi MT Condensed Light"/>
            </a:endParaRPr>
          </a:p>
        </p:txBody>
      </p:sp>
      <p:pic>
        <p:nvPicPr>
          <p:cNvPr id="6" name="Picture 5" descr="c. LDC Logo .ti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96528" y="6329676"/>
            <a:ext cx="609372" cy="464823"/>
          </a:xfrm>
          <a:prstGeom prst="rect">
            <a:avLst/>
          </a:prstGeom>
        </p:spPr>
      </p:pic>
      <p:pic>
        <p:nvPicPr>
          <p:cNvPr id="8" name="Picture 7" descr="np.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1000"/>
                                        <p:tgtEl>
                                          <p:spTgt spid="3">
                                            <p:txEl>
                                              <p:pRg st="1" end="1"/>
                                            </p:txEl>
                                          </p:spTgt>
                                        </p:tgtEl>
                                      </p:cBhvr>
                                    </p:animEffect>
                                    <p:anim calcmode="lin" valueType="num">
                                      <p:cBhvr>
                                        <p:cTn id="2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Effect transition="in" filter="fade">
                                      <p:cBhvr>
                                        <p:cTn id="36" dur="1000"/>
                                        <p:tgtEl>
                                          <p:spTgt spid="3">
                                            <p:txEl>
                                              <p:pRg st="4" end="4"/>
                                            </p:txEl>
                                          </p:spTgt>
                                        </p:tgtEl>
                                      </p:cBhvr>
                                    </p:animEffect>
                                    <p:anim calcmode="lin" valueType="num">
                                      <p:cBhvr>
                                        <p:cTn id="3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fade">
                                      <p:cBhvr>
                                        <p:cTn id="43" dur="1000"/>
                                        <p:tgtEl>
                                          <p:spTgt spid="3">
                                            <p:txEl>
                                              <p:pRg st="6" end="6"/>
                                            </p:txEl>
                                          </p:spTgt>
                                        </p:tgtEl>
                                      </p:cBhvr>
                                    </p:animEffect>
                                    <p:anim calcmode="lin" valueType="num">
                                      <p:cBhvr>
                                        <p:cTn id="44"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0709" y="230150"/>
            <a:ext cx="8389917" cy="1125761"/>
          </a:xfrm>
        </p:spPr>
        <p:txBody>
          <a:bodyPr>
            <a:normAutofit/>
          </a:bodyPr>
          <a:lstStyle/>
          <a:p>
            <a:r>
              <a:rPr lang="en-GB" sz="3200" b="1" dirty="0" smtClean="0">
                <a:solidFill>
                  <a:srgbClr val="FFFFFF"/>
                </a:solidFill>
                <a:effectLst/>
              </a:rPr>
              <a:t>Steps for effective and sustainable MLE in Nepal cont.</a:t>
            </a:r>
            <a:endParaRPr lang="en-US" sz="3200" dirty="0">
              <a:solidFill>
                <a:srgbClr val="FFFFFF"/>
              </a:solidFill>
              <a:effectLst/>
            </a:endParaRPr>
          </a:p>
        </p:txBody>
      </p:sp>
      <p:sp>
        <p:nvSpPr>
          <p:cNvPr id="3" name="Content Placeholder 2"/>
          <p:cNvSpPr>
            <a:spLocks noGrp="1"/>
          </p:cNvSpPr>
          <p:nvPr>
            <p:ph idx="1"/>
          </p:nvPr>
        </p:nvSpPr>
        <p:spPr>
          <a:xfrm>
            <a:off x="381000" y="1228911"/>
            <a:ext cx="8458200" cy="4981389"/>
          </a:xfrm>
        </p:spPr>
        <p:txBody>
          <a:bodyPr lIns="144000"/>
          <a:lstStyle/>
          <a:p>
            <a:pPr marL="0" lvl="0" indent="0">
              <a:spcBef>
                <a:spcPts val="0"/>
              </a:spcBef>
              <a:buNone/>
            </a:pPr>
            <a:endParaRPr lang="en-US" sz="800" b="1" dirty="0" smtClean="0">
              <a:latin typeface="Abadi MT Condensed Light"/>
              <a:cs typeface="Abadi MT Condensed Light"/>
            </a:endParaRPr>
          </a:p>
          <a:p>
            <a:pPr marL="342900" indent="-342900">
              <a:spcBef>
                <a:spcPts val="0"/>
              </a:spcBef>
            </a:pPr>
            <a:r>
              <a:rPr lang="en-US" sz="2400" b="1" dirty="0" smtClean="0">
                <a:latin typeface="Abadi MT Condensed Light"/>
                <a:cs typeface="Abadi MT Condensed Light"/>
              </a:rPr>
              <a:t>Model MLE programs: Region, Zone, District and Constituency  </a:t>
            </a:r>
          </a:p>
          <a:p>
            <a:pPr marL="0" lvl="0" indent="0">
              <a:spcBef>
                <a:spcPts val="0"/>
              </a:spcBef>
              <a:buNone/>
            </a:pPr>
            <a:endParaRPr lang="en-GB" sz="800" dirty="0" smtClean="0">
              <a:latin typeface="Abadi MT Condensed Light"/>
              <a:cs typeface="Abadi MT Condensed Light"/>
            </a:endParaRPr>
          </a:p>
          <a:p>
            <a:pPr marL="0" lvl="0" indent="0">
              <a:spcBef>
                <a:spcPts val="0"/>
              </a:spcBef>
              <a:buNone/>
            </a:pPr>
            <a:endParaRPr lang="en-GB" sz="800" dirty="0" smtClean="0">
              <a:latin typeface="Abadi MT Condensed Light"/>
              <a:cs typeface="Abadi MT Condensed Light"/>
            </a:endParaRPr>
          </a:p>
          <a:p>
            <a:pPr marL="0">
              <a:spcBef>
                <a:spcPts val="0"/>
              </a:spcBef>
            </a:pPr>
            <a:r>
              <a:rPr lang="en-US" sz="2400" b="1" dirty="0" smtClean="0">
                <a:latin typeface="Abadi MT Condensed Light"/>
                <a:cs typeface="Abadi MT Condensed Light"/>
              </a:rPr>
              <a:t>Promote one education system </a:t>
            </a:r>
            <a:endParaRPr lang="en-GB" sz="2400" b="1" dirty="0">
              <a:latin typeface="Abadi MT Condensed Light"/>
              <a:cs typeface="Abadi MT Condensed Light"/>
            </a:endParaRPr>
          </a:p>
          <a:p>
            <a:pPr marL="0" indent="0">
              <a:spcBef>
                <a:spcPts val="0"/>
              </a:spcBef>
              <a:buNone/>
            </a:pPr>
            <a:r>
              <a:rPr lang="en-US" sz="2400" dirty="0" smtClean="0">
                <a:latin typeface="Abadi MT Condensed Light"/>
                <a:cs typeface="Abadi MT Condensed Light"/>
              </a:rPr>
              <a:t>Encourage private schools to teach student’s MT as a subject &amp; ensure private schools to use the same curriculum as government schools. If government school can demonstrate excellent learning outcomes of student using their mother tongue as a Medium of Instruction this will stimulate private schools to use MT as a </a:t>
            </a:r>
            <a:r>
              <a:rPr lang="en-US" sz="2400" dirty="0" err="1" smtClean="0">
                <a:latin typeface="Abadi MT Condensed Light"/>
                <a:cs typeface="Abadi MT Condensed Light"/>
              </a:rPr>
              <a:t>MoI</a:t>
            </a:r>
            <a:r>
              <a:rPr lang="en-US" sz="2400" dirty="0" smtClean="0">
                <a:latin typeface="Abadi MT Condensed Light"/>
                <a:cs typeface="Abadi MT Condensed Light"/>
              </a:rPr>
              <a:t>. </a:t>
            </a:r>
            <a:endParaRPr lang="en-US" sz="800" dirty="0" smtClean="0">
              <a:latin typeface="Abadi MT Condensed Light"/>
              <a:cs typeface="Abadi MT Condensed Light"/>
            </a:endParaRPr>
          </a:p>
          <a:p>
            <a:pPr marL="0">
              <a:spcBef>
                <a:spcPts val="0"/>
              </a:spcBef>
              <a:buNone/>
            </a:pPr>
            <a:endParaRPr lang="en-GB" sz="800" dirty="0" smtClean="0">
              <a:latin typeface="Abadi MT Condensed Light"/>
              <a:cs typeface="Abadi MT Condensed Light"/>
            </a:endParaRPr>
          </a:p>
          <a:p>
            <a:pPr marL="0">
              <a:spcBef>
                <a:spcPts val="0"/>
              </a:spcBef>
              <a:buNone/>
            </a:pPr>
            <a:endParaRPr lang="en-GB" sz="800" dirty="0" smtClean="0">
              <a:latin typeface="Abadi MT Condensed Light"/>
              <a:cs typeface="Abadi MT Condensed Light"/>
            </a:endParaRPr>
          </a:p>
          <a:p>
            <a:pPr marL="0">
              <a:spcBef>
                <a:spcPts val="0"/>
              </a:spcBef>
            </a:pPr>
            <a:r>
              <a:rPr lang="en-US" sz="2400" b="1" dirty="0" smtClean="0">
                <a:latin typeface="Abadi MT Condensed Light"/>
                <a:cs typeface="Abadi MT Condensed Light"/>
              </a:rPr>
              <a:t>Transitional literacy projects for parents (Mother Tongue-Nepali-English)</a:t>
            </a:r>
            <a:endParaRPr lang="en-GB" sz="2400" dirty="0">
              <a:latin typeface="Abadi MT Condensed Light"/>
              <a:cs typeface="Abadi MT Condensed Light"/>
            </a:endParaRPr>
          </a:p>
          <a:p>
            <a:pPr marL="0" indent="0">
              <a:spcBef>
                <a:spcPts val="0"/>
              </a:spcBef>
              <a:buNone/>
            </a:pPr>
            <a:r>
              <a:rPr lang="en-US" sz="2400" dirty="0">
                <a:latin typeface="Abadi MT Condensed Light"/>
                <a:cs typeface="Abadi MT Condensed Light"/>
              </a:rPr>
              <a:t>L</a:t>
            </a:r>
            <a:r>
              <a:rPr lang="en-US" sz="2400" dirty="0" smtClean="0">
                <a:latin typeface="Abadi MT Condensed Light"/>
                <a:cs typeface="Abadi MT Condensed Light"/>
              </a:rPr>
              <a:t>iterate parents are better able to support their children’s education. </a:t>
            </a:r>
            <a:r>
              <a:rPr lang="en-US" sz="2400" dirty="0">
                <a:latin typeface="Abadi MT Condensed Light"/>
                <a:cs typeface="Abadi MT Condensed Light"/>
              </a:rPr>
              <a:t>T</a:t>
            </a:r>
            <a:r>
              <a:rPr lang="en-US" sz="2400" dirty="0" smtClean="0">
                <a:latin typeface="Abadi MT Condensed Light"/>
                <a:cs typeface="Abadi MT Condensed Light"/>
              </a:rPr>
              <a:t>he government should provide transitional literacy learning opportunities to  parents who request them.    </a:t>
            </a:r>
            <a:endParaRPr lang="en-GB" sz="2400" dirty="0">
              <a:latin typeface="Abadi MT Condensed Light"/>
              <a:cs typeface="Abadi MT Condensed Light"/>
            </a:endParaRPr>
          </a:p>
        </p:txBody>
      </p:sp>
      <p:pic>
        <p:nvPicPr>
          <p:cNvPr id="7" name="Picture 6" descr="c. LDC Logo .ti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96528" y="6342376"/>
            <a:ext cx="609372" cy="464823"/>
          </a:xfrm>
          <a:prstGeom prst="rect">
            <a:avLst/>
          </a:prstGeom>
        </p:spPr>
      </p:pic>
      <p:pic>
        <p:nvPicPr>
          <p:cNvPr id="8" name="Picture 7" descr="np.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writing limbu words.jpg"/>
          <p:cNvPicPr>
            <a:picLocks noChangeAspect="1"/>
          </p:cNvPicPr>
          <p:nvPr/>
        </p:nvPicPr>
        <p:blipFill>
          <a:blip r:embed="rId4">
            <a:alphaModFix amt="42000"/>
            <a:extLst>
              <a:ext uri="{28A0092B-C50C-407E-A947-70E740481C1C}">
                <a14:useLocalDpi xmlns:a14="http://schemas.microsoft.com/office/drawing/2010/main" val="0"/>
              </a:ext>
            </a:extLst>
          </a:blip>
          <a:stretch>
            <a:fillRect/>
          </a:stretch>
        </p:blipFill>
        <p:spPr>
          <a:xfrm>
            <a:off x="0" y="246376"/>
            <a:ext cx="9144000" cy="6096000"/>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1000"/>
                                        <p:tgtEl>
                                          <p:spTgt spid="3">
                                            <p:txEl>
                                              <p:pRg st="1" end="1"/>
                                            </p:txEl>
                                          </p:spTgt>
                                        </p:tgtEl>
                                      </p:cBhvr>
                                    </p:animEffect>
                                    <p:anim calcmode="lin" valueType="num">
                                      <p:cBhvr>
                                        <p:cTn id="16"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1000"/>
                                        <p:tgtEl>
                                          <p:spTgt spid="3">
                                            <p:txEl>
                                              <p:pRg st="5" end="5"/>
                                            </p:txEl>
                                          </p:spTgt>
                                        </p:tgtEl>
                                      </p:cBhvr>
                                    </p:animEffect>
                                    <p:anim calcmode="lin" valueType="num">
                                      <p:cBhvr>
                                        <p:cTn id="3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3">
                                            <p:txEl>
                                              <p:pRg st="8" end="8"/>
                                            </p:txEl>
                                          </p:spTgt>
                                        </p:tgtEl>
                                        <p:attrNameLst>
                                          <p:attrName>style.visibility</p:attrName>
                                        </p:attrNameLst>
                                      </p:cBhvr>
                                      <p:to>
                                        <p:strVal val="visible"/>
                                      </p:to>
                                    </p:set>
                                    <p:animEffect transition="in" filter="fade">
                                      <p:cBhvr>
                                        <p:cTn id="36" dur="1000"/>
                                        <p:tgtEl>
                                          <p:spTgt spid="3">
                                            <p:txEl>
                                              <p:pRg st="8" end="8"/>
                                            </p:txEl>
                                          </p:spTgt>
                                        </p:tgtEl>
                                      </p:cBhvr>
                                    </p:animEffect>
                                    <p:anim calcmode="lin" valueType="num">
                                      <p:cBhvr>
                                        <p:cTn id="37"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Effect transition="in" filter="fade">
                                      <p:cBhvr>
                                        <p:cTn id="43" dur="1000"/>
                                        <p:tgtEl>
                                          <p:spTgt spid="3">
                                            <p:txEl>
                                              <p:pRg st="9" end="9"/>
                                            </p:txEl>
                                          </p:spTgt>
                                        </p:tgtEl>
                                      </p:cBhvr>
                                    </p:animEffect>
                                    <p:anim calcmode="lin" valueType="num">
                                      <p:cBhvr>
                                        <p:cTn id="44"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6153" y="279412"/>
            <a:ext cx="8080647" cy="711665"/>
          </a:xfrm>
        </p:spPr>
        <p:txBody>
          <a:bodyPr>
            <a:normAutofit fontScale="90000"/>
          </a:bodyPr>
          <a:lstStyle/>
          <a:p>
            <a:r>
              <a:rPr lang="en-US" sz="3200" b="1" dirty="0" smtClean="0"/>
              <a:t/>
            </a:r>
            <a:br>
              <a:rPr lang="en-US" sz="3200" b="1" dirty="0" smtClean="0"/>
            </a:br>
            <a:r>
              <a:rPr lang="en-US" sz="3600" b="1" dirty="0" smtClean="0">
                <a:solidFill>
                  <a:srgbClr val="FFFFFF"/>
                </a:solidFill>
                <a:effectLst/>
              </a:rPr>
              <a:t>Conclusion</a:t>
            </a:r>
            <a:r>
              <a:rPr lang="en-GB" dirty="0" smtClean="0"/>
              <a:t/>
            </a:r>
            <a:br>
              <a:rPr lang="en-GB" dirty="0" smtClean="0"/>
            </a:br>
            <a:endParaRPr lang="en-US" dirty="0"/>
          </a:p>
        </p:txBody>
      </p:sp>
      <p:sp>
        <p:nvSpPr>
          <p:cNvPr id="3" name="Content Placeholder 2"/>
          <p:cNvSpPr>
            <a:spLocks noGrp="1"/>
          </p:cNvSpPr>
          <p:nvPr>
            <p:ph idx="1"/>
          </p:nvPr>
        </p:nvSpPr>
        <p:spPr>
          <a:xfrm>
            <a:off x="431800" y="932654"/>
            <a:ext cx="8585200" cy="5353846"/>
          </a:xfrm>
        </p:spPr>
        <p:txBody>
          <a:bodyPr>
            <a:noAutofit/>
          </a:bodyPr>
          <a:lstStyle/>
          <a:p>
            <a:pPr marL="0">
              <a:spcBef>
                <a:spcPts val="0"/>
              </a:spcBef>
              <a:buNone/>
            </a:pPr>
            <a:r>
              <a:rPr lang="en-US" b="1" dirty="0" smtClean="0">
                <a:latin typeface="Abadi MT Condensed Light"/>
                <a:cs typeface="Abadi MT Condensed Light"/>
              </a:rPr>
              <a:t>A. MLE: First priority in early grades of basic education to </a:t>
            </a:r>
          </a:p>
          <a:p>
            <a:pPr marL="320040" lvl="1" indent="0">
              <a:spcBef>
                <a:spcPts val="0"/>
              </a:spcBef>
              <a:buNone/>
            </a:pPr>
            <a:r>
              <a:rPr lang="en-US" dirty="0" smtClean="0">
                <a:latin typeface="Abadi MT Condensed Light"/>
                <a:cs typeface="Abadi MT Condensed Light"/>
              </a:rPr>
              <a:t>1. Develop a child friendly environment </a:t>
            </a:r>
          </a:p>
          <a:p>
            <a:pPr marL="320040" lvl="1" indent="0">
              <a:spcBef>
                <a:spcPts val="0"/>
              </a:spcBef>
              <a:buNone/>
            </a:pPr>
            <a:r>
              <a:rPr lang="en-US" dirty="0" smtClean="0">
                <a:latin typeface="Abadi MT Condensed Light"/>
                <a:cs typeface="Abadi MT Condensed Light"/>
              </a:rPr>
              <a:t>2. </a:t>
            </a:r>
            <a:r>
              <a:rPr lang="en-US" dirty="0">
                <a:latin typeface="Abadi MT Condensed Light"/>
                <a:cs typeface="Abadi MT Condensed Light"/>
              </a:rPr>
              <a:t>E</a:t>
            </a:r>
            <a:r>
              <a:rPr lang="en-US" dirty="0" smtClean="0">
                <a:latin typeface="Abadi MT Condensed Light"/>
                <a:cs typeface="Abadi MT Condensed Light"/>
              </a:rPr>
              <a:t>nsure quality education for all</a:t>
            </a:r>
          </a:p>
          <a:p>
            <a:pPr marL="320040" lvl="1" indent="0">
              <a:spcBef>
                <a:spcPts val="0"/>
              </a:spcBef>
              <a:buNone/>
            </a:pPr>
            <a:r>
              <a:rPr lang="en-US" dirty="0" smtClean="0">
                <a:latin typeface="Abadi MT Condensed Light"/>
                <a:cs typeface="Abadi MT Condensed Light"/>
              </a:rPr>
              <a:t>3. Achieve good learning environment</a:t>
            </a:r>
          </a:p>
          <a:p>
            <a:pPr marL="0" indent="0">
              <a:spcBef>
                <a:spcPts val="0"/>
              </a:spcBef>
              <a:buNone/>
            </a:pPr>
            <a:endParaRPr lang="en-GB" sz="800" dirty="0" smtClean="0">
              <a:latin typeface="Abadi MT Condensed Light"/>
              <a:cs typeface="Abadi MT Condensed Light"/>
            </a:endParaRPr>
          </a:p>
          <a:p>
            <a:pPr marL="0">
              <a:spcBef>
                <a:spcPts val="0"/>
              </a:spcBef>
              <a:buNone/>
            </a:pPr>
            <a:r>
              <a:rPr lang="en-GB" b="1" dirty="0" smtClean="0">
                <a:latin typeface="Abadi MT Condensed Light"/>
                <a:cs typeface="Abadi MT Condensed Light"/>
              </a:rPr>
              <a:t>B. Advocacy and Capacity Building</a:t>
            </a:r>
          </a:p>
          <a:p>
            <a:pPr marL="585216" lvl="2">
              <a:spcBef>
                <a:spcPts val="0"/>
              </a:spcBef>
              <a:buNone/>
            </a:pPr>
            <a:r>
              <a:rPr lang="en-GB" sz="2400" dirty="0" smtClean="0">
                <a:latin typeface="Abadi MT Condensed Light"/>
                <a:cs typeface="Abadi MT Condensed Light"/>
              </a:rPr>
              <a:t>1. Continue advocacy for positive and active participations of stakeholders</a:t>
            </a:r>
          </a:p>
          <a:p>
            <a:pPr marL="585216" lvl="2">
              <a:spcBef>
                <a:spcPts val="0"/>
              </a:spcBef>
              <a:buNone/>
            </a:pPr>
            <a:r>
              <a:rPr lang="en-GB" sz="2400" dirty="0" smtClean="0">
                <a:latin typeface="Abadi MT Condensed Light"/>
                <a:cs typeface="Abadi MT Condensed Light"/>
              </a:rPr>
              <a:t>2. Improve school facilities &amp; develop capacity of local communities </a:t>
            </a:r>
          </a:p>
          <a:p>
            <a:pPr marL="585216" lvl="2">
              <a:spcBef>
                <a:spcPts val="0"/>
              </a:spcBef>
              <a:buNone/>
            </a:pPr>
            <a:r>
              <a:rPr lang="en-GB" sz="2400" dirty="0" smtClean="0">
                <a:latin typeface="Abadi MT Condensed Light"/>
                <a:cs typeface="Abadi MT Condensed Light"/>
              </a:rPr>
              <a:t>3. Training to school management committee</a:t>
            </a:r>
          </a:p>
          <a:p>
            <a:pPr marL="585216" lvl="2">
              <a:spcBef>
                <a:spcPts val="0"/>
              </a:spcBef>
              <a:buNone/>
            </a:pPr>
            <a:r>
              <a:rPr lang="en-GB" sz="2400" dirty="0">
                <a:latin typeface="Abadi MT Condensed Light"/>
                <a:cs typeface="Abadi MT Condensed Light"/>
              </a:rPr>
              <a:t>4</a:t>
            </a:r>
            <a:r>
              <a:rPr lang="en-GB" sz="2400" dirty="0" smtClean="0">
                <a:latin typeface="Abadi MT Condensed Light"/>
                <a:cs typeface="Abadi MT Condensed Light"/>
              </a:rPr>
              <a:t>. Teacher training and coaching: quality teacher</a:t>
            </a:r>
          </a:p>
          <a:p>
            <a:pPr marL="0">
              <a:spcBef>
                <a:spcPts val="0"/>
              </a:spcBef>
              <a:buNone/>
            </a:pPr>
            <a:endParaRPr lang="en-GB" sz="800" dirty="0" smtClean="0">
              <a:latin typeface="Abadi MT Condensed Light"/>
              <a:cs typeface="Abadi MT Condensed Light"/>
            </a:endParaRPr>
          </a:p>
          <a:p>
            <a:pPr marL="0">
              <a:spcBef>
                <a:spcPts val="0"/>
              </a:spcBef>
              <a:buNone/>
            </a:pPr>
            <a:r>
              <a:rPr lang="en-GB" b="1" dirty="0" smtClean="0">
                <a:latin typeface="Abadi MT Condensed Light"/>
                <a:cs typeface="Abadi MT Condensed Light"/>
              </a:rPr>
              <a:t>C. Coordination, monitoring and evaluation from Government</a:t>
            </a:r>
          </a:p>
          <a:p>
            <a:pPr marL="585216" lvl="2">
              <a:spcBef>
                <a:spcPts val="0"/>
              </a:spcBef>
              <a:buNone/>
            </a:pPr>
            <a:r>
              <a:rPr lang="en-GB" sz="2400" dirty="0" smtClean="0">
                <a:latin typeface="Abadi MT Condensed Light"/>
                <a:cs typeface="Abadi MT Condensed Light"/>
              </a:rPr>
              <a:t>1. Develop effective monitoring &amp; evaluation mechanisms to improve teacher’s performance</a:t>
            </a:r>
          </a:p>
          <a:p>
            <a:pPr marL="585216" lvl="2">
              <a:spcBef>
                <a:spcPts val="0"/>
              </a:spcBef>
              <a:buNone/>
            </a:pPr>
            <a:r>
              <a:rPr lang="en-GB" sz="2400" dirty="0" smtClean="0">
                <a:latin typeface="Abadi MT Condensed Light"/>
                <a:cs typeface="Abadi MT Condensed Light"/>
              </a:rPr>
              <a:t>2. DoE plan and make strategies to work with I/NGOs</a:t>
            </a:r>
            <a:endParaRPr lang="en-GB" sz="2400" dirty="0">
              <a:latin typeface="Abadi MT Condensed Light"/>
              <a:cs typeface="Abadi MT Condensed Light"/>
            </a:endParaRPr>
          </a:p>
        </p:txBody>
      </p:sp>
      <p:pic>
        <p:nvPicPr>
          <p:cNvPr id="5" name="Picture 4" descr="c. LDC Logo .ti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96528" y="6342376"/>
            <a:ext cx="609372" cy="464823"/>
          </a:xfrm>
          <a:prstGeom prst="rect">
            <a:avLst/>
          </a:prstGeom>
        </p:spPr>
      </p:pic>
      <p:pic>
        <p:nvPicPr>
          <p:cNvPr id="7" name="Picture 6" descr="np.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3">
                                            <p:txEl>
                                              <p:pRg st="11" end="11"/>
                                            </p:txEl>
                                          </p:spTgt>
                                        </p:tgtEl>
                                        <p:attrNameLst>
                                          <p:attrName>style.visibility</p:attrName>
                                        </p:attrNameLst>
                                      </p:cBhvr>
                                      <p:to>
                                        <p:strVal val="visible"/>
                                      </p:to>
                                    </p:set>
                                    <p:anim calcmode="lin" valueType="num">
                                      <p:cBhvr additive="base">
                                        <p:cTn id="57"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5600" y="5778500"/>
            <a:ext cx="8318500" cy="1012188"/>
          </a:xfrm>
        </p:spPr>
        <p:txBody>
          <a:bodyPr>
            <a:normAutofit/>
          </a:bodyPr>
          <a:lstStyle/>
          <a:p>
            <a:pPr marL="137160" indent="0" algn="ctr">
              <a:buNone/>
            </a:pPr>
            <a:r>
              <a:rPr lang="ne-NP" sz="4000" dirty="0" smtClean="0">
                <a:latin typeface="Abadi MT Condensed Light"/>
                <a:cs typeface="Abadi MT Condensed Light"/>
              </a:rPr>
              <a:t>धन्यवाद</a:t>
            </a:r>
            <a:r>
              <a:rPr lang="en-GB" sz="4000" dirty="0">
                <a:latin typeface="Abadi MT Condensed Light"/>
                <a:cs typeface="Abadi MT Condensed Light"/>
              </a:rPr>
              <a:t> </a:t>
            </a:r>
            <a:r>
              <a:rPr lang="en-GB" sz="4000" dirty="0" smtClean="0">
                <a:latin typeface="Abadi MT Condensed Light"/>
                <a:cs typeface="Abadi MT Condensed Light"/>
              </a:rPr>
              <a:t> </a:t>
            </a:r>
            <a:r>
              <a:rPr lang="en-US" sz="4000" dirty="0" err="1" smtClean="0">
                <a:latin typeface="Abadi MT Condensed Light"/>
                <a:cs typeface="Abadi MT Condensed Light"/>
              </a:rPr>
              <a:t>Xiexie</a:t>
            </a:r>
            <a:r>
              <a:rPr lang="en-US" sz="4000" dirty="0" smtClean="0">
                <a:latin typeface="Abadi MT Condensed Light"/>
                <a:cs typeface="Abadi MT Condensed Light"/>
              </a:rPr>
              <a:t> Thank You</a:t>
            </a:r>
          </a:p>
          <a:p>
            <a:pPr marL="137160" indent="0" algn="ctr">
              <a:buNone/>
            </a:pPr>
            <a:endParaRPr lang="ne-NP" sz="1700" dirty="0" smtClean="0">
              <a:latin typeface="Abadi MT Condensed Light"/>
              <a:cs typeface="Abadi MT Condensed Light"/>
            </a:endParaRPr>
          </a:p>
        </p:txBody>
      </p:sp>
      <p:pic>
        <p:nvPicPr>
          <p:cNvPr id="5" name="Picture 4" descr="np.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106" y="6590"/>
            <a:ext cx="786004" cy="958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c. LDC Logo .ti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6528" y="6342376"/>
            <a:ext cx="609372" cy="464823"/>
          </a:xfrm>
          <a:prstGeom prst="rect">
            <a:avLst/>
          </a:prstGeom>
        </p:spPr>
      </p:pic>
      <p:sp>
        <p:nvSpPr>
          <p:cNvPr id="9" name="Content Placeholder 2"/>
          <p:cNvSpPr txBox="1">
            <a:spLocks/>
          </p:cNvSpPr>
          <p:nvPr/>
        </p:nvSpPr>
        <p:spPr>
          <a:xfrm>
            <a:off x="571500" y="501890"/>
            <a:ext cx="8242300" cy="5365510"/>
          </a:xfrm>
          <a:prstGeom prst="rect">
            <a:avLst/>
          </a:prstGeom>
        </p:spPr>
        <p:txBody>
          <a:bodyPr vert="horz">
            <a:noAutofit/>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buNone/>
            </a:pPr>
            <a:r>
              <a:rPr lang="en-US" sz="1800" dirty="0"/>
              <a:t>The use of mother tongue in Basic Education as a means to providing a strong foundation leading to quality education remains a great challenge in Nepal.</a:t>
            </a:r>
            <a:r>
              <a:rPr lang="en-GB" sz="1800" dirty="0"/>
              <a:t> </a:t>
            </a:r>
            <a:endParaRPr lang="en-GB" sz="1800" dirty="0" smtClean="0"/>
          </a:p>
          <a:p>
            <a:pPr marL="137160" indent="0">
              <a:buNone/>
            </a:pPr>
            <a:endParaRPr lang="en-US" sz="1000" dirty="0" smtClean="0">
              <a:latin typeface="Abadi MT Condensed Light"/>
              <a:cs typeface="Abadi MT Condensed Light"/>
            </a:endParaRPr>
          </a:p>
          <a:p>
            <a:pPr marL="137160" indent="0">
              <a:buNone/>
            </a:pPr>
            <a:r>
              <a:rPr lang="en-US" sz="1800" dirty="0" smtClean="0">
                <a:cs typeface="Abadi MT Condensed Light"/>
              </a:rPr>
              <a:t>We </a:t>
            </a:r>
            <a:r>
              <a:rPr lang="en-US" sz="1800" dirty="0">
                <a:cs typeface="Abadi MT Condensed Light"/>
              </a:rPr>
              <a:t>know the importance of mother tongue in education. Experts have also agreed on the usefulness of MLE to provide quality education for all. But the use of mother tongue (MT) as a medium of instruction for students is an issue of debate among the stakeholders</a:t>
            </a:r>
            <a:r>
              <a:rPr lang="en-US" sz="1800" dirty="0"/>
              <a:t>.</a:t>
            </a:r>
            <a:endParaRPr lang="en-GB" sz="1800" dirty="0"/>
          </a:p>
          <a:p>
            <a:pPr marL="137160" indent="0">
              <a:buNone/>
            </a:pPr>
            <a:endParaRPr lang="en-US" sz="1000" dirty="0" smtClean="0">
              <a:cs typeface="Abadi MT Condensed Light"/>
            </a:endParaRPr>
          </a:p>
          <a:p>
            <a:pPr marL="137160" indent="0">
              <a:buNone/>
            </a:pPr>
            <a:r>
              <a:rPr lang="en-US" sz="1800" dirty="0" smtClean="0">
                <a:cs typeface="Abadi MT Condensed Light"/>
              </a:rPr>
              <a:t>Nothing </a:t>
            </a:r>
            <a:r>
              <a:rPr lang="en-US" sz="1800" dirty="0">
                <a:cs typeface="Abadi MT Condensed Light"/>
              </a:rPr>
              <a:t>is impossible. We will have to make honest involvement and work together to reform our education system. We reformed our political system but our attitudes are same as before because we are product of existing education system. So, we are not getting successes to change our attitudes and behaviors. It will only be possible if we reform our education system as our sociopolitical changes.</a:t>
            </a:r>
            <a:endParaRPr lang="en-GB" sz="1800" dirty="0">
              <a:cs typeface="Abadi MT Condensed Light"/>
            </a:endParaRPr>
          </a:p>
          <a:p>
            <a:pPr marL="137160" indent="0">
              <a:buFont typeface="Wingdings 2"/>
              <a:buNone/>
            </a:pPr>
            <a:endParaRPr lang="en-US" sz="1000" dirty="0" smtClean="0">
              <a:solidFill>
                <a:srgbClr val="FF0000"/>
              </a:solidFill>
              <a:cs typeface="Abadi MT Condensed Light"/>
            </a:endParaRPr>
          </a:p>
          <a:p>
            <a:pPr marL="137160" indent="0">
              <a:buNone/>
            </a:pPr>
            <a:r>
              <a:rPr lang="en-US" sz="1800" dirty="0">
                <a:cs typeface="Abadi MT Condensed Light"/>
              </a:rPr>
              <a:t>We need to feel good about our work and be ready to accept constructive criticisms so that we can improve our working strategies for the sake of the children and the betterment of our nation (Nepal) to make the slogan “</a:t>
            </a:r>
            <a:r>
              <a:rPr lang="en-US" sz="1800" b="1" dirty="0">
                <a:cs typeface="Abadi MT Condensed Light"/>
              </a:rPr>
              <a:t>Quality education Transform the nation</a:t>
            </a:r>
            <a:r>
              <a:rPr lang="en-US" sz="1800" dirty="0">
                <a:cs typeface="Abadi MT Condensed Light"/>
              </a:rPr>
              <a:t>” becomes a reality</a:t>
            </a:r>
            <a:r>
              <a:rPr lang="en-US" sz="1800" dirty="0" smtClean="0">
                <a:cs typeface="Abadi MT Condensed Light"/>
              </a:rPr>
              <a:t>.</a:t>
            </a:r>
            <a:endParaRPr lang="en-US" sz="1800" dirty="0">
              <a:cs typeface="Abadi MT Condensed Light"/>
            </a:endParaRPr>
          </a:p>
        </p:txBody>
      </p:sp>
    </p:spTree>
    <p:extLst>
      <p:ext uri="{BB962C8B-B14F-4D97-AF65-F5344CB8AC3E}">
        <p14:creationId xmlns:p14="http://schemas.microsoft.com/office/powerpoint/2010/main" val="2339481915"/>
      </p:ext>
    </p:extLst>
  </p:cSld>
  <p:clrMapOvr>
    <a:masterClrMapping/>
  </p:clrMapOvr>
  <p:transition xmlns:p14="http://schemas.microsoft.com/office/powerpoint/2010/main" spd="slow">
    <p:randomBar dir="vert"/>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anim calcmode="lin" valueType="num">
                                      <p:cBhvr additive="base">
                                        <p:cTn id="13"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4" end="4"/>
                                            </p:txEl>
                                          </p:spTgt>
                                        </p:tgtEl>
                                        <p:attrNameLst>
                                          <p:attrName>style.visibility</p:attrName>
                                        </p:attrNameLst>
                                      </p:cBhvr>
                                      <p:to>
                                        <p:strVal val="visible"/>
                                      </p:to>
                                    </p:set>
                                    <p:anim calcmode="lin" valueType="num">
                                      <p:cBhvr additive="base">
                                        <p:cTn id="19"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6" end="6"/>
                                            </p:txEl>
                                          </p:spTgt>
                                        </p:tgtEl>
                                        <p:attrNameLst>
                                          <p:attrName>style.visibility</p:attrName>
                                        </p:attrNameLst>
                                      </p:cBhvr>
                                      <p:to>
                                        <p:strVal val="visible"/>
                                      </p:to>
                                    </p:set>
                                    <p:anim calcmode="lin" valueType="num">
                                      <p:cBhvr additive="base">
                                        <p:cTn id="25"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anim calcmode="lin" valueType="num">
                                      <p:cBhvr additive="base">
                                        <p:cTn id="3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pex">
      <a:majorFont>
        <a:latin typeface="Lucida Sans"/>
        <a:ea typeface=""/>
        <a:cs typeface=""/>
        <a:font script="Grek" typeface="Arial"/>
        <a:font script="Cyrl" typeface="Arial"/>
        <a:font script="Jpan" typeface="ヒラギノ丸ゴ Pro W4"/>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ＭＳ 明朝"/>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25505</TotalTime>
  <Words>2391</Words>
  <Application>Microsoft Macintosh PowerPoint</Application>
  <PresentationFormat>On-screen Show (4:3)</PresentationFormat>
  <Paragraphs>250</Paragraphs>
  <Slides>25</Slides>
  <Notes>6</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Apex</vt:lpstr>
      <vt:lpstr>          </vt:lpstr>
      <vt:lpstr>Language situation </vt:lpstr>
      <vt:lpstr>Language in Education Policies</vt:lpstr>
      <vt:lpstr>Language in Education Policies  Cont.</vt:lpstr>
      <vt:lpstr>  Nepal’s International Agreements  </vt:lpstr>
      <vt:lpstr> Positive Developments in MLE </vt:lpstr>
      <vt:lpstr>Positive Developments in MLE cont.</vt:lpstr>
      <vt:lpstr>Changes in Limbu and Tharu schools</vt:lpstr>
      <vt:lpstr> Key benefits of MLE </vt:lpstr>
      <vt:lpstr> Key benefits of MLE cont. </vt:lpstr>
      <vt:lpstr>Key Benefits of MLE cont.</vt:lpstr>
      <vt:lpstr>Key concerns and challenges</vt:lpstr>
      <vt:lpstr>Key concerns and challenges cont.</vt:lpstr>
      <vt:lpstr>Key concerns and challenges cont.</vt:lpstr>
      <vt:lpstr>Key concerns and challenges cont.</vt:lpstr>
      <vt:lpstr>Key concerns and challenges cont.</vt:lpstr>
      <vt:lpstr>Opportunities</vt:lpstr>
      <vt:lpstr> Steps for effective and sustainable  MLE in Nepal </vt:lpstr>
      <vt:lpstr>Steps for effective and sustainable  MLE in Nepal cont.</vt:lpstr>
      <vt:lpstr>Steps for effective and sustainable MLE in Nepal cont.</vt:lpstr>
      <vt:lpstr>Steps for effective and sustainable  MLE in Nepal cont.</vt:lpstr>
      <vt:lpstr>Steps for effective and sustainable  MLE in Nepal cont.</vt:lpstr>
      <vt:lpstr>Steps for effective and sustainable MLE in Nepal cont.</vt:lpstr>
      <vt:lpstr> Conclusion </vt:lpstr>
      <vt:lpstr>PowerPoint Presentation</vt:lpstr>
    </vt:vector>
  </TitlesOfParts>
  <Company>LDC-Nepal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Reg Naylor</dc:creator>
  <cp:lastModifiedBy>Pushker Kadel</cp:lastModifiedBy>
  <cp:revision>97</cp:revision>
  <cp:lastPrinted>2013-10-27T10:21:05Z</cp:lastPrinted>
  <dcterms:created xsi:type="dcterms:W3CDTF">2013-09-17T03:47:38Z</dcterms:created>
  <dcterms:modified xsi:type="dcterms:W3CDTF">2014-11-28T14:54:43Z</dcterms:modified>
</cp:coreProperties>
</file>