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75" r:id="rId4"/>
    <p:sldId id="263" r:id="rId5"/>
    <p:sldId id="264" r:id="rId6"/>
    <p:sldId id="261" r:id="rId7"/>
    <p:sldId id="266" r:id="rId8"/>
    <p:sldId id="269" r:id="rId9"/>
    <p:sldId id="258" r:id="rId10"/>
    <p:sldId id="260" r:id="rId11"/>
    <p:sldId id="265" r:id="rId12"/>
    <p:sldId id="270" r:id="rId13"/>
    <p:sldId id="271" r:id="rId14"/>
    <p:sldId id="272" r:id="rId15"/>
    <p:sldId id="274" r:id="rId16"/>
    <p:sldId id="26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50"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62AFF9-F967-42B1-AF10-047F62A308C8}" type="datetimeFigureOut">
              <a:rPr lang="en-GB" smtClean="0"/>
              <a:t>03/12/2014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9376FC-8339-40C0-897A-B4C83FC22422}" type="slidenum">
              <a:rPr lang="en-GB" smtClean="0"/>
              <a:t>‹#›</a:t>
            </a:fld>
            <a:endParaRPr lang="en-GB"/>
          </a:p>
        </p:txBody>
      </p:sp>
    </p:spTree>
    <p:extLst>
      <p:ext uri="{BB962C8B-B14F-4D97-AF65-F5344CB8AC3E}">
        <p14:creationId xmlns:p14="http://schemas.microsoft.com/office/powerpoint/2010/main" val="3117061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Yunnan"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en.wikipedia.org/wiki/China"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18E5AD7F-CD0B-4B40-B9E2-4AE1492B3628}" type="slidenum">
              <a:rPr lang="en-US"/>
              <a:pPr/>
              <a:t>6</a:t>
            </a:fld>
            <a:endParaRPr lang="en-US"/>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18E5AD7F-CD0B-4B40-B9E2-4AE1492B3628}" type="slidenum">
              <a:rPr lang="en-US"/>
              <a:pPr/>
              <a:t>7</a:t>
            </a:fld>
            <a:endParaRPr lang="en-US"/>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we put the most </a:t>
            </a:r>
            <a:r>
              <a:rPr lang="en-US" dirty="0" err="1" smtClean="0"/>
              <a:t>impactive</a:t>
            </a:r>
            <a:r>
              <a:rPr lang="en-US" dirty="0" smtClean="0"/>
              <a:t> factors in perspective,</a:t>
            </a:r>
            <a:r>
              <a:rPr lang="en-US" baseline="0" dirty="0" smtClean="0"/>
              <a:t> we may arrive at this graphic representation. </a:t>
            </a:r>
            <a:endParaRPr lang="en-GB" dirty="0"/>
          </a:p>
        </p:txBody>
      </p:sp>
      <p:sp>
        <p:nvSpPr>
          <p:cNvPr id="4" name="Slide Number Placeholder 3"/>
          <p:cNvSpPr>
            <a:spLocks noGrp="1"/>
          </p:cNvSpPr>
          <p:nvPr>
            <p:ph type="sldNum" sz="quarter" idx="10"/>
          </p:nvPr>
        </p:nvSpPr>
        <p:spPr/>
        <p:txBody>
          <a:bodyPr/>
          <a:lstStyle/>
          <a:p>
            <a:fld id="{E99376FC-8339-40C0-897A-B4C83FC22422}" type="slidenum">
              <a:rPr lang="en-GB" smtClean="0"/>
              <a:t>9</a:t>
            </a:fld>
            <a:endParaRPr lang="en-GB"/>
          </a:p>
        </p:txBody>
      </p:sp>
    </p:spTree>
    <p:extLst>
      <p:ext uri="{BB962C8B-B14F-4D97-AF65-F5344CB8AC3E}">
        <p14:creationId xmlns:p14="http://schemas.microsoft.com/office/powerpoint/2010/main" val="2425684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we </a:t>
            </a:r>
            <a:r>
              <a:rPr lang="en-US" dirty="0" err="1" smtClean="0"/>
              <a:t>analyse</a:t>
            </a:r>
            <a:r>
              <a:rPr lang="en-US" baseline="0" dirty="0" smtClean="0"/>
              <a:t> these contextual factors, we may become aware that many factors exist in continuum. Also we may observe that one end of the continuum, such as high </a:t>
            </a:r>
            <a:r>
              <a:rPr lang="en-US" baseline="0" dirty="0" err="1" smtClean="0"/>
              <a:t>ethnolinguistic</a:t>
            </a:r>
            <a:r>
              <a:rPr lang="en-US" baseline="0" dirty="0" smtClean="0"/>
              <a:t> vitality, is likely to bring about additive </a:t>
            </a:r>
            <a:r>
              <a:rPr lang="en-US" baseline="0" dirty="0" err="1" smtClean="0"/>
              <a:t>trilingualism</a:t>
            </a:r>
            <a:r>
              <a:rPr lang="en-US" baseline="0" dirty="0" smtClean="0"/>
              <a:t> while the other end, such as low </a:t>
            </a:r>
            <a:r>
              <a:rPr lang="en-US" baseline="0" dirty="0" err="1" smtClean="0"/>
              <a:t>ethnolinguistic</a:t>
            </a:r>
            <a:r>
              <a:rPr lang="en-US" baseline="0" dirty="0" smtClean="0"/>
              <a:t> vitality, leads to subtractive </a:t>
            </a:r>
            <a:r>
              <a:rPr lang="en-US" baseline="0" dirty="0" err="1" smtClean="0"/>
              <a:t>trilingualism</a:t>
            </a:r>
            <a:r>
              <a:rPr lang="en-US" baseline="0" dirty="0" smtClean="0"/>
              <a:t>.   </a:t>
            </a:r>
            <a:endParaRPr lang="en-GB" dirty="0"/>
          </a:p>
        </p:txBody>
      </p:sp>
      <p:sp>
        <p:nvSpPr>
          <p:cNvPr id="4" name="Slide Number Placeholder 3"/>
          <p:cNvSpPr>
            <a:spLocks noGrp="1"/>
          </p:cNvSpPr>
          <p:nvPr>
            <p:ph type="sldNum" sz="quarter" idx="10"/>
          </p:nvPr>
        </p:nvSpPr>
        <p:spPr/>
        <p:txBody>
          <a:bodyPr/>
          <a:lstStyle/>
          <a:p>
            <a:fld id="{E99376FC-8339-40C0-897A-B4C83FC22422}" type="slidenum">
              <a:rPr lang="en-GB" smtClean="0"/>
              <a:t>10</a:t>
            </a:fld>
            <a:endParaRPr lang="en-GB"/>
          </a:p>
        </p:txBody>
      </p:sp>
    </p:spTree>
    <p:extLst>
      <p:ext uri="{BB962C8B-B14F-4D97-AF65-F5344CB8AC3E}">
        <p14:creationId xmlns:p14="http://schemas.microsoft.com/office/powerpoint/2010/main" val="1101378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For</a:t>
            </a:r>
            <a:r>
              <a:rPr lang="en-GB" baseline="0" dirty="0" smtClean="0"/>
              <a:t> more a half century since the founding of PRC, the theme of the main propaganda photo to show ethnic harmony has remained the same. Mainly girls in minority costumes in front of </a:t>
            </a:r>
            <a:r>
              <a:rPr lang="en-GB" baseline="0" dirty="0" err="1" smtClean="0"/>
              <a:t>Tian</a:t>
            </a:r>
            <a:r>
              <a:rPr lang="en-GB" baseline="0" dirty="0" smtClean="0"/>
              <a:t> </a:t>
            </a:r>
            <a:r>
              <a:rPr lang="en-GB" baseline="0" dirty="0" err="1" smtClean="0"/>
              <a:t>Anmen</a:t>
            </a:r>
            <a:r>
              <a:rPr lang="en-GB" baseline="0" dirty="0" smtClean="0"/>
              <a:t> under the big portrait of Chairman Mao.   </a:t>
            </a:r>
            <a:endParaRPr lang="en-GB" dirty="0"/>
          </a:p>
        </p:txBody>
      </p:sp>
      <p:sp>
        <p:nvSpPr>
          <p:cNvPr id="4" name="Slide Number Placeholder 3"/>
          <p:cNvSpPr>
            <a:spLocks noGrp="1"/>
          </p:cNvSpPr>
          <p:nvPr>
            <p:ph type="sldNum" sz="quarter" idx="10"/>
          </p:nvPr>
        </p:nvSpPr>
        <p:spPr/>
        <p:txBody>
          <a:bodyPr/>
          <a:lstStyle/>
          <a:p>
            <a:fld id="{8DA65E69-4415-4AA1-BC5D-0DEA420B3B44}" type="slidenum">
              <a:rPr lang="en-GB" smtClean="0"/>
              <a:t>13</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 </a:t>
            </a:r>
            <a:r>
              <a:rPr lang="en-GB" dirty="0" smtClean="0">
                <a:hlinkClick r:id="rId3" tooltip="Yunnan"/>
              </a:rPr>
              <a:t>Yunnan</a:t>
            </a:r>
            <a:r>
              <a:rPr lang="en-GB" dirty="0" smtClean="0"/>
              <a:t>(</a:t>
            </a:r>
            <a:r>
              <a:rPr lang="en-GB" dirty="0" smtClean="0">
                <a:hlinkClick r:id="rId4" tooltip="China"/>
              </a:rPr>
              <a:t>China</a:t>
            </a:r>
            <a:r>
              <a:rPr lang="en-GB" dirty="0" smtClean="0"/>
              <a:t>), Water Splashing Festival is celebrated by the Dai ethnic group which is the one of the 55 ethnic minorities in </a:t>
            </a:r>
            <a:r>
              <a:rPr lang="en-GB" dirty="0" smtClean="0">
                <a:hlinkClick r:id="rId4" tooltip="China"/>
              </a:rPr>
              <a:t>China</a:t>
            </a:r>
            <a:r>
              <a:rPr lang="en-GB" dirty="0" smtClean="0"/>
              <a:t>. The whole celebration usually starts in April 13 and it takes about 3–7 days. Traditionally people gently sprinkled water on one another as a sign of respect, but now some do it every day, for tourists!</a:t>
            </a:r>
            <a:endParaRPr lang="en-GB" dirty="0"/>
          </a:p>
        </p:txBody>
      </p:sp>
      <p:sp>
        <p:nvSpPr>
          <p:cNvPr id="4" name="Slide Number Placeholder 3"/>
          <p:cNvSpPr>
            <a:spLocks noGrp="1"/>
          </p:cNvSpPr>
          <p:nvPr>
            <p:ph type="sldNum" sz="quarter" idx="10"/>
          </p:nvPr>
        </p:nvSpPr>
        <p:spPr/>
        <p:txBody>
          <a:bodyPr/>
          <a:lstStyle/>
          <a:p>
            <a:fld id="{8DA65E69-4415-4AA1-BC5D-0DEA420B3B44}" type="slidenum">
              <a:rPr lang="en-GB" smtClean="0"/>
              <a:t>14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141E99F0-727B-4AF3-886E-73683EBE65F2}" type="slidenum">
              <a:rPr lang="en-GB" smtClean="0"/>
              <a:pPr/>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E99F0-727B-4AF3-886E-73683EBE65F2}" type="slidenum">
              <a:rPr lang="en-GB" smtClean="0"/>
              <a:pPr/>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141E99F0-727B-4AF3-886E-73683EBE65F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1E99F0-727B-4AF3-886E-73683EBE65F2}" type="slidenum">
              <a:rPr lang="en-GB" smtClean="0"/>
              <a:pPr/>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1E99F0-727B-4AF3-886E-73683EBE65F2}" type="slidenum">
              <a:rPr lang="en-GB" smtClean="0"/>
              <a:pPr/>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1E99F0-727B-4AF3-886E-73683EBE65F2}"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1E99F0-727B-4AF3-886E-73683EBE65F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1E99F0-727B-4AF3-886E-73683EBE65F2}" type="slidenum">
              <a:rPr lang="en-GB" smtClean="0"/>
              <a:pPr/>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141E99F0-727B-4AF3-886E-73683EBE65F2}" type="slidenum">
              <a:rPr lang="en-GB" smtClean="0"/>
              <a:pPr/>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E99F0-727B-4AF3-886E-73683EBE65F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E529FE8-37A1-44BB-8A5D-78500BFCBA2A}" type="datetimeFigureOut">
              <a:rPr lang="en-GB" smtClean="0"/>
              <a:pPr/>
              <a:t>03/12/2014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E99F0-727B-4AF3-886E-73683EBE65F2}"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0"/>
            <a:ext cx="8001000" cy="121602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566738" y="1752600"/>
            <a:ext cx="39243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3438" y="1752600"/>
            <a:ext cx="3924300" cy="205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3438" y="3962400"/>
            <a:ext cx="3924300" cy="2057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9"/>
          <p:cNvSpPr>
            <a:spLocks noGrp="1" noChangeArrowheads="1"/>
          </p:cNvSpPr>
          <p:nvPr>
            <p:ph type="dt" sz="half" idx="10"/>
          </p:nvPr>
        </p:nvSpPr>
        <p:spPr>
          <a:ln/>
        </p:spPr>
        <p:txBody>
          <a:bodyPr/>
          <a:lstStyle>
            <a:lvl1pPr>
              <a:defRPr/>
            </a:lvl1pPr>
          </a:lstStyle>
          <a:p>
            <a:pPr>
              <a:defRPr/>
            </a:pPr>
            <a:endParaRPr lang="en-GB"/>
          </a:p>
        </p:txBody>
      </p:sp>
      <p:sp>
        <p:nvSpPr>
          <p:cNvPr id="7" name="Rectangle 10"/>
          <p:cNvSpPr>
            <a:spLocks noGrp="1" noChangeArrowheads="1"/>
          </p:cNvSpPr>
          <p:nvPr>
            <p:ph type="ftr" sz="quarter" idx="11"/>
          </p:nvPr>
        </p:nvSpPr>
        <p:spPr>
          <a:ln/>
        </p:spPr>
        <p:txBody>
          <a:bodyPr/>
          <a:lstStyle>
            <a:lvl1pPr>
              <a:defRPr/>
            </a:lvl1pPr>
          </a:lstStyle>
          <a:p>
            <a:pPr>
              <a:defRPr/>
            </a:pPr>
            <a:endParaRPr lang="en-GB"/>
          </a:p>
        </p:txBody>
      </p:sp>
      <p:sp>
        <p:nvSpPr>
          <p:cNvPr id="8" name="Rectangle 11"/>
          <p:cNvSpPr>
            <a:spLocks noGrp="1" noChangeArrowheads="1"/>
          </p:cNvSpPr>
          <p:nvPr>
            <p:ph type="sldNum" sz="quarter" idx="12"/>
          </p:nvPr>
        </p:nvSpPr>
        <p:spPr>
          <a:ln/>
        </p:spPr>
        <p:txBody>
          <a:bodyPr/>
          <a:lstStyle>
            <a:lvl1pPr>
              <a:defRPr/>
            </a:lvl1pPr>
          </a:lstStyle>
          <a:p>
            <a:pPr>
              <a:defRPr/>
            </a:pPr>
            <a:fld id="{02DC751A-58B4-4066-A068-9A2DCE88B613}" type="slidenum">
              <a:rPr lang="en-GB"/>
              <a:pPr>
                <a:defRPr/>
              </a:pPr>
              <a:t>‹#›</a:t>
            </a:fld>
            <a:endParaRPr lang="en-GB"/>
          </a:p>
        </p:txBody>
      </p:sp>
    </p:spTree>
    <p:extLst>
      <p:ext uri="{BB962C8B-B14F-4D97-AF65-F5344CB8AC3E}">
        <p14:creationId xmlns:p14="http://schemas.microsoft.com/office/powerpoint/2010/main" val="661202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E529FE8-37A1-44BB-8A5D-78500BFCBA2A}" type="datetimeFigureOut">
              <a:rPr lang="en-GB" smtClean="0"/>
              <a:pPr/>
              <a:t>03/12/2014</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141E99F0-727B-4AF3-886E-73683EBE65F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anwei.feng@nottingham.edu.c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87624" y="4221088"/>
            <a:ext cx="6696744" cy="1440160"/>
          </a:xfrm>
        </p:spPr>
        <p:txBody>
          <a:bodyPr>
            <a:normAutofit/>
          </a:bodyPr>
          <a:lstStyle/>
          <a:p>
            <a:r>
              <a:rPr lang="en-GB" sz="2400" b="1" dirty="0" err="1" smtClean="0">
                <a:solidFill>
                  <a:schemeClr val="tx1"/>
                </a:solidFill>
              </a:rPr>
              <a:t>Anwei</a:t>
            </a:r>
            <a:r>
              <a:rPr lang="en-GB" sz="2400" b="1" dirty="0" smtClean="0">
                <a:solidFill>
                  <a:schemeClr val="tx1"/>
                </a:solidFill>
              </a:rPr>
              <a:t> </a:t>
            </a:r>
            <a:r>
              <a:rPr lang="en-GB" sz="2400" b="1" dirty="0" err="1" smtClean="0">
                <a:solidFill>
                  <a:schemeClr val="tx1"/>
                </a:solidFill>
              </a:rPr>
              <a:t>Feng</a:t>
            </a:r>
            <a:r>
              <a:rPr lang="en-GB" sz="2400" b="1" dirty="0" smtClean="0">
                <a:solidFill>
                  <a:schemeClr val="tx1"/>
                </a:solidFill>
              </a:rPr>
              <a:t> </a:t>
            </a:r>
          </a:p>
          <a:p>
            <a:r>
              <a:rPr lang="en-GB" sz="2400" b="1" dirty="0" smtClean="0">
                <a:solidFill>
                  <a:schemeClr val="tx1"/>
                </a:solidFill>
              </a:rPr>
              <a:t>University of Nottingham Ningbo China</a:t>
            </a:r>
          </a:p>
          <a:p>
            <a:r>
              <a:rPr lang="en-GB" sz="2400" b="1" dirty="0" smtClean="0">
                <a:solidFill>
                  <a:schemeClr val="tx1"/>
                </a:solidFill>
              </a:rPr>
              <a:t>Email: </a:t>
            </a:r>
            <a:r>
              <a:rPr lang="en-GB" sz="2400" b="1" dirty="0" smtClean="0">
                <a:solidFill>
                  <a:schemeClr val="tx1"/>
                </a:solidFill>
                <a:hlinkClick r:id="rId2"/>
              </a:rPr>
              <a:t>anwei.feng@nottingham.edu.cn</a:t>
            </a:r>
            <a:endParaRPr lang="en-GB" sz="2400" b="1" dirty="0" smtClean="0">
              <a:solidFill>
                <a:schemeClr val="tx1"/>
              </a:solidFill>
            </a:endParaRPr>
          </a:p>
          <a:p>
            <a:endParaRPr lang="en-GB" sz="2400" b="1" dirty="0">
              <a:solidFill>
                <a:schemeClr val="tx1"/>
              </a:solidFill>
            </a:endParaRPr>
          </a:p>
        </p:txBody>
      </p:sp>
      <p:sp>
        <p:nvSpPr>
          <p:cNvPr id="2" name="Title 1"/>
          <p:cNvSpPr>
            <a:spLocks noGrp="1"/>
          </p:cNvSpPr>
          <p:nvPr>
            <p:ph type="ctrTitle"/>
          </p:nvPr>
        </p:nvSpPr>
        <p:spPr/>
        <p:txBody>
          <a:bodyPr>
            <a:normAutofit fontScale="90000"/>
          </a:bodyPr>
          <a:lstStyle/>
          <a:p>
            <a:r>
              <a:rPr lang="en-GB" b="1" dirty="0" smtClean="0"/>
              <a:t>Trilingual Education in Context: Towards a Comprehensive Framework for Research</a:t>
            </a:r>
            <a:endParaRPr lang="en-GB" b="1" dirty="0"/>
          </a:p>
        </p:txBody>
      </p:sp>
      <p:pic>
        <p:nvPicPr>
          <p:cNvPr id="4" name="Picture 2" descr="C:\Users\user\Pictures\university of nottingham.png"/>
          <p:cNvPicPr>
            <a:picLocks noChangeAspect="1" noChangeArrowheads="1"/>
          </p:cNvPicPr>
          <p:nvPr/>
        </p:nvPicPr>
        <p:blipFill>
          <a:blip r:embed="rId3" cstate="print"/>
          <a:srcRect/>
          <a:stretch>
            <a:fillRect/>
          </a:stretch>
        </p:blipFill>
        <p:spPr bwMode="auto">
          <a:xfrm>
            <a:off x="5364088" y="260648"/>
            <a:ext cx="3371850" cy="105273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7931224" cy="936104"/>
          </a:xfrm>
        </p:spPr>
        <p:txBody>
          <a:bodyPr/>
          <a:lstStyle/>
          <a:p>
            <a:r>
              <a:rPr lang="en-GB" b="1" dirty="0" smtClean="0">
                <a:solidFill>
                  <a:srgbClr val="002060"/>
                </a:solidFill>
                <a:latin typeface="Times New Roman" panose="02020603050405020304" pitchFamily="18" charset="0"/>
                <a:cs typeface="Times New Roman" panose="02020603050405020304" pitchFamily="18" charset="0"/>
              </a:rPr>
              <a:t>Outline</a:t>
            </a:r>
            <a:endParaRPr lang="en-GB"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lnSpcReduction="10000"/>
          </a:bodyPr>
          <a:lstStyle/>
          <a:p>
            <a:r>
              <a:rPr lang="en-GB" dirty="0" smtClean="0"/>
              <a:t>Major insights gained from </a:t>
            </a:r>
            <a:r>
              <a:rPr lang="en-GB" dirty="0" err="1" smtClean="0"/>
              <a:t>Trilingualism</a:t>
            </a:r>
            <a:r>
              <a:rPr lang="en-GB" dirty="0" smtClean="0"/>
              <a:t>-in-China project</a:t>
            </a:r>
          </a:p>
          <a:p>
            <a:pPr lvl="1"/>
            <a:r>
              <a:rPr lang="en-US" dirty="0" smtClean="0"/>
              <a:t>The concepts </a:t>
            </a:r>
            <a:r>
              <a:rPr lang="en-US" dirty="0"/>
              <a:t>of ‘</a:t>
            </a:r>
            <a:r>
              <a:rPr lang="en-US" dirty="0" smtClean="0"/>
              <a:t>additive </a:t>
            </a:r>
            <a:r>
              <a:rPr lang="en-US" dirty="0" err="1" smtClean="0"/>
              <a:t>trilingualism</a:t>
            </a:r>
            <a:r>
              <a:rPr lang="en-US" dirty="0"/>
              <a:t>’</a:t>
            </a:r>
            <a:endParaRPr lang="en-GB" dirty="0"/>
          </a:p>
          <a:p>
            <a:pPr lvl="1"/>
            <a:r>
              <a:rPr lang="en-US" dirty="0" smtClean="0"/>
              <a:t>Models in trilingual education (strong </a:t>
            </a:r>
            <a:r>
              <a:rPr lang="en-US" dirty="0" err="1" smtClean="0"/>
              <a:t>vs</a:t>
            </a:r>
            <a:r>
              <a:rPr lang="en-US" dirty="0" smtClean="0"/>
              <a:t> weak)</a:t>
            </a:r>
            <a:endParaRPr lang="en-GB" dirty="0" smtClean="0"/>
          </a:p>
          <a:p>
            <a:pPr lvl="1"/>
            <a:r>
              <a:rPr lang="en-GB" dirty="0" smtClean="0"/>
              <a:t>Contextual factors that determine the forms of trilingual education such as:</a:t>
            </a:r>
          </a:p>
          <a:p>
            <a:pPr lvl="2"/>
            <a:r>
              <a:rPr lang="en-GB" dirty="0" smtClean="0"/>
              <a:t>Policies </a:t>
            </a:r>
          </a:p>
          <a:p>
            <a:pPr lvl="2"/>
            <a:r>
              <a:rPr lang="en-GB" dirty="0" err="1" smtClean="0"/>
              <a:t>Ethnolinguistic</a:t>
            </a:r>
            <a:r>
              <a:rPr lang="en-GB" dirty="0" smtClean="0"/>
              <a:t> vitality</a:t>
            </a:r>
          </a:p>
          <a:p>
            <a:pPr lvl="2"/>
            <a:r>
              <a:rPr lang="en-GB" dirty="0" smtClean="0"/>
              <a:t>Attitudes to and perceptions of </a:t>
            </a:r>
            <a:r>
              <a:rPr lang="en-GB" dirty="0" err="1" smtClean="0"/>
              <a:t>trilingualism</a:t>
            </a:r>
            <a:r>
              <a:rPr lang="en-GB" dirty="0" smtClean="0"/>
              <a:t> and languages in education</a:t>
            </a:r>
          </a:p>
          <a:p>
            <a:pPr lvl="2"/>
            <a:r>
              <a:rPr lang="en-GB" dirty="0"/>
              <a:t>Sense of </a:t>
            </a:r>
            <a:r>
              <a:rPr lang="en-GB" dirty="0" smtClean="0"/>
              <a:t>ethnic and national identity</a:t>
            </a:r>
          </a:p>
          <a:p>
            <a:pPr lvl="2"/>
            <a:r>
              <a:rPr lang="en-GB" dirty="0" smtClean="0"/>
              <a:t>Socio-political situation …</a:t>
            </a:r>
          </a:p>
          <a:p>
            <a:r>
              <a:rPr lang="en-GB" dirty="0" smtClean="0"/>
              <a:t>A methodological framework for researching language provision for minority groups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 calcmode="lin" valueType="num">
                                      <p:cBhvr additive="base">
                                        <p:cTn id="5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04664"/>
            <a:ext cx="7772400" cy="864096"/>
          </a:xfrm>
        </p:spPr>
        <p:txBody>
          <a:bodyPr>
            <a:normAutofit/>
          </a:bodyPr>
          <a:lstStyle/>
          <a:p>
            <a:r>
              <a:rPr lang="en-US" sz="4400" b="1" dirty="0" smtClean="0">
                <a:solidFill>
                  <a:srgbClr val="002060"/>
                </a:solidFill>
                <a:latin typeface="Times New Roman" panose="02020603050405020304" pitchFamily="18" charset="0"/>
                <a:cs typeface="Times New Roman" panose="02020603050405020304" pitchFamily="18" charset="0"/>
              </a:rPr>
              <a:t>Outcome of TE</a:t>
            </a:r>
            <a:endParaRPr lang="en-GB" sz="44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a:bodyPr>
          <a:lstStyle/>
          <a:p>
            <a:pPr marL="0" indent="0">
              <a:buNone/>
            </a:pPr>
            <a:r>
              <a:rPr lang="en-US" sz="2800" dirty="0" smtClean="0"/>
              <a:t>Broadly, we could group the ‘end-products’ </a:t>
            </a:r>
            <a:r>
              <a:rPr lang="en-US" sz="2800" dirty="0"/>
              <a:t>of trilingual </a:t>
            </a:r>
            <a:r>
              <a:rPr lang="en-US" sz="2800" dirty="0" smtClean="0"/>
              <a:t>education into three categories with regard to their competence in the three languages under study: </a:t>
            </a:r>
          </a:p>
          <a:p>
            <a:pPr marL="0" indent="0">
              <a:buNone/>
            </a:pPr>
            <a:endParaRPr lang="en-US" sz="2800" dirty="0" smtClean="0"/>
          </a:p>
          <a:p>
            <a:r>
              <a:rPr lang="en-US" sz="2800" dirty="0" smtClean="0"/>
              <a:t>Balanced </a:t>
            </a:r>
            <a:r>
              <a:rPr lang="en-US" sz="2800" dirty="0" err="1" smtClean="0"/>
              <a:t>trilingualism</a:t>
            </a:r>
            <a:r>
              <a:rPr lang="en-US" sz="2800" dirty="0" smtClean="0"/>
              <a:t> – those who can speak and write in all the three languages equally well. Balanced </a:t>
            </a:r>
            <a:r>
              <a:rPr lang="en-US" sz="2800" dirty="0" err="1" smtClean="0"/>
              <a:t>trilinguals</a:t>
            </a:r>
            <a:r>
              <a:rPr lang="en-US" sz="2800" dirty="0" smtClean="0"/>
              <a:t> exist, but are extremely rare</a:t>
            </a:r>
          </a:p>
          <a:p>
            <a:r>
              <a:rPr lang="en-US" sz="2800" dirty="0" smtClean="0"/>
              <a:t>Additive </a:t>
            </a:r>
            <a:r>
              <a:rPr lang="en-US" sz="2800" dirty="0" err="1" smtClean="0"/>
              <a:t>trilingualism</a:t>
            </a:r>
            <a:r>
              <a:rPr lang="en-US" sz="2800" dirty="0" smtClean="0"/>
              <a:t> – (see next slide)</a:t>
            </a:r>
          </a:p>
          <a:p>
            <a:r>
              <a:rPr lang="en-US" sz="2800" dirty="0" smtClean="0"/>
              <a:t>Subtractive </a:t>
            </a:r>
            <a:r>
              <a:rPr lang="en-US" sz="2800" dirty="0" err="1" smtClean="0"/>
              <a:t>trilinguialism</a:t>
            </a:r>
            <a:r>
              <a:rPr lang="en-US" sz="2800" dirty="0" smtClean="0"/>
              <a:t> – (see slide after next)</a:t>
            </a:r>
            <a:endParaRPr lang="en-GB" sz="2800" dirty="0"/>
          </a:p>
        </p:txBody>
      </p:sp>
    </p:spTree>
    <p:extLst>
      <p:ext uri="{BB962C8B-B14F-4D97-AF65-F5344CB8AC3E}">
        <p14:creationId xmlns:p14="http://schemas.microsoft.com/office/powerpoint/2010/main" val="2773487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7772400" cy="864096"/>
          </a:xfrm>
        </p:spPr>
        <p:txBody>
          <a:bodyPr/>
          <a:lstStyle/>
          <a:p>
            <a:r>
              <a:rPr lang="en-GB" b="1" dirty="0" smtClean="0">
                <a:solidFill>
                  <a:srgbClr val="002060"/>
                </a:solidFill>
                <a:latin typeface="Times New Roman" panose="02020603050405020304" pitchFamily="18" charset="0"/>
                <a:cs typeface="Times New Roman" panose="02020603050405020304" pitchFamily="18" charset="0"/>
              </a:rPr>
              <a:t>Additive </a:t>
            </a:r>
            <a:r>
              <a:rPr lang="en-GB" b="1" dirty="0" err="1" smtClean="0">
                <a:solidFill>
                  <a:srgbClr val="002060"/>
                </a:solidFill>
                <a:latin typeface="Times New Roman" panose="02020603050405020304" pitchFamily="18" charset="0"/>
                <a:cs typeface="Times New Roman" panose="02020603050405020304" pitchFamily="18" charset="0"/>
              </a:rPr>
              <a:t>Trilingualism</a:t>
            </a:r>
            <a:endParaRPr lang="en-GB"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11560" y="1484784"/>
            <a:ext cx="8001000" cy="4556720"/>
          </a:xfrm>
        </p:spPr>
        <p:txBody>
          <a:bodyPr>
            <a:normAutofit fontScale="92500" lnSpcReduction="10000"/>
          </a:bodyPr>
          <a:lstStyle/>
          <a:p>
            <a:r>
              <a:rPr lang="en-GB" sz="2200" b="1" dirty="0" smtClean="0">
                <a:latin typeface="Times New Roman" pitchFamily="18" charset="0"/>
                <a:cs typeface="Times New Roman" pitchFamily="18" charset="0"/>
              </a:rPr>
              <a:t>(development in pupils of) </a:t>
            </a:r>
            <a:r>
              <a:rPr lang="en-GB" sz="2200" b="1" i="1" dirty="0" smtClean="0">
                <a:latin typeface="Times New Roman" pitchFamily="18" charset="0"/>
                <a:cs typeface="Times New Roman" pitchFamily="18" charset="0"/>
              </a:rPr>
              <a:t>very strong competences in L1</a:t>
            </a:r>
            <a:r>
              <a:rPr lang="en-GB" sz="2200" b="1" dirty="0" smtClean="0">
                <a:latin typeface="Times New Roman" pitchFamily="18" charset="0"/>
                <a:cs typeface="Times New Roman" pitchFamily="18" charset="0"/>
              </a:rPr>
              <a:t> (pupils’ home language) </a:t>
            </a:r>
            <a:r>
              <a:rPr lang="en-GB" sz="2200" b="1" i="1" dirty="0" smtClean="0">
                <a:latin typeface="Times New Roman" pitchFamily="18" charset="0"/>
                <a:cs typeface="Times New Roman" pitchFamily="18" charset="0"/>
              </a:rPr>
              <a:t>and L2</a:t>
            </a:r>
            <a:r>
              <a:rPr lang="en-GB" sz="2200" b="1" dirty="0" smtClean="0">
                <a:latin typeface="Times New Roman" pitchFamily="18" charset="0"/>
                <a:cs typeface="Times New Roman" pitchFamily="18" charset="0"/>
              </a:rPr>
              <a:t> (Mandarin Chinese), given L2’s wide use and absolute importance for life opportunities in China, </a:t>
            </a:r>
            <a:r>
              <a:rPr lang="en-GB" sz="2200" b="1" i="1" dirty="0" smtClean="0">
                <a:latin typeface="Times New Roman" pitchFamily="18" charset="0"/>
                <a:cs typeface="Times New Roman" pitchFamily="18" charset="0"/>
              </a:rPr>
              <a:t>and peer appropriate competence in L3</a:t>
            </a:r>
            <a:r>
              <a:rPr lang="en-GB" sz="2200" b="1" dirty="0" smtClean="0">
                <a:latin typeface="Times New Roman" pitchFamily="18" charset="0"/>
                <a:cs typeface="Times New Roman" pitchFamily="18" charset="0"/>
              </a:rPr>
              <a:t> (a foreign language, usually English). Peer appropriate competence in L3 means oral proficiency and literacy in L3 comparable to that of the peers of the majority Han group.</a:t>
            </a:r>
          </a:p>
          <a:p>
            <a:endParaRPr lang="en-GB" sz="900" b="1" dirty="0" smtClean="0">
              <a:solidFill>
                <a:srgbClr val="332381"/>
              </a:solidFill>
              <a:latin typeface="Times New Roman" pitchFamily="18" charset="0"/>
              <a:cs typeface="Times New Roman" pitchFamily="18" charset="0"/>
            </a:endParaRPr>
          </a:p>
          <a:p>
            <a:pPr lvl="1">
              <a:buNone/>
            </a:pPr>
            <a:r>
              <a:rPr lang="en-GB" sz="2000" b="1" dirty="0" smtClean="0">
                <a:solidFill>
                  <a:srgbClr val="660066"/>
                </a:solidFill>
                <a:latin typeface="Times New Roman" pitchFamily="18" charset="0"/>
                <a:cs typeface="Times New Roman" pitchFamily="18" charset="0"/>
              </a:rPr>
              <a:t>Note: Theoretical bases – bilingualism and cognition; threshold theory (the somewhat vague notion of ‘very strong competence’ could be seen as equivalent to native speaker competence in L1, however it is defined, and ‘CALP’  in L2 (Cummins, 2000))</a:t>
            </a:r>
          </a:p>
          <a:p>
            <a:pPr lvl="1">
              <a:buNone/>
            </a:pPr>
            <a:endParaRPr lang="en-GB" sz="900" b="1" dirty="0" smtClean="0">
              <a:solidFill>
                <a:srgbClr val="660066"/>
              </a:solidFill>
              <a:latin typeface="Times New Roman" pitchFamily="18" charset="0"/>
              <a:cs typeface="Times New Roman" pitchFamily="18" charset="0"/>
            </a:endParaRPr>
          </a:p>
          <a:p>
            <a:pPr lvl="1">
              <a:buNone/>
            </a:pPr>
            <a:r>
              <a:rPr lang="en-GB" sz="2000" b="1" dirty="0" smtClean="0">
                <a:solidFill>
                  <a:srgbClr val="660066"/>
                </a:solidFill>
                <a:latin typeface="Times New Roman" pitchFamily="18" charset="0"/>
                <a:cs typeface="Times New Roman" pitchFamily="18" charset="0"/>
              </a:rPr>
              <a:t>Also note: Native </a:t>
            </a:r>
            <a:r>
              <a:rPr lang="en-GB" sz="2000" b="1" dirty="0">
                <a:solidFill>
                  <a:srgbClr val="660066"/>
                </a:solidFill>
                <a:latin typeface="Times New Roman" pitchFamily="18" charset="0"/>
                <a:cs typeface="Times New Roman" pitchFamily="18" charset="0"/>
              </a:rPr>
              <a:t>speaker competence </a:t>
            </a:r>
            <a:r>
              <a:rPr lang="en-GB" sz="2000" b="1" dirty="0" smtClean="0">
                <a:solidFill>
                  <a:srgbClr val="660066"/>
                </a:solidFill>
                <a:latin typeface="Times New Roman" pitchFamily="18" charset="0"/>
                <a:cs typeface="Times New Roman" pitchFamily="18" charset="0"/>
              </a:rPr>
              <a:t>in L1 may refer to both oral and literary abilities, but it may also refer to </a:t>
            </a:r>
            <a:r>
              <a:rPr lang="en-GB" sz="2000" b="1" dirty="0" err="1" smtClean="0">
                <a:solidFill>
                  <a:srgbClr val="660066"/>
                </a:solidFill>
                <a:latin typeface="Times New Roman" pitchFamily="18" charset="0"/>
                <a:cs typeface="Times New Roman" pitchFamily="18" charset="0"/>
              </a:rPr>
              <a:t>oracy</a:t>
            </a:r>
            <a:r>
              <a:rPr lang="en-GB" sz="2000" b="1" dirty="0" smtClean="0">
                <a:solidFill>
                  <a:srgbClr val="660066"/>
                </a:solidFill>
                <a:latin typeface="Times New Roman" pitchFamily="18" charset="0"/>
                <a:cs typeface="Times New Roman" pitchFamily="18" charset="0"/>
              </a:rPr>
              <a:t> </a:t>
            </a:r>
            <a:r>
              <a:rPr lang="en-GB" sz="2000" b="1" dirty="0">
                <a:solidFill>
                  <a:srgbClr val="660066"/>
                </a:solidFill>
                <a:latin typeface="Times New Roman" pitchFamily="18" charset="0"/>
                <a:cs typeface="Times New Roman" pitchFamily="18" charset="0"/>
              </a:rPr>
              <a:t>only in </a:t>
            </a:r>
            <a:r>
              <a:rPr lang="en-GB" sz="2000" b="1" dirty="0" smtClean="0">
                <a:solidFill>
                  <a:srgbClr val="660066"/>
                </a:solidFill>
                <a:latin typeface="Times New Roman" pitchFamily="18" charset="0"/>
                <a:cs typeface="Times New Roman" pitchFamily="18" charset="0"/>
              </a:rPr>
              <a:t>cases in which the written script of L1 does not exist. </a:t>
            </a:r>
            <a:endParaRPr lang="en-GB" sz="2000" dirty="0">
              <a:solidFill>
                <a:srgbClr val="660066"/>
              </a:solidFill>
            </a:endParaRPr>
          </a:p>
        </p:txBody>
      </p:sp>
    </p:spTree>
    <p:extLst>
      <p:ext uri="{BB962C8B-B14F-4D97-AF65-F5344CB8AC3E}">
        <p14:creationId xmlns:p14="http://schemas.microsoft.com/office/powerpoint/2010/main" val="917808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60648"/>
            <a:ext cx="7772400" cy="1066130"/>
          </a:xfrm>
        </p:spPr>
        <p:txBody>
          <a:bodyPr/>
          <a:lstStyle/>
          <a:p>
            <a:r>
              <a:rPr lang="en-GB" b="1" dirty="0" smtClean="0">
                <a:solidFill>
                  <a:srgbClr val="002060"/>
                </a:solidFill>
                <a:latin typeface="Times New Roman" panose="02020603050405020304" pitchFamily="18" charset="0"/>
                <a:cs typeface="Times New Roman" panose="02020603050405020304" pitchFamily="18" charset="0"/>
              </a:rPr>
              <a:t>Subtractive </a:t>
            </a:r>
            <a:r>
              <a:rPr lang="en-GB" b="1" dirty="0" err="1" smtClean="0">
                <a:solidFill>
                  <a:srgbClr val="002060"/>
                </a:solidFill>
                <a:latin typeface="Times New Roman" panose="02020603050405020304" pitchFamily="18" charset="0"/>
                <a:cs typeface="Times New Roman" panose="02020603050405020304" pitchFamily="18" charset="0"/>
              </a:rPr>
              <a:t>Trilingualism</a:t>
            </a:r>
            <a:endParaRPr lang="en-GB"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11560" y="1628800"/>
            <a:ext cx="8001000" cy="4412704"/>
          </a:xfrm>
        </p:spPr>
        <p:txBody>
          <a:bodyPr>
            <a:normAutofit lnSpcReduction="10000"/>
          </a:bodyPr>
          <a:lstStyle/>
          <a:p>
            <a:r>
              <a:rPr lang="en-GB" sz="2200" b="1" dirty="0" smtClean="0">
                <a:latin typeface="Times New Roman" pitchFamily="18" charset="0"/>
                <a:cs typeface="Times New Roman" pitchFamily="18" charset="0"/>
              </a:rPr>
              <a:t>(a situation in which minority pupils acquire) </a:t>
            </a:r>
            <a:r>
              <a:rPr lang="en-GB" sz="2200" b="1" i="1" dirty="0">
                <a:latin typeface="Times New Roman" pitchFamily="18" charset="0"/>
                <a:cs typeface="Times New Roman" pitchFamily="18" charset="0"/>
              </a:rPr>
              <a:t>competence in </a:t>
            </a:r>
            <a:r>
              <a:rPr lang="en-GB" sz="2200" b="1" i="1" dirty="0" smtClean="0">
                <a:latin typeface="Times New Roman" pitchFamily="18" charset="0"/>
                <a:cs typeface="Times New Roman" pitchFamily="18" charset="0"/>
              </a:rPr>
              <a:t>L2 </a:t>
            </a:r>
            <a:r>
              <a:rPr lang="en-GB" sz="2200" b="1" dirty="0" smtClean="0">
                <a:latin typeface="Times New Roman" pitchFamily="18" charset="0"/>
                <a:cs typeface="Times New Roman" pitchFamily="18" charset="0"/>
              </a:rPr>
              <a:t>(</a:t>
            </a:r>
            <a:r>
              <a:rPr lang="en-GB" sz="2200" b="1" dirty="0">
                <a:latin typeface="Times New Roman" pitchFamily="18" charset="0"/>
                <a:cs typeface="Times New Roman" pitchFamily="18" charset="0"/>
              </a:rPr>
              <a:t>Mandarin Chinese</a:t>
            </a:r>
            <a:r>
              <a:rPr lang="en-GB" sz="2200" b="1" dirty="0" smtClean="0">
                <a:latin typeface="Times New Roman" pitchFamily="18" charset="0"/>
                <a:cs typeface="Times New Roman" pitchFamily="18" charset="0"/>
              </a:rPr>
              <a:t>)</a:t>
            </a:r>
            <a:r>
              <a:rPr lang="en-GB" sz="2200" b="1" i="1" dirty="0" smtClean="0">
                <a:latin typeface="Times New Roman" pitchFamily="18" charset="0"/>
                <a:cs typeface="Times New Roman" pitchFamily="18" charset="0"/>
              </a:rPr>
              <a:t>,</a:t>
            </a:r>
            <a:r>
              <a:rPr lang="en-GB" sz="2200" b="1" dirty="0" smtClean="0">
                <a:latin typeface="Times New Roman" pitchFamily="18" charset="0"/>
                <a:cs typeface="Times New Roman" pitchFamily="18" charset="0"/>
              </a:rPr>
              <a:t> </a:t>
            </a:r>
            <a:r>
              <a:rPr lang="en-GB" sz="2200" b="1" i="1" dirty="0" smtClean="0">
                <a:latin typeface="Times New Roman" pitchFamily="18" charset="0"/>
                <a:cs typeface="Times New Roman" pitchFamily="18" charset="0"/>
              </a:rPr>
              <a:t>limited </a:t>
            </a:r>
            <a:r>
              <a:rPr lang="en-GB" sz="2200" b="1" i="1" dirty="0">
                <a:latin typeface="Times New Roman" pitchFamily="18" charset="0"/>
                <a:cs typeface="Times New Roman" pitchFamily="18" charset="0"/>
              </a:rPr>
              <a:t>or </a:t>
            </a:r>
            <a:r>
              <a:rPr lang="en-GB" sz="2200" b="1" i="1" dirty="0" smtClean="0">
                <a:latin typeface="Times New Roman" pitchFamily="18" charset="0"/>
                <a:cs typeface="Times New Roman" pitchFamily="18" charset="0"/>
              </a:rPr>
              <a:t>strong, and perhaps very limited competence in L3</a:t>
            </a:r>
            <a:r>
              <a:rPr lang="en-GB" sz="2200" b="1" dirty="0" smtClean="0">
                <a:latin typeface="Times New Roman" pitchFamily="18" charset="0"/>
                <a:cs typeface="Times New Roman" pitchFamily="18" charset="0"/>
              </a:rPr>
              <a:t> (usually English) </a:t>
            </a:r>
            <a:r>
              <a:rPr lang="en-GB" sz="2200" b="1" dirty="0" smtClean="0">
                <a:solidFill>
                  <a:srgbClr val="C00000"/>
                </a:solidFill>
                <a:latin typeface="Times New Roman" pitchFamily="18" charset="0"/>
                <a:cs typeface="Times New Roman" pitchFamily="18" charset="0"/>
              </a:rPr>
              <a:t>at the expense of their L1 </a:t>
            </a:r>
            <a:r>
              <a:rPr lang="en-GB" sz="2200" b="1" dirty="0" smtClean="0">
                <a:latin typeface="Times New Roman" pitchFamily="18" charset="0"/>
                <a:cs typeface="Times New Roman" pitchFamily="18" charset="0"/>
              </a:rPr>
              <a:t>(home language). </a:t>
            </a:r>
          </a:p>
          <a:p>
            <a:endParaRPr lang="en-GB" sz="2200" b="1" dirty="0">
              <a:latin typeface="Times New Roman" pitchFamily="18" charset="0"/>
              <a:cs typeface="Times New Roman" pitchFamily="18" charset="0"/>
            </a:endParaRPr>
          </a:p>
          <a:p>
            <a:pPr lvl="1"/>
            <a:r>
              <a:rPr lang="en-GB" sz="2000" b="1" dirty="0" smtClean="0">
                <a:solidFill>
                  <a:srgbClr val="660066"/>
                </a:solidFill>
                <a:latin typeface="Times New Roman" pitchFamily="18" charset="0"/>
                <a:cs typeface="Times New Roman" pitchFamily="18" charset="0"/>
              </a:rPr>
              <a:t>In this situation, L1 may be </a:t>
            </a:r>
            <a:r>
              <a:rPr lang="en-GB" sz="2000" b="1" dirty="0">
                <a:solidFill>
                  <a:srgbClr val="660066"/>
                </a:solidFill>
                <a:latin typeface="Times New Roman" pitchFamily="18" charset="0"/>
                <a:cs typeface="Times New Roman" pitchFamily="18" charset="0"/>
              </a:rPr>
              <a:t>under </a:t>
            </a:r>
            <a:r>
              <a:rPr lang="en-GB" sz="2000" b="1" dirty="0" smtClean="0">
                <a:solidFill>
                  <a:srgbClr val="660066"/>
                </a:solidFill>
                <a:latin typeface="Times New Roman" pitchFamily="18" charset="0"/>
                <a:cs typeface="Times New Roman" pitchFamily="18" charset="0"/>
              </a:rPr>
              <a:t>threat/pressure to be replaced by L2 where the latter is not only taught as a school subject but used as the medium of instruction. </a:t>
            </a:r>
          </a:p>
          <a:p>
            <a:endParaRPr lang="en-GB" sz="900" b="1" dirty="0" smtClean="0">
              <a:solidFill>
                <a:srgbClr val="660066"/>
              </a:solidFill>
              <a:latin typeface="Times New Roman" pitchFamily="18" charset="0"/>
              <a:cs typeface="Times New Roman" pitchFamily="18" charset="0"/>
            </a:endParaRPr>
          </a:p>
          <a:p>
            <a:pPr lvl="1"/>
            <a:r>
              <a:rPr lang="en-GB" sz="2000" b="1" dirty="0" smtClean="0">
                <a:solidFill>
                  <a:srgbClr val="660066"/>
                </a:solidFill>
                <a:latin typeface="Times New Roman" pitchFamily="18" charset="0"/>
                <a:cs typeface="Times New Roman" pitchFamily="18" charset="0"/>
              </a:rPr>
              <a:t>This may lead to loss of cultural or ethnic identity, low self-esteem, and marginalisation.  </a:t>
            </a:r>
          </a:p>
          <a:p>
            <a:pPr marL="320040" lvl="1" indent="0">
              <a:buNone/>
            </a:pPr>
            <a:endParaRPr lang="en-US" sz="2000" b="1" dirty="0" smtClean="0">
              <a:solidFill>
                <a:srgbClr val="660066"/>
              </a:solidFill>
              <a:latin typeface="Times New Roman" pitchFamily="18" charset="0"/>
              <a:cs typeface="Times New Roman" pitchFamily="18" charset="0"/>
            </a:endParaRPr>
          </a:p>
          <a:p>
            <a:pPr marL="320040" lvl="1" indent="0">
              <a:buNone/>
            </a:pPr>
            <a:r>
              <a:rPr lang="en-US" sz="2000" b="1" dirty="0" smtClean="0">
                <a:solidFill>
                  <a:srgbClr val="C00000"/>
                </a:solidFill>
                <a:latin typeface="Times New Roman" pitchFamily="18" charset="0"/>
                <a:cs typeface="Times New Roman" pitchFamily="18" charset="0"/>
              </a:rPr>
              <a:t>Both concepts are defined as such on the basis of the literature on </a:t>
            </a:r>
            <a:r>
              <a:rPr lang="en-US" sz="2000" b="1" dirty="0">
                <a:solidFill>
                  <a:srgbClr val="C00000"/>
                </a:solidFill>
                <a:latin typeface="Times New Roman" pitchFamily="18" charset="0"/>
                <a:cs typeface="Times New Roman" pitchFamily="18" charset="0"/>
              </a:rPr>
              <a:t>bilingual </a:t>
            </a:r>
            <a:r>
              <a:rPr lang="en-US" sz="2000" b="1" dirty="0" smtClean="0">
                <a:solidFill>
                  <a:srgbClr val="C00000"/>
                </a:solidFill>
                <a:latin typeface="Times New Roman" pitchFamily="18" charset="0"/>
                <a:cs typeface="Times New Roman" pitchFamily="18" charset="0"/>
              </a:rPr>
              <a:t>education and bilingualism. </a:t>
            </a:r>
            <a:endParaRPr lang="en-US" sz="20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792634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574675" y="476673"/>
            <a:ext cx="8001000" cy="864096"/>
          </a:xfrm>
        </p:spPr>
        <p:txBody>
          <a:bodyPr>
            <a:normAutofit/>
          </a:bodyPr>
          <a:lstStyle/>
          <a:p>
            <a:pPr eaLnBrk="1" hangingPunct="1"/>
            <a:r>
              <a:rPr lang="en-GB" altLang="zh-CN" b="1" dirty="0" smtClean="0">
                <a:solidFill>
                  <a:srgbClr val="002060"/>
                </a:solidFill>
                <a:latin typeface="Times New Roman" panose="02020603050405020304" pitchFamily="18" charset="0"/>
                <a:ea typeface="宋体" pitchFamily="2" charset="-122"/>
                <a:cs typeface="Times New Roman" panose="02020603050405020304" pitchFamily="18" charset="0"/>
              </a:rPr>
              <a:t>Strong Models Identified </a:t>
            </a:r>
            <a:endParaRPr lang="en-GB" b="1" dirty="0" smtClean="0">
              <a:solidFill>
                <a:srgbClr val="002060"/>
              </a:solidFill>
              <a:latin typeface="Times New Roman" panose="02020603050405020304" pitchFamily="18" charset="0"/>
              <a:cs typeface="Times New Roman" panose="02020603050405020304" pitchFamily="18" charset="0"/>
            </a:endParaRPr>
          </a:p>
        </p:txBody>
      </p:sp>
      <p:sp>
        <p:nvSpPr>
          <p:cNvPr id="4099" name="Rectangle 3"/>
          <p:cNvSpPr>
            <a:spLocks noGrp="1" noChangeArrowheads="1"/>
          </p:cNvSpPr>
          <p:nvPr>
            <p:ph type="body" sz="half" idx="1"/>
          </p:nvPr>
        </p:nvSpPr>
        <p:spPr>
          <a:xfrm>
            <a:off x="539552" y="1556792"/>
            <a:ext cx="8109718" cy="4608512"/>
          </a:xfrm>
        </p:spPr>
        <p:txBody>
          <a:bodyPr>
            <a:normAutofit lnSpcReduction="10000"/>
          </a:bodyPr>
          <a:lstStyle/>
          <a:p>
            <a:pPr marL="571500" indent="-571500" eaLnBrk="1" hangingPunct="1"/>
            <a:r>
              <a:rPr lang="en-US" altLang="zh-CN" sz="2000" b="1" dirty="0" smtClean="0">
                <a:solidFill>
                  <a:srgbClr val="421C80"/>
                </a:solidFill>
                <a:latin typeface="Times New Roman" panose="02020603050405020304" pitchFamily="18" charset="0"/>
                <a:ea typeface="宋体" pitchFamily="2" charset="-122"/>
                <a:cs typeface="Times New Roman" panose="02020603050405020304" pitchFamily="18" charset="0"/>
              </a:rPr>
              <a:t>Models to foster </a:t>
            </a:r>
            <a:r>
              <a:rPr lang="en-US" altLang="zh-CN" sz="2000" b="1" dirty="0" smtClean="0">
                <a:solidFill>
                  <a:srgbClr val="C00000"/>
                </a:solidFill>
                <a:latin typeface="Times New Roman" panose="02020603050405020304" pitchFamily="18" charset="0"/>
                <a:ea typeface="宋体" pitchFamily="2" charset="-122"/>
                <a:cs typeface="Times New Roman" panose="02020603050405020304" pitchFamily="18" charset="0"/>
              </a:rPr>
              <a:t>additive </a:t>
            </a:r>
            <a:r>
              <a:rPr lang="en-US" altLang="zh-CN" sz="2000" b="1" dirty="0" err="1" smtClean="0">
                <a:solidFill>
                  <a:srgbClr val="C00000"/>
                </a:solidFill>
                <a:latin typeface="Times New Roman" panose="02020603050405020304" pitchFamily="18" charset="0"/>
                <a:ea typeface="宋体" pitchFamily="2" charset="-122"/>
                <a:cs typeface="Times New Roman" panose="02020603050405020304" pitchFamily="18" charset="0"/>
              </a:rPr>
              <a:t>trilingualism</a:t>
            </a:r>
            <a:endParaRPr lang="en-GB" altLang="zh-CN" sz="1200" b="1" dirty="0" smtClean="0">
              <a:solidFill>
                <a:srgbClr val="C00000"/>
              </a:solidFill>
              <a:latin typeface="Times New Roman" panose="02020603050405020304" pitchFamily="18" charset="0"/>
              <a:ea typeface="宋体" pitchFamily="2" charset="-122"/>
              <a:cs typeface="Times New Roman" panose="02020603050405020304" pitchFamily="18" charset="0"/>
            </a:endParaRPr>
          </a:p>
          <a:p>
            <a:pPr marL="1009650" lvl="1" indent="-571500" eaLnBrk="1" hangingPunct="1"/>
            <a:r>
              <a:rPr lang="en-GB" altLang="zh-CN" sz="1600" b="1" dirty="0" smtClean="0">
                <a:solidFill>
                  <a:srgbClr val="421C80"/>
                </a:solidFill>
                <a:latin typeface="Times New Roman" panose="02020603050405020304" pitchFamily="18" charset="0"/>
                <a:ea typeface="宋体" pitchFamily="2" charset="-122"/>
                <a:cs typeface="Times New Roman" panose="02020603050405020304" pitchFamily="18" charset="0"/>
              </a:rPr>
              <a:t>Accretive model</a:t>
            </a:r>
          </a:p>
          <a:p>
            <a:pPr marL="1406525" lvl="2" indent="-571500" eaLnBrk="1" hangingPunct="1"/>
            <a:r>
              <a:rPr lang="en-GB" altLang="zh-CN" sz="1600" b="1" dirty="0" smtClean="0">
                <a:solidFill>
                  <a:srgbClr val="332381"/>
                </a:solidFill>
                <a:latin typeface="Times New Roman" panose="02020603050405020304" pitchFamily="18" charset="0"/>
                <a:ea typeface="宋体" pitchFamily="2" charset="-122"/>
                <a:cs typeface="Times New Roman" panose="02020603050405020304" pitchFamily="18" charset="0"/>
              </a:rPr>
              <a:t>Aiming to </a:t>
            </a:r>
            <a:r>
              <a:rPr lang="en-GB" sz="1600" b="1" dirty="0" smtClean="0">
                <a:solidFill>
                  <a:srgbClr val="332381"/>
                </a:solidFill>
                <a:latin typeface="Times New Roman" panose="02020603050405020304" pitchFamily="18" charset="0"/>
                <a:cs typeface="Times New Roman" panose="02020603050405020304" pitchFamily="18" charset="0"/>
              </a:rPr>
              <a:t>develop strong L1, and then L2 and then L3; to improve all performance.   </a:t>
            </a:r>
            <a:endParaRPr lang="en-GB" sz="1600" b="1" dirty="0" smtClean="0">
              <a:solidFill>
                <a:srgbClr val="C00000"/>
              </a:solidFill>
              <a:latin typeface="Times New Roman" panose="02020603050405020304" pitchFamily="18" charset="0"/>
              <a:cs typeface="Times New Roman" panose="02020603050405020304" pitchFamily="18" charset="0"/>
            </a:endParaRPr>
          </a:p>
          <a:p>
            <a:pPr marL="1406525" lvl="2" indent="-571500" eaLnBrk="1" hangingPunct="1"/>
            <a:r>
              <a:rPr lang="en-GB" sz="1600" b="1" dirty="0" smtClean="0">
                <a:solidFill>
                  <a:srgbClr val="332381"/>
                </a:solidFill>
                <a:latin typeface="Times New Roman" panose="02020603050405020304" pitchFamily="18" charset="0"/>
                <a:cs typeface="Times New Roman" panose="02020603050405020304" pitchFamily="18" charset="0"/>
              </a:rPr>
              <a:t>Outcomes: L1 maintained, identity confidently claimed, overall academic performance good (or improved)</a:t>
            </a:r>
            <a:endParaRPr lang="en-GB" altLang="zh-CN" sz="1600" b="1" dirty="0" smtClean="0">
              <a:solidFill>
                <a:srgbClr val="332381"/>
              </a:solidFill>
              <a:latin typeface="Times New Roman" panose="02020603050405020304" pitchFamily="18" charset="0"/>
              <a:ea typeface="宋体" pitchFamily="2" charset="-122"/>
              <a:cs typeface="Times New Roman" panose="02020603050405020304" pitchFamily="18" charset="0"/>
            </a:endParaRPr>
          </a:p>
          <a:p>
            <a:pPr marL="1009650" lvl="1" indent="-571500" eaLnBrk="1" hangingPunct="1"/>
            <a:r>
              <a:rPr lang="en-GB" altLang="zh-CN" sz="1600" b="1" dirty="0" smtClean="0">
                <a:solidFill>
                  <a:srgbClr val="421C80"/>
                </a:solidFill>
                <a:latin typeface="Times New Roman" panose="02020603050405020304" pitchFamily="18" charset="0"/>
                <a:ea typeface="宋体" pitchFamily="2" charset="-122"/>
                <a:cs typeface="Times New Roman" panose="02020603050405020304" pitchFamily="18" charset="0"/>
              </a:rPr>
              <a:t>Balanced model</a:t>
            </a:r>
          </a:p>
          <a:p>
            <a:pPr marL="1406525" lvl="2" indent="-571500" eaLnBrk="1" hangingPunct="1"/>
            <a:r>
              <a:rPr lang="en-GB" altLang="zh-CN" sz="1600" b="1" dirty="0" smtClean="0">
                <a:solidFill>
                  <a:srgbClr val="421C80"/>
                </a:solidFill>
                <a:latin typeface="Times New Roman" panose="02020603050405020304" pitchFamily="18" charset="0"/>
                <a:ea typeface="宋体" pitchFamily="2" charset="-122"/>
                <a:cs typeface="Times New Roman" panose="02020603050405020304" pitchFamily="18" charset="0"/>
              </a:rPr>
              <a:t>Aiming </a:t>
            </a:r>
            <a:r>
              <a:rPr lang="en-GB" altLang="zh-CN" sz="1600" b="1" dirty="0" smtClean="0">
                <a:solidFill>
                  <a:srgbClr val="332381"/>
                </a:solidFill>
                <a:latin typeface="Times New Roman" panose="02020603050405020304" pitchFamily="18" charset="0"/>
                <a:ea typeface="宋体" pitchFamily="2" charset="-122"/>
                <a:cs typeface="Times New Roman" panose="02020603050405020304" pitchFamily="18" charset="0"/>
              </a:rPr>
              <a:t>t</a:t>
            </a:r>
            <a:r>
              <a:rPr lang="en-GB" sz="1600" b="1" dirty="0" smtClean="0">
                <a:solidFill>
                  <a:srgbClr val="332381"/>
                </a:solidFill>
                <a:latin typeface="Times New Roman" panose="02020603050405020304" pitchFamily="18" charset="0"/>
                <a:cs typeface="Times New Roman" panose="02020603050405020304" pitchFamily="18" charset="0"/>
              </a:rPr>
              <a:t>o develop both L1 and L2 with required L3 competence</a:t>
            </a:r>
          </a:p>
          <a:p>
            <a:pPr marL="1406525" lvl="2" indent="-571500" eaLnBrk="1" hangingPunct="1"/>
            <a:r>
              <a:rPr lang="en-GB" altLang="zh-CN" sz="1600" b="1" dirty="0" smtClean="0">
                <a:solidFill>
                  <a:srgbClr val="421C80"/>
                </a:solidFill>
                <a:latin typeface="Times New Roman" panose="02020603050405020304" pitchFamily="18" charset="0"/>
                <a:ea typeface="宋体" pitchFamily="2" charset="-122"/>
                <a:cs typeface="Times New Roman" panose="02020603050405020304" pitchFamily="18" charset="0"/>
              </a:rPr>
              <a:t>Outcomes: L1 &amp; L2 strong, </a:t>
            </a:r>
            <a:r>
              <a:rPr lang="en-GB" sz="1600" b="1" dirty="0" smtClean="0">
                <a:solidFill>
                  <a:srgbClr val="332381"/>
                </a:solidFill>
                <a:latin typeface="Times New Roman" panose="02020603050405020304" pitchFamily="18" charset="0"/>
                <a:cs typeface="Times New Roman" panose="02020603050405020304" pitchFamily="18" charset="0"/>
              </a:rPr>
              <a:t>ethnic identity and harmony</a:t>
            </a:r>
          </a:p>
          <a:p>
            <a:pPr marL="835025" lvl="2" indent="0" eaLnBrk="1" hangingPunct="1">
              <a:buNone/>
            </a:pPr>
            <a:endParaRPr lang="en-GB" altLang="zh-CN" sz="1300" b="1" dirty="0" smtClean="0">
              <a:solidFill>
                <a:srgbClr val="332381"/>
              </a:solidFill>
              <a:latin typeface="+mj-lt"/>
              <a:ea typeface="宋体" pitchFamily="2" charset="-122"/>
            </a:endParaRPr>
          </a:p>
          <a:p>
            <a:pPr marL="320040" lvl="1" indent="0">
              <a:buNone/>
            </a:pPr>
            <a:r>
              <a:rPr lang="en-US" sz="2000" b="1" dirty="0" smtClean="0">
                <a:solidFill>
                  <a:srgbClr val="C00000"/>
                </a:solidFill>
              </a:rPr>
              <a:t>Features: </a:t>
            </a:r>
            <a:endParaRPr lang="en-GB" sz="2000" b="1" dirty="0" smtClean="0">
              <a:solidFill>
                <a:srgbClr val="C00000"/>
              </a:solidFill>
            </a:endParaRPr>
          </a:p>
          <a:p>
            <a:pPr lvl="1"/>
            <a:r>
              <a:rPr lang="en-GB" sz="1600" b="1" dirty="0" smtClean="0"/>
              <a:t>Area </a:t>
            </a:r>
            <a:r>
              <a:rPr lang="en-GB" sz="1600" b="1" dirty="0"/>
              <a:t>with </a:t>
            </a:r>
            <a:r>
              <a:rPr lang="en-GB" sz="1600" b="1" dirty="0" smtClean="0"/>
              <a:t>high </a:t>
            </a:r>
            <a:r>
              <a:rPr lang="en-GB" sz="1600" b="1" dirty="0"/>
              <a:t>ethno-linguistic </a:t>
            </a:r>
            <a:r>
              <a:rPr lang="en-GB" sz="1600" b="1" dirty="0" smtClean="0"/>
              <a:t>vitality of L1</a:t>
            </a:r>
            <a:endParaRPr lang="en-GB" sz="1600" b="1" dirty="0"/>
          </a:p>
          <a:p>
            <a:pPr lvl="1"/>
            <a:r>
              <a:rPr lang="en-GB" sz="1600" b="1" dirty="0"/>
              <a:t>Using </a:t>
            </a:r>
            <a:r>
              <a:rPr lang="en-GB" sz="1600" b="1" dirty="0" smtClean="0"/>
              <a:t>L1, or both L1 and L2, </a:t>
            </a:r>
            <a:r>
              <a:rPr lang="en-GB" sz="1600" b="1" dirty="0"/>
              <a:t>as </a:t>
            </a:r>
            <a:r>
              <a:rPr lang="en-GB" sz="1600" b="1" dirty="0" err="1"/>
              <a:t>MoI</a:t>
            </a:r>
            <a:r>
              <a:rPr lang="en-GB" sz="1600" b="1" dirty="0"/>
              <a:t> </a:t>
            </a:r>
            <a:r>
              <a:rPr lang="en-GB" sz="1600" b="1" dirty="0" smtClean="0"/>
              <a:t>(in places where one minority group dominates or </a:t>
            </a:r>
            <a:r>
              <a:rPr lang="en-GB" sz="1600" b="1" dirty="0"/>
              <a:t>two </a:t>
            </a:r>
            <a:r>
              <a:rPr lang="en-GB" sz="1600" b="1" dirty="0" smtClean="0"/>
              <a:t>groups are mixed)</a:t>
            </a:r>
            <a:endParaRPr lang="en-GB" sz="1600" b="1" dirty="0"/>
          </a:p>
          <a:p>
            <a:pPr lvl="1"/>
            <a:r>
              <a:rPr lang="en-GB" sz="1600" b="1" dirty="0" smtClean="0"/>
              <a:t>Stronger sense of ethnicity and presence </a:t>
            </a:r>
            <a:r>
              <a:rPr lang="en-GB" sz="1600" b="1" dirty="0"/>
              <a:t>of L1 and L2 </a:t>
            </a:r>
            <a:r>
              <a:rPr lang="en-GB" sz="1600" b="1" dirty="0" smtClean="0"/>
              <a:t>languages and cultures </a:t>
            </a:r>
            <a:r>
              <a:rPr lang="en-GB" sz="1600" b="1" dirty="0"/>
              <a:t>in </a:t>
            </a:r>
            <a:r>
              <a:rPr lang="en-GB" sz="1600" b="1" dirty="0" smtClean="0"/>
              <a:t>schools </a:t>
            </a:r>
            <a:r>
              <a:rPr lang="en-GB" sz="1600" b="1" dirty="0"/>
              <a:t>and </a:t>
            </a:r>
            <a:r>
              <a:rPr lang="en-GB" sz="1600" b="1" dirty="0" smtClean="0"/>
              <a:t>societies</a:t>
            </a:r>
            <a:endParaRPr lang="en-GB" sz="1600" b="1" dirty="0"/>
          </a:p>
          <a:p>
            <a:pPr lvl="1"/>
            <a:r>
              <a:rPr lang="en-GB" sz="1600" b="1" dirty="0"/>
              <a:t>Given favourable conditions, L3 is promoted robustly as school subjects</a:t>
            </a:r>
          </a:p>
          <a:p>
            <a:pPr marL="438150" lvl="1" indent="0" eaLnBrk="1" hangingPunct="1">
              <a:buNone/>
            </a:pPr>
            <a:endParaRPr lang="en-GB" altLang="zh-CN" sz="1600" b="1" dirty="0" smtClean="0">
              <a:solidFill>
                <a:srgbClr val="421C80"/>
              </a:solidFill>
              <a:ea typeface="宋体" pitchFamily="2" charset="-122"/>
            </a:endParaRPr>
          </a:p>
        </p:txBody>
      </p:sp>
      <p:sp>
        <p:nvSpPr>
          <p:cNvPr id="2" name="TextBox 1"/>
          <p:cNvSpPr txBox="1"/>
          <p:nvPr/>
        </p:nvSpPr>
        <p:spPr>
          <a:xfrm>
            <a:off x="-972616" y="1052736"/>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3522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 fill="hold"/>
                                        <p:tgtEl>
                                          <p:spTgt spid="40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9">
                                            <p:txEl>
                                              <p:pRg st="1" end="1"/>
                                            </p:txEl>
                                          </p:spTgt>
                                        </p:tgtEl>
                                        <p:attrNameLst>
                                          <p:attrName>style.visibility</p:attrName>
                                        </p:attrNameLst>
                                      </p:cBhvr>
                                      <p:to>
                                        <p:strVal val="visible"/>
                                      </p:to>
                                    </p:set>
                                    <p:anim calcmode="lin" valueType="num">
                                      <p:cBhvr additive="base">
                                        <p:cTn id="13" dur="500" fill="hold"/>
                                        <p:tgtEl>
                                          <p:spTgt spid="409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099">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 calcmode="lin" valueType="num">
                                      <p:cBhvr additive="base">
                                        <p:cTn id="17" dur="500" fill="hold"/>
                                        <p:tgtEl>
                                          <p:spTgt spid="409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099">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099">
                                            <p:txEl>
                                              <p:pRg st="3" end="3"/>
                                            </p:txEl>
                                          </p:spTgt>
                                        </p:tgtEl>
                                        <p:attrNameLst>
                                          <p:attrName>style.visibility</p:attrName>
                                        </p:attrNameLst>
                                      </p:cBhvr>
                                      <p:to>
                                        <p:strVal val="visible"/>
                                      </p:to>
                                    </p:set>
                                    <p:anim calcmode="lin" valueType="num">
                                      <p:cBhvr additive="base">
                                        <p:cTn id="21" dur="500" fill="hold"/>
                                        <p:tgtEl>
                                          <p:spTgt spid="4099">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09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099">
                                            <p:txEl>
                                              <p:pRg st="4" end="4"/>
                                            </p:txEl>
                                          </p:spTgt>
                                        </p:tgtEl>
                                        <p:attrNameLst>
                                          <p:attrName>style.visibility</p:attrName>
                                        </p:attrNameLst>
                                      </p:cBhvr>
                                      <p:to>
                                        <p:strVal val="visible"/>
                                      </p:to>
                                    </p:set>
                                    <p:anim calcmode="lin" valueType="num">
                                      <p:cBhvr additive="base">
                                        <p:cTn id="27" dur="500" fill="hold"/>
                                        <p:tgtEl>
                                          <p:spTgt spid="409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099">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099">
                                            <p:txEl>
                                              <p:pRg st="5" end="5"/>
                                            </p:txEl>
                                          </p:spTgt>
                                        </p:tgtEl>
                                        <p:attrNameLst>
                                          <p:attrName>style.visibility</p:attrName>
                                        </p:attrNameLst>
                                      </p:cBhvr>
                                      <p:to>
                                        <p:strVal val="visible"/>
                                      </p:to>
                                    </p:set>
                                    <p:anim calcmode="lin" valueType="num">
                                      <p:cBhvr additive="base">
                                        <p:cTn id="31" dur="500" fill="hold"/>
                                        <p:tgtEl>
                                          <p:spTgt spid="409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099">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099">
                                            <p:txEl>
                                              <p:pRg st="6" end="6"/>
                                            </p:txEl>
                                          </p:spTgt>
                                        </p:tgtEl>
                                        <p:attrNameLst>
                                          <p:attrName>style.visibility</p:attrName>
                                        </p:attrNameLst>
                                      </p:cBhvr>
                                      <p:to>
                                        <p:strVal val="visible"/>
                                      </p:to>
                                    </p:set>
                                    <p:anim calcmode="lin" valueType="num">
                                      <p:cBhvr additive="base">
                                        <p:cTn id="35" dur="500" fill="hold"/>
                                        <p:tgtEl>
                                          <p:spTgt spid="4099">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099">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099">
                                            <p:txEl>
                                              <p:pRg st="8" end="8"/>
                                            </p:txEl>
                                          </p:spTgt>
                                        </p:tgtEl>
                                        <p:attrNameLst>
                                          <p:attrName>style.visibility</p:attrName>
                                        </p:attrNameLst>
                                      </p:cBhvr>
                                      <p:to>
                                        <p:strVal val="visible"/>
                                      </p:to>
                                    </p:set>
                                    <p:anim calcmode="lin" valueType="num">
                                      <p:cBhvr additive="base">
                                        <p:cTn id="39" dur="500" fill="hold"/>
                                        <p:tgtEl>
                                          <p:spTgt spid="4099">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099">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099">
                                            <p:txEl>
                                              <p:pRg st="9" end="9"/>
                                            </p:txEl>
                                          </p:spTgt>
                                        </p:tgtEl>
                                        <p:attrNameLst>
                                          <p:attrName>style.visibility</p:attrName>
                                        </p:attrNameLst>
                                      </p:cBhvr>
                                      <p:to>
                                        <p:strVal val="visible"/>
                                      </p:to>
                                    </p:set>
                                    <p:anim calcmode="lin" valueType="num">
                                      <p:cBhvr additive="base">
                                        <p:cTn id="43" dur="500" fill="hold"/>
                                        <p:tgtEl>
                                          <p:spTgt spid="4099">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099">
                                            <p:txEl>
                                              <p:pRg st="9" end="9"/>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99">
                                            <p:txEl>
                                              <p:pRg st="10" end="10"/>
                                            </p:txEl>
                                          </p:spTgt>
                                        </p:tgtEl>
                                        <p:attrNameLst>
                                          <p:attrName>style.visibility</p:attrName>
                                        </p:attrNameLst>
                                      </p:cBhvr>
                                      <p:to>
                                        <p:strVal val="visible"/>
                                      </p:to>
                                    </p:set>
                                    <p:anim calcmode="lin" valueType="num">
                                      <p:cBhvr additive="base">
                                        <p:cTn id="47" dur="500" fill="hold"/>
                                        <p:tgtEl>
                                          <p:spTgt spid="4099">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099">
                                            <p:txEl>
                                              <p:pRg st="10" end="1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099">
                                            <p:txEl>
                                              <p:pRg st="11" end="11"/>
                                            </p:txEl>
                                          </p:spTgt>
                                        </p:tgtEl>
                                        <p:attrNameLst>
                                          <p:attrName>style.visibility</p:attrName>
                                        </p:attrNameLst>
                                      </p:cBhvr>
                                      <p:to>
                                        <p:strVal val="visible"/>
                                      </p:to>
                                    </p:set>
                                    <p:anim calcmode="lin" valueType="num">
                                      <p:cBhvr additive="base">
                                        <p:cTn id="51" dur="500" fill="hold"/>
                                        <p:tgtEl>
                                          <p:spTgt spid="4099">
                                            <p:txEl>
                                              <p:pRg st="11" end="1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099">
                                            <p:txEl>
                                              <p:pRg st="11" end="11"/>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099">
                                            <p:txEl>
                                              <p:pRg st="12" end="12"/>
                                            </p:txEl>
                                          </p:spTgt>
                                        </p:tgtEl>
                                        <p:attrNameLst>
                                          <p:attrName>style.visibility</p:attrName>
                                        </p:attrNameLst>
                                      </p:cBhvr>
                                      <p:to>
                                        <p:strVal val="visible"/>
                                      </p:to>
                                    </p:set>
                                    <p:anim calcmode="lin" valueType="num">
                                      <p:cBhvr additive="base">
                                        <p:cTn id="55" dur="500" fill="hold"/>
                                        <p:tgtEl>
                                          <p:spTgt spid="4099">
                                            <p:txEl>
                                              <p:pRg st="12" end="1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099">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574675" y="476673"/>
            <a:ext cx="8001000" cy="864096"/>
          </a:xfrm>
        </p:spPr>
        <p:txBody>
          <a:bodyPr>
            <a:normAutofit/>
          </a:bodyPr>
          <a:lstStyle/>
          <a:p>
            <a:pPr eaLnBrk="1" hangingPunct="1"/>
            <a:r>
              <a:rPr lang="en-GB" altLang="zh-CN" b="1" dirty="0" smtClean="0">
                <a:solidFill>
                  <a:srgbClr val="002060"/>
                </a:solidFill>
                <a:latin typeface="Times New Roman" panose="02020603050405020304" pitchFamily="18" charset="0"/>
                <a:ea typeface="宋体" pitchFamily="2" charset="-122"/>
                <a:cs typeface="Times New Roman" panose="02020603050405020304" pitchFamily="18" charset="0"/>
              </a:rPr>
              <a:t>Weak Models</a:t>
            </a:r>
            <a:endParaRPr lang="en-GB" b="1" dirty="0" smtClean="0">
              <a:solidFill>
                <a:srgbClr val="002060"/>
              </a:solidFill>
              <a:latin typeface="Times New Roman" panose="02020603050405020304" pitchFamily="18" charset="0"/>
              <a:cs typeface="Times New Roman" panose="02020603050405020304" pitchFamily="18" charset="0"/>
            </a:endParaRPr>
          </a:p>
        </p:txBody>
      </p:sp>
      <p:sp>
        <p:nvSpPr>
          <p:cNvPr id="4099" name="Rectangle 3"/>
          <p:cNvSpPr>
            <a:spLocks noGrp="1" noChangeArrowheads="1"/>
          </p:cNvSpPr>
          <p:nvPr>
            <p:ph type="body" sz="half" idx="1"/>
          </p:nvPr>
        </p:nvSpPr>
        <p:spPr>
          <a:xfrm>
            <a:off x="539552" y="1556792"/>
            <a:ext cx="8109718" cy="4608512"/>
          </a:xfrm>
        </p:spPr>
        <p:txBody>
          <a:bodyPr>
            <a:normAutofit/>
          </a:bodyPr>
          <a:lstStyle/>
          <a:p>
            <a:pPr marL="571500" lvl="0" indent="-571500">
              <a:buClr>
                <a:srgbClr val="D34817"/>
              </a:buClr>
            </a:pPr>
            <a:r>
              <a:rPr lang="en-US" altLang="zh-CN" sz="2000" b="1" dirty="0">
                <a:solidFill>
                  <a:srgbClr val="421C80"/>
                </a:solidFill>
                <a:latin typeface="Times New Roman" panose="02020603050405020304" pitchFamily="18" charset="0"/>
                <a:ea typeface="宋体" pitchFamily="2" charset="-122"/>
                <a:cs typeface="Times New Roman" panose="02020603050405020304" pitchFamily="18" charset="0"/>
              </a:rPr>
              <a:t>Models </a:t>
            </a:r>
            <a:r>
              <a:rPr lang="en-US" altLang="zh-CN" sz="2000" b="1" dirty="0" smtClean="0">
                <a:solidFill>
                  <a:srgbClr val="421C80"/>
                </a:solidFill>
                <a:latin typeface="Times New Roman" panose="02020603050405020304" pitchFamily="18" charset="0"/>
                <a:ea typeface="宋体" pitchFamily="2" charset="-122"/>
                <a:cs typeface="Times New Roman" panose="02020603050405020304" pitchFamily="18" charset="0"/>
              </a:rPr>
              <a:t>leading to </a:t>
            </a:r>
            <a:r>
              <a:rPr lang="en-US" altLang="zh-CN" sz="2000" b="1" dirty="0" smtClean="0">
                <a:solidFill>
                  <a:srgbClr val="C00000"/>
                </a:solidFill>
                <a:latin typeface="Times New Roman" panose="02020603050405020304" pitchFamily="18" charset="0"/>
                <a:ea typeface="宋体" pitchFamily="2" charset="-122"/>
                <a:cs typeface="Times New Roman" panose="02020603050405020304" pitchFamily="18" charset="0"/>
              </a:rPr>
              <a:t>subtractive </a:t>
            </a:r>
            <a:r>
              <a:rPr lang="en-US" altLang="zh-CN" sz="2000" b="1" dirty="0" err="1" smtClean="0">
                <a:solidFill>
                  <a:srgbClr val="C00000"/>
                </a:solidFill>
                <a:latin typeface="Times New Roman" panose="02020603050405020304" pitchFamily="18" charset="0"/>
                <a:ea typeface="宋体" pitchFamily="2" charset="-122"/>
                <a:cs typeface="Times New Roman" panose="02020603050405020304" pitchFamily="18" charset="0"/>
              </a:rPr>
              <a:t>trilingualism</a:t>
            </a:r>
            <a:endParaRPr lang="en-GB" altLang="zh-CN" sz="1200" b="1" dirty="0">
              <a:solidFill>
                <a:srgbClr val="C00000"/>
              </a:solidFill>
              <a:latin typeface="Times New Roman" panose="02020603050405020304" pitchFamily="18" charset="0"/>
              <a:ea typeface="宋体" pitchFamily="2" charset="-122"/>
              <a:cs typeface="Times New Roman" panose="02020603050405020304" pitchFamily="18" charset="0"/>
            </a:endParaRPr>
          </a:p>
          <a:p>
            <a:pPr marL="438150" lvl="1" indent="0" eaLnBrk="1" hangingPunct="1">
              <a:buNone/>
            </a:pPr>
            <a:endParaRPr lang="en-GB" altLang="zh-CN" sz="1600" b="1" dirty="0" smtClean="0">
              <a:solidFill>
                <a:srgbClr val="421C80"/>
              </a:solidFill>
              <a:ea typeface="宋体" pitchFamily="2" charset="-122"/>
            </a:endParaRPr>
          </a:p>
          <a:p>
            <a:pPr marL="1009650" lvl="1" indent="-571500"/>
            <a:r>
              <a:rPr lang="en-GB" altLang="zh-CN" sz="1600" b="1" dirty="0" smtClean="0">
                <a:solidFill>
                  <a:srgbClr val="421C80"/>
                </a:solidFill>
                <a:ea typeface="宋体" pitchFamily="2" charset="-122"/>
              </a:rPr>
              <a:t>Transitional model </a:t>
            </a:r>
            <a:r>
              <a:rPr lang="en-GB" altLang="zh-CN" sz="1600" b="1" dirty="0" smtClean="0">
                <a:solidFill>
                  <a:srgbClr val="332381"/>
                </a:solidFill>
                <a:ea typeface="宋体" pitchFamily="2" charset="-122"/>
              </a:rPr>
              <a:t>(</a:t>
            </a:r>
            <a:r>
              <a:rPr lang="en-GB" altLang="zh-CN" sz="1600" b="1" dirty="0">
                <a:solidFill>
                  <a:srgbClr val="332381"/>
                </a:solidFill>
                <a:ea typeface="宋体" pitchFamily="2" charset="-122"/>
              </a:rPr>
              <a:t>usually by </a:t>
            </a:r>
            <a:r>
              <a:rPr lang="en-GB" sz="1600" b="1" dirty="0">
                <a:solidFill>
                  <a:srgbClr val="332381"/>
                </a:solidFill>
              </a:rPr>
              <a:t>shifting from L1 to L2 as </a:t>
            </a:r>
            <a:r>
              <a:rPr lang="en-GB" sz="1600" b="1" dirty="0" err="1">
                <a:solidFill>
                  <a:srgbClr val="332381"/>
                </a:solidFill>
              </a:rPr>
              <a:t>MoI</a:t>
            </a:r>
            <a:r>
              <a:rPr lang="en-GB" sz="1600" b="1" dirty="0">
                <a:solidFill>
                  <a:srgbClr val="332381"/>
                </a:solidFill>
              </a:rPr>
              <a:t> early)</a:t>
            </a:r>
            <a:endParaRPr lang="en-GB" altLang="zh-CN" sz="1600" b="1" dirty="0" smtClean="0">
              <a:solidFill>
                <a:srgbClr val="421C80"/>
              </a:solidFill>
              <a:ea typeface="宋体" pitchFamily="2" charset="-122"/>
            </a:endParaRPr>
          </a:p>
          <a:p>
            <a:pPr marL="1406525" lvl="2" indent="-571500" eaLnBrk="1" hangingPunct="1"/>
            <a:r>
              <a:rPr lang="en-GB" altLang="zh-CN" sz="1600" b="1" dirty="0" smtClean="0">
                <a:solidFill>
                  <a:srgbClr val="332381"/>
                </a:solidFill>
                <a:ea typeface="宋体" pitchFamily="2" charset="-122"/>
              </a:rPr>
              <a:t>Aiming to use and learn L2 only </a:t>
            </a:r>
            <a:endParaRPr lang="en-GB" sz="1600" b="1" dirty="0" smtClean="0">
              <a:solidFill>
                <a:srgbClr val="332381"/>
              </a:solidFill>
            </a:endParaRPr>
          </a:p>
          <a:p>
            <a:pPr marL="1406525" lvl="2" indent="-571500" eaLnBrk="1" hangingPunct="1"/>
            <a:r>
              <a:rPr lang="en-GB" altLang="zh-CN" sz="1600" b="1" dirty="0" smtClean="0">
                <a:solidFill>
                  <a:srgbClr val="421C80"/>
                </a:solidFill>
                <a:ea typeface="宋体" pitchFamily="2" charset="-122"/>
              </a:rPr>
              <a:t>Outcomes: eventually </a:t>
            </a:r>
            <a:r>
              <a:rPr lang="en-GB" altLang="zh-CN" sz="1600" b="1" dirty="0" smtClean="0">
                <a:solidFill>
                  <a:srgbClr val="C00000"/>
                </a:solidFill>
                <a:ea typeface="宋体" pitchFamily="2" charset="-122"/>
              </a:rPr>
              <a:t>subtractive </a:t>
            </a:r>
            <a:r>
              <a:rPr lang="en-GB" altLang="zh-CN" sz="1600" b="1" dirty="0" err="1" smtClean="0">
                <a:solidFill>
                  <a:srgbClr val="C00000"/>
                </a:solidFill>
                <a:ea typeface="宋体" pitchFamily="2" charset="-122"/>
              </a:rPr>
              <a:t>trilingualism</a:t>
            </a:r>
            <a:r>
              <a:rPr lang="en-GB" altLang="zh-CN" sz="1600" b="1" dirty="0" smtClean="0">
                <a:solidFill>
                  <a:srgbClr val="C00000"/>
                </a:solidFill>
                <a:ea typeface="宋体" pitchFamily="2" charset="-122"/>
              </a:rPr>
              <a:t> </a:t>
            </a:r>
            <a:endParaRPr lang="en-GB" altLang="zh-CN" sz="1600" b="1" dirty="0" smtClean="0">
              <a:solidFill>
                <a:srgbClr val="421C80"/>
              </a:solidFill>
              <a:ea typeface="宋体" pitchFamily="2" charset="-122"/>
            </a:endParaRPr>
          </a:p>
          <a:p>
            <a:pPr marL="1009650" lvl="1" indent="-571500" eaLnBrk="1" hangingPunct="1"/>
            <a:r>
              <a:rPr lang="en-GB" altLang="zh-CN" sz="1600" b="1" dirty="0" smtClean="0">
                <a:solidFill>
                  <a:srgbClr val="421C80"/>
                </a:solidFill>
                <a:ea typeface="宋体" pitchFamily="2" charset="-122"/>
              </a:rPr>
              <a:t>Depreciative model</a:t>
            </a:r>
          </a:p>
          <a:p>
            <a:pPr marL="1406525" lvl="2" indent="-571500" eaLnBrk="1" hangingPunct="1"/>
            <a:r>
              <a:rPr lang="en-GB" altLang="zh-CN" sz="1600" b="1" dirty="0" smtClean="0">
                <a:solidFill>
                  <a:srgbClr val="332381"/>
                </a:solidFill>
                <a:ea typeface="宋体" pitchFamily="2" charset="-122"/>
              </a:rPr>
              <a:t>Aiming overtly or </a:t>
            </a:r>
            <a:r>
              <a:rPr lang="en-GB" sz="1600" b="1" dirty="0" smtClean="0">
                <a:solidFill>
                  <a:srgbClr val="332381"/>
                </a:solidFill>
              </a:rPr>
              <a:t>covertly for </a:t>
            </a:r>
            <a:r>
              <a:rPr lang="en-GB" sz="1600" b="1" dirty="0" err="1" smtClean="0">
                <a:solidFill>
                  <a:srgbClr val="332381"/>
                </a:solidFill>
              </a:rPr>
              <a:t>monolingualism</a:t>
            </a:r>
            <a:r>
              <a:rPr lang="en-GB" sz="1600" b="1" dirty="0" smtClean="0">
                <a:solidFill>
                  <a:srgbClr val="332381"/>
                </a:solidFill>
              </a:rPr>
              <a:t>, ignoring L1</a:t>
            </a:r>
          </a:p>
          <a:p>
            <a:pPr marL="1406525" lvl="2" indent="-571500" eaLnBrk="1" hangingPunct="1"/>
            <a:r>
              <a:rPr lang="en-GB" sz="1600" b="1" dirty="0" smtClean="0">
                <a:solidFill>
                  <a:srgbClr val="332381"/>
                </a:solidFill>
              </a:rPr>
              <a:t>Outcomes: subtractive </a:t>
            </a:r>
            <a:r>
              <a:rPr lang="en-GB" sz="1600" b="1" dirty="0" err="1" smtClean="0">
                <a:solidFill>
                  <a:srgbClr val="332381"/>
                </a:solidFill>
              </a:rPr>
              <a:t>trilingualism</a:t>
            </a:r>
            <a:r>
              <a:rPr lang="en-GB" sz="1600" b="1" dirty="0" smtClean="0">
                <a:solidFill>
                  <a:srgbClr val="332381"/>
                </a:solidFill>
              </a:rPr>
              <a:t> and linguistic and cultural assimilation</a:t>
            </a:r>
          </a:p>
          <a:p>
            <a:pPr marL="1406525" lvl="2" indent="-571500" eaLnBrk="1" hangingPunct="1"/>
            <a:endParaRPr lang="en-US" altLang="zh-CN" sz="800" b="1" dirty="0" smtClean="0">
              <a:solidFill>
                <a:srgbClr val="421C80"/>
              </a:solidFill>
              <a:ea typeface="宋体" pitchFamily="2" charset="-122"/>
            </a:endParaRPr>
          </a:p>
          <a:p>
            <a:pPr lvl="1">
              <a:buNone/>
            </a:pPr>
            <a:r>
              <a:rPr lang="en-GB" sz="2000" b="1" dirty="0">
                <a:solidFill>
                  <a:srgbClr val="C00000"/>
                </a:solidFill>
              </a:rPr>
              <a:t>Features</a:t>
            </a:r>
          </a:p>
          <a:p>
            <a:pPr lvl="1"/>
            <a:r>
              <a:rPr lang="en-GB" sz="1600" b="1" dirty="0"/>
              <a:t>May be mixed Han and minority groups or a single minority group where ethno-linguistic vitality is weak</a:t>
            </a:r>
          </a:p>
          <a:p>
            <a:pPr lvl="1"/>
            <a:r>
              <a:rPr lang="en-GB" sz="1600" b="1" dirty="0"/>
              <a:t>Pupils’ L1 is </a:t>
            </a:r>
            <a:r>
              <a:rPr lang="en-GB" sz="1600" b="1" dirty="0" smtClean="0"/>
              <a:t>seen as useless or deemed useful only as </a:t>
            </a:r>
            <a:r>
              <a:rPr lang="en-GB" sz="1600" b="1" dirty="0"/>
              <a:t>a stepping stone in the first few </a:t>
            </a:r>
            <a:r>
              <a:rPr lang="en-GB" sz="1600" b="1" dirty="0" smtClean="0"/>
              <a:t>years</a:t>
            </a:r>
            <a:r>
              <a:rPr lang="en-GB" sz="1600" b="1" dirty="0"/>
              <a:t> </a:t>
            </a:r>
            <a:r>
              <a:rPr lang="en-GB" sz="1600" b="1" dirty="0" smtClean="0"/>
              <a:t>in schooling. </a:t>
            </a:r>
          </a:p>
          <a:p>
            <a:pPr lvl="1"/>
            <a:r>
              <a:rPr lang="en-GB" sz="1600" b="1" dirty="0" smtClean="0"/>
              <a:t>(From onset or eventually</a:t>
            </a:r>
            <a:r>
              <a:rPr lang="en-GB" sz="1600" b="1" dirty="0"/>
              <a:t>) L2 used as </a:t>
            </a:r>
            <a:r>
              <a:rPr lang="en-GB" sz="1600" b="1" dirty="0" err="1"/>
              <a:t>MoI</a:t>
            </a:r>
            <a:r>
              <a:rPr lang="en-GB" sz="1600" b="1" dirty="0"/>
              <a:t> in classrooms </a:t>
            </a:r>
          </a:p>
          <a:p>
            <a:pPr marL="286385" indent="0">
              <a:buNone/>
            </a:pPr>
            <a:endParaRPr lang="en-GB" altLang="zh-CN" sz="1400" b="1" dirty="0" smtClean="0">
              <a:solidFill>
                <a:srgbClr val="421C80"/>
              </a:solidFill>
              <a:ea typeface="宋体" pitchFamily="2" charset="-122"/>
            </a:endParaRPr>
          </a:p>
        </p:txBody>
      </p:sp>
      <p:sp>
        <p:nvSpPr>
          <p:cNvPr id="2" name="TextBox 1"/>
          <p:cNvSpPr txBox="1"/>
          <p:nvPr/>
        </p:nvSpPr>
        <p:spPr>
          <a:xfrm>
            <a:off x="-972616" y="1052736"/>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40985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 fill="hold"/>
                                        <p:tgtEl>
                                          <p:spTgt spid="40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9">
                                            <p:txEl>
                                              <p:pRg st="2" end="2"/>
                                            </p:txEl>
                                          </p:spTgt>
                                        </p:tgtEl>
                                        <p:attrNameLst>
                                          <p:attrName>style.visibility</p:attrName>
                                        </p:attrNameLst>
                                      </p:cBhvr>
                                      <p:to>
                                        <p:strVal val="visible"/>
                                      </p:to>
                                    </p:set>
                                    <p:anim calcmode="lin" valueType="num">
                                      <p:cBhvr additive="base">
                                        <p:cTn id="13" dur="500" fill="hold"/>
                                        <p:tgtEl>
                                          <p:spTgt spid="409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099">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099">
                                            <p:txEl>
                                              <p:pRg st="3" end="3"/>
                                            </p:txEl>
                                          </p:spTgt>
                                        </p:tgtEl>
                                        <p:attrNameLst>
                                          <p:attrName>style.visibility</p:attrName>
                                        </p:attrNameLst>
                                      </p:cBhvr>
                                      <p:to>
                                        <p:strVal val="visible"/>
                                      </p:to>
                                    </p:set>
                                    <p:anim calcmode="lin" valueType="num">
                                      <p:cBhvr additive="base">
                                        <p:cTn id="17" dur="500" fill="hold"/>
                                        <p:tgtEl>
                                          <p:spTgt spid="409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099">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099">
                                            <p:txEl>
                                              <p:pRg st="4" end="4"/>
                                            </p:txEl>
                                          </p:spTgt>
                                        </p:tgtEl>
                                        <p:attrNameLst>
                                          <p:attrName>style.visibility</p:attrName>
                                        </p:attrNameLst>
                                      </p:cBhvr>
                                      <p:to>
                                        <p:strVal val="visible"/>
                                      </p:to>
                                    </p:set>
                                    <p:anim calcmode="lin" valueType="num">
                                      <p:cBhvr additive="base">
                                        <p:cTn id="21" dur="500" fill="hold"/>
                                        <p:tgtEl>
                                          <p:spTgt spid="4099">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09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099">
                                            <p:txEl>
                                              <p:pRg st="5" end="5"/>
                                            </p:txEl>
                                          </p:spTgt>
                                        </p:tgtEl>
                                        <p:attrNameLst>
                                          <p:attrName>style.visibility</p:attrName>
                                        </p:attrNameLst>
                                      </p:cBhvr>
                                      <p:to>
                                        <p:strVal val="visible"/>
                                      </p:to>
                                    </p:set>
                                    <p:anim calcmode="lin" valueType="num">
                                      <p:cBhvr additive="base">
                                        <p:cTn id="27" dur="500" fill="hold"/>
                                        <p:tgtEl>
                                          <p:spTgt spid="4099">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099">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099">
                                            <p:txEl>
                                              <p:pRg st="6" end="6"/>
                                            </p:txEl>
                                          </p:spTgt>
                                        </p:tgtEl>
                                        <p:attrNameLst>
                                          <p:attrName>style.visibility</p:attrName>
                                        </p:attrNameLst>
                                      </p:cBhvr>
                                      <p:to>
                                        <p:strVal val="visible"/>
                                      </p:to>
                                    </p:set>
                                    <p:anim calcmode="lin" valueType="num">
                                      <p:cBhvr additive="base">
                                        <p:cTn id="31" dur="500" fill="hold"/>
                                        <p:tgtEl>
                                          <p:spTgt spid="409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099">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099">
                                            <p:txEl>
                                              <p:pRg st="7" end="7"/>
                                            </p:txEl>
                                          </p:spTgt>
                                        </p:tgtEl>
                                        <p:attrNameLst>
                                          <p:attrName>style.visibility</p:attrName>
                                        </p:attrNameLst>
                                      </p:cBhvr>
                                      <p:to>
                                        <p:strVal val="visible"/>
                                      </p:to>
                                    </p:set>
                                    <p:anim calcmode="lin" valueType="num">
                                      <p:cBhvr additive="base">
                                        <p:cTn id="35" dur="500" fill="hold"/>
                                        <p:tgtEl>
                                          <p:spTgt spid="4099">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099">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099">
                                            <p:txEl>
                                              <p:pRg st="9" end="9"/>
                                            </p:txEl>
                                          </p:spTgt>
                                        </p:tgtEl>
                                        <p:attrNameLst>
                                          <p:attrName>style.visibility</p:attrName>
                                        </p:attrNameLst>
                                      </p:cBhvr>
                                      <p:to>
                                        <p:strVal val="visible"/>
                                      </p:to>
                                    </p:set>
                                    <p:anim calcmode="lin" valueType="num">
                                      <p:cBhvr additive="base">
                                        <p:cTn id="39" dur="500" fill="hold"/>
                                        <p:tgtEl>
                                          <p:spTgt spid="4099">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099">
                                            <p:txEl>
                                              <p:pRg st="9" end="9"/>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099">
                                            <p:txEl>
                                              <p:pRg st="10" end="10"/>
                                            </p:txEl>
                                          </p:spTgt>
                                        </p:tgtEl>
                                        <p:attrNameLst>
                                          <p:attrName>style.visibility</p:attrName>
                                        </p:attrNameLst>
                                      </p:cBhvr>
                                      <p:to>
                                        <p:strVal val="visible"/>
                                      </p:to>
                                    </p:set>
                                    <p:anim calcmode="lin" valueType="num">
                                      <p:cBhvr additive="base">
                                        <p:cTn id="43" dur="500" fill="hold"/>
                                        <p:tgtEl>
                                          <p:spTgt spid="4099">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099">
                                            <p:txEl>
                                              <p:pRg st="10" end="10"/>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99">
                                            <p:txEl>
                                              <p:pRg st="11" end="11"/>
                                            </p:txEl>
                                          </p:spTgt>
                                        </p:tgtEl>
                                        <p:attrNameLst>
                                          <p:attrName>style.visibility</p:attrName>
                                        </p:attrNameLst>
                                      </p:cBhvr>
                                      <p:to>
                                        <p:strVal val="visible"/>
                                      </p:to>
                                    </p:set>
                                    <p:anim calcmode="lin" valueType="num">
                                      <p:cBhvr additive="base">
                                        <p:cTn id="47" dur="500" fill="hold"/>
                                        <p:tgtEl>
                                          <p:spTgt spid="4099">
                                            <p:txEl>
                                              <p:pRg st="11" end="11"/>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099">
                                            <p:txEl>
                                              <p:pRg st="11" end="11"/>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099">
                                            <p:txEl>
                                              <p:pRg st="12" end="12"/>
                                            </p:txEl>
                                          </p:spTgt>
                                        </p:tgtEl>
                                        <p:attrNameLst>
                                          <p:attrName>style.visibility</p:attrName>
                                        </p:attrNameLst>
                                      </p:cBhvr>
                                      <p:to>
                                        <p:strVal val="visible"/>
                                      </p:to>
                                    </p:set>
                                    <p:anim calcmode="lin" valueType="num">
                                      <p:cBhvr additive="base">
                                        <p:cTn id="51" dur="500" fill="hold"/>
                                        <p:tgtEl>
                                          <p:spTgt spid="4099">
                                            <p:txEl>
                                              <p:pRg st="12" end="12"/>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099">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76672"/>
            <a:ext cx="7772400" cy="868958"/>
          </a:xfrm>
        </p:spPr>
        <p:txBody>
          <a:bodyPr/>
          <a:lstStyle/>
          <a:p>
            <a:r>
              <a:rPr lang="en-US" b="1" dirty="0" smtClean="0">
                <a:solidFill>
                  <a:srgbClr val="C00000"/>
                </a:solidFill>
              </a:rPr>
              <a:t>No Clear Borderline!</a:t>
            </a:r>
            <a:endParaRPr lang="en-GB" b="1" dirty="0">
              <a:solidFill>
                <a:srgbClr val="C00000"/>
              </a:solidFill>
            </a:endParaRPr>
          </a:p>
        </p:txBody>
      </p:sp>
      <p:sp>
        <p:nvSpPr>
          <p:cNvPr id="3" name="Content Placeholder 2"/>
          <p:cNvSpPr>
            <a:spLocks noGrp="1"/>
          </p:cNvSpPr>
          <p:nvPr>
            <p:ph sz="quarter" idx="1"/>
          </p:nvPr>
        </p:nvSpPr>
        <p:spPr>
          <a:xfrm>
            <a:off x="914400" y="1556792"/>
            <a:ext cx="7772400" cy="4463008"/>
          </a:xfrm>
        </p:spPr>
        <p:txBody>
          <a:bodyPr>
            <a:normAutofit fontScale="85000" lnSpcReduction="20000"/>
          </a:bodyPr>
          <a:lstStyle/>
          <a:p>
            <a:pPr marL="0" indent="0">
              <a:buNone/>
            </a:pPr>
            <a:r>
              <a:rPr lang="en-US" b="1" dirty="0" smtClean="0"/>
              <a:t>There is a continuum between </a:t>
            </a:r>
            <a:r>
              <a:rPr lang="en-US" b="1" dirty="0"/>
              <a:t>the strong and the </a:t>
            </a:r>
            <a:r>
              <a:rPr lang="en-US" b="1" dirty="0" smtClean="0"/>
              <a:t>weak and between additive and subtractive. </a:t>
            </a:r>
          </a:p>
          <a:p>
            <a:pPr marL="0" indent="0">
              <a:buNone/>
            </a:pPr>
            <a:endParaRPr lang="en-US" b="1" dirty="0" smtClean="0"/>
          </a:p>
          <a:p>
            <a:pPr marL="0" indent="0">
              <a:buNone/>
            </a:pPr>
            <a:endParaRPr lang="en-US" b="1" dirty="0"/>
          </a:p>
          <a:p>
            <a:pPr marL="0" indent="0">
              <a:buNone/>
            </a:pPr>
            <a:r>
              <a:rPr lang="en-US" sz="2200" b="1" dirty="0" smtClean="0"/>
              <a:t>(e.g., Transition models, if carefully designed, can be effective)</a:t>
            </a:r>
          </a:p>
          <a:p>
            <a:pPr marL="0" indent="0">
              <a:buNone/>
            </a:pPr>
            <a:endParaRPr lang="en-US" b="1" dirty="0" smtClean="0"/>
          </a:p>
          <a:p>
            <a:pPr marL="0" indent="0">
              <a:buNone/>
            </a:pPr>
            <a:r>
              <a:rPr lang="en-US" b="1" dirty="0" smtClean="0">
                <a:solidFill>
                  <a:srgbClr val="7030A0"/>
                </a:solidFill>
              </a:rPr>
              <a:t>Many are aware that what model to adopt or develop is determined by numerous contextual factor including </a:t>
            </a:r>
          </a:p>
          <a:p>
            <a:pPr lvl="1"/>
            <a:r>
              <a:rPr lang="en-US" b="1" dirty="0" smtClean="0">
                <a:solidFill>
                  <a:srgbClr val="7030A0"/>
                </a:solidFill>
              </a:rPr>
              <a:t>policy, </a:t>
            </a:r>
          </a:p>
          <a:p>
            <a:pPr lvl="1"/>
            <a:r>
              <a:rPr lang="en-US" b="1" dirty="0" err="1" smtClean="0">
                <a:solidFill>
                  <a:srgbClr val="7030A0"/>
                </a:solidFill>
              </a:rPr>
              <a:t>ethnolinguistic</a:t>
            </a:r>
            <a:r>
              <a:rPr lang="en-US" b="1" dirty="0" smtClean="0">
                <a:solidFill>
                  <a:srgbClr val="7030A0"/>
                </a:solidFill>
              </a:rPr>
              <a:t> vitality</a:t>
            </a:r>
          </a:p>
          <a:p>
            <a:pPr lvl="1"/>
            <a:r>
              <a:rPr lang="en-US" b="1" dirty="0" smtClean="0">
                <a:solidFill>
                  <a:srgbClr val="7030A0"/>
                </a:solidFill>
              </a:rPr>
              <a:t>sense of ethnicity</a:t>
            </a:r>
          </a:p>
          <a:p>
            <a:pPr lvl="1"/>
            <a:r>
              <a:rPr lang="en-US" b="1" dirty="0" smtClean="0">
                <a:solidFill>
                  <a:srgbClr val="7030A0"/>
                </a:solidFill>
              </a:rPr>
              <a:t>geography, demography, history</a:t>
            </a:r>
          </a:p>
          <a:p>
            <a:pPr lvl="1"/>
            <a:r>
              <a:rPr lang="en-US" b="1" dirty="0" smtClean="0">
                <a:solidFill>
                  <a:srgbClr val="7030A0"/>
                </a:solidFill>
              </a:rPr>
              <a:t>other socio-economics </a:t>
            </a:r>
          </a:p>
          <a:p>
            <a:pPr lvl="1"/>
            <a:r>
              <a:rPr lang="en-US" b="1" dirty="0" smtClean="0">
                <a:solidFill>
                  <a:srgbClr val="7030A0"/>
                </a:solidFill>
              </a:rPr>
              <a:t>...</a:t>
            </a:r>
            <a:endParaRPr lang="en-GB" b="1" dirty="0">
              <a:solidFill>
                <a:srgbClr val="7030A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713" y="2276872"/>
            <a:ext cx="7321550"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300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11" end="11"/>
                                            </p:txEl>
                                          </p:spTgt>
                                        </p:tgtEl>
                                        <p:attrNameLst>
                                          <p:attrName>style.visibility</p:attrName>
                                        </p:attrNameLst>
                                      </p:cBhvr>
                                      <p:to>
                                        <p:strVal val="visible"/>
                                      </p:to>
                                    </p:set>
                                    <p:anim calcmode="lin" valueType="num">
                                      <p:cBhvr additive="base">
                                        <p:cTn id="6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74638"/>
            <a:ext cx="8075240" cy="778098"/>
          </a:xfrm>
        </p:spPr>
        <p:txBody>
          <a:bodyPr>
            <a:normAutofit/>
          </a:bodyPr>
          <a:lstStyle/>
          <a:p>
            <a:r>
              <a:rPr lang="en-GB" sz="3600" b="1" dirty="0" smtClean="0">
                <a:solidFill>
                  <a:srgbClr val="002060"/>
                </a:solidFill>
              </a:rPr>
              <a:t>Trilingual Education in Context (</a:t>
            </a:r>
            <a:r>
              <a:rPr lang="en-GB" sz="3600" b="1" dirty="0" err="1" smtClean="0">
                <a:solidFill>
                  <a:srgbClr val="002060"/>
                </a:solidFill>
              </a:rPr>
              <a:t>TEiC</a:t>
            </a:r>
            <a:r>
              <a:rPr lang="en-GB" sz="3600" b="1" dirty="0" smtClean="0">
                <a:solidFill>
                  <a:srgbClr val="002060"/>
                </a:solidFill>
              </a:rPr>
              <a:t>)</a:t>
            </a:r>
            <a:endParaRPr lang="en-GB" sz="3600" b="1" dirty="0">
              <a:solidFill>
                <a:srgbClr val="002060"/>
              </a:solidFill>
            </a:endParaRPr>
          </a:p>
        </p:txBody>
      </p:sp>
      <p:grpSp>
        <p:nvGrpSpPr>
          <p:cNvPr id="5" name="Group 4"/>
          <p:cNvGrpSpPr/>
          <p:nvPr/>
        </p:nvGrpSpPr>
        <p:grpSpPr>
          <a:xfrm>
            <a:off x="323528" y="1430683"/>
            <a:ext cx="8112953" cy="4666018"/>
            <a:chOff x="323528" y="1430683"/>
            <a:chExt cx="8112953" cy="4666018"/>
          </a:xfrm>
        </p:grpSpPr>
        <p:sp>
          <p:nvSpPr>
            <p:cNvPr id="17411" name="Text Box 3"/>
            <p:cNvSpPr txBox="1">
              <a:spLocks noChangeArrowheads="1"/>
            </p:cNvSpPr>
            <p:nvPr/>
          </p:nvSpPr>
          <p:spPr bwMode="auto">
            <a:xfrm>
              <a:off x="323528" y="1430683"/>
              <a:ext cx="8112953" cy="466601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GB" altLang="zh-CN" b="0" i="0" u="none" strike="noStrike" cap="none" normalizeH="0" baseline="0" dirty="0" smtClean="0">
                  <a:ln>
                    <a:noFill/>
                  </a:ln>
                  <a:solidFill>
                    <a:schemeClr val="tx1"/>
                  </a:solidFill>
                  <a:effectLst/>
                  <a:latin typeface="Calibri" pitchFamily="34" charset="0"/>
                  <a:ea typeface="SimSun" pitchFamily="2" charset="-122"/>
                  <a:cs typeface="Arial" pitchFamily="34" charset="0"/>
                </a:rPr>
                <a:t>       </a:t>
              </a:r>
              <a:endParaRPr kumimoji="0" lang="en-GB" altLang="zh-CN" sz="1400" b="1" i="0" u="none" strike="noStrike" cap="none" normalizeH="0" baseline="0" dirty="0" smtClean="0">
                <a:ln>
                  <a:noFill/>
                </a:ln>
                <a:solidFill>
                  <a:schemeClr val="tx1"/>
                </a:solidFill>
                <a:effectLst/>
                <a:latin typeface="Times New Roman" pitchFamily="18" charset="0"/>
                <a:ea typeface="SimSun" pitchFamily="2" charset="-122"/>
                <a:cs typeface="Arial" pitchFamily="34" charset="0"/>
              </a:endParaRPr>
            </a:p>
            <a:p>
              <a:pPr marL="457200" marR="0" lvl="1" indent="0" algn="ctr" defTabSz="914400" rtl="0" eaLnBrk="1" fontAlgn="base" latinLnBrk="0" hangingPunct="1">
                <a:lnSpc>
                  <a:spcPct val="100000"/>
                </a:lnSpc>
                <a:spcBef>
                  <a:spcPct val="0"/>
                </a:spcBef>
                <a:spcAft>
                  <a:spcPts val="1000"/>
                </a:spcAft>
                <a:buClrTx/>
                <a:buSzTx/>
                <a:buFontTx/>
                <a:buNone/>
                <a:tabLst/>
              </a:pPr>
              <a:endParaRPr kumimoji="0" lang="en-GB" altLang="zh-CN" sz="1400" b="1" i="0" u="none" strike="noStrike" cap="none" normalizeH="0" baseline="0" dirty="0" smtClean="0">
                <a:ln>
                  <a:noFill/>
                </a:ln>
                <a:solidFill>
                  <a:schemeClr val="tx1"/>
                </a:solidFill>
                <a:effectLst/>
                <a:latin typeface="Times New Roman" pitchFamily="18" charset="0"/>
                <a:ea typeface="SimSun" pitchFamily="2" charset="-122"/>
                <a:cs typeface="Arial" pitchFamily="34" charset="0"/>
              </a:endParaRPr>
            </a:p>
            <a:p>
              <a:pPr marL="914400" marR="0" lvl="2" indent="0" algn="l" defTabSz="914400" rtl="0" eaLnBrk="1" fontAlgn="base" latinLnBrk="0" hangingPunct="1">
                <a:lnSpc>
                  <a:spcPct val="100000"/>
                </a:lnSpc>
                <a:spcBef>
                  <a:spcPct val="0"/>
                </a:spcBef>
                <a:spcAft>
                  <a:spcPts val="100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a:t>
              </a:r>
              <a:r>
                <a:rPr kumimoji="0" lang="en-GB" altLang="zh-CN" b="1" i="0" u="none" strike="noStrike" cap="none" normalizeH="0" baseline="0" dirty="0" err="1" smtClean="0">
                  <a:ln>
                    <a:noFill/>
                  </a:ln>
                  <a:solidFill>
                    <a:schemeClr val="tx1"/>
                  </a:solidFill>
                  <a:effectLst/>
                  <a:latin typeface="Calibri" pitchFamily="34" charset="0"/>
                  <a:ea typeface="SimSun" pitchFamily="2" charset="-122"/>
                  <a:cs typeface="Arial" pitchFamily="34" charset="0"/>
                </a:rPr>
                <a:t>Ethnolinguistic</a:t>
              </a:r>
              <a:r>
                <a:rPr kumimoji="0" lang="en-GB" altLang="zh-CN"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vitality</a:t>
              </a:r>
            </a:p>
            <a:p>
              <a:pPr lvl="2" fontAlgn="base">
                <a:spcBef>
                  <a:spcPct val="0"/>
                </a:spcBef>
                <a:spcAft>
                  <a:spcPct val="0"/>
                </a:spcAf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a:t>
              </a:r>
              <a:r>
                <a:rPr lang="en-GB" altLang="zh-CN" sz="1400" b="1" dirty="0">
                  <a:latin typeface="Calibri" pitchFamily="34" charset="0"/>
                  <a:ea typeface="SimSun" pitchFamily="2" charset="-122"/>
                  <a:cs typeface="Arial" pitchFamily="34" charset="0"/>
                </a:rPr>
                <a:t>Local policy </a:t>
              </a:r>
              <a:r>
                <a:rPr lang="en-GB" altLang="zh-CN" sz="1400" b="1" dirty="0" smtClean="0">
                  <a:latin typeface="Calibri" pitchFamily="34" charset="0"/>
                  <a:ea typeface="SimSun" pitchFamily="2" charset="-122"/>
                  <a:cs typeface="Arial" pitchFamily="34" charset="0"/>
                </a:rPr>
                <a:t>(Regional               Attitudes/Perceptions</a:t>
              </a:r>
              <a:endParaRPr kumimoji="0" lang="en-GB" altLang="zh-CN" sz="1400" b="1" i="0" u="none" strike="noStrike" cap="none" normalizeH="0" baseline="0" dirty="0" smtClean="0">
                <a:ln>
                  <a:noFill/>
                </a:ln>
                <a:solidFill>
                  <a:schemeClr val="tx1"/>
                </a:solidFill>
                <a:effectLst/>
                <a:latin typeface="Times New Roman" pitchFamily="18" charset="0"/>
                <a:ea typeface="SimSun" pitchFamily="2" charset="-122"/>
                <a:cs typeface="Arial" pitchFamily="34" charset="0"/>
              </a:endParaRPr>
            </a:p>
            <a:p>
              <a:pPr marL="914400" marR="0" lvl="2" indent="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or county level)                                           Ethnic identity</a:t>
              </a:r>
            </a:p>
            <a:p>
              <a:pPr marL="914400" marR="0" lvl="2" indent="0" algn="l" defTabSz="914400" rtl="0" eaLnBrk="1" fontAlgn="base" latinLnBrk="0" hangingPunct="1">
                <a:lnSpc>
                  <a:spcPct val="100000"/>
                </a:lnSpc>
                <a:spcBef>
                  <a:spcPct val="0"/>
                </a:spcBef>
                <a:spcAft>
                  <a:spcPct val="0"/>
                </a:spcAft>
                <a:buClrTx/>
                <a:buSzTx/>
                <a:buFontTx/>
                <a:buNone/>
                <a:tabLst/>
              </a:pPr>
              <a:endPar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endParaRPr>
            </a:p>
            <a:p>
              <a:pPr marL="914400" marR="0" lvl="2" indent="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Assessment system                                                            (Influential)</a:t>
              </a:r>
            </a:p>
            <a:p>
              <a:pPr lvl="2" fontAlgn="base">
                <a:spcBef>
                  <a:spcPct val="0"/>
                </a:spcBef>
                <a:spcAft>
                  <a:spcPct val="0"/>
                </a:spcAft>
              </a:pPr>
              <a:r>
                <a:rPr lang="en-GB" altLang="zh-CN" sz="1400" b="1" dirty="0" smtClean="0">
                  <a:latin typeface="Calibri" pitchFamily="34" charset="0"/>
                  <a:ea typeface="SimSun" pitchFamily="2" charset="-122"/>
                  <a:cs typeface="Arial" pitchFamily="34" charset="0"/>
                </a:rPr>
                <a:t>                                                                                                                     Individuals </a:t>
              </a:r>
            </a:p>
            <a:p>
              <a:pPr lvl="2" fontAlgn="base">
                <a:spcBef>
                  <a:spcPct val="0"/>
                </a:spcBef>
                <a:spcAft>
                  <a:spcPct val="0"/>
                </a:spcAft>
              </a:pPr>
              <a:r>
                <a:rPr lang="en-GB" altLang="zh-CN" sz="1400" b="1" dirty="0" smtClean="0">
                  <a:latin typeface="Calibri" pitchFamily="34" charset="0"/>
                  <a:ea typeface="SimSun" pitchFamily="2" charset="-122"/>
                  <a:cs typeface="Arial" pitchFamily="34" charset="0"/>
                </a:rPr>
                <a:t>                   (Human) resources</a:t>
              </a:r>
              <a:endPar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endParaRPr>
            </a:p>
            <a:p>
              <a:pPr lvl="2" fontAlgn="base">
                <a:spcBef>
                  <a:spcPct val="0"/>
                </a:spcBef>
                <a:spcAft>
                  <a:spcPct val="0"/>
                </a:spcAft>
              </a:pPr>
              <a:r>
                <a:rPr lang="en-GB" altLang="zh-CN" sz="1400" b="1" dirty="0" smtClean="0">
                  <a:latin typeface="Calibri" pitchFamily="34" charset="0"/>
                  <a:ea typeface="SimSun" pitchFamily="2" charset="-122"/>
                  <a:cs typeface="Arial" pitchFamily="34" charset="0"/>
                </a:rPr>
                <a:t>                                                                                                                    History </a:t>
              </a:r>
            </a:p>
            <a:p>
              <a:pPr lvl="2" fontAlgn="base">
                <a:spcBef>
                  <a:spcPct val="0"/>
                </a:spcBef>
                <a:spcAft>
                  <a:spcPct val="0"/>
                </a:spcAft>
              </a:pPr>
              <a:r>
                <a:rPr lang="en-GB" altLang="zh-CN" sz="1400" b="1" dirty="0" smtClean="0">
                  <a:latin typeface="Calibri" pitchFamily="34" charset="0"/>
                  <a:ea typeface="SimSun" pitchFamily="2" charset="-122"/>
                  <a:cs typeface="Arial" pitchFamily="34" charset="0"/>
                </a:rPr>
                <a:t>                               Geography</a:t>
              </a:r>
              <a:endPar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endParaRPr>
            </a:p>
            <a:p>
              <a:pPr marL="457200" marR="0" lvl="1" indent="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Demography                                          Economy (e.g. tourism)</a:t>
              </a:r>
            </a:p>
            <a:p>
              <a:pPr marL="1828800" marR="0" lvl="4" indent="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a:t>
              </a:r>
            </a:p>
            <a:p>
              <a:pPr marL="1828800" marR="0" lvl="4" indent="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Socio-political relationship </a:t>
              </a:r>
            </a:p>
            <a:p>
              <a:pPr marL="1828800" marR="0" lvl="4" indent="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with State</a:t>
              </a:r>
              <a:endParaRPr kumimoji="0" lang="en-GB" altLang="zh-CN" sz="1400" b="1" i="0" u="none" strike="noStrike" cap="none" normalizeH="0" baseline="0" dirty="0" smtClean="0">
                <a:ln>
                  <a:noFill/>
                </a:ln>
                <a:solidFill>
                  <a:schemeClr val="tx1"/>
                </a:solidFill>
                <a:effectLst/>
                <a:latin typeface="Times New Roman" pitchFamily="18" charset="0"/>
                <a:ea typeface="SimSun" pitchFamily="2" charset="-122"/>
                <a:cs typeface="Arial" pitchFamily="34" charset="0"/>
              </a:endParaRPr>
            </a:p>
            <a:p>
              <a:pPr marL="1828800" marR="0" lvl="4" indent="0" algn="l" defTabSz="914400" rtl="0" eaLnBrk="1" fontAlgn="base" latinLnBrk="0" hangingPunct="1">
                <a:lnSpc>
                  <a:spcPct val="100000"/>
                </a:lnSpc>
                <a:spcBef>
                  <a:spcPct val="0"/>
                </a:spcBef>
                <a:spcAft>
                  <a:spcPct val="0"/>
                </a:spcAft>
                <a:buClrTx/>
                <a:buSzTx/>
                <a:buFontTx/>
                <a:buNone/>
                <a:tabLst/>
              </a:pPr>
              <a:endParaRPr kumimoji="0" lang="en-GB" altLang="zh-CN" sz="1400" b="1" i="0" u="none" strike="noStrike" cap="none" normalizeH="0" baseline="0" dirty="0" smtClean="0">
                <a:ln>
                  <a:noFill/>
                </a:ln>
                <a:solidFill>
                  <a:schemeClr val="tx1"/>
                </a:solidFill>
                <a:effectLst/>
                <a:latin typeface="Times New Roman" pitchFamily="18" charset="0"/>
                <a:ea typeface="SimSun" pitchFamily="2" charset="-122"/>
                <a:cs typeface="Arial" pitchFamily="34" charset="0"/>
              </a:endParaRPr>
            </a:p>
            <a:p>
              <a:pPr marL="1828800" marR="0" lvl="4" indent="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a:t>
              </a:r>
            </a:p>
            <a:p>
              <a:pPr marL="1828800" marR="0" lvl="4" indent="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17416" name="Oval 8"/>
            <p:cNvSpPr>
              <a:spLocks noChangeArrowheads="1"/>
            </p:cNvSpPr>
            <p:nvPr/>
          </p:nvSpPr>
          <p:spPr bwMode="auto">
            <a:xfrm>
              <a:off x="2012365" y="1916833"/>
              <a:ext cx="5051865" cy="3528392"/>
            </a:xfrm>
            <a:prstGeom prst="ellips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4" name="Group 3"/>
          <p:cNvGrpSpPr/>
          <p:nvPr/>
        </p:nvGrpSpPr>
        <p:grpSpPr>
          <a:xfrm>
            <a:off x="3556992" y="3008731"/>
            <a:ext cx="1987397" cy="1621908"/>
            <a:chOff x="3556992" y="3008731"/>
            <a:chExt cx="1987397" cy="1621908"/>
          </a:xfrm>
        </p:grpSpPr>
        <p:sp>
          <p:nvSpPr>
            <p:cNvPr id="17418" name="Oval 10"/>
            <p:cNvSpPr>
              <a:spLocks noChangeArrowheads="1"/>
            </p:cNvSpPr>
            <p:nvPr/>
          </p:nvSpPr>
          <p:spPr bwMode="auto">
            <a:xfrm>
              <a:off x="3556992" y="3008731"/>
              <a:ext cx="1987397" cy="1621908"/>
            </a:xfrm>
            <a:prstGeom prst="ellips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7419" name="Text Box 11"/>
            <p:cNvSpPr txBox="1">
              <a:spLocks noChangeArrowheads="1"/>
            </p:cNvSpPr>
            <p:nvPr/>
          </p:nvSpPr>
          <p:spPr bwMode="auto">
            <a:xfrm>
              <a:off x="3556992" y="3284984"/>
              <a:ext cx="1987397" cy="10801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GB" altLang="zh-CN" sz="1600" b="1" i="0" u="none" strike="noStrike" cap="none" normalizeH="0" baseline="0" dirty="0" smtClean="0">
                  <a:ln>
                    <a:noFill/>
                  </a:ln>
                  <a:solidFill>
                    <a:schemeClr val="tx1"/>
                  </a:solidFill>
                  <a:effectLst/>
                  <a:latin typeface="Calibri" pitchFamily="34" charset="0"/>
                  <a:ea typeface="SimSun" pitchFamily="2" charset="-122"/>
                  <a:cs typeface="Arial" pitchFamily="34" charset="0"/>
                </a:rPr>
                <a:t>Model of trilingual education for</a:t>
              </a:r>
              <a:r>
                <a:rPr kumimoji="0" lang="en-GB" altLang="zh-CN" sz="1600" b="1" i="0" u="none" strike="noStrike" cap="none" normalizeH="0" dirty="0" smtClean="0">
                  <a:ln>
                    <a:noFill/>
                  </a:ln>
                  <a:solidFill>
                    <a:schemeClr val="tx1"/>
                  </a:solidFill>
                  <a:effectLst/>
                  <a:latin typeface="Calibri" pitchFamily="34" charset="0"/>
                  <a:ea typeface="SimSun" pitchFamily="2" charset="-122"/>
                  <a:cs typeface="Arial" pitchFamily="34" charset="0"/>
                </a:rPr>
                <a:t> a specific minority region or school</a:t>
              </a:r>
              <a:endParaRPr kumimoji="0" lang="en-US" sz="1600" b="1" i="0" u="none" strike="noStrike" cap="none" normalizeH="0" baseline="0" dirty="0" smtClean="0">
                <a:ln>
                  <a:noFill/>
                </a:ln>
                <a:solidFill>
                  <a:schemeClr val="tx1"/>
                </a:solidFill>
                <a:effectLst/>
                <a:latin typeface="Arial" pitchFamily="34" charset="0"/>
                <a:cs typeface="Arial" pitchFamily="34" charset="0"/>
              </a:endParaRPr>
            </a:p>
          </p:txBody>
        </p:sp>
      </p:grpSp>
      <p:grpSp>
        <p:nvGrpSpPr>
          <p:cNvPr id="6" name="Group 5"/>
          <p:cNvGrpSpPr/>
          <p:nvPr/>
        </p:nvGrpSpPr>
        <p:grpSpPr>
          <a:xfrm>
            <a:off x="467544" y="1052737"/>
            <a:ext cx="8208912" cy="5328592"/>
            <a:chOff x="632228" y="1052737"/>
            <a:chExt cx="8044228" cy="5328592"/>
          </a:xfrm>
        </p:grpSpPr>
        <p:sp>
          <p:nvSpPr>
            <p:cNvPr id="17420" name="Oval 12"/>
            <p:cNvSpPr>
              <a:spLocks noChangeArrowheads="1"/>
            </p:cNvSpPr>
            <p:nvPr/>
          </p:nvSpPr>
          <p:spPr bwMode="auto">
            <a:xfrm>
              <a:off x="632228" y="1052737"/>
              <a:ext cx="8043101" cy="5328592"/>
            </a:xfrm>
            <a:prstGeom prst="ellips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7421" name="Text Box 13"/>
            <p:cNvSpPr txBox="1">
              <a:spLocks noChangeArrowheads="1"/>
            </p:cNvSpPr>
            <p:nvPr/>
          </p:nvSpPr>
          <p:spPr bwMode="auto">
            <a:xfrm>
              <a:off x="709967" y="3428672"/>
              <a:ext cx="1197738" cy="64577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GB" altLang="zh-CN" b="1" i="0" u="none" strike="noStrike" cap="none" normalizeH="0" baseline="0" dirty="0" smtClean="0">
                  <a:ln>
                    <a:noFill/>
                  </a:ln>
                  <a:solidFill>
                    <a:schemeClr val="tx1"/>
                  </a:solidFill>
                  <a:effectLst/>
                  <a:latin typeface="Calibri" pitchFamily="34" charset="0"/>
                  <a:ea typeface="SimSun" pitchFamily="2" charset="-122"/>
                  <a:cs typeface="Arial" pitchFamily="34" charset="0"/>
                </a:rPr>
                <a:t>Spread of          </a:t>
              </a:r>
            </a:p>
            <a:p>
              <a:pPr marL="0" marR="0" lvl="0" indent="0" algn="ctr" defTabSz="914400" rtl="0" eaLnBrk="1" fontAlgn="base" latinLnBrk="0" hangingPunct="1">
                <a:lnSpc>
                  <a:spcPct val="100000"/>
                </a:lnSpc>
                <a:spcBef>
                  <a:spcPct val="0"/>
                </a:spcBef>
                <a:spcAft>
                  <a:spcPts val="1000"/>
                </a:spcAft>
                <a:buClrTx/>
                <a:buSzTx/>
                <a:buFontTx/>
                <a:buNone/>
                <a:tabLst/>
              </a:pPr>
              <a:r>
                <a:rPr kumimoji="0" lang="en-GB" altLang="zh-CN" b="1" i="0" u="none" strike="noStrike" cap="none" normalizeH="0" baseline="0" dirty="0" smtClean="0">
                  <a:ln>
                    <a:noFill/>
                  </a:ln>
                  <a:solidFill>
                    <a:schemeClr val="tx1"/>
                  </a:solidFill>
                  <a:effectLst/>
                  <a:latin typeface="Calibri" pitchFamily="34" charset="0"/>
                  <a:ea typeface="SimSun" pitchFamily="2" charset="-122"/>
                  <a:cs typeface="Arial" pitchFamily="34" charset="0"/>
                </a:rPr>
                <a:t>  English   </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17422" name="Text Box 14"/>
            <p:cNvSpPr txBox="1">
              <a:spLocks noChangeArrowheads="1"/>
            </p:cNvSpPr>
            <p:nvPr/>
          </p:nvSpPr>
          <p:spPr bwMode="auto">
            <a:xfrm>
              <a:off x="7122816" y="3428672"/>
              <a:ext cx="1553640" cy="72416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GB" altLang="zh-CN" b="1" i="0" u="none" strike="noStrike" cap="none" normalizeH="0" baseline="0" dirty="0" smtClean="0">
                  <a:ln>
                    <a:noFill/>
                  </a:ln>
                  <a:solidFill>
                    <a:schemeClr val="tx1"/>
                  </a:solidFill>
                  <a:effectLst/>
                  <a:latin typeface="Calibri" pitchFamily="34" charset="0"/>
                  <a:ea typeface="SimSun" pitchFamily="2" charset="-122"/>
                  <a:cs typeface="Arial" pitchFamily="34" charset="0"/>
                </a:rPr>
                <a:t>Models abroad</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18" name="Text Box 13"/>
            <p:cNvSpPr txBox="1">
              <a:spLocks noChangeArrowheads="1"/>
            </p:cNvSpPr>
            <p:nvPr/>
          </p:nvSpPr>
          <p:spPr bwMode="auto">
            <a:xfrm>
              <a:off x="3779913" y="1344829"/>
              <a:ext cx="1656184" cy="4279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n-GB" altLang="zh-CN" sz="2000" b="1" dirty="0">
                  <a:latin typeface="Calibri" pitchFamily="34" charset="0"/>
                  <a:ea typeface="SimSun" pitchFamily="2" charset="-122"/>
                  <a:cs typeface="Arial" pitchFamily="34" charset="0"/>
                </a:rPr>
                <a:t>Globalisation</a:t>
              </a:r>
            </a:p>
            <a:p>
              <a:pPr marL="0" marR="0" lvl="0" indent="0" algn="l" defTabSz="914400" rtl="0" eaLnBrk="1" fontAlgn="base" latinLnBrk="0" hangingPunct="1">
                <a:lnSpc>
                  <a:spcPct val="100000"/>
                </a:lnSpc>
                <a:spcBef>
                  <a:spcPct val="0"/>
                </a:spcBef>
                <a:spcAft>
                  <a:spcPts val="1000"/>
                </a:spcAft>
                <a:buClrTx/>
                <a:buSzTx/>
                <a:buFontTx/>
                <a:buNone/>
                <a:tabLst/>
              </a:pP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19" name="Text Box 13"/>
            <p:cNvSpPr txBox="1">
              <a:spLocks noChangeArrowheads="1"/>
            </p:cNvSpPr>
            <p:nvPr/>
          </p:nvSpPr>
          <p:spPr bwMode="auto">
            <a:xfrm>
              <a:off x="3779913" y="1772815"/>
              <a:ext cx="1656184" cy="4279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n-GB" altLang="zh-CN" sz="2000" b="1" dirty="0">
                  <a:solidFill>
                    <a:srgbClr val="C00000"/>
                  </a:solidFill>
                  <a:latin typeface="Calibri" pitchFamily="34" charset="0"/>
                  <a:ea typeface="SimSun" pitchFamily="2" charset="-122"/>
                  <a:cs typeface="Arial" pitchFamily="34" charset="0"/>
                </a:rPr>
                <a:t>State Policy</a:t>
              </a:r>
            </a:p>
            <a:p>
              <a:pPr lvl="0" algn="ctr" fontAlgn="base">
                <a:spcBef>
                  <a:spcPct val="0"/>
                </a:spcBef>
                <a:spcAft>
                  <a:spcPts val="1000"/>
                </a:spcAft>
              </a:pP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22" name="Text Box 13"/>
            <p:cNvSpPr txBox="1">
              <a:spLocks noChangeArrowheads="1"/>
            </p:cNvSpPr>
            <p:nvPr/>
          </p:nvSpPr>
          <p:spPr bwMode="auto">
            <a:xfrm>
              <a:off x="3525328" y="5589240"/>
              <a:ext cx="2610846" cy="6480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n-GB" altLang="zh-CN" b="1" dirty="0" smtClean="0">
                  <a:latin typeface="Calibri" pitchFamily="34" charset="0"/>
                  <a:ea typeface="SimSun" pitchFamily="2" charset="-122"/>
                  <a:cs typeface="Arial" pitchFamily="34" charset="0"/>
                </a:rPr>
                <a:t>Research in the wider context</a:t>
              </a:r>
              <a:endParaRPr lang="en-GB" altLang="zh-CN" b="1" dirty="0">
                <a:latin typeface="Calibri" pitchFamily="34" charset="0"/>
                <a:ea typeface="SimSun" pitchFamily="2" charset="-122"/>
                <a:cs typeface="Arial" pitchFamily="34" charset="0"/>
              </a:endParaRPr>
            </a:p>
            <a:p>
              <a:pPr lvl="0" algn="ctr" fontAlgn="base">
                <a:spcBef>
                  <a:spcPct val="0"/>
                </a:spcBef>
                <a:spcAft>
                  <a:spcPts val="1000"/>
                </a:spcAft>
              </a:pP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922114"/>
          </a:xfrm>
        </p:spPr>
        <p:txBody>
          <a:bodyPr>
            <a:normAutofit/>
          </a:bodyPr>
          <a:lstStyle/>
          <a:p>
            <a:r>
              <a:rPr lang="en-GB" b="1" dirty="0" smtClean="0">
                <a:solidFill>
                  <a:srgbClr val="002060"/>
                </a:solidFill>
                <a:latin typeface="Times New Roman" panose="02020603050405020304" pitchFamily="18" charset="0"/>
                <a:cs typeface="Times New Roman" panose="02020603050405020304" pitchFamily="18" charset="0"/>
              </a:rPr>
              <a:t>The Continuum</a:t>
            </a:r>
            <a:endParaRPr lang="en-GB"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914400" y="1447800"/>
            <a:ext cx="7772400" cy="4861520"/>
          </a:xfrm>
        </p:spPr>
        <p:txBody>
          <a:bodyPr>
            <a:normAutofit/>
          </a:bodyPr>
          <a:lstStyle/>
          <a:p>
            <a:pPr marL="0" lvl="0" indent="0" algn="ctr">
              <a:lnSpc>
                <a:spcPct val="115000"/>
              </a:lnSpc>
              <a:spcBef>
                <a:spcPts val="0"/>
              </a:spcBef>
              <a:buClrTx/>
              <a:buSzTx/>
              <a:buNone/>
            </a:pPr>
            <a:r>
              <a:rPr lang="en-GB" sz="2000" b="1" dirty="0">
                <a:solidFill>
                  <a:srgbClr val="660066"/>
                </a:solidFill>
                <a:latin typeface="Calibri"/>
                <a:ea typeface="SimSun"/>
                <a:cs typeface="Times New Roman"/>
              </a:rPr>
              <a:t>Additive </a:t>
            </a:r>
            <a:r>
              <a:rPr lang="en-GB" sz="2000" b="1" dirty="0" err="1">
                <a:solidFill>
                  <a:srgbClr val="660066"/>
                </a:solidFill>
                <a:latin typeface="Calibri"/>
                <a:ea typeface="SimSun"/>
                <a:cs typeface="Times New Roman"/>
              </a:rPr>
              <a:t>Trilingualism</a:t>
            </a:r>
            <a:r>
              <a:rPr lang="en-GB" sz="2000" b="1" dirty="0">
                <a:solidFill>
                  <a:srgbClr val="660066"/>
                </a:solidFill>
                <a:latin typeface="Calibri"/>
                <a:ea typeface="SimSun"/>
                <a:cs typeface="Times New Roman"/>
              </a:rPr>
              <a:t> ˂</a:t>
            </a:r>
            <a:r>
              <a:rPr lang="en-GB" sz="2000" b="1" dirty="0" smtClean="0">
                <a:solidFill>
                  <a:srgbClr val="660066"/>
                </a:solidFill>
                <a:latin typeface="Calibri"/>
                <a:ea typeface="SimSun"/>
                <a:cs typeface="Times New Roman"/>
              </a:rPr>
              <a:t>------------------------------</a:t>
            </a:r>
            <a:r>
              <a:rPr lang="en-GB" sz="2000" b="1" dirty="0">
                <a:solidFill>
                  <a:srgbClr val="660066"/>
                </a:solidFill>
                <a:latin typeface="Calibri"/>
                <a:ea typeface="SimSun"/>
                <a:cs typeface="Times New Roman"/>
              </a:rPr>
              <a:t>˃ Subtractive </a:t>
            </a:r>
            <a:r>
              <a:rPr lang="en-GB" sz="2000" b="1" dirty="0" err="1">
                <a:solidFill>
                  <a:srgbClr val="660066"/>
                </a:solidFill>
                <a:latin typeface="Calibri"/>
                <a:ea typeface="SimSun"/>
                <a:cs typeface="Times New Roman"/>
              </a:rPr>
              <a:t>Trilingualism</a:t>
            </a:r>
            <a:endParaRPr lang="en-US" sz="1800" b="1" dirty="0" smtClean="0">
              <a:solidFill>
                <a:prstClr val="black"/>
              </a:solidFill>
              <a:latin typeface="Calibri"/>
              <a:ea typeface="SimSun"/>
              <a:cs typeface="Times New Roman"/>
            </a:endParaRPr>
          </a:p>
          <a:p>
            <a:pPr marL="0" lvl="0" indent="0" algn="ctr">
              <a:lnSpc>
                <a:spcPct val="115000"/>
              </a:lnSpc>
              <a:spcBef>
                <a:spcPts val="0"/>
              </a:spcBef>
              <a:buClrTx/>
              <a:buSzTx/>
              <a:buNone/>
            </a:pPr>
            <a:endParaRPr lang="en-GB" sz="1800" b="1" dirty="0" smtClean="0">
              <a:solidFill>
                <a:prstClr val="black"/>
              </a:solidFill>
              <a:latin typeface="Calibri"/>
              <a:ea typeface="SimSun"/>
              <a:cs typeface="Times New Roman"/>
            </a:endParaRPr>
          </a:p>
          <a:p>
            <a:pPr marL="0" lvl="0" indent="0" algn="ctr">
              <a:lnSpc>
                <a:spcPct val="115000"/>
              </a:lnSpc>
              <a:spcBef>
                <a:spcPts val="0"/>
              </a:spcBef>
              <a:buClrTx/>
              <a:buSzTx/>
              <a:buNone/>
            </a:pPr>
            <a:r>
              <a:rPr lang="en-GB" sz="1800" b="1" dirty="0" smtClean="0">
                <a:solidFill>
                  <a:prstClr val="black"/>
                </a:solidFill>
                <a:latin typeface="Calibri"/>
                <a:ea typeface="SimSun"/>
                <a:cs typeface="Times New Roman"/>
              </a:rPr>
              <a:t>Policy </a:t>
            </a:r>
            <a:r>
              <a:rPr lang="en-GB" sz="1800" b="1" dirty="0">
                <a:solidFill>
                  <a:prstClr val="black"/>
                </a:solidFill>
                <a:latin typeface="Calibri"/>
                <a:ea typeface="SimSun"/>
                <a:cs typeface="Times New Roman"/>
              </a:rPr>
              <a:t>with multiculturalism </a:t>
            </a:r>
            <a:r>
              <a:rPr lang="en-GB" sz="2000" b="1" dirty="0">
                <a:solidFill>
                  <a:srgbClr val="660066"/>
                </a:solidFill>
                <a:latin typeface="Calibri"/>
                <a:ea typeface="SimSun"/>
                <a:cs typeface="Times New Roman"/>
              </a:rPr>
              <a:t>˂-------------------------˃ </a:t>
            </a:r>
            <a:r>
              <a:rPr lang="en-GB" sz="1800" b="1" dirty="0">
                <a:solidFill>
                  <a:prstClr val="black"/>
                </a:solidFill>
                <a:latin typeface="Calibri"/>
                <a:ea typeface="SimSun"/>
                <a:cs typeface="Times New Roman"/>
              </a:rPr>
              <a:t>Policy with (hidden) agenda </a:t>
            </a:r>
          </a:p>
          <a:p>
            <a:pPr marL="0" lvl="0" indent="0" algn="ctr">
              <a:lnSpc>
                <a:spcPct val="115000"/>
              </a:lnSpc>
              <a:spcBef>
                <a:spcPts val="0"/>
              </a:spcBef>
              <a:buClrTx/>
              <a:buSzTx/>
              <a:buNone/>
            </a:pPr>
            <a:r>
              <a:rPr lang="en-GB" sz="1800" b="1" dirty="0">
                <a:solidFill>
                  <a:prstClr val="black"/>
                </a:solidFill>
                <a:latin typeface="Calibri"/>
                <a:ea typeface="SimSun"/>
                <a:cs typeface="Times New Roman"/>
              </a:rPr>
              <a:t>as guiding principle                        </a:t>
            </a:r>
            <a:r>
              <a:rPr lang="en-GB" sz="1800" b="1" dirty="0" smtClean="0">
                <a:solidFill>
                  <a:prstClr val="black"/>
                </a:solidFill>
                <a:latin typeface="Calibri"/>
                <a:ea typeface="SimSun"/>
                <a:cs typeface="Times New Roman"/>
              </a:rPr>
              <a:t>                                          </a:t>
            </a:r>
            <a:r>
              <a:rPr lang="en-GB" sz="1800" b="1" dirty="0">
                <a:solidFill>
                  <a:prstClr val="black"/>
                </a:solidFill>
                <a:latin typeface="Calibri"/>
                <a:ea typeface="SimSun"/>
                <a:cs typeface="Times New Roman"/>
              </a:rPr>
              <a:t>for assimilation                  </a:t>
            </a:r>
          </a:p>
          <a:p>
            <a:pPr marL="0" lvl="0" indent="0" algn="ctr">
              <a:lnSpc>
                <a:spcPct val="115000"/>
              </a:lnSpc>
              <a:spcBef>
                <a:spcPts val="0"/>
              </a:spcBef>
              <a:buClrTx/>
              <a:buSzTx/>
              <a:buNone/>
            </a:pPr>
            <a:r>
              <a:rPr lang="en-GB" sz="1800" b="1" dirty="0">
                <a:solidFill>
                  <a:prstClr val="black"/>
                </a:solidFill>
                <a:latin typeface="Calibri"/>
              </a:rPr>
              <a:t/>
            </a:r>
            <a:br>
              <a:rPr lang="en-GB" sz="1800" b="1" dirty="0">
                <a:solidFill>
                  <a:prstClr val="black"/>
                </a:solidFill>
                <a:latin typeface="Calibri"/>
              </a:rPr>
            </a:br>
            <a:r>
              <a:rPr lang="en-GB" sz="1800" b="1" dirty="0">
                <a:solidFill>
                  <a:prstClr val="black"/>
                </a:solidFill>
                <a:latin typeface="Calibri"/>
                <a:ea typeface="SimSun"/>
                <a:cs typeface="Times New Roman"/>
              </a:rPr>
              <a:t>High </a:t>
            </a:r>
            <a:r>
              <a:rPr lang="en-GB" sz="1800" b="1" dirty="0" err="1">
                <a:solidFill>
                  <a:prstClr val="black"/>
                </a:solidFill>
                <a:latin typeface="Calibri"/>
                <a:ea typeface="SimSun"/>
                <a:cs typeface="Times New Roman"/>
              </a:rPr>
              <a:t>ethnolinguistic</a:t>
            </a:r>
            <a:r>
              <a:rPr lang="en-GB" sz="1800" b="1" dirty="0">
                <a:solidFill>
                  <a:prstClr val="black"/>
                </a:solidFill>
                <a:latin typeface="Calibri"/>
                <a:ea typeface="SimSun"/>
                <a:cs typeface="Times New Roman"/>
              </a:rPr>
              <a:t> vitality </a:t>
            </a:r>
            <a:r>
              <a:rPr lang="en-GB" sz="2000" b="1" dirty="0">
                <a:solidFill>
                  <a:srgbClr val="660066"/>
                </a:solidFill>
                <a:latin typeface="Calibri"/>
                <a:ea typeface="SimSun"/>
                <a:cs typeface="Times New Roman"/>
              </a:rPr>
              <a:t>˂</a:t>
            </a:r>
            <a:r>
              <a:rPr lang="en-GB" sz="2000" b="1" dirty="0" smtClean="0">
                <a:solidFill>
                  <a:srgbClr val="660066"/>
                </a:solidFill>
                <a:latin typeface="Calibri"/>
                <a:ea typeface="SimSun"/>
                <a:cs typeface="Times New Roman"/>
              </a:rPr>
              <a:t>---------------------------</a:t>
            </a:r>
            <a:r>
              <a:rPr lang="en-GB" sz="2000" b="1" dirty="0">
                <a:solidFill>
                  <a:srgbClr val="660066"/>
                </a:solidFill>
                <a:latin typeface="Calibri"/>
                <a:ea typeface="SimSun"/>
                <a:cs typeface="Times New Roman"/>
              </a:rPr>
              <a:t>˃</a:t>
            </a:r>
            <a:r>
              <a:rPr lang="en-GB" sz="1800" b="1" dirty="0">
                <a:solidFill>
                  <a:prstClr val="black"/>
                </a:solidFill>
                <a:latin typeface="Calibri"/>
                <a:ea typeface="SimSun"/>
                <a:cs typeface="Times New Roman"/>
              </a:rPr>
              <a:t> Low </a:t>
            </a:r>
            <a:r>
              <a:rPr lang="en-GB" sz="1800" b="1" dirty="0" err="1">
                <a:solidFill>
                  <a:prstClr val="black"/>
                </a:solidFill>
                <a:latin typeface="Calibri"/>
                <a:ea typeface="SimSun"/>
                <a:cs typeface="Times New Roman"/>
              </a:rPr>
              <a:t>ethnolinguistic</a:t>
            </a:r>
            <a:r>
              <a:rPr lang="en-GB" sz="1800" b="1" dirty="0">
                <a:solidFill>
                  <a:prstClr val="black"/>
                </a:solidFill>
                <a:latin typeface="Calibri"/>
                <a:ea typeface="SimSun"/>
                <a:cs typeface="Times New Roman"/>
              </a:rPr>
              <a:t> vitality</a:t>
            </a:r>
          </a:p>
          <a:p>
            <a:pPr marL="0" lvl="0" indent="0" algn="ctr">
              <a:lnSpc>
                <a:spcPct val="115000"/>
              </a:lnSpc>
              <a:spcBef>
                <a:spcPts val="0"/>
              </a:spcBef>
              <a:buClrTx/>
              <a:buSzTx/>
              <a:buNone/>
            </a:pPr>
            <a:endParaRPr lang="en-GB" sz="900" b="1" dirty="0">
              <a:solidFill>
                <a:prstClr val="black"/>
              </a:solidFill>
              <a:latin typeface="Calibri"/>
              <a:ea typeface="SimSun"/>
              <a:cs typeface="Times New Roman"/>
            </a:endParaRPr>
          </a:p>
          <a:p>
            <a:pPr marL="0" lvl="0" indent="0" algn="ctr">
              <a:lnSpc>
                <a:spcPct val="115000"/>
              </a:lnSpc>
              <a:spcBef>
                <a:spcPts val="0"/>
              </a:spcBef>
              <a:buClrTx/>
              <a:buSzTx/>
              <a:buNone/>
              <a:defRPr/>
            </a:pPr>
            <a:r>
              <a:rPr lang="en-US" sz="1800" b="1" dirty="0">
                <a:solidFill>
                  <a:prstClr val="black"/>
                </a:solidFill>
                <a:latin typeface="Calibri"/>
                <a:ea typeface="SimSun"/>
                <a:cs typeface="Times New Roman"/>
              </a:rPr>
              <a:t>Positive attitudes   </a:t>
            </a:r>
            <a:r>
              <a:rPr lang="en-GB" sz="2000" b="1" dirty="0">
                <a:solidFill>
                  <a:srgbClr val="660066"/>
                </a:solidFill>
                <a:latin typeface="Calibri"/>
                <a:ea typeface="SimSun"/>
                <a:cs typeface="Times New Roman"/>
              </a:rPr>
              <a:t>˂</a:t>
            </a:r>
            <a:r>
              <a:rPr lang="en-GB" sz="2000" b="1" dirty="0" smtClean="0">
                <a:solidFill>
                  <a:srgbClr val="660066"/>
                </a:solidFill>
                <a:latin typeface="Calibri"/>
                <a:ea typeface="SimSun"/>
                <a:cs typeface="Times New Roman"/>
              </a:rPr>
              <a:t>--------------------------------------------</a:t>
            </a:r>
            <a:r>
              <a:rPr lang="en-GB" sz="2000" b="1" dirty="0">
                <a:solidFill>
                  <a:srgbClr val="660066"/>
                </a:solidFill>
                <a:latin typeface="Calibri"/>
                <a:ea typeface="SimSun"/>
                <a:cs typeface="Times New Roman"/>
              </a:rPr>
              <a:t>˃</a:t>
            </a:r>
            <a:r>
              <a:rPr lang="en-US" sz="1800" b="1" dirty="0">
                <a:solidFill>
                  <a:prstClr val="black"/>
                </a:solidFill>
                <a:latin typeface="Calibri"/>
                <a:ea typeface="SimSun"/>
                <a:cs typeface="Times New Roman"/>
              </a:rPr>
              <a:t>  </a:t>
            </a:r>
            <a:r>
              <a:rPr lang="en-US" sz="1800" b="1" dirty="0" smtClean="0">
                <a:solidFill>
                  <a:prstClr val="black"/>
                </a:solidFill>
                <a:latin typeface="Calibri"/>
                <a:ea typeface="SimSun"/>
                <a:cs typeface="Times New Roman"/>
              </a:rPr>
              <a:t> </a:t>
            </a:r>
            <a:r>
              <a:rPr lang="en-US" sz="1800" b="1" dirty="0">
                <a:solidFill>
                  <a:prstClr val="black"/>
                </a:solidFill>
                <a:latin typeface="Calibri"/>
                <a:ea typeface="SimSun"/>
                <a:cs typeface="Times New Roman"/>
              </a:rPr>
              <a:t>Indifferent </a:t>
            </a:r>
            <a:r>
              <a:rPr lang="en-US" sz="1800" b="1" dirty="0" smtClean="0">
                <a:solidFill>
                  <a:prstClr val="black"/>
                </a:solidFill>
                <a:latin typeface="Calibri"/>
                <a:ea typeface="SimSun"/>
                <a:cs typeface="Times New Roman"/>
              </a:rPr>
              <a:t>attitudes</a:t>
            </a:r>
          </a:p>
          <a:p>
            <a:pPr marL="0" lvl="0" indent="0" algn="ctr">
              <a:lnSpc>
                <a:spcPct val="115000"/>
              </a:lnSpc>
              <a:spcBef>
                <a:spcPts val="0"/>
              </a:spcBef>
              <a:buClrTx/>
              <a:buSzTx/>
              <a:buNone/>
              <a:defRPr/>
            </a:pPr>
            <a:r>
              <a:rPr lang="en-US" sz="1800" b="1" dirty="0" smtClean="0">
                <a:solidFill>
                  <a:prstClr val="black"/>
                </a:solidFill>
                <a:latin typeface="Calibri"/>
                <a:ea typeface="SimSun"/>
                <a:cs typeface="Times New Roman"/>
              </a:rPr>
              <a:t>and clear insights                                                                      and poor understanding</a:t>
            </a:r>
            <a:endParaRPr lang="en-GB" sz="1800" b="1" dirty="0">
              <a:solidFill>
                <a:prstClr val="black"/>
              </a:solidFill>
              <a:latin typeface="Calibri"/>
              <a:ea typeface="SimSun"/>
              <a:cs typeface="Times New Roman"/>
            </a:endParaRPr>
          </a:p>
          <a:p>
            <a:pPr marL="0" lvl="0" indent="0" algn="ctr">
              <a:lnSpc>
                <a:spcPct val="115000"/>
              </a:lnSpc>
              <a:spcBef>
                <a:spcPts val="0"/>
              </a:spcBef>
              <a:buClrTx/>
              <a:buSzTx/>
              <a:buNone/>
              <a:defRPr/>
            </a:pPr>
            <a:endParaRPr lang="en-GB" sz="900" b="1" dirty="0">
              <a:solidFill>
                <a:prstClr val="black"/>
              </a:solidFill>
              <a:latin typeface="Calibri"/>
              <a:ea typeface="SimSun"/>
              <a:cs typeface="Times New Roman"/>
            </a:endParaRPr>
          </a:p>
          <a:p>
            <a:pPr marL="0" lvl="0" indent="0" algn="ctr">
              <a:lnSpc>
                <a:spcPct val="115000"/>
              </a:lnSpc>
              <a:spcBef>
                <a:spcPts val="0"/>
              </a:spcBef>
              <a:buClrTx/>
              <a:buSzTx/>
              <a:buNone/>
              <a:defRPr/>
            </a:pPr>
            <a:r>
              <a:rPr lang="en-GB" sz="1800" b="1" dirty="0">
                <a:solidFill>
                  <a:prstClr val="black"/>
                </a:solidFill>
                <a:latin typeface="Calibri"/>
                <a:ea typeface="SimSun"/>
                <a:cs typeface="Times New Roman"/>
              </a:rPr>
              <a:t>Active economy (tourism)  </a:t>
            </a:r>
            <a:r>
              <a:rPr lang="en-GB" sz="2000" b="1" dirty="0">
                <a:solidFill>
                  <a:srgbClr val="660066"/>
                </a:solidFill>
                <a:latin typeface="Calibri"/>
                <a:ea typeface="SimSun"/>
                <a:cs typeface="Times New Roman"/>
              </a:rPr>
              <a:t>˂----------------------------˃</a:t>
            </a:r>
            <a:r>
              <a:rPr lang="en-GB" sz="1800" b="1" dirty="0">
                <a:solidFill>
                  <a:prstClr val="black"/>
                </a:solidFill>
                <a:latin typeface="Calibri"/>
                <a:ea typeface="SimSun"/>
                <a:cs typeface="Times New Roman"/>
              </a:rPr>
              <a:t> Lack of contact with other</a:t>
            </a:r>
          </a:p>
          <a:p>
            <a:pPr marL="0" lvl="0" indent="0" algn="ctr">
              <a:lnSpc>
                <a:spcPct val="115000"/>
              </a:lnSpc>
              <a:spcBef>
                <a:spcPts val="0"/>
              </a:spcBef>
              <a:buClrTx/>
              <a:buSzTx/>
              <a:buNone/>
              <a:defRPr/>
            </a:pPr>
            <a:endParaRPr lang="en-GB" sz="900" b="1" dirty="0">
              <a:solidFill>
                <a:prstClr val="black"/>
              </a:solidFill>
              <a:latin typeface="Calibri"/>
              <a:ea typeface="SimSun"/>
              <a:cs typeface="Times New Roman"/>
            </a:endParaRPr>
          </a:p>
          <a:p>
            <a:pPr marL="0" lvl="0" indent="0" algn="ctr">
              <a:lnSpc>
                <a:spcPct val="115000"/>
              </a:lnSpc>
              <a:spcBef>
                <a:spcPts val="0"/>
              </a:spcBef>
              <a:buClrTx/>
              <a:buSzTx/>
              <a:buNone/>
            </a:pPr>
            <a:r>
              <a:rPr lang="en-GB" sz="1800" b="1" dirty="0">
                <a:solidFill>
                  <a:prstClr val="black"/>
                </a:solidFill>
                <a:latin typeface="Calibri"/>
                <a:ea typeface="SimSun"/>
                <a:cs typeface="Times New Roman"/>
              </a:rPr>
              <a:t>Well-built sense of ethnicity </a:t>
            </a:r>
            <a:r>
              <a:rPr lang="en-GB" sz="2000" b="1" dirty="0">
                <a:solidFill>
                  <a:srgbClr val="660066"/>
                </a:solidFill>
                <a:latin typeface="Calibri"/>
                <a:ea typeface="SimSun"/>
                <a:cs typeface="Times New Roman"/>
              </a:rPr>
              <a:t>˂-----------------------------˃</a:t>
            </a:r>
            <a:r>
              <a:rPr lang="en-GB" sz="1800" b="1" dirty="0">
                <a:solidFill>
                  <a:prstClr val="black"/>
                </a:solidFill>
                <a:latin typeface="Calibri"/>
                <a:ea typeface="SimSun"/>
                <a:cs typeface="Times New Roman"/>
              </a:rPr>
              <a:t> Weak sense of ethnicity</a:t>
            </a:r>
          </a:p>
          <a:p>
            <a:pPr marL="0" lvl="0" indent="0" algn="ctr">
              <a:lnSpc>
                <a:spcPct val="115000"/>
              </a:lnSpc>
              <a:spcBef>
                <a:spcPts val="0"/>
              </a:spcBef>
              <a:buClrTx/>
              <a:buSzTx/>
              <a:buNone/>
            </a:pPr>
            <a:endParaRPr lang="en-GB" sz="900" b="1" dirty="0">
              <a:solidFill>
                <a:prstClr val="black"/>
              </a:solidFill>
              <a:latin typeface="Calibri"/>
              <a:ea typeface="SimSun"/>
              <a:cs typeface="Times New Roman"/>
            </a:endParaRPr>
          </a:p>
          <a:p>
            <a:pPr marL="0" lvl="0" indent="0" algn="ctr">
              <a:lnSpc>
                <a:spcPct val="115000"/>
              </a:lnSpc>
              <a:spcBef>
                <a:spcPts val="0"/>
              </a:spcBef>
              <a:buClrTx/>
              <a:buSzTx/>
              <a:buNone/>
            </a:pPr>
            <a:r>
              <a:rPr lang="en-US" sz="1800" b="1" dirty="0">
                <a:solidFill>
                  <a:prstClr val="black"/>
                </a:solidFill>
                <a:latin typeface="Calibri"/>
                <a:ea typeface="SimSun"/>
                <a:cs typeface="Times New Roman"/>
              </a:rPr>
              <a:t>Assessment that takes  </a:t>
            </a:r>
            <a:r>
              <a:rPr lang="en-GB" sz="2000" b="1" dirty="0">
                <a:solidFill>
                  <a:srgbClr val="660066"/>
                </a:solidFill>
                <a:latin typeface="Calibri"/>
                <a:ea typeface="SimSun"/>
                <a:cs typeface="Times New Roman"/>
              </a:rPr>
              <a:t>˂-------------------------------------˃</a:t>
            </a:r>
            <a:r>
              <a:rPr lang="en-US" sz="1800" b="1" dirty="0">
                <a:solidFill>
                  <a:prstClr val="black"/>
                </a:solidFill>
                <a:latin typeface="Calibri"/>
                <a:ea typeface="SimSun"/>
                <a:cs typeface="Times New Roman"/>
              </a:rPr>
              <a:t> Assessment that does multilingualism into account      </a:t>
            </a:r>
            <a:r>
              <a:rPr lang="en-US" sz="1800" b="1" dirty="0" smtClean="0">
                <a:solidFill>
                  <a:prstClr val="black"/>
                </a:solidFill>
                <a:latin typeface="Calibri"/>
                <a:ea typeface="SimSun"/>
                <a:cs typeface="Times New Roman"/>
              </a:rPr>
              <a:t>                                                                              </a:t>
            </a:r>
            <a:r>
              <a:rPr lang="en-US" sz="1800" b="1" dirty="0">
                <a:solidFill>
                  <a:prstClr val="black"/>
                </a:solidFill>
                <a:latin typeface="Calibri"/>
                <a:ea typeface="SimSun"/>
                <a:cs typeface="Times New Roman"/>
              </a:rPr>
              <a:t>not</a:t>
            </a:r>
          </a:p>
          <a:p>
            <a:pPr marL="0" lvl="0" indent="0" algn="ctr">
              <a:lnSpc>
                <a:spcPct val="115000"/>
              </a:lnSpc>
              <a:spcBef>
                <a:spcPts val="0"/>
              </a:spcBef>
              <a:buClrTx/>
              <a:buSzTx/>
              <a:buNone/>
            </a:pPr>
            <a:endParaRPr lang="en-GB" sz="1800" b="1" dirty="0">
              <a:solidFill>
                <a:prstClr val="black"/>
              </a:solidFill>
              <a:latin typeface="Calibri"/>
              <a:ea typeface="SimSun"/>
              <a:cs typeface="Times New Roman"/>
            </a:endParaRPr>
          </a:p>
        </p:txBody>
      </p:sp>
    </p:spTree>
    <p:extLst>
      <p:ext uri="{BB962C8B-B14F-4D97-AF65-F5344CB8AC3E}">
        <p14:creationId xmlns:p14="http://schemas.microsoft.com/office/powerpoint/2010/main" val="298056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 calcmode="lin" valueType="num">
                                      <p:cBhvr additive="base">
                                        <p:cTn id="3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 calcmode="lin" valueType="num">
                                      <p:cBhvr additive="base">
                                        <p:cTn id="3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11" end="11"/>
                                            </p:txEl>
                                          </p:spTgt>
                                        </p:tgtEl>
                                        <p:attrNameLst>
                                          <p:attrName>style.visibility</p:attrName>
                                        </p:attrNameLst>
                                      </p:cBhvr>
                                      <p:to>
                                        <p:strVal val="visible"/>
                                      </p:to>
                                    </p:set>
                                    <p:anim calcmode="lin" valueType="num">
                                      <p:cBhvr additive="base">
                                        <p:cTn id="4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3" end="13"/>
                                            </p:txEl>
                                          </p:spTgt>
                                        </p:tgtEl>
                                        <p:attrNameLst>
                                          <p:attrName>style.visibility</p:attrName>
                                        </p:attrNameLst>
                                      </p:cBhvr>
                                      <p:to>
                                        <p:strVal val="visible"/>
                                      </p:to>
                                    </p:set>
                                    <p:anim calcmode="lin" valueType="num">
                                      <p:cBhvr additive="base">
                                        <p:cTn id="5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32656"/>
            <a:ext cx="7931224" cy="706090"/>
          </a:xfrm>
        </p:spPr>
        <p:txBody>
          <a:bodyPr>
            <a:normAutofit fontScale="90000"/>
          </a:bodyPr>
          <a:lstStyle/>
          <a:p>
            <a:r>
              <a:rPr lang="en-US" b="1" dirty="0" smtClean="0">
                <a:solidFill>
                  <a:srgbClr val="C00000"/>
                </a:solidFill>
                <a:latin typeface="Times New Roman" panose="02020603050405020304" pitchFamily="18" charset="0"/>
                <a:cs typeface="Times New Roman" panose="02020603050405020304" pitchFamily="18" charset="0"/>
              </a:rPr>
              <a:t>Murky Waters!</a:t>
            </a:r>
            <a:endParaRPr lang="en-GB" b="1" dirty="0">
              <a:solidFill>
                <a:srgbClr val="C0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914400" y="1268760"/>
            <a:ext cx="7772400" cy="4896544"/>
          </a:xfrm>
        </p:spPr>
        <p:txBody>
          <a:bodyPr>
            <a:normAutofit fontScale="77500" lnSpcReduction="20000"/>
          </a:bodyPr>
          <a:lstStyle/>
          <a:p>
            <a:pPr marL="0" indent="0">
              <a:buNone/>
            </a:pPr>
            <a:r>
              <a:rPr lang="en-US" b="1" dirty="0" smtClean="0">
                <a:solidFill>
                  <a:srgbClr val="660066"/>
                </a:solidFill>
              </a:rPr>
              <a:t>There are limitations in the polarized terms, such as (strong </a:t>
            </a:r>
            <a:r>
              <a:rPr lang="en-US" b="1" dirty="0" err="1" smtClean="0">
                <a:solidFill>
                  <a:srgbClr val="660066"/>
                </a:solidFill>
              </a:rPr>
              <a:t>vs</a:t>
            </a:r>
            <a:r>
              <a:rPr lang="en-US" b="1" dirty="0" smtClean="0">
                <a:solidFill>
                  <a:srgbClr val="660066"/>
                </a:solidFill>
              </a:rPr>
              <a:t> weak; additive </a:t>
            </a:r>
            <a:r>
              <a:rPr lang="en-US" b="1" dirty="0" err="1" smtClean="0">
                <a:solidFill>
                  <a:srgbClr val="660066"/>
                </a:solidFill>
              </a:rPr>
              <a:t>vs</a:t>
            </a:r>
            <a:r>
              <a:rPr lang="en-US" b="1" dirty="0" smtClean="0">
                <a:solidFill>
                  <a:srgbClr val="660066"/>
                </a:solidFill>
              </a:rPr>
              <a:t> subtractive). </a:t>
            </a:r>
            <a:r>
              <a:rPr lang="en-US" b="1" dirty="0">
                <a:solidFill>
                  <a:srgbClr val="660066"/>
                </a:solidFill>
              </a:rPr>
              <a:t>The real world situation is extremely </a:t>
            </a:r>
            <a:r>
              <a:rPr lang="en-US" b="1" dirty="0" smtClean="0">
                <a:solidFill>
                  <a:srgbClr val="660066"/>
                </a:solidFill>
              </a:rPr>
              <a:t>complex and relationships between the two extremes or between the different factors are often tricky </a:t>
            </a:r>
            <a:r>
              <a:rPr lang="en-US" b="1" dirty="0">
                <a:solidFill>
                  <a:srgbClr val="660066"/>
                </a:solidFill>
              </a:rPr>
              <a:t>and dynamic. </a:t>
            </a:r>
            <a:endParaRPr lang="en-US" b="1" dirty="0" smtClean="0">
              <a:solidFill>
                <a:srgbClr val="660066"/>
              </a:solidFill>
            </a:endParaRPr>
          </a:p>
          <a:p>
            <a:pPr marL="0" indent="0">
              <a:buNone/>
            </a:pPr>
            <a:endParaRPr lang="en-US" sz="1300" dirty="0" smtClean="0"/>
          </a:p>
          <a:p>
            <a:pPr marL="0" indent="0">
              <a:buNone/>
            </a:pPr>
            <a:r>
              <a:rPr lang="en-US" b="1" dirty="0" smtClean="0"/>
              <a:t>Tough questions may include:</a:t>
            </a:r>
          </a:p>
          <a:p>
            <a:pPr marL="514350" indent="-514350">
              <a:buAutoNum type="arabicPeriod"/>
            </a:pPr>
            <a:r>
              <a:rPr lang="en-US" dirty="0" smtClean="0"/>
              <a:t>Does strong </a:t>
            </a:r>
            <a:r>
              <a:rPr lang="en-US" dirty="0" err="1" smtClean="0"/>
              <a:t>ethnolinguistic</a:t>
            </a:r>
            <a:r>
              <a:rPr lang="en-US" dirty="0" smtClean="0"/>
              <a:t> vitality of L1 always lead to strong models?</a:t>
            </a:r>
          </a:p>
          <a:p>
            <a:pPr marL="514350" indent="-514350">
              <a:buFont typeface="Wingdings 2"/>
              <a:buAutoNum type="arabicPeriod"/>
            </a:pPr>
            <a:r>
              <a:rPr lang="en-US" dirty="0"/>
              <a:t>Is a strong sense of ethnicity always encouraged or suppressed?  </a:t>
            </a:r>
          </a:p>
          <a:p>
            <a:pPr marL="514350" indent="-514350">
              <a:buFont typeface="Wingdings 2"/>
              <a:buAutoNum type="arabicPeriod"/>
            </a:pPr>
            <a:r>
              <a:rPr lang="en-US" dirty="0" smtClean="0"/>
              <a:t>What </a:t>
            </a:r>
            <a:r>
              <a:rPr lang="en-US" dirty="0"/>
              <a:t>if the minority group has </a:t>
            </a:r>
            <a:r>
              <a:rPr lang="en-US" dirty="0" smtClean="0"/>
              <a:t>no </a:t>
            </a:r>
            <a:r>
              <a:rPr lang="en-US" dirty="0"/>
              <a:t>written script?</a:t>
            </a:r>
          </a:p>
          <a:p>
            <a:pPr marL="514350" indent="-514350">
              <a:buAutoNum type="arabicPeriod"/>
            </a:pPr>
            <a:r>
              <a:rPr lang="en-US" dirty="0" smtClean="0"/>
              <a:t>What if L1 of the minority group is Mandarin Chinese?</a:t>
            </a:r>
          </a:p>
          <a:p>
            <a:pPr marL="514350" indent="-514350">
              <a:buAutoNum type="arabicPeriod"/>
            </a:pPr>
            <a:r>
              <a:rPr lang="en-US" dirty="0" smtClean="0"/>
              <a:t>How should we deal with a situation where bilingual education means to promote L2 in a region for political purposes?</a:t>
            </a:r>
          </a:p>
          <a:p>
            <a:pPr marL="514350" indent="-514350">
              <a:buAutoNum type="arabicPeriod"/>
            </a:pPr>
            <a:r>
              <a:rPr lang="en-US" dirty="0" smtClean="0"/>
              <a:t>How come we seem to be using a strong model but the outcome still looks poor? …</a:t>
            </a:r>
          </a:p>
          <a:p>
            <a:pPr marL="0" indent="0">
              <a:buNone/>
            </a:pPr>
            <a:endParaRPr lang="en-US" sz="1200" dirty="0"/>
          </a:p>
          <a:p>
            <a:pPr marL="0" indent="0">
              <a:buNone/>
            </a:pPr>
            <a:r>
              <a:rPr lang="en-US" b="1" dirty="0" smtClean="0">
                <a:solidFill>
                  <a:srgbClr val="660066"/>
                </a:solidFill>
              </a:rPr>
              <a:t>For any </a:t>
            </a:r>
            <a:r>
              <a:rPr lang="en-US" b="1" dirty="0">
                <a:solidFill>
                  <a:srgbClr val="660066"/>
                </a:solidFill>
              </a:rPr>
              <a:t>meaningful </a:t>
            </a:r>
            <a:r>
              <a:rPr lang="en-US" b="1" dirty="0" smtClean="0">
                <a:solidFill>
                  <a:srgbClr val="660066"/>
                </a:solidFill>
              </a:rPr>
              <a:t>policy or curriculum for trilingual education, all contextual factors need to be critically </a:t>
            </a:r>
            <a:r>
              <a:rPr lang="en-US" b="1" dirty="0" err="1" smtClean="0">
                <a:solidFill>
                  <a:srgbClr val="660066"/>
                </a:solidFill>
              </a:rPr>
              <a:t>analysed</a:t>
            </a:r>
            <a:r>
              <a:rPr lang="en-US" b="1" dirty="0" smtClean="0">
                <a:solidFill>
                  <a:srgbClr val="660066"/>
                </a:solidFill>
              </a:rPr>
              <a:t> in each region! </a:t>
            </a:r>
          </a:p>
        </p:txBody>
      </p:sp>
    </p:spTree>
    <p:extLst>
      <p:ext uri="{BB962C8B-B14F-4D97-AF65-F5344CB8AC3E}">
        <p14:creationId xmlns:p14="http://schemas.microsoft.com/office/powerpoint/2010/main" val="99820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 calcmode="lin" valueType="num">
                                      <p:cBhvr additive="base">
                                        <p:cTn id="3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 calcmode="lin" valueType="num">
                                      <p:cBhvr additive="base">
                                        <p:cTn id="4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850106"/>
          </a:xfrm>
        </p:spPr>
        <p:txBody>
          <a:bodyPr/>
          <a:lstStyle/>
          <a:p>
            <a:r>
              <a:rPr lang="en-US" b="1" dirty="0" smtClean="0">
                <a:solidFill>
                  <a:srgbClr val="002060"/>
                </a:solidFill>
              </a:rPr>
              <a:t>Less Explored Territories </a:t>
            </a:r>
            <a:endParaRPr lang="en-GB" dirty="0">
              <a:solidFill>
                <a:srgbClr val="002060"/>
              </a:solidFill>
            </a:endParaRPr>
          </a:p>
        </p:txBody>
      </p:sp>
      <p:sp>
        <p:nvSpPr>
          <p:cNvPr id="3" name="Content Placeholder 2"/>
          <p:cNvSpPr>
            <a:spLocks noGrp="1"/>
          </p:cNvSpPr>
          <p:nvPr>
            <p:ph sz="quarter" idx="1"/>
          </p:nvPr>
        </p:nvSpPr>
        <p:spPr>
          <a:xfrm>
            <a:off x="914400" y="1268760"/>
            <a:ext cx="7772400" cy="4751040"/>
          </a:xfrm>
        </p:spPr>
        <p:txBody>
          <a:bodyPr>
            <a:normAutofit fontScale="92500" lnSpcReduction="20000"/>
          </a:bodyPr>
          <a:lstStyle/>
          <a:p>
            <a:pPr marL="0" indent="0">
              <a:buNone/>
            </a:pPr>
            <a:r>
              <a:rPr lang="en-US" sz="2800" b="1" dirty="0" smtClean="0">
                <a:solidFill>
                  <a:srgbClr val="7030A0"/>
                </a:solidFill>
              </a:rPr>
              <a:t>In addition to the tough questions, there are many areas that are seldom discussed in the current literature and by researchers. They include: </a:t>
            </a:r>
          </a:p>
          <a:p>
            <a:pPr marL="0" indent="0">
              <a:buNone/>
            </a:pPr>
            <a:endParaRPr lang="en-US" dirty="0" smtClean="0"/>
          </a:p>
          <a:p>
            <a:r>
              <a:rPr lang="en-US" dirty="0" smtClean="0"/>
              <a:t>How could the competence of a </a:t>
            </a:r>
            <a:r>
              <a:rPr lang="en-US" dirty="0" err="1"/>
              <a:t>trilingualindividual</a:t>
            </a:r>
            <a:r>
              <a:rPr lang="en-US" dirty="0"/>
              <a:t> </a:t>
            </a:r>
            <a:r>
              <a:rPr lang="en-US" dirty="0" smtClean="0"/>
              <a:t>and the effectiveness of a trilingual </a:t>
            </a:r>
            <a:r>
              <a:rPr lang="en-US" dirty="0" err="1" smtClean="0"/>
              <a:t>programme</a:t>
            </a:r>
            <a:r>
              <a:rPr lang="en-US" dirty="0" smtClean="0"/>
              <a:t> be assessed?</a:t>
            </a:r>
          </a:p>
          <a:p>
            <a:r>
              <a:rPr lang="en-US" dirty="0" smtClean="0"/>
              <a:t>There is often a need to transfer from using one language as </a:t>
            </a:r>
            <a:r>
              <a:rPr lang="en-US" dirty="0" err="1" smtClean="0"/>
              <a:t>MoI</a:t>
            </a:r>
            <a:r>
              <a:rPr lang="en-US" dirty="0" smtClean="0"/>
              <a:t> to another (transition). How can we best do it in order not to lead to subtractive </a:t>
            </a:r>
            <a:r>
              <a:rPr lang="en-US" dirty="0" err="1" smtClean="0"/>
              <a:t>trilingualism</a:t>
            </a:r>
            <a:r>
              <a:rPr lang="en-US" dirty="0" smtClean="0"/>
              <a:t>? When is the best time? </a:t>
            </a:r>
          </a:p>
          <a:p>
            <a:r>
              <a:rPr lang="en-US" dirty="0" smtClean="0"/>
              <a:t>In what way could the culture of a minority group be maintained and developed in order to avoid the reduction of culture to “</a:t>
            </a:r>
            <a:r>
              <a:rPr lang="en-GB" dirty="0" smtClean="0"/>
              <a:t>Samosas</a:t>
            </a:r>
            <a:r>
              <a:rPr lang="en-GB" dirty="0"/>
              <a:t>, Saris and steel </a:t>
            </a:r>
            <a:r>
              <a:rPr lang="en-GB" dirty="0" smtClean="0"/>
              <a:t>bands” (food, clothes and music, </a:t>
            </a:r>
            <a:r>
              <a:rPr lang="en-GB" dirty="0" err="1" smtClean="0"/>
              <a:t>Coulby</a:t>
            </a:r>
            <a:r>
              <a:rPr lang="en-GB" dirty="0" smtClean="0"/>
              <a:t>, 2006) or ‘Show Culture” (Feng, 2011).</a:t>
            </a:r>
            <a:r>
              <a:rPr lang="en-US" dirty="0" smtClean="0"/>
              <a:t>  </a:t>
            </a:r>
          </a:p>
          <a:p>
            <a:pPr marL="0" indent="0">
              <a:buNone/>
            </a:pPr>
            <a:endParaRPr lang="en-US" dirty="0"/>
          </a:p>
        </p:txBody>
      </p:sp>
    </p:spTree>
    <p:extLst>
      <p:ext uri="{BB962C8B-B14F-4D97-AF65-F5344CB8AC3E}">
        <p14:creationId xmlns:p14="http://schemas.microsoft.com/office/powerpoint/2010/main" val="73048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p:cNvPicPr>
            <a:picLocks noChangeAspect="1" noChangeArrowheads="1"/>
          </p:cNvPicPr>
          <p:nvPr/>
        </p:nvPicPr>
        <p:blipFill>
          <a:blip r:embed="rId3" cstate="print"/>
          <a:srcRect/>
          <a:stretch>
            <a:fillRect/>
          </a:stretch>
        </p:blipFill>
        <p:spPr bwMode="auto">
          <a:xfrm>
            <a:off x="1042988" y="1773238"/>
            <a:ext cx="7058025" cy="4559300"/>
          </a:xfrm>
          <a:prstGeom prst="rect">
            <a:avLst/>
          </a:prstGeom>
          <a:noFill/>
          <a:ln w="9525">
            <a:noFill/>
            <a:miter lim="800000"/>
            <a:headEnd/>
            <a:tailEnd/>
          </a:ln>
        </p:spPr>
      </p:pic>
      <p:sp>
        <p:nvSpPr>
          <p:cNvPr id="4" name="TextBox 3"/>
          <p:cNvSpPr txBox="1">
            <a:spLocks noChangeArrowheads="1"/>
          </p:cNvSpPr>
          <p:nvPr/>
        </p:nvSpPr>
        <p:spPr bwMode="auto">
          <a:xfrm>
            <a:off x="3132138" y="765175"/>
            <a:ext cx="4464050" cy="830263"/>
          </a:xfrm>
          <a:prstGeom prst="rect">
            <a:avLst/>
          </a:prstGeom>
          <a:noFill/>
          <a:ln w="9525">
            <a:noFill/>
            <a:miter lim="800000"/>
            <a:headEnd/>
            <a:tailEnd/>
          </a:ln>
        </p:spPr>
        <p:txBody>
          <a:bodyPr>
            <a:spAutoFit/>
          </a:bodyPr>
          <a:lstStyle/>
          <a:p>
            <a:r>
              <a:rPr lang="en-GB" sz="2400" b="1"/>
              <a:t>1. ‘Look! How happy we are together!’</a:t>
            </a:r>
          </a:p>
        </p:txBody>
      </p:sp>
      <p:sp>
        <p:nvSpPr>
          <p:cNvPr id="10244" name="TextBox 4"/>
          <p:cNvSpPr txBox="1">
            <a:spLocks noChangeArrowheads="1"/>
          </p:cNvSpPr>
          <p:nvPr/>
        </p:nvSpPr>
        <p:spPr bwMode="auto">
          <a:xfrm>
            <a:off x="827088" y="836613"/>
            <a:ext cx="1944687" cy="584200"/>
          </a:xfrm>
          <a:prstGeom prst="rect">
            <a:avLst/>
          </a:prstGeom>
          <a:noFill/>
          <a:ln w="57150">
            <a:solidFill>
              <a:srgbClr val="7030A0"/>
            </a:solidFill>
            <a:miter lim="800000"/>
            <a:headEnd/>
            <a:tailEnd/>
          </a:ln>
        </p:spPr>
        <p:txBody>
          <a:bodyPr>
            <a:spAutoFit/>
          </a:bodyPr>
          <a:lstStyle/>
          <a:p>
            <a:r>
              <a:rPr lang="en-GB" sz="3200" b="1">
                <a:solidFill>
                  <a:srgbClr val="C00000"/>
                </a:solidFill>
              </a:rPr>
              <a:t>Images</a:t>
            </a:r>
          </a:p>
        </p:txBody>
      </p:sp>
    </p:spTree>
    <p:extLst>
      <p:ext uri="{BB962C8B-B14F-4D97-AF65-F5344CB8AC3E}">
        <p14:creationId xmlns:p14="http://schemas.microsoft.com/office/powerpoint/2010/main" val="2805962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476251"/>
            <a:ext cx="8183562" cy="864517"/>
          </a:xfrm>
        </p:spPr>
        <p:txBody>
          <a:bodyPr>
            <a:normAutofit/>
          </a:bodyPr>
          <a:lstStyle/>
          <a:p>
            <a:pPr>
              <a:defRPr/>
            </a:pPr>
            <a:r>
              <a:rPr lang="en-GB" dirty="0" smtClean="0"/>
              <a:t>2. Dai Water Festival! Every Day!?</a:t>
            </a:r>
            <a:endParaRPr lang="en-GB" dirty="0"/>
          </a:p>
        </p:txBody>
      </p:sp>
      <p:pic>
        <p:nvPicPr>
          <p:cNvPr id="34818" name="Picture 2" descr="D:\My Documents\Photos\Yunnan\Water Fest 1.jpg"/>
          <p:cNvPicPr>
            <a:picLocks noGrp="1" noChangeAspect="1" noChangeArrowheads="1"/>
          </p:cNvPicPr>
          <p:nvPr>
            <p:ph idx="1"/>
          </p:nvPr>
        </p:nvPicPr>
        <p:blipFill>
          <a:blip r:embed="rId3" cstate="print"/>
          <a:srcRect/>
          <a:stretch>
            <a:fillRect/>
          </a:stretch>
        </p:blipFill>
        <p:spPr bwMode="auto">
          <a:xfrm>
            <a:off x="683568" y="1484313"/>
            <a:ext cx="7848871" cy="4681537"/>
          </a:xfrm>
          <a:prstGeom prst="rect">
            <a:avLst/>
          </a:prstGeom>
          <a:noFill/>
        </p:spPr>
      </p:pic>
    </p:spTree>
    <p:extLst>
      <p:ext uri="{BB962C8B-B14F-4D97-AF65-F5344CB8AC3E}">
        <p14:creationId xmlns:p14="http://schemas.microsoft.com/office/powerpoint/2010/main" val="357624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20688"/>
            <a:ext cx="8183562" cy="734467"/>
          </a:xfrm>
        </p:spPr>
        <p:txBody>
          <a:bodyPr>
            <a:normAutofit fontScale="90000"/>
          </a:bodyPr>
          <a:lstStyle/>
          <a:p>
            <a:pPr>
              <a:defRPr/>
            </a:pPr>
            <a:r>
              <a:rPr lang="en-GB" dirty="0" smtClean="0"/>
              <a:t> 3. Cultural Show in Inner Mongolia</a:t>
            </a:r>
            <a:endParaRPr lang="en-GB" dirty="0"/>
          </a:p>
        </p:txBody>
      </p:sp>
      <p:pic>
        <p:nvPicPr>
          <p:cNvPr id="26627" name="Picture 2" descr="C:\Users\Anwei\Desktop\2011-4-27inner mongolia\IMG_7908.JPG"/>
          <p:cNvPicPr>
            <a:picLocks noGrp="1" noChangeAspect="1" noChangeArrowheads="1"/>
          </p:cNvPicPr>
          <p:nvPr>
            <p:ph idx="1"/>
          </p:nvPr>
        </p:nvPicPr>
        <p:blipFill>
          <a:blip r:embed="rId2" cstate="print"/>
          <a:srcRect/>
          <a:stretch>
            <a:fillRect/>
          </a:stretch>
        </p:blipFill>
        <p:spPr>
          <a:xfrm>
            <a:off x="1619672" y="1916832"/>
            <a:ext cx="5583238" cy="4187825"/>
          </a:xfrm>
          <a:noFill/>
        </p:spPr>
      </p:pic>
    </p:spTree>
    <p:extLst>
      <p:ext uri="{BB962C8B-B14F-4D97-AF65-F5344CB8AC3E}">
        <p14:creationId xmlns:p14="http://schemas.microsoft.com/office/powerpoint/2010/main" val="22849319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850106"/>
          </a:xfrm>
        </p:spPr>
        <p:txBody>
          <a:bodyPr/>
          <a:lstStyle/>
          <a:p>
            <a:r>
              <a:rPr lang="en-US" b="1" dirty="0">
                <a:solidFill>
                  <a:srgbClr val="002060"/>
                </a:solidFill>
              </a:rPr>
              <a:t>Ending Remarks</a:t>
            </a:r>
            <a:endParaRPr lang="en-GB" dirty="0">
              <a:solidFill>
                <a:srgbClr val="002060"/>
              </a:solidFill>
            </a:endParaRPr>
          </a:p>
        </p:txBody>
      </p:sp>
      <p:sp>
        <p:nvSpPr>
          <p:cNvPr id="3" name="Content Placeholder 2"/>
          <p:cNvSpPr>
            <a:spLocks noGrp="1"/>
          </p:cNvSpPr>
          <p:nvPr>
            <p:ph sz="quarter" idx="1"/>
          </p:nvPr>
        </p:nvSpPr>
        <p:spPr>
          <a:xfrm>
            <a:off x="914400" y="1268760"/>
            <a:ext cx="7772400" cy="4751040"/>
          </a:xfrm>
        </p:spPr>
        <p:txBody>
          <a:bodyPr>
            <a:normAutofit fontScale="85000" lnSpcReduction="20000"/>
          </a:bodyPr>
          <a:lstStyle/>
          <a:p>
            <a:pPr marL="0" indent="0">
              <a:buNone/>
            </a:pPr>
            <a:r>
              <a:rPr lang="en-US" sz="2800" b="1" dirty="0" smtClean="0">
                <a:solidFill>
                  <a:srgbClr val="7030A0"/>
                </a:solidFill>
              </a:rPr>
              <a:t>My arguments for the development of the notion of </a:t>
            </a:r>
            <a:r>
              <a:rPr lang="en-US" sz="2800" b="1" dirty="0">
                <a:solidFill>
                  <a:srgbClr val="7030A0"/>
                </a:solidFill>
              </a:rPr>
              <a:t>Trilingual </a:t>
            </a:r>
            <a:r>
              <a:rPr lang="en-US" sz="2800" b="1" dirty="0" smtClean="0">
                <a:solidFill>
                  <a:srgbClr val="7030A0"/>
                </a:solidFill>
              </a:rPr>
              <a:t>Education in Context (</a:t>
            </a:r>
            <a:r>
              <a:rPr lang="en-US" sz="2800" b="1" dirty="0" err="1" smtClean="0">
                <a:solidFill>
                  <a:srgbClr val="7030A0"/>
                </a:solidFill>
              </a:rPr>
              <a:t>TEiC</a:t>
            </a:r>
            <a:r>
              <a:rPr lang="en-US" sz="2800" b="1" dirty="0" smtClean="0">
                <a:solidFill>
                  <a:srgbClr val="7030A0"/>
                </a:solidFill>
              </a:rPr>
              <a:t>) include: </a:t>
            </a:r>
          </a:p>
          <a:p>
            <a:pPr marL="0" indent="0">
              <a:buNone/>
            </a:pPr>
            <a:endParaRPr lang="en-US" dirty="0" smtClean="0"/>
          </a:p>
          <a:p>
            <a:r>
              <a:rPr lang="en-US" dirty="0" smtClean="0"/>
              <a:t>We need to acknowledge the complexity of education research into language provision for minority groups. </a:t>
            </a:r>
          </a:p>
          <a:p>
            <a:r>
              <a:rPr lang="en-US" dirty="0" smtClean="0"/>
              <a:t>No single research project could possibly produce enough valid and reliable data to lead to State or Regional </a:t>
            </a:r>
            <a:r>
              <a:rPr lang="en-US" dirty="0"/>
              <a:t>policy </a:t>
            </a:r>
            <a:r>
              <a:rPr lang="en-US" dirty="0" smtClean="0"/>
              <a:t>making for trilingual education or for trilingual education curriculum design. </a:t>
            </a:r>
          </a:p>
          <a:p>
            <a:r>
              <a:rPr lang="en-US" dirty="0" err="1" smtClean="0"/>
              <a:t>Trilingualism</a:t>
            </a:r>
            <a:r>
              <a:rPr lang="en-US" dirty="0" smtClean="0"/>
              <a:t>/multilingualism is applicable to all minority groups, but trilingual education makes sense only when we can adopt or develop the appropriate model for a specific group. And the most appropriate model comes from multiple investigations that are rigorous, valid and ethical!</a:t>
            </a:r>
          </a:p>
          <a:p>
            <a:pPr marL="0" indent="0">
              <a:buNone/>
            </a:pPr>
            <a:endParaRPr lang="en-US" dirty="0"/>
          </a:p>
          <a:p>
            <a:pPr marL="274320" lvl="1" indent="0">
              <a:buNone/>
            </a:pPr>
            <a:r>
              <a:rPr lang="en-US" sz="2800" b="1" dirty="0" smtClean="0">
                <a:solidFill>
                  <a:srgbClr val="660066"/>
                </a:solidFill>
              </a:rPr>
              <a:t>Comments? Question? </a:t>
            </a:r>
            <a:endParaRPr lang="en-GB" sz="2800" b="1" dirty="0">
              <a:solidFill>
                <a:srgbClr val="660066"/>
              </a:solidFill>
            </a:endParaRPr>
          </a:p>
        </p:txBody>
      </p:sp>
    </p:spTree>
    <p:extLst>
      <p:ext uri="{BB962C8B-B14F-4D97-AF65-F5344CB8AC3E}">
        <p14:creationId xmlns:p14="http://schemas.microsoft.com/office/powerpoint/2010/main" val="272906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976</TotalTime>
  <Words>1476</Words>
  <Application>Microsoft Office PowerPoint</Application>
  <PresentationFormat>On-screen Show (4:3)</PresentationFormat>
  <Paragraphs>157</Paragraphs>
  <Slides>16</Slides>
  <Notes>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Equity</vt:lpstr>
      <vt:lpstr>Trilingual Education in Context: Towards a Comprehensive Framework for Research</vt:lpstr>
      <vt:lpstr>Outline</vt:lpstr>
      <vt:lpstr>Outcome of TE</vt:lpstr>
      <vt:lpstr>Additive Trilingualism</vt:lpstr>
      <vt:lpstr>Subtractive Trilingualism</vt:lpstr>
      <vt:lpstr>Strong Models Identified </vt:lpstr>
      <vt:lpstr>Weak Models</vt:lpstr>
      <vt:lpstr>No Clear Borderline!</vt:lpstr>
      <vt:lpstr>Trilingual Education in Context (TEiC)</vt:lpstr>
      <vt:lpstr>The Continuum</vt:lpstr>
      <vt:lpstr>Murky Waters!</vt:lpstr>
      <vt:lpstr>Less Explored Territories </vt:lpstr>
      <vt:lpstr>PowerPoint Presentation</vt:lpstr>
      <vt:lpstr>2. Dai Water Festival! Every Day!?</vt:lpstr>
      <vt:lpstr> 3. Cultural Show in Inner Mongolia</vt:lpstr>
      <vt:lpstr>Ending Remarks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Trilingual Education in Context:</dc:title>
  <dc:creator>Jane</dc:creator>
  <cp:lastModifiedBy>Windows User</cp:lastModifiedBy>
  <cp:revision>68</cp:revision>
  <dcterms:created xsi:type="dcterms:W3CDTF">2014-08-23T10:38:20Z</dcterms:created>
  <dcterms:modified xsi:type="dcterms:W3CDTF">2014-12-03T03:25:46Z</dcterms:modified>
</cp:coreProperties>
</file>