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6"/>
  </p:notesMasterIdLst>
  <p:sldIdLst>
    <p:sldId id="256" r:id="rId2"/>
    <p:sldId id="257" r:id="rId3"/>
    <p:sldId id="263" r:id="rId4"/>
    <p:sldId id="264" r:id="rId5"/>
    <p:sldId id="266" r:id="rId6"/>
    <p:sldId id="267" r:id="rId7"/>
    <p:sldId id="268" r:id="rId8"/>
    <p:sldId id="270" r:id="rId9"/>
    <p:sldId id="273" r:id="rId10"/>
    <p:sldId id="274" r:id="rId11"/>
    <p:sldId id="269" r:id="rId12"/>
    <p:sldId id="275" r:id="rId13"/>
    <p:sldId id="276" r:id="rId14"/>
    <p:sldId id="277" r:id="rId15"/>
    <p:sldId id="278" r:id="rId16"/>
    <p:sldId id="286" r:id="rId17"/>
    <p:sldId id="258" r:id="rId18"/>
    <p:sldId id="260" r:id="rId19"/>
    <p:sldId id="261" r:id="rId20"/>
    <p:sldId id="259" r:id="rId21"/>
    <p:sldId id="262" r:id="rId22"/>
    <p:sldId id="271" r:id="rId23"/>
    <p:sldId id="280" r:id="rId24"/>
    <p:sldId id="302" r:id="rId25"/>
    <p:sldId id="281" r:id="rId26"/>
    <p:sldId id="303" r:id="rId27"/>
    <p:sldId id="287" r:id="rId28"/>
    <p:sldId id="284" r:id="rId29"/>
    <p:sldId id="282" r:id="rId30"/>
    <p:sldId id="295" r:id="rId31"/>
    <p:sldId id="296" r:id="rId32"/>
    <p:sldId id="297" r:id="rId33"/>
    <p:sldId id="304" r:id="rId34"/>
    <p:sldId id="298" r:id="rId35"/>
    <p:sldId id="283" r:id="rId36"/>
    <p:sldId id="289" r:id="rId37"/>
    <p:sldId id="290" r:id="rId38"/>
    <p:sldId id="291" r:id="rId39"/>
    <p:sldId id="292" r:id="rId40"/>
    <p:sldId id="288" r:id="rId41"/>
    <p:sldId id="294" r:id="rId42"/>
    <p:sldId id="293" r:id="rId43"/>
    <p:sldId id="300" r:id="rId44"/>
    <p:sldId id="301" r:id="rId4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D2D2B-75A3-4E72-98BE-2583C9A9D60A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DB084-594B-4F21-B12C-05B2DF6F643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56A2AC-6D2A-4008-A6E3-B8A1ACC7983B}" type="slidenum">
              <a:rPr lang="en-US" altLang="zh-CN"/>
              <a:pPr/>
              <a:t>41</a:t>
            </a:fld>
            <a:endParaRPr lang="en-US" altLang="zh-CN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47B1E739-EEA7-490E-BF32-07680AB43D65}" type="datetimeFigureOut">
              <a:rPr lang="zh-CN" altLang="en-US" smtClean="0"/>
              <a:pPr/>
              <a:t>2014/12/8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A7614118-2A09-450F-9CA5-3A87CB5F5CF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Sample%202.JPG" TargetMode="External"/><Relationship Id="rId2" Type="http://schemas.openxmlformats.org/officeDocument/2006/relationships/hyperlink" Target="Sample%20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Sample%204.JPG" TargetMode="External"/><Relationship Id="rId4" Type="http://schemas.openxmlformats.org/officeDocument/2006/relationships/hyperlink" Target="Sample%203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7990656" cy="1801911"/>
          </a:xfrm>
        </p:spPr>
        <p:txBody>
          <a:bodyPr>
            <a:no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</a:rPr>
              <a:t>Constructing Effective Mental Models in Essay Writing: Strategies for Training</a:t>
            </a:r>
            <a:r>
              <a:rPr lang="zh-CN" altLang="zh-CN" sz="3600" b="1" dirty="0" smtClean="0">
                <a:solidFill>
                  <a:srgbClr val="FF0000"/>
                </a:solidFill>
              </a:rPr>
              <a:t/>
            </a:r>
            <a:br>
              <a:rPr lang="zh-CN" altLang="zh-CN" sz="3600" b="1" dirty="0" smtClean="0">
                <a:solidFill>
                  <a:srgbClr val="FF0000"/>
                </a:solidFill>
              </a:rPr>
            </a:br>
            <a:r>
              <a:rPr lang="en-US" altLang="zh-CN" sz="3600" b="1" dirty="0" smtClean="0">
                <a:solidFill>
                  <a:srgbClr val="FF0000"/>
                </a:solidFill>
              </a:rPr>
              <a:t>Bilingual Chinese-English Majors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15616" y="3284984"/>
            <a:ext cx="7128792" cy="862386"/>
          </a:xfrm>
        </p:spPr>
        <p:txBody>
          <a:bodyPr>
            <a:normAutofit/>
          </a:bodyPr>
          <a:lstStyle/>
          <a:p>
            <a:r>
              <a:rPr lang="en-US" altLang="zh-CN" b="1" dirty="0" err="1" smtClean="0">
                <a:solidFill>
                  <a:srgbClr val="0000CC"/>
                </a:solidFill>
              </a:rPr>
              <a:t>Leshan</a:t>
            </a:r>
            <a:r>
              <a:rPr lang="en-US" altLang="zh-CN" b="1" dirty="0" smtClean="0">
                <a:solidFill>
                  <a:srgbClr val="0000CC"/>
                </a:solidFill>
              </a:rPr>
              <a:t> Teachers College</a:t>
            </a:r>
            <a:endParaRPr lang="zh-CN" altLang="en-US" b="1" dirty="0">
              <a:solidFill>
                <a:srgbClr val="0000CC"/>
              </a:solidFill>
            </a:endParaRPr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475656" y="5445224"/>
            <a:ext cx="6400800" cy="862386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algn="ctr">
              <a:spcBef>
                <a:spcPct val="20000"/>
              </a:spcBef>
              <a:buClr>
                <a:schemeClr val="tx2"/>
              </a:buClr>
              <a:buSzPct val="50000"/>
            </a:pPr>
            <a:r>
              <a:rPr lang="en-US" altLang="zh-CN" sz="3200" b="1" dirty="0" smtClean="0">
                <a:solidFill>
                  <a:srgbClr val="0070C0"/>
                </a:solidFill>
              </a:rPr>
              <a:t>Ningbo  </a:t>
            </a:r>
            <a:r>
              <a:rPr lang="en-US" altLang="zh-CN" sz="2800" b="1" dirty="0" smtClean="0">
                <a:solidFill>
                  <a:srgbClr val="0070C0"/>
                </a:solidFill>
                <a:latin typeface="Calibri"/>
              </a:rPr>
              <a:t>•</a:t>
            </a:r>
            <a:r>
              <a:rPr lang="en-US" altLang="zh-CN" sz="3200" b="1" dirty="0" smtClean="0">
                <a:solidFill>
                  <a:srgbClr val="0070C0"/>
                </a:solidFill>
                <a:latin typeface="Calibri"/>
              </a:rPr>
              <a:t> </a:t>
            </a:r>
            <a:r>
              <a:rPr lang="en-US" altLang="zh-CN" sz="3200" b="1" dirty="0" smtClean="0">
                <a:solidFill>
                  <a:srgbClr val="0070C0"/>
                </a:solidFill>
              </a:rPr>
              <a:t>China  2014-11-29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副标题 2"/>
          <p:cNvSpPr txBox="1">
            <a:spLocks/>
          </p:cNvSpPr>
          <p:nvPr/>
        </p:nvSpPr>
        <p:spPr>
          <a:xfrm>
            <a:off x="1259632" y="4293096"/>
            <a:ext cx="7128792" cy="862386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50000"/>
              <a:buFont typeface="Wingdings 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Luo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Mingli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Outline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45752"/>
          </a:xfrm>
        </p:spPr>
        <p:txBody>
          <a:bodyPr>
            <a:normAutofit lnSpcReduction="10000"/>
          </a:bodyPr>
          <a:lstStyle/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Background of the Study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Literature views of the study</a:t>
            </a:r>
          </a:p>
          <a:p>
            <a:r>
              <a:rPr lang="en-US" altLang="zh-CN" sz="2800" b="1" dirty="0" smtClean="0">
                <a:latin typeface="+mj-lt"/>
                <a:ea typeface="微软雅黑"/>
                <a:cs typeface="Times New Roman" pitchFamily="18" charset="0"/>
              </a:rPr>
              <a:t>Mental models on essay writing</a:t>
            </a:r>
            <a:endParaRPr lang="en-US" altLang="zh-CN" sz="2800" b="1" dirty="0" smtClean="0">
              <a:latin typeface="+mj-lt"/>
              <a:cs typeface="Times New Roman" pitchFamily="18" charset="0"/>
            </a:endParaRPr>
          </a:p>
          <a:p>
            <a:r>
              <a:rPr lang="en-US" altLang="zh-CN" sz="2800" b="1" dirty="0" smtClean="0">
                <a:latin typeface="+mj-lt"/>
                <a:ea typeface="微软雅黑"/>
                <a:cs typeface="Times New Roman" pitchFamily="18" charset="0"/>
              </a:rPr>
              <a:t>Mental models: …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Mental models and Writings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Steps to Constructing Mental Models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Constructing Mental Models: …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Essay Writing and Planning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Effective Writing training </a:t>
            </a:r>
          </a:p>
          <a:p>
            <a:r>
              <a:rPr lang="en-US" altLang="zh-CN" sz="2800" b="1" dirty="0" smtClean="0">
                <a:latin typeface="+mj-lt"/>
                <a:cs typeface="Times New Roman" pitchFamily="18" charset="0"/>
              </a:rPr>
              <a:t>Summary and Discussion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89768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difficult to </a:t>
            </a:r>
            <a:r>
              <a:rPr lang="en-US" altLang="zh-CN" dirty="0" smtClean="0">
                <a:solidFill>
                  <a:srgbClr val="0000CC"/>
                </a:solidFill>
              </a:rPr>
              <a:t>write English essay</a:t>
            </a:r>
          </a:p>
          <a:p>
            <a:r>
              <a:rPr lang="en-US" altLang="zh-CN" dirty="0" smtClean="0"/>
              <a:t>the TEM-4 and TEM-8</a:t>
            </a:r>
            <a:endParaRPr lang="zh-CN" altLang="en-US" dirty="0" smtClean="0"/>
          </a:p>
          <a:p>
            <a:r>
              <a:rPr lang="en-US" altLang="zh-CN" dirty="0" smtClean="0"/>
              <a:t>“</a:t>
            </a:r>
            <a:r>
              <a:rPr lang="en-US" altLang="zh-CN" b="1" dirty="0" smtClean="0">
                <a:solidFill>
                  <a:srgbClr val="0000CC"/>
                </a:solidFill>
              </a:rPr>
              <a:t>three-part argumentative writings</a:t>
            </a:r>
            <a:r>
              <a:rPr lang="en-US" altLang="zh-CN" dirty="0" smtClean="0"/>
              <a:t>”</a:t>
            </a:r>
          </a:p>
          <a:p>
            <a:endParaRPr lang="en-US" altLang="zh-CN" dirty="0" smtClean="0">
              <a:solidFill>
                <a:srgbClr val="0000CC"/>
              </a:solidFill>
            </a:endParaRP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a dynamic and interactive process</a:t>
            </a: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critical thinking </a:t>
            </a: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creative thinking</a:t>
            </a:r>
          </a:p>
          <a:p>
            <a:endParaRPr lang="en-US" altLang="zh-CN" dirty="0" smtClean="0"/>
          </a:p>
          <a:p>
            <a:r>
              <a:rPr lang="en-US" altLang="zh-CN" b="1" dirty="0" smtClean="0"/>
              <a:t>the language systems</a:t>
            </a:r>
          </a:p>
          <a:p>
            <a:r>
              <a:rPr lang="en-US" altLang="zh-CN" b="1" dirty="0" smtClean="0"/>
              <a:t>cultural backgrounds </a:t>
            </a:r>
          </a:p>
          <a:p>
            <a:r>
              <a:rPr lang="en-US" altLang="zh-CN" b="1" dirty="0" smtClean="0"/>
              <a:t>thinking patterns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73744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Use Chinese thinking </a:t>
            </a:r>
            <a:r>
              <a:rPr lang="en-US" altLang="zh-CN" b="1" dirty="0" smtClean="0">
                <a:solidFill>
                  <a:srgbClr val="0000CC"/>
                </a:solidFill>
              </a:rPr>
              <a:t>patterns</a:t>
            </a:r>
            <a:r>
              <a:rPr lang="en-US" altLang="zh-CN" dirty="0" smtClean="0"/>
              <a:t> and </a:t>
            </a:r>
            <a:r>
              <a:rPr lang="en-US" altLang="zh-CN" b="1" dirty="0" smtClean="0">
                <a:solidFill>
                  <a:srgbClr val="0000CC"/>
                </a:solidFill>
              </a:rPr>
              <a:t>structures</a:t>
            </a:r>
            <a:r>
              <a:rPr lang="en-US" altLang="zh-CN" dirty="0" smtClean="0"/>
              <a:t> to express their ideas</a:t>
            </a:r>
          </a:p>
          <a:p>
            <a:r>
              <a:rPr lang="en-US" altLang="zh-CN" dirty="0" smtClean="0"/>
              <a:t>lack frequent and sufficient writing practice in English</a:t>
            </a:r>
          </a:p>
          <a:p>
            <a:endParaRPr lang="en-US" altLang="zh-CN" sz="2000" dirty="0" smtClean="0"/>
          </a:p>
          <a:p>
            <a:r>
              <a:rPr lang="en-US" altLang="zh-CN" dirty="0" smtClean="0"/>
              <a:t>errors in the writing of TEM-4:</a:t>
            </a:r>
          </a:p>
          <a:p>
            <a:r>
              <a:rPr lang="en-US" altLang="zh-CN" dirty="0" smtClean="0"/>
              <a:t>reflected in the structure of the composition, there is not</a:t>
            </a:r>
            <a:r>
              <a:rPr lang="en-US" altLang="zh-CN" b="1" dirty="0" smtClean="0"/>
              <a:t> </a:t>
            </a:r>
            <a:r>
              <a:rPr lang="en-US" altLang="zh-CN" b="1" dirty="0" smtClean="0">
                <a:solidFill>
                  <a:srgbClr val="0000CC"/>
                </a:solidFill>
              </a:rPr>
              <a:t>a perfect structure </a:t>
            </a:r>
            <a:r>
              <a:rPr lang="en-US" altLang="zh-CN" dirty="0" smtClean="0"/>
              <a:t>nor </a:t>
            </a:r>
            <a:r>
              <a:rPr lang="en-US" altLang="zh-CN" b="1" dirty="0" smtClean="0">
                <a:solidFill>
                  <a:srgbClr val="0000CC"/>
                </a:solidFill>
              </a:rPr>
              <a:t>a cohesion</a:t>
            </a:r>
            <a:r>
              <a:rPr lang="en-US" altLang="zh-CN" dirty="0" smtClean="0"/>
              <a:t>” (</a:t>
            </a:r>
            <a:r>
              <a:rPr lang="en-US" altLang="zh-CN" dirty="0" err="1" smtClean="0"/>
              <a:t>Jinyan</a:t>
            </a:r>
            <a:r>
              <a:rPr lang="en-US" altLang="zh-CN" dirty="0" smtClean="0"/>
              <a:t> Fan, 2008 )</a:t>
            </a: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01736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The typical writing errors in the TEM-8:</a:t>
            </a:r>
            <a:endParaRPr lang="zh-CN" altLang="en-US" dirty="0" smtClean="0"/>
          </a:p>
          <a:p>
            <a:r>
              <a:rPr lang="en-US" altLang="zh-CN" dirty="0" smtClean="0"/>
              <a:t>1) the argument is </a:t>
            </a:r>
            <a:r>
              <a:rPr lang="en-US" altLang="zh-CN" b="1" dirty="0" smtClean="0"/>
              <a:t>not fully expanded</a:t>
            </a:r>
            <a:r>
              <a:rPr lang="en-US" altLang="zh-CN" dirty="0" smtClean="0"/>
              <a:t>; </a:t>
            </a:r>
          </a:p>
          <a:p>
            <a:r>
              <a:rPr lang="en-US" altLang="zh-CN" dirty="0" smtClean="0"/>
              <a:t>2) the structure is </a:t>
            </a:r>
            <a:r>
              <a:rPr lang="en-US" altLang="zh-CN" b="1" dirty="0" smtClean="0"/>
              <a:t>not rigorous</a:t>
            </a:r>
            <a:r>
              <a:rPr lang="en-US" altLang="zh-CN" dirty="0" smtClean="0"/>
              <a:t>; </a:t>
            </a:r>
          </a:p>
          <a:p>
            <a:r>
              <a:rPr lang="en-US" altLang="zh-CN" dirty="0" smtClean="0"/>
              <a:t>3) the beginning and end part are </a:t>
            </a:r>
            <a:r>
              <a:rPr lang="en-US" altLang="zh-CN" b="1" dirty="0" smtClean="0">
                <a:solidFill>
                  <a:srgbClr val="7030A0"/>
                </a:solidFill>
              </a:rPr>
              <a:t>not in agreement with</a:t>
            </a:r>
            <a:r>
              <a:rPr lang="en-US" altLang="zh-CN" b="1" dirty="0" smtClean="0"/>
              <a:t> </a:t>
            </a:r>
            <a:r>
              <a:rPr lang="en-US" altLang="zh-CN" dirty="0" smtClean="0">
                <a:solidFill>
                  <a:srgbClr val="0000CC"/>
                </a:solidFill>
              </a:rPr>
              <a:t>each other or self-contradictory</a:t>
            </a:r>
            <a:r>
              <a:rPr lang="en-US" altLang="zh-CN" dirty="0" smtClean="0"/>
              <a:t>; </a:t>
            </a:r>
          </a:p>
          <a:p>
            <a:r>
              <a:rPr lang="en-US" altLang="zh-CN" dirty="0" smtClean="0"/>
              <a:t>4) the essays </a:t>
            </a:r>
            <a:r>
              <a:rPr lang="en-US" altLang="zh-CN" b="1" dirty="0" smtClean="0">
                <a:solidFill>
                  <a:srgbClr val="7030A0"/>
                </a:solidFill>
              </a:rPr>
              <a:t>lack coherence </a:t>
            </a:r>
            <a:r>
              <a:rPr lang="en-US" altLang="zh-CN" dirty="0" smtClean="0"/>
              <a:t>and </a:t>
            </a:r>
            <a:r>
              <a:rPr lang="en-US" altLang="zh-CN" b="1" dirty="0" smtClean="0">
                <a:solidFill>
                  <a:srgbClr val="7030A0"/>
                </a:solidFill>
              </a:rPr>
              <a:t>logic</a:t>
            </a:r>
            <a:r>
              <a:rPr lang="en-US" altLang="zh-CN" dirty="0" smtClean="0"/>
              <a:t> (</a:t>
            </a:r>
            <a:r>
              <a:rPr lang="en-US" altLang="zh-CN" dirty="0" err="1" smtClean="0"/>
              <a:t>Jie</a:t>
            </a:r>
            <a:r>
              <a:rPr lang="en-US" altLang="zh-CN" dirty="0" smtClean="0"/>
              <a:t> Liu &amp; Hong Chen, 2006).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1776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The errors from some students’ essay writings:</a:t>
            </a:r>
          </a:p>
          <a:p>
            <a:r>
              <a:rPr lang="en-US" altLang="zh-CN" dirty="0" smtClean="0">
                <a:hlinkClick r:id="rId2" action="ppaction://hlinkfile"/>
              </a:rPr>
              <a:t>Sample 1</a:t>
            </a:r>
            <a:endParaRPr lang="en-US" altLang="zh-CN" dirty="0" smtClean="0"/>
          </a:p>
          <a:p>
            <a:r>
              <a:rPr lang="en-US" altLang="zh-CN" dirty="0" smtClean="0">
                <a:hlinkClick r:id="rId3" action="ppaction://hlinkfile"/>
              </a:rPr>
              <a:t>Sample 2</a:t>
            </a:r>
            <a:endParaRPr lang="en-US" altLang="zh-CN" dirty="0" smtClean="0"/>
          </a:p>
          <a:p>
            <a:r>
              <a:rPr lang="en-US" altLang="zh-CN" dirty="0" smtClean="0">
                <a:hlinkClick r:id="rId4" action="ppaction://hlinkfile"/>
              </a:rPr>
              <a:t>Sample 3</a:t>
            </a:r>
            <a:endParaRPr lang="en-US" altLang="zh-CN" dirty="0" smtClean="0"/>
          </a:p>
          <a:p>
            <a:r>
              <a:rPr lang="en-US" altLang="zh-CN" dirty="0" smtClean="0">
                <a:hlinkClick r:id="rId5" action="ppaction://hlinkfile"/>
              </a:rPr>
              <a:t>Sample 4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students very much like to </a:t>
            </a:r>
            <a:r>
              <a:rPr lang="en-US" altLang="zh-CN" b="1" dirty="0" smtClean="0">
                <a:solidFill>
                  <a:srgbClr val="7030A0"/>
                </a:solidFill>
              </a:rPr>
              <a:t>shift the pattern of Chinese narrative writings to English argumentative writings</a:t>
            </a:r>
            <a:r>
              <a:rPr lang="en-US" altLang="zh-CN" b="1" dirty="0" smtClean="0"/>
              <a:t> 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, 2012).</a:t>
            </a:r>
            <a:endParaRPr lang="zh-CN" altLang="zh-CN" dirty="0" smtClean="0"/>
          </a:p>
          <a:p>
            <a:r>
              <a:rPr lang="en-US" altLang="zh-CN" dirty="0" smtClean="0"/>
              <a:t>“</a:t>
            </a:r>
            <a:r>
              <a:rPr lang="en-US" altLang="zh-CN" b="1" i="1" dirty="0" smtClean="0">
                <a:solidFill>
                  <a:srgbClr val="0000CC"/>
                </a:solidFill>
              </a:rPr>
              <a:t>With the development of China’s economic, we can now see there are many advertisements on TV</a:t>
            </a:r>
            <a:r>
              <a:rPr lang="en-US" altLang="zh-CN" dirty="0" smtClean="0"/>
              <a:t>.”</a:t>
            </a:r>
            <a:endParaRPr lang="zh-CN" altLang="zh-CN" dirty="0" smtClean="0"/>
          </a:p>
          <a:p>
            <a:r>
              <a:rPr lang="en-US" altLang="zh-CN" dirty="0" smtClean="0"/>
              <a:t>This sentence </a:t>
            </a:r>
            <a:r>
              <a:rPr lang="en-US" altLang="zh-CN" b="1" dirty="0" smtClean="0">
                <a:solidFill>
                  <a:srgbClr val="7030A0"/>
                </a:solidFill>
              </a:rPr>
              <a:t>cannot be regarded as</a:t>
            </a:r>
            <a:r>
              <a:rPr lang="en-US" altLang="zh-CN" dirty="0" smtClean="0">
                <a:solidFill>
                  <a:srgbClr val="7030A0"/>
                </a:solidFill>
              </a:rPr>
              <a:t> </a:t>
            </a:r>
            <a:r>
              <a:rPr lang="en-US" altLang="zh-CN" dirty="0" smtClean="0"/>
              <a:t>the topic sentence, for </a:t>
            </a:r>
            <a:r>
              <a:rPr lang="en-US" altLang="zh-CN" b="1" dirty="0" smtClean="0">
                <a:solidFill>
                  <a:srgbClr val="7030A0"/>
                </a:solidFill>
              </a:rPr>
              <a:t>it does not contain a theme—</a:t>
            </a:r>
            <a:r>
              <a:rPr lang="en-US" altLang="zh-CN" b="1" dirty="0" err="1" smtClean="0">
                <a:solidFill>
                  <a:srgbClr val="7030A0"/>
                </a:solidFill>
              </a:rPr>
              <a:t>rheme</a:t>
            </a:r>
            <a:r>
              <a:rPr lang="en-US" altLang="zh-CN" b="1" dirty="0" smtClean="0">
                <a:solidFill>
                  <a:srgbClr val="7030A0"/>
                </a:solidFill>
              </a:rPr>
              <a:t> structure</a:t>
            </a:r>
            <a:r>
              <a:rPr lang="en-US" altLang="zh-CN" dirty="0" smtClean="0"/>
              <a:t>, which is the “basic form of the organization of the clause as message” (</a:t>
            </a:r>
            <a:r>
              <a:rPr lang="en-US" altLang="zh-CN" dirty="0" err="1" smtClean="0"/>
              <a:t>Halliday</a:t>
            </a:r>
            <a:r>
              <a:rPr lang="en-US" altLang="zh-CN" dirty="0" smtClean="0"/>
              <a:t>, 1985), and the “basic unit of language in use is not a word or a sentence, </a:t>
            </a:r>
            <a:r>
              <a:rPr lang="en-US" altLang="zh-CN" b="1" dirty="0" smtClean="0">
                <a:solidFill>
                  <a:srgbClr val="7030A0"/>
                </a:solidFill>
              </a:rPr>
              <a:t>but a text</a:t>
            </a:r>
            <a:r>
              <a:rPr lang="en-US" altLang="zh-CN" dirty="0" smtClean="0"/>
              <a:t>” (</a:t>
            </a:r>
            <a:r>
              <a:rPr lang="en-US" altLang="zh-CN" dirty="0" err="1" smtClean="0"/>
              <a:t>Halliday</a:t>
            </a:r>
            <a:r>
              <a:rPr lang="en-US" altLang="zh-CN" dirty="0" smtClean="0"/>
              <a:t>, 1970).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73744"/>
          </a:xfrm>
        </p:spPr>
        <p:txBody>
          <a:bodyPr/>
          <a:lstStyle/>
          <a:p>
            <a:r>
              <a:rPr lang="en-US" altLang="zh-CN" dirty="0" smtClean="0"/>
              <a:t>Students’ Essay Writing</a:t>
            </a:r>
          </a:p>
          <a:p>
            <a:endParaRPr lang="en-US" altLang="zh-CN" sz="2800" dirty="0" smtClean="0"/>
          </a:p>
          <a:p>
            <a:r>
              <a:rPr lang="en-US" altLang="zh-CN" dirty="0" smtClean="0"/>
              <a:t>Obviously </a:t>
            </a:r>
            <a:r>
              <a:rPr lang="en-US" altLang="zh-CN" b="1" dirty="0" smtClean="0"/>
              <a:t>lack the unity of </a:t>
            </a:r>
            <a:r>
              <a:rPr lang="en-US" altLang="zh-CN" b="1" dirty="0" smtClean="0">
                <a:solidFill>
                  <a:srgbClr val="7030A0"/>
                </a:solidFill>
              </a:rPr>
              <a:t>form</a:t>
            </a:r>
            <a:r>
              <a:rPr lang="en-US" altLang="zh-CN" b="1" dirty="0" smtClean="0"/>
              <a:t> and </a:t>
            </a:r>
            <a:r>
              <a:rPr lang="en-US" altLang="zh-CN" b="1" dirty="0" smtClean="0">
                <a:solidFill>
                  <a:srgbClr val="7030A0"/>
                </a:solidFill>
              </a:rPr>
              <a:t>meaning</a:t>
            </a:r>
            <a:r>
              <a:rPr lang="en-US" altLang="zh-CN" dirty="0" smtClean="0"/>
              <a:t>, </a:t>
            </a:r>
            <a:r>
              <a:rPr lang="en-US" altLang="zh-CN" b="1" dirty="0" smtClean="0"/>
              <a:t>does not reflect the author’s views and ideas </a:t>
            </a:r>
            <a:r>
              <a:rPr lang="zh-CN" altLang="zh-CN" dirty="0" smtClean="0"/>
              <a:t>（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, 2008</a:t>
            </a:r>
            <a:r>
              <a:rPr lang="zh-CN" altLang="zh-CN" dirty="0" smtClean="0"/>
              <a:t>）</a:t>
            </a:r>
          </a:p>
          <a:p>
            <a:r>
              <a:rPr lang="en-US" altLang="zh-CN" b="1" dirty="0" smtClean="0">
                <a:solidFill>
                  <a:srgbClr val="0000CC"/>
                </a:solidFill>
              </a:rPr>
              <a:t>transferring Chinese thinking modes to express their ideas in English 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, 2009)</a:t>
            </a:r>
            <a:endParaRPr lang="zh-CN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45752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both teachers and students</a:t>
            </a:r>
            <a:r>
              <a:rPr lang="en-US" altLang="zh-CN" b="1" dirty="0" smtClean="0"/>
              <a:t> ignore the importance of planning</a:t>
            </a:r>
            <a:r>
              <a:rPr lang="en-US" altLang="zh-CN" dirty="0" smtClean="0"/>
              <a:t> before writing (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, 2012):</a:t>
            </a:r>
          </a:p>
          <a:p>
            <a:r>
              <a:rPr lang="en-US" altLang="zh-CN" dirty="0" smtClean="0">
                <a:latin typeface="+mj-lt"/>
              </a:rPr>
              <a:t> 1) their writings are </a:t>
            </a:r>
            <a:r>
              <a:rPr lang="en-US" altLang="zh-CN" dirty="0" smtClean="0">
                <a:solidFill>
                  <a:srgbClr val="0000CC"/>
                </a:solidFill>
                <a:latin typeface="+mj-lt"/>
              </a:rPr>
              <a:t>not argumentative</a:t>
            </a:r>
            <a:r>
              <a:rPr lang="en-US" altLang="zh-CN" dirty="0" smtClean="0">
                <a:latin typeface="+mj-lt"/>
              </a:rPr>
              <a:t>;</a:t>
            </a:r>
          </a:p>
          <a:p>
            <a:r>
              <a:rPr lang="en-US" altLang="zh-CN" dirty="0" smtClean="0">
                <a:latin typeface="+mj-lt"/>
              </a:rPr>
              <a:t> 2) their expressions are </a:t>
            </a:r>
            <a:r>
              <a:rPr lang="en-US" altLang="zh-CN" dirty="0" smtClean="0">
                <a:solidFill>
                  <a:srgbClr val="0000CC"/>
                </a:solidFill>
                <a:latin typeface="+mj-lt"/>
              </a:rPr>
              <a:t>Chinese-like</a:t>
            </a:r>
            <a:r>
              <a:rPr lang="en-US" altLang="zh-CN" dirty="0" smtClean="0">
                <a:latin typeface="+mj-lt"/>
              </a:rPr>
              <a:t>, without logic, and with many grammar mistakes; </a:t>
            </a:r>
          </a:p>
          <a:p>
            <a:r>
              <a:rPr lang="en-US" altLang="zh-CN" dirty="0" smtClean="0">
                <a:latin typeface="+mj-lt"/>
              </a:rPr>
              <a:t>3) the form of their writing is </a:t>
            </a:r>
            <a:r>
              <a:rPr lang="en-US" altLang="zh-CN" dirty="0" smtClean="0">
                <a:solidFill>
                  <a:srgbClr val="0000CC"/>
                </a:solidFill>
                <a:latin typeface="+mj-lt"/>
              </a:rPr>
              <a:t>not in agreement with their meaning</a:t>
            </a:r>
            <a:r>
              <a:rPr lang="en-US" altLang="zh-CN" dirty="0" smtClean="0">
                <a:latin typeface="+mj-lt"/>
              </a:rPr>
              <a:t>; </a:t>
            </a:r>
          </a:p>
          <a:p>
            <a:r>
              <a:rPr lang="en-US" altLang="zh-CN" dirty="0" smtClean="0">
                <a:latin typeface="+mj-lt"/>
              </a:rPr>
              <a:t> 4) </a:t>
            </a:r>
            <a:r>
              <a:rPr lang="en-US" altLang="zh-CN" dirty="0" smtClean="0">
                <a:solidFill>
                  <a:srgbClr val="0000CC"/>
                </a:solidFill>
                <a:latin typeface="+mj-lt"/>
              </a:rPr>
              <a:t>the viewpoints or ideas </a:t>
            </a:r>
            <a:r>
              <a:rPr lang="en-US" altLang="zh-CN" dirty="0" smtClean="0">
                <a:latin typeface="+mj-lt"/>
              </a:rPr>
              <a:t>of students </a:t>
            </a:r>
            <a:r>
              <a:rPr lang="en-US" altLang="zh-CN" dirty="0" smtClean="0">
                <a:solidFill>
                  <a:srgbClr val="0000CC"/>
                </a:solidFill>
                <a:latin typeface="+mj-lt"/>
              </a:rPr>
              <a:t>cannot be found in their writing</a:t>
            </a:r>
            <a:r>
              <a:rPr lang="en-US" altLang="zh-CN" dirty="0" smtClean="0">
                <a:latin typeface="+mj-lt"/>
              </a:rPr>
              <a:t>.</a:t>
            </a:r>
            <a:endParaRPr lang="zh-CN" altLang="zh-CN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Background of the Study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8976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nearly eighty-five percent of his students </a:t>
            </a:r>
            <a:r>
              <a:rPr lang="en-US" altLang="zh-CN" b="1" dirty="0" smtClean="0">
                <a:solidFill>
                  <a:srgbClr val="FF0000"/>
                </a:solidFill>
              </a:rPr>
              <a:t>do not have the habit of planning</a:t>
            </a:r>
            <a:r>
              <a:rPr lang="en-US" altLang="zh-CN" dirty="0" smtClean="0"/>
              <a:t> before they write (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, 2012).</a:t>
            </a:r>
          </a:p>
          <a:p>
            <a:r>
              <a:rPr lang="en-US" altLang="zh-CN" b="1" dirty="0" smtClean="0">
                <a:solidFill>
                  <a:srgbClr val="0000CC"/>
                </a:solidFill>
              </a:rPr>
              <a:t>Paragraph structure is loose, and improper cohesion, the layout is messy... </a:t>
            </a:r>
            <a:r>
              <a:rPr lang="en-US" altLang="zh-CN" dirty="0" smtClean="0"/>
              <a:t>, </a:t>
            </a:r>
          </a:p>
          <a:p>
            <a:r>
              <a:rPr lang="en-US" altLang="zh-CN" dirty="0" smtClean="0"/>
              <a:t>Students often </a:t>
            </a:r>
            <a:r>
              <a:rPr lang="en-US" altLang="zh-CN" b="1" dirty="0" smtClean="0">
                <a:solidFill>
                  <a:srgbClr val="7030A0"/>
                </a:solidFill>
              </a:rPr>
              <a:t>use the logic way of thinking of Chinese construct English discourse structure</a:t>
            </a:r>
            <a:r>
              <a:rPr lang="en-US" altLang="zh-CN" b="1" dirty="0" smtClean="0"/>
              <a:t> </a:t>
            </a:r>
            <a:r>
              <a:rPr lang="en-US" altLang="zh-CN" dirty="0" smtClean="0"/>
              <a:t>to develop argumentative essays (</a:t>
            </a:r>
            <a:r>
              <a:rPr lang="en-US" altLang="zh-CN" dirty="0" err="1" smtClean="0"/>
              <a:t>Mingli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Luo</a:t>
            </a:r>
            <a:r>
              <a:rPr lang="en-US" altLang="zh-CN" dirty="0" smtClean="0"/>
              <a:t>, 2011)</a:t>
            </a:r>
            <a:endParaRPr lang="zh-CN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altLang="zh-CN" sz="4000" dirty="0" smtClean="0"/>
              <a:t>Literature Review: </a:t>
            </a:r>
            <a:r>
              <a:rPr lang="en-US" altLang="zh-CN" sz="4000" i="1" dirty="0" smtClean="0"/>
              <a:t>Writing Approaches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33784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The Product Approach</a:t>
            </a:r>
          </a:p>
          <a:p>
            <a:r>
              <a:rPr lang="en-US" altLang="zh-CN" dirty="0" smtClean="0"/>
              <a:t>mastery of a language is in speech production…</a:t>
            </a:r>
            <a:r>
              <a:rPr lang="en-US" altLang="zh-CN" b="1" dirty="0" smtClean="0">
                <a:solidFill>
                  <a:srgbClr val="0000CC"/>
                </a:solidFill>
              </a:rPr>
              <a:t>by drills and repetition </a:t>
            </a:r>
            <a:r>
              <a:rPr lang="en-US" altLang="zh-CN" dirty="0" smtClean="0"/>
              <a:t>(Silva, 1990).</a:t>
            </a:r>
          </a:p>
          <a:p>
            <a:r>
              <a:rPr lang="en-US" altLang="zh-CN" dirty="0" smtClean="0"/>
              <a:t>“</a:t>
            </a:r>
            <a:r>
              <a:rPr lang="en-US" altLang="zh-CN" b="1" dirty="0" smtClean="0">
                <a:solidFill>
                  <a:srgbClr val="0000CC"/>
                </a:solidFill>
              </a:rPr>
              <a:t>content, organization, vocabulary use, grammatical use, and mechanical considerations </a:t>
            </a:r>
            <a:r>
              <a:rPr lang="en-US" altLang="zh-CN" dirty="0" smtClean="0"/>
              <a:t>such as spelling and punctuation” (Brown, 1994, p. 320).</a:t>
            </a:r>
          </a:p>
          <a:p>
            <a:r>
              <a:rPr lang="en-US" altLang="zh-CN" dirty="0" smtClean="0"/>
              <a:t>Students </a:t>
            </a:r>
            <a:r>
              <a:rPr lang="en-US" altLang="zh-CN" b="1" dirty="0" smtClean="0">
                <a:solidFill>
                  <a:srgbClr val="0000CC"/>
                </a:solidFill>
              </a:rPr>
              <a:t>memorize, imitate, copy and transform</a:t>
            </a:r>
            <a:r>
              <a:rPr lang="en-US" altLang="zh-CN" dirty="0" smtClean="0"/>
              <a:t> teachers supplied models</a:t>
            </a:r>
          </a:p>
          <a:p>
            <a:r>
              <a:rPr lang="en-US" altLang="zh-CN" b="1" dirty="0" smtClean="0">
                <a:solidFill>
                  <a:srgbClr val="0000CC"/>
                </a:solidFill>
              </a:rPr>
              <a:t>four stages for writing</a:t>
            </a:r>
            <a:r>
              <a:rPr lang="en-US" altLang="zh-CN" dirty="0" smtClean="0"/>
              <a:t>: familiarization, controlled writing, guided writing and free writing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altLang="zh-CN" sz="3600" dirty="0" smtClean="0"/>
              <a:t>Literature Review: </a:t>
            </a:r>
            <a:r>
              <a:rPr lang="en-US" altLang="zh-CN" sz="3600" i="1" dirty="0" smtClean="0"/>
              <a:t>Writing Approaches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45752"/>
          </a:xfrm>
        </p:spPr>
        <p:txBody>
          <a:bodyPr/>
          <a:lstStyle/>
          <a:p>
            <a:r>
              <a:rPr lang="en-US" altLang="zh-CN" b="1" dirty="0" smtClean="0">
                <a:solidFill>
                  <a:srgbClr val="0000CC"/>
                </a:solidFill>
              </a:rPr>
              <a:t>The Process Approach</a:t>
            </a:r>
          </a:p>
          <a:p>
            <a:r>
              <a:rPr lang="en-US" altLang="zh-CN" dirty="0" smtClean="0"/>
              <a:t>Focus on the development of language use; </a:t>
            </a:r>
            <a:r>
              <a:rPr lang="en-US" altLang="zh-CN" b="1" dirty="0" smtClean="0">
                <a:solidFill>
                  <a:srgbClr val="FF0000"/>
                </a:solidFill>
              </a:rPr>
              <a:t>brainstorming, group discussion, and re-writing</a:t>
            </a:r>
            <a:r>
              <a:rPr lang="en-US" altLang="zh-CN" dirty="0" smtClean="0"/>
              <a:t>.</a:t>
            </a:r>
          </a:p>
          <a:p>
            <a:r>
              <a:rPr lang="en-US" altLang="zh-CN" b="1" dirty="0" smtClean="0">
                <a:solidFill>
                  <a:srgbClr val="FF0000"/>
                </a:solidFill>
              </a:rPr>
              <a:t>prewritin</a:t>
            </a:r>
            <a:r>
              <a:rPr lang="en-US" altLang="zh-CN" dirty="0" smtClean="0">
                <a:solidFill>
                  <a:srgbClr val="FF0000"/>
                </a:solidFill>
              </a:rPr>
              <a:t>g, </a:t>
            </a:r>
            <a:r>
              <a:rPr lang="en-US" altLang="zh-CN" b="1" dirty="0" smtClean="0">
                <a:solidFill>
                  <a:srgbClr val="FF0000"/>
                </a:solidFill>
              </a:rPr>
              <a:t>composing/draftin</a:t>
            </a:r>
            <a:r>
              <a:rPr lang="en-US" altLang="zh-CN" dirty="0" smtClean="0">
                <a:solidFill>
                  <a:srgbClr val="FF0000"/>
                </a:solidFill>
              </a:rPr>
              <a:t>g, </a:t>
            </a:r>
            <a:r>
              <a:rPr lang="en-US" altLang="zh-CN" b="1" dirty="0" smtClean="0">
                <a:solidFill>
                  <a:srgbClr val="FF0000"/>
                </a:solidFill>
              </a:rPr>
              <a:t>revising</a:t>
            </a:r>
            <a:r>
              <a:rPr lang="en-US" altLang="zh-CN" dirty="0" smtClean="0">
                <a:solidFill>
                  <a:srgbClr val="FF0000"/>
                </a:solidFill>
              </a:rPr>
              <a:t>, and </a:t>
            </a:r>
            <a:r>
              <a:rPr lang="en-US" altLang="zh-CN" b="1" dirty="0" smtClean="0">
                <a:solidFill>
                  <a:srgbClr val="FF0000"/>
                </a:solidFill>
              </a:rPr>
              <a:t>editing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smtClean="0"/>
              <a:t>(</a:t>
            </a:r>
            <a:r>
              <a:rPr lang="en-US" altLang="zh-CN" dirty="0" err="1" smtClean="0"/>
              <a:t>Tribble</a:t>
            </a:r>
            <a:r>
              <a:rPr lang="en-US" altLang="zh-CN" dirty="0" smtClean="0"/>
              <a:t>, 1996).</a:t>
            </a:r>
          </a:p>
          <a:p>
            <a:r>
              <a:rPr lang="en-US" altLang="zh-CN" dirty="0" smtClean="0"/>
              <a:t>the </a:t>
            </a:r>
            <a:r>
              <a:rPr lang="en-US" altLang="zh-CN" b="1" dirty="0" smtClean="0">
                <a:solidFill>
                  <a:srgbClr val="FF0000"/>
                </a:solidFill>
              </a:rPr>
              <a:t>purpose</a:t>
            </a:r>
            <a:r>
              <a:rPr lang="en-US" altLang="zh-CN" dirty="0" smtClean="0"/>
              <a:t> and </a:t>
            </a:r>
            <a:r>
              <a:rPr lang="en-US" altLang="zh-CN" b="1" dirty="0" smtClean="0">
                <a:solidFill>
                  <a:srgbClr val="FF0000"/>
                </a:solidFill>
              </a:rPr>
              <a:t>social context </a:t>
            </a:r>
            <a:r>
              <a:rPr lang="en-US" altLang="zh-CN" dirty="0" smtClean="0"/>
              <a:t>of the piece of writing (Badger &amp; White, 2000)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altLang="zh-CN" sz="3600" dirty="0" smtClean="0"/>
              <a:t>Literature Review: </a:t>
            </a:r>
            <a:r>
              <a:rPr lang="en-US" altLang="zh-CN" sz="3600" i="1" dirty="0" smtClean="0"/>
              <a:t>Writing Approaches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89768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>
                <a:solidFill>
                  <a:srgbClr val="0000CC"/>
                </a:solidFill>
              </a:rPr>
              <a:t>The Genre Approach</a:t>
            </a:r>
          </a:p>
          <a:p>
            <a:r>
              <a:rPr lang="en-US" altLang="zh-CN" dirty="0" smtClean="0"/>
              <a:t>the genre-based approach views writing as </a:t>
            </a:r>
            <a:r>
              <a:rPr lang="en-US" altLang="zh-CN" b="1" dirty="0" smtClean="0"/>
              <a:t>a social and cultural practice</a:t>
            </a:r>
            <a:r>
              <a:rPr lang="en-US" altLang="zh-CN" dirty="0" smtClean="0"/>
              <a:t>. This involves not simply teaching activities for a writing process, but also </a:t>
            </a:r>
            <a:r>
              <a:rPr lang="en-US" altLang="zh-CN" b="1" dirty="0" smtClean="0"/>
              <a:t>teaching the purpose of writing</a:t>
            </a:r>
            <a:r>
              <a:rPr lang="en-US" altLang="zh-CN" dirty="0" smtClean="0"/>
              <a:t>,</a:t>
            </a:r>
          </a:p>
          <a:p>
            <a:r>
              <a:rPr lang="en-US" altLang="zh-CN" dirty="0" smtClean="0"/>
              <a:t>According to Cope and </a:t>
            </a:r>
            <a:r>
              <a:rPr lang="en-US" altLang="zh-CN" dirty="0" err="1" smtClean="0"/>
              <a:t>Kalantzis</a:t>
            </a:r>
            <a:r>
              <a:rPr lang="en-US" altLang="zh-CN" dirty="0" smtClean="0"/>
              <a:t> (1993), it consists of </a:t>
            </a:r>
            <a:r>
              <a:rPr lang="en-US" altLang="zh-CN" b="1" dirty="0" smtClean="0"/>
              <a:t>three phases</a:t>
            </a:r>
            <a:r>
              <a:rPr lang="en-US" altLang="zh-CN" dirty="0" smtClean="0"/>
              <a:t>: </a:t>
            </a:r>
          </a:p>
          <a:p>
            <a:r>
              <a:rPr lang="en-US" altLang="zh-CN" dirty="0" smtClean="0"/>
              <a:t>1) the target genre is </a:t>
            </a:r>
            <a:r>
              <a:rPr lang="en-US" altLang="zh-CN" b="1" dirty="0" smtClean="0">
                <a:solidFill>
                  <a:srgbClr val="FF0000"/>
                </a:solidFill>
              </a:rPr>
              <a:t>modeled for the students</a:t>
            </a:r>
            <a:r>
              <a:rPr lang="en-US" altLang="zh-CN" dirty="0" smtClean="0"/>
              <a:t>, </a:t>
            </a:r>
          </a:p>
          <a:p>
            <a:r>
              <a:rPr lang="en-US" altLang="zh-CN" dirty="0" smtClean="0"/>
              <a:t>2) </a:t>
            </a:r>
            <a:r>
              <a:rPr lang="en-US" altLang="zh-CN" b="1" dirty="0" smtClean="0">
                <a:solidFill>
                  <a:srgbClr val="FF0000"/>
                </a:solidFill>
              </a:rPr>
              <a:t>a text is jointly constructed</a:t>
            </a:r>
            <a:r>
              <a:rPr lang="en-US" altLang="zh-CN" dirty="0" smtClean="0"/>
              <a:t> by the teacher and students, and </a:t>
            </a:r>
          </a:p>
          <a:p>
            <a:r>
              <a:rPr lang="en-US" altLang="zh-CN" dirty="0" smtClean="0"/>
              <a:t>3) </a:t>
            </a:r>
            <a:r>
              <a:rPr lang="en-US" altLang="zh-CN" b="1" dirty="0" smtClean="0">
                <a:solidFill>
                  <a:srgbClr val="FF0000"/>
                </a:solidFill>
              </a:rPr>
              <a:t>a text is independently constructed by each student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altLang="zh-CN" sz="3600" dirty="0" smtClean="0"/>
              <a:t>Literature Review:</a:t>
            </a:r>
            <a:r>
              <a:rPr lang="en-US" altLang="zh-CN" sz="3600" i="1" dirty="0" smtClean="0"/>
              <a:t> Scaffolding Theory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6923112" cy="5017760"/>
          </a:xfrm>
        </p:spPr>
        <p:txBody>
          <a:bodyPr>
            <a:normAutofit fontScale="77500" lnSpcReduction="20000"/>
          </a:bodyPr>
          <a:lstStyle/>
          <a:p>
            <a:r>
              <a:rPr lang="en-US" altLang="zh-CN" sz="3400" dirty="0" smtClean="0"/>
              <a:t>…support people who are </a:t>
            </a:r>
            <a:r>
              <a:rPr lang="en-US" altLang="zh-CN" sz="3400" b="1" dirty="0" smtClean="0">
                <a:solidFill>
                  <a:srgbClr val="0000CC"/>
                </a:solidFill>
              </a:rPr>
              <a:t>constructing a building</a:t>
            </a:r>
            <a:r>
              <a:rPr lang="en-US" altLang="zh-CN" sz="3400" dirty="0" smtClean="0"/>
              <a:t>. The scaffolds are withdrawn once the building has taken shape and is able to support itself independently” (Christie, 2005).</a:t>
            </a:r>
          </a:p>
          <a:p>
            <a:r>
              <a:rPr lang="en-US" altLang="zh-CN" sz="3400" dirty="0" smtClean="0"/>
              <a:t>“…‘scaffolding’ is its ability to capture the role of the ‘expert,’ or more knowledgeable other (typically the teacher), in assisting students’ learning, and the role of that knowledgeable other in </a:t>
            </a:r>
            <a:r>
              <a:rPr lang="en-US" altLang="zh-CN" sz="3400" b="1" dirty="0" smtClean="0">
                <a:solidFill>
                  <a:srgbClr val="0000CC"/>
                </a:solidFill>
              </a:rPr>
              <a:t>extending students’ current levels of understanding or current capabilities</a:t>
            </a:r>
            <a:r>
              <a:rPr lang="en-US" altLang="zh-CN" sz="3400" dirty="0" smtClean="0"/>
              <a:t>.” (Hammond &amp; Gibbons, 2001)</a:t>
            </a:r>
          </a:p>
          <a:p>
            <a:r>
              <a:rPr lang="en-US" altLang="zh-CN" sz="3400" dirty="0" smtClean="0"/>
              <a:t>challenge and motivate students to </a:t>
            </a:r>
            <a:r>
              <a:rPr lang="en-US" altLang="zh-CN" sz="3400" b="1" dirty="0" smtClean="0">
                <a:solidFill>
                  <a:srgbClr val="0000CC"/>
                </a:solidFill>
              </a:rPr>
              <a:t>construct and transfer new knowledge and understanding</a:t>
            </a:r>
            <a:r>
              <a:rPr lang="en-US" altLang="zh-CN" sz="3400" dirty="0" smtClean="0"/>
              <a:t>.</a:t>
            </a:r>
          </a:p>
          <a:p>
            <a:endParaRPr lang="zh-CN" altLang="en-US" dirty="0"/>
          </a:p>
        </p:txBody>
      </p:sp>
      <p:pic>
        <p:nvPicPr>
          <p:cNvPr id="4" name="图片 3" descr="c:\users\acer\appdata\roaming\360se6\User Data\temp\general-contractors-richmond-virginia-thum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484784"/>
            <a:ext cx="1522859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 descr="c:\users\acer\appdata\roaming\360se6\User Data\temp\contractors-thumb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645024"/>
            <a:ext cx="1594867" cy="2399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altLang="zh-CN" sz="3600" dirty="0" smtClean="0"/>
              <a:t>Literature Review:</a:t>
            </a:r>
            <a:r>
              <a:rPr lang="en-US" altLang="zh-CN" sz="3600" i="1" dirty="0" smtClean="0"/>
              <a:t> Schema Theory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96752"/>
            <a:ext cx="5698976" cy="4680520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dirty="0" err="1" smtClean="0"/>
              <a:t>Rumelhart</a:t>
            </a:r>
            <a:r>
              <a:rPr lang="en-US" altLang="zh-CN" dirty="0" smtClean="0"/>
              <a:t> (1980) further developed the schema concept and described schema theory as basically </a:t>
            </a:r>
            <a:r>
              <a:rPr lang="en-US" altLang="zh-CN" b="1" dirty="0" smtClean="0">
                <a:solidFill>
                  <a:srgbClr val="0000CC"/>
                </a:solidFill>
              </a:rPr>
              <a:t>a theory of how knowledge is mentally represented in the mind and used</a:t>
            </a:r>
            <a:r>
              <a:rPr lang="en-US" altLang="zh-CN" dirty="0" smtClean="0"/>
              <a:t>.</a:t>
            </a:r>
          </a:p>
          <a:p>
            <a:r>
              <a:rPr lang="en-US" altLang="zh-CN" dirty="0" smtClean="0"/>
              <a:t>Schema theory can help us to </a:t>
            </a:r>
            <a:r>
              <a:rPr lang="en-US" altLang="zh-CN" b="1" dirty="0" smtClean="0">
                <a:solidFill>
                  <a:srgbClr val="0000CC"/>
                </a:solidFill>
              </a:rPr>
              <a:t>focus on the prior knowledge and experience, or mental schema,</a:t>
            </a:r>
            <a:r>
              <a:rPr lang="en-US" altLang="zh-CN" dirty="0" smtClean="0"/>
              <a:t> that students bring to …carry out and complete the particular learning task.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5877272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j-lt"/>
              </a:rPr>
              <a:t>Mental model is significant in essay writing!</a:t>
            </a:r>
            <a:endParaRPr lang="zh-CN" altLang="en-US" sz="2800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0" y="1700808"/>
            <a:ext cx="270123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Literature Review:</a:t>
            </a:r>
            <a:r>
              <a:rPr lang="en-US" altLang="zh-CN" i="1" dirty="0" smtClean="0"/>
              <a:t> Memes Theory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73744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err="1" smtClean="0"/>
              <a:t>Memetics</a:t>
            </a:r>
            <a:r>
              <a:rPr lang="en-US" altLang="zh-CN" dirty="0" smtClean="0"/>
              <a:t> based on Darwin’s Evolution . </a:t>
            </a:r>
          </a:p>
          <a:p>
            <a:r>
              <a:rPr lang="en-US" altLang="zh-CN" dirty="0" smtClean="0"/>
              <a:t>Memes are the units of communicating language and culture. </a:t>
            </a:r>
            <a:r>
              <a:rPr lang="en-US" altLang="zh-CN" b="1" dirty="0" smtClean="0">
                <a:solidFill>
                  <a:srgbClr val="FF0000"/>
                </a:solidFill>
              </a:rPr>
              <a:t>Imitation is the core of </a:t>
            </a:r>
            <a:r>
              <a:rPr lang="en-US" altLang="zh-CN" b="1" dirty="0" err="1" smtClean="0">
                <a:solidFill>
                  <a:srgbClr val="FF0000"/>
                </a:solidFill>
              </a:rPr>
              <a:t>memetics</a:t>
            </a:r>
            <a:r>
              <a:rPr lang="en-US" altLang="zh-CN" dirty="0" smtClean="0"/>
              <a:t>. </a:t>
            </a:r>
          </a:p>
          <a:p>
            <a:r>
              <a:rPr lang="en-US" altLang="zh-CN" dirty="0" smtClean="0"/>
              <a:t>From the perspective of </a:t>
            </a:r>
            <a:r>
              <a:rPr lang="en-US" altLang="zh-CN" dirty="0" err="1" smtClean="0"/>
              <a:t>memetics</a:t>
            </a:r>
            <a:r>
              <a:rPr lang="en-US" altLang="zh-CN" dirty="0" smtClean="0"/>
              <a:t>,</a:t>
            </a:r>
            <a:r>
              <a:rPr lang="en-US" altLang="zh-CN" b="1" dirty="0" smtClean="0">
                <a:solidFill>
                  <a:srgbClr val="FF0000"/>
                </a:solidFill>
              </a:rPr>
              <a:t> language memes have implications for college English writing teaching  </a:t>
            </a:r>
            <a:r>
              <a:rPr lang="en-US" altLang="zh-CN" dirty="0" smtClean="0"/>
              <a:t>(Liu </a:t>
            </a:r>
            <a:r>
              <a:rPr lang="en-US" altLang="zh-CN" dirty="0" err="1" smtClean="0"/>
              <a:t>Yuehui</a:t>
            </a:r>
            <a:r>
              <a:rPr lang="en-US" altLang="zh-CN" dirty="0" smtClean="0"/>
              <a:t>, 2011). </a:t>
            </a:r>
          </a:p>
          <a:p>
            <a:r>
              <a:rPr lang="en-US" altLang="zh-CN" dirty="0" err="1" smtClean="0"/>
              <a:t>Memetics</a:t>
            </a:r>
            <a:r>
              <a:rPr lang="en-US" altLang="zh-CN" dirty="0" smtClean="0"/>
              <a:t> to teaching of English writing can </a:t>
            </a:r>
            <a:r>
              <a:rPr lang="en-US" altLang="zh-CN" b="1" dirty="0" smtClean="0"/>
              <a:t>help students </a:t>
            </a:r>
            <a:r>
              <a:rPr lang="en-US" altLang="zh-CN" b="1" dirty="0" smtClean="0">
                <a:solidFill>
                  <a:srgbClr val="FF0000"/>
                </a:solidFill>
              </a:rPr>
              <a:t>construct knowledge and develop skills of writing </a:t>
            </a:r>
            <a:r>
              <a:rPr lang="en-US" altLang="zh-CN" b="1" dirty="0" smtClean="0">
                <a:solidFill>
                  <a:srgbClr val="0000CC"/>
                </a:solidFill>
              </a:rPr>
              <a:t>by recitation and imitation </a:t>
            </a:r>
            <a:r>
              <a:rPr lang="en-US" altLang="zh-CN" dirty="0" smtClean="0"/>
              <a:t>of language memes (</a:t>
            </a:r>
            <a:r>
              <a:rPr lang="en-US" altLang="zh-CN" dirty="0" err="1" smtClean="0"/>
              <a:t>Xu</a:t>
            </a:r>
            <a:r>
              <a:rPr lang="en-US" altLang="zh-CN" dirty="0" smtClean="0"/>
              <a:t> Jing, 2014).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US" altLang="zh-CN" b="1" dirty="0" smtClean="0"/>
              <a:t>Mental models on essay writing</a:t>
            </a:r>
            <a:endParaRPr lang="zh-CN" altLang="en-US" dirty="0"/>
          </a:p>
        </p:txBody>
      </p:sp>
      <p:pic>
        <p:nvPicPr>
          <p:cNvPr id="7" name="Picture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8352928" cy="5544616"/>
          </a:xfrm>
          <a:prstGeom prst="rect">
            <a:avLst/>
          </a:prstGeom>
        </p:spPr>
      </p:pic>
      <p:pic>
        <p:nvPicPr>
          <p:cNvPr id="8" name="Picture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560" y="1124744"/>
            <a:ext cx="8208912" cy="5544616"/>
          </a:xfrm>
          <a:prstGeom prst="rect">
            <a:avLst/>
          </a:prstGeom>
        </p:spPr>
      </p:pic>
      <p:pic>
        <p:nvPicPr>
          <p:cNvPr id="9" name="Picture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7584" y="1124744"/>
            <a:ext cx="8064896" cy="554461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509120"/>
            <a:ext cx="639432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US" altLang="zh-CN" b="1" dirty="0" smtClean="0"/>
              <a:t>Mental models on essay writing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842493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83529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835292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869160"/>
            <a:ext cx="835292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373216"/>
            <a:ext cx="83529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5949280"/>
            <a:ext cx="83529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altLang="zh-CN" b="1" dirty="0" smtClean="0"/>
              <a:t>Mental models on essay writing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80728"/>
            <a:ext cx="813690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12776"/>
            <a:ext cx="8136904" cy="58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988840"/>
            <a:ext cx="813690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420888"/>
            <a:ext cx="813690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924944"/>
            <a:ext cx="8136904" cy="45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356992"/>
            <a:ext cx="8136904" cy="464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861048"/>
            <a:ext cx="8136904" cy="45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4293096"/>
            <a:ext cx="8136904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1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4797152"/>
            <a:ext cx="813690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5157192"/>
            <a:ext cx="806489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13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5517232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图片 14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1560" y="6093296"/>
            <a:ext cx="806489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Mental models on essay writing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828092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437112"/>
            <a:ext cx="777686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The Author’s Study on Essay Writing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7"/>
            <a:ext cx="8496943" cy="554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84784"/>
            <a:ext cx="8424936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11560" y="6093296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FF0000"/>
                </a:solidFill>
              </a:rPr>
              <a:t>Thinking</a:t>
            </a:r>
            <a:r>
              <a:rPr lang="en-US" altLang="zh-CN" sz="2800" b="1" dirty="0" smtClean="0"/>
              <a:t>  </a:t>
            </a:r>
            <a:r>
              <a:rPr lang="en-US" altLang="zh-CN" sz="2800" b="1" dirty="0" smtClean="0">
                <a:sym typeface="Symbol"/>
              </a:rPr>
              <a:t></a:t>
            </a:r>
            <a:r>
              <a:rPr lang="en-US" altLang="zh-CN" sz="2800" b="1" dirty="0" smtClean="0"/>
              <a:t>  Planning   </a:t>
            </a:r>
            <a:r>
              <a:rPr lang="en-US" altLang="zh-CN" sz="2800" b="1" dirty="0" smtClean="0">
                <a:sym typeface="Symbol"/>
              </a:rPr>
              <a:t> </a:t>
            </a:r>
            <a:r>
              <a:rPr lang="en-US" altLang="zh-CN" sz="2800" b="1" dirty="0" smtClean="0">
                <a:solidFill>
                  <a:srgbClr val="0000CC"/>
                </a:solidFill>
              </a:rPr>
              <a:t>Constructing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rgbClr val="FF0000"/>
                </a:solidFill>
              </a:rPr>
              <a:t>Mental models: trains?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221088"/>
            <a:ext cx="4176464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221088"/>
            <a:ext cx="439248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412776"/>
            <a:ext cx="439248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412776"/>
            <a:ext cx="417646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Mental models: trains?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73630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124744"/>
            <a:ext cx="28803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124744"/>
            <a:ext cx="3077339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068960"/>
            <a:ext cx="273630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3068960"/>
            <a:ext cx="28803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3068960"/>
            <a:ext cx="309634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5013176"/>
            <a:ext cx="720080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013176"/>
            <a:ext cx="1512168" cy="161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Mental models: trains</a:t>
            </a:r>
            <a:endParaRPr lang="zh-CN" altLang="en-US" dirty="0"/>
          </a:p>
        </p:txBody>
      </p:sp>
      <p:sp>
        <p:nvSpPr>
          <p:cNvPr id="3" name="椭圆 2"/>
          <p:cNvSpPr/>
          <p:nvPr/>
        </p:nvSpPr>
        <p:spPr>
          <a:xfrm>
            <a:off x="683568" y="3284984"/>
            <a:ext cx="266429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 smtClean="0">
                <a:solidFill>
                  <a:srgbClr val="FF0000"/>
                </a:solidFill>
              </a:rPr>
              <a:t>trains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4139952" y="1484784"/>
            <a:ext cx="3240360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00CC"/>
                </a:solidFill>
              </a:rPr>
              <a:t>styles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4860032" y="2780928"/>
            <a:ext cx="309634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00CC"/>
                </a:solidFill>
              </a:rPr>
              <a:t>ages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4932040" y="4149080"/>
            <a:ext cx="309634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00CC"/>
                </a:solidFill>
              </a:rPr>
              <a:t>powers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283968" y="5373216"/>
            <a:ext cx="345638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00CC"/>
                </a:solidFill>
              </a:rPr>
              <a:t>development</a:t>
            </a:r>
            <a:endParaRPr lang="zh-CN" altLang="en-US" sz="3200" dirty="0">
              <a:solidFill>
                <a:srgbClr val="0000CC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2699792" y="2276872"/>
            <a:ext cx="1728192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5" idx="2"/>
          </p:cNvCxnSpPr>
          <p:nvPr/>
        </p:nvCxnSpPr>
        <p:spPr>
          <a:xfrm flipV="1">
            <a:off x="3203848" y="3320988"/>
            <a:ext cx="1656184" cy="2520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6" idx="2"/>
          </p:cNvCxnSpPr>
          <p:nvPr/>
        </p:nvCxnSpPr>
        <p:spPr>
          <a:xfrm>
            <a:off x="3275856" y="4077072"/>
            <a:ext cx="1656184" cy="61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2699792" y="4437112"/>
            <a:ext cx="1800200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Mental models: hamburgers?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pic>
        <p:nvPicPr>
          <p:cNvPr id="4" name="图片 3" descr="c:\users\acer\appdata\roaming\360se6\USERDA~1\Temp\469288~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223224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 descr="c:\users\acer\appdata\roaming\360se6\USERDA~1\Temp\200812~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484784"/>
            <a:ext cx="2448272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 descr="c:\users\acer\appdata\roaming\360se6\USERDA~1\Temp\113252~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412776"/>
            <a:ext cx="204618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 descr="c:\users\acer\appdata\roaming\360se6\User Data\temp\Z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933056"/>
            <a:ext cx="23762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 descr="C:\Users\acer\Desktop\th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933056"/>
            <a:ext cx="252028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 descr="c:\users\acer\appdata\roaming\360se6\User Data\temp\5-Paragraph-Essay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4005064"/>
            <a:ext cx="273630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Mental models: hamburgers</a:t>
            </a:r>
            <a:endParaRPr lang="zh-CN" altLang="en-US" dirty="0"/>
          </a:p>
        </p:txBody>
      </p:sp>
      <p:pic>
        <p:nvPicPr>
          <p:cNvPr id="3" name="图片 2" descr="c:\users\acer\appdata\roaming\360se6\User Data\temp\mmap4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367240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772816"/>
            <a:ext cx="396044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矩形 38"/>
          <p:cNvSpPr/>
          <p:nvPr/>
        </p:nvSpPr>
        <p:spPr>
          <a:xfrm>
            <a:off x="611560" y="5949280"/>
            <a:ext cx="806489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rgbClr val="0000CC"/>
                </a:solidFill>
              </a:rPr>
              <a:t>Constructing the mental models in essay writing</a:t>
            </a:r>
            <a:endParaRPr lang="zh-CN" altLang="en-US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Mental models and Writings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4834880" cy="4873744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2600" b="1" dirty="0" smtClean="0"/>
              <a:t>From  concrete to abstract</a:t>
            </a:r>
          </a:p>
          <a:p>
            <a:r>
              <a:rPr lang="en-US" altLang="zh-CN" sz="2600" b="1" dirty="0" smtClean="0"/>
              <a:t>From general to specific</a:t>
            </a:r>
          </a:p>
          <a:p>
            <a:r>
              <a:rPr lang="en-US" altLang="zh-CN" sz="2600" b="1" dirty="0" smtClean="0"/>
              <a:t>From objective to subjective</a:t>
            </a:r>
          </a:p>
          <a:p>
            <a:r>
              <a:rPr lang="en-US" altLang="zh-CN" sz="2600" b="1" dirty="0" smtClean="0"/>
              <a:t>From perceptual to rational</a:t>
            </a:r>
          </a:p>
          <a:p>
            <a:r>
              <a:rPr lang="en-US" altLang="zh-CN" sz="2600" b="1" dirty="0" smtClean="0"/>
              <a:t>From deductive to inductive</a:t>
            </a:r>
          </a:p>
          <a:p>
            <a:r>
              <a:rPr lang="en-US" altLang="zh-CN" sz="2600" b="1" dirty="0" smtClean="0"/>
              <a:t>from logic to reasoning</a:t>
            </a:r>
          </a:p>
          <a:p>
            <a:r>
              <a:rPr lang="en-US" altLang="zh-CN" sz="2600" b="1" dirty="0" smtClean="0"/>
              <a:t>From form to meaning</a:t>
            </a:r>
          </a:p>
          <a:p>
            <a:r>
              <a:rPr lang="en-US" altLang="zh-CN" sz="2600" b="1" dirty="0" smtClean="0"/>
              <a:t>From symbol to text</a:t>
            </a:r>
          </a:p>
          <a:p>
            <a:r>
              <a:rPr lang="en-US" altLang="zh-CN" sz="2600" b="1" dirty="0" smtClean="0"/>
              <a:t>Form process to product</a:t>
            </a:r>
          </a:p>
          <a:p>
            <a:r>
              <a:rPr lang="en-US" altLang="zh-CN" sz="2600" b="1" dirty="0" smtClean="0"/>
              <a:t>From explicit to implicit</a:t>
            </a:r>
          </a:p>
          <a:p>
            <a:r>
              <a:rPr lang="en-US" altLang="zh-CN" sz="2600" b="1" dirty="0" smtClean="0"/>
              <a:t>From deductive to inductive </a:t>
            </a:r>
          </a:p>
          <a:p>
            <a:r>
              <a:rPr lang="en-US" altLang="zh-CN" sz="2600" b="1" dirty="0" smtClean="0"/>
              <a:t>From conscious to subconscious</a:t>
            </a:r>
          </a:p>
          <a:p>
            <a:endParaRPr lang="en-US" altLang="zh-CN" sz="2000" dirty="0" smtClean="0"/>
          </a:p>
          <a:p>
            <a:endParaRPr lang="en-US" altLang="zh-CN" sz="2000" dirty="0" smtClean="0"/>
          </a:p>
          <a:p>
            <a:endParaRPr lang="en-US" altLang="zh-CN" sz="20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364088" y="170080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Language instruction</a:t>
            </a:r>
            <a:r>
              <a:rPr lang="en-US" altLang="zh-CN" sz="2400" dirty="0" smtClean="0">
                <a:solidFill>
                  <a:srgbClr val="FF0000"/>
                </a:solidFill>
              </a:rPr>
              <a:t> 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6096" y="2996952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Language cognition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08104" y="414908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Language use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5085184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Awareness of writing between writers &amp; readers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altLang="zh-CN" b="1" dirty="0">
                <a:solidFill>
                  <a:srgbClr val="002060"/>
                </a:solidFill>
              </a:rPr>
              <a:t>Mental Models in Essay Writing</a:t>
            </a:r>
            <a:endParaRPr lang="zh-CN" altLang="en-US" dirty="0">
              <a:solidFill>
                <a:srgbClr val="002060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915816" y="5373216"/>
            <a:ext cx="3024336" cy="936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FF0000"/>
                </a:solidFill>
                <a:latin typeface="Arial Black" pitchFamily="34" charset="0"/>
              </a:rPr>
              <a:t>Scaffolding  Instruction</a:t>
            </a:r>
            <a:endParaRPr lang="zh-CN" altLang="en-U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915816" y="3573016"/>
            <a:ext cx="3024336" cy="936104"/>
          </a:xfrm>
          <a:prstGeom prst="round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rgbClr val="FFFF00"/>
                </a:solidFill>
                <a:latin typeface="Arial Black" pitchFamily="34" charset="0"/>
              </a:rPr>
              <a:t>Schema Theory</a:t>
            </a:r>
            <a:endParaRPr lang="zh-CN" altLang="en-U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2915816" y="1700808"/>
            <a:ext cx="3024336" cy="93610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rgbClr val="6600CC"/>
                </a:solidFill>
                <a:latin typeface="Arial Black" pitchFamily="34" charset="0"/>
              </a:rPr>
              <a:t>Memes Theory</a:t>
            </a:r>
          </a:p>
        </p:txBody>
      </p:sp>
      <p:sp>
        <p:nvSpPr>
          <p:cNvPr id="6" name="矩形 5"/>
          <p:cNvSpPr/>
          <p:nvPr/>
        </p:nvSpPr>
        <p:spPr>
          <a:xfrm>
            <a:off x="323528" y="5445224"/>
            <a:ext cx="2016224" cy="72008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mitating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3528" y="4149080"/>
            <a:ext cx="2016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600" b="1" dirty="0" smtClean="0">
                <a:solidFill>
                  <a:srgbClr val="FFFF00"/>
                </a:solidFill>
              </a:rPr>
              <a:t>Internalizing</a:t>
            </a:r>
            <a:endParaRPr lang="zh-CN" altLang="en-US" sz="2600" b="1" dirty="0">
              <a:solidFill>
                <a:srgbClr val="FFFF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3528" y="3284984"/>
            <a:ext cx="2016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>
                <a:solidFill>
                  <a:srgbClr val="FFFF00"/>
                </a:solidFill>
              </a:rPr>
              <a:t>G</a:t>
            </a:r>
            <a:r>
              <a:rPr lang="en-US" altLang="zh-CN" sz="2800" b="1" dirty="0" smtClean="0">
                <a:solidFill>
                  <a:srgbClr val="FFFF00"/>
                </a:solidFill>
              </a:rPr>
              <a:t>enerating</a:t>
            </a:r>
            <a:endParaRPr lang="zh-CN" altLang="en-US" sz="2800" b="1" dirty="0">
              <a:solidFill>
                <a:srgbClr val="FFFF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3528" y="2204864"/>
            <a:ext cx="2016224" cy="720080"/>
          </a:xfrm>
          <a:prstGeom prst="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/>
              <a:t>C</a:t>
            </a:r>
            <a:r>
              <a:rPr lang="en-US" altLang="zh-CN" sz="2800" b="1" dirty="0" smtClean="0"/>
              <a:t>riticizing</a:t>
            </a:r>
            <a:endParaRPr lang="zh-CN" altLang="en-US" sz="2800" b="1" dirty="0"/>
          </a:p>
        </p:txBody>
      </p:sp>
      <p:sp>
        <p:nvSpPr>
          <p:cNvPr id="10" name="矩形 9"/>
          <p:cNvSpPr/>
          <p:nvPr/>
        </p:nvSpPr>
        <p:spPr>
          <a:xfrm>
            <a:off x="323528" y="1340768"/>
            <a:ext cx="2016224" cy="720080"/>
          </a:xfrm>
          <a:prstGeom prst="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 Innovating</a:t>
            </a:r>
            <a:endParaRPr lang="zh-CN" altLang="en-US" sz="2800" b="1" dirty="0"/>
          </a:p>
        </p:txBody>
      </p:sp>
      <p:sp>
        <p:nvSpPr>
          <p:cNvPr id="11" name="五边形 10"/>
          <p:cNvSpPr/>
          <p:nvPr/>
        </p:nvSpPr>
        <p:spPr>
          <a:xfrm>
            <a:off x="6516216" y="5517232"/>
            <a:ext cx="2304256" cy="720080"/>
          </a:xfrm>
          <a:prstGeom prst="homePlat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>
                <a:solidFill>
                  <a:srgbClr val="FF0000"/>
                </a:solidFill>
              </a:rPr>
              <a:t>Blank-filling </a:t>
            </a:r>
            <a:r>
              <a:rPr lang="en-US" altLang="zh-CN" b="1" dirty="0">
                <a:solidFill>
                  <a:srgbClr val="FF0000"/>
                </a:solidFill>
              </a:rPr>
              <a:t>writing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2" name="五边形 11"/>
          <p:cNvSpPr/>
          <p:nvPr/>
        </p:nvSpPr>
        <p:spPr>
          <a:xfrm>
            <a:off x="6516216" y="4149080"/>
            <a:ext cx="2304256" cy="720080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00" b="1" dirty="0" smtClean="0">
                <a:solidFill>
                  <a:srgbClr val="FFFF00"/>
                </a:solidFill>
              </a:rPr>
              <a:t>Guided writing</a:t>
            </a:r>
            <a:endParaRPr lang="zh-CN" altLang="en-US" sz="2200" b="1" dirty="0">
              <a:solidFill>
                <a:srgbClr val="FFFF00"/>
              </a:solidFill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516216" y="3284984"/>
            <a:ext cx="2304256" cy="720080"/>
          </a:xfrm>
          <a:prstGeom prst="homePlat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rgbClr val="FFFF00"/>
                </a:solidFill>
              </a:rPr>
              <a:t>Controlled writing</a:t>
            </a:r>
            <a:endParaRPr lang="zh-CN" altLang="en-US" sz="2000" b="1" dirty="0">
              <a:solidFill>
                <a:srgbClr val="FFFF00"/>
              </a:solidFill>
            </a:endParaRPr>
          </a:p>
        </p:txBody>
      </p:sp>
      <p:sp>
        <p:nvSpPr>
          <p:cNvPr id="16" name="五边形 15"/>
          <p:cNvSpPr/>
          <p:nvPr/>
        </p:nvSpPr>
        <p:spPr>
          <a:xfrm>
            <a:off x="6516216" y="1844824"/>
            <a:ext cx="2304256" cy="720080"/>
          </a:xfrm>
          <a:prstGeom prst="homePlat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00" b="1" dirty="0" smtClean="0">
                <a:solidFill>
                  <a:schemeClr val="bg1"/>
                </a:solidFill>
              </a:rPr>
              <a:t>Freeing </a:t>
            </a:r>
            <a:r>
              <a:rPr lang="en-US" altLang="zh-CN" sz="2200" b="1" dirty="0">
                <a:solidFill>
                  <a:schemeClr val="bg1"/>
                </a:solidFill>
              </a:rPr>
              <a:t>writing</a:t>
            </a:r>
            <a:endParaRPr lang="zh-CN" altLang="en-US" sz="2200" b="1" dirty="0">
              <a:solidFill>
                <a:schemeClr val="bg1"/>
              </a:solidFill>
            </a:endParaRPr>
          </a:p>
        </p:txBody>
      </p:sp>
      <p:sp>
        <p:nvSpPr>
          <p:cNvPr id="17" name="右箭头 16"/>
          <p:cNvSpPr/>
          <p:nvPr/>
        </p:nvSpPr>
        <p:spPr>
          <a:xfrm>
            <a:off x="6012160" y="2132856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右箭头 17"/>
          <p:cNvSpPr/>
          <p:nvPr/>
        </p:nvSpPr>
        <p:spPr>
          <a:xfrm>
            <a:off x="6012160" y="5805264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箭头 19"/>
          <p:cNvSpPr/>
          <p:nvPr/>
        </p:nvSpPr>
        <p:spPr>
          <a:xfrm>
            <a:off x="6012160" y="3717032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右箭头 20"/>
          <p:cNvSpPr/>
          <p:nvPr/>
        </p:nvSpPr>
        <p:spPr>
          <a:xfrm>
            <a:off x="6012160" y="4293096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左箭头 21"/>
          <p:cNvSpPr/>
          <p:nvPr/>
        </p:nvSpPr>
        <p:spPr>
          <a:xfrm>
            <a:off x="2411760" y="5733256"/>
            <a:ext cx="432048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左箭头 22"/>
          <p:cNvSpPr/>
          <p:nvPr/>
        </p:nvSpPr>
        <p:spPr>
          <a:xfrm>
            <a:off x="2411760" y="4293096"/>
            <a:ext cx="432048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左箭头 23"/>
          <p:cNvSpPr/>
          <p:nvPr/>
        </p:nvSpPr>
        <p:spPr>
          <a:xfrm>
            <a:off x="2411760" y="3717032"/>
            <a:ext cx="432048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左箭头 24"/>
          <p:cNvSpPr/>
          <p:nvPr/>
        </p:nvSpPr>
        <p:spPr>
          <a:xfrm>
            <a:off x="2411760" y="2420888"/>
            <a:ext cx="432048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左箭头 25"/>
          <p:cNvSpPr/>
          <p:nvPr/>
        </p:nvSpPr>
        <p:spPr>
          <a:xfrm>
            <a:off x="2411760" y="1844824"/>
            <a:ext cx="432048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上箭头 26"/>
          <p:cNvSpPr/>
          <p:nvPr/>
        </p:nvSpPr>
        <p:spPr>
          <a:xfrm>
            <a:off x="1115616" y="4941168"/>
            <a:ext cx="216024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上箭头 27"/>
          <p:cNvSpPr/>
          <p:nvPr/>
        </p:nvSpPr>
        <p:spPr>
          <a:xfrm>
            <a:off x="1115616" y="2996952"/>
            <a:ext cx="216024" cy="2160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上箭头 28"/>
          <p:cNvSpPr/>
          <p:nvPr/>
        </p:nvSpPr>
        <p:spPr>
          <a:xfrm>
            <a:off x="4139952" y="4581128"/>
            <a:ext cx="360040" cy="720080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上箭头 29"/>
          <p:cNvSpPr/>
          <p:nvPr/>
        </p:nvSpPr>
        <p:spPr>
          <a:xfrm>
            <a:off x="4139952" y="2708920"/>
            <a:ext cx="360040" cy="792088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上箭头 30"/>
          <p:cNvSpPr/>
          <p:nvPr/>
        </p:nvSpPr>
        <p:spPr>
          <a:xfrm>
            <a:off x="7452320" y="4941168"/>
            <a:ext cx="216024" cy="504056"/>
          </a:xfrm>
          <a:prstGeom prst="up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上箭头 31"/>
          <p:cNvSpPr/>
          <p:nvPr/>
        </p:nvSpPr>
        <p:spPr>
          <a:xfrm>
            <a:off x="7452320" y="2708920"/>
            <a:ext cx="216024" cy="504056"/>
          </a:xfrm>
          <a:prstGeom prst="up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Mental models and Writings</a:t>
            </a:r>
            <a:endParaRPr lang="zh-CN" altLang="en-US" dirty="0"/>
          </a:p>
        </p:txBody>
      </p:sp>
      <p:pic>
        <p:nvPicPr>
          <p:cNvPr id="4" name="图片 3" descr="http://www.karenwalstraconsulting.com/home/1/files/anderson%20taxonomy%20small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628800"/>
            <a:ext cx="518457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244827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左箭头 4"/>
          <p:cNvSpPr/>
          <p:nvPr/>
        </p:nvSpPr>
        <p:spPr>
          <a:xfrm>
            <a:off x="2843808" y="5733256"/>
            <a:ext cx="720080" cy="288032"/>
          </a:xfrm>
          <a:prstGeom prst="lef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左箭头 5"/>
          <p:cNvSpPr/>
          <p:nvPr/>
        </p:nvSpPr>
        <p:spPr>
          <a:xfrm>
            <a:off x="2843808" y="4149080"/>
            <a:ext cx="720080" cy="288032"/>
          </a:xfrm>
          <a:prstGeom prst="lef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箭头 6"/>
          <p:cNvSpPr/>
          <p:nvPr/>
        </p:nvSpPr>
        <p:spPr>
          <a:xfrm>
            <a:off x="2843808" y="2636912"/>
            <a:ext cx="720080" cy="288032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Steps to Constructing Mental Models</a:t>
            </a: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424847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72816"/>
            <a:ext cx="3973835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15616" y="6093296"/>
            <a:ext cx="6624736" cy="5847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00CC"/>
                </a:solidFill>
              </a:rPr>
              <a:t>Down-up &amp; Up-down</a:t>
            </a:r>
            <a:endParaRPr lang="zh-CN" altLang="en-US" sz="3200" b="1" dirty="0">
              <a:solidFill>
                <a:srgbClr val="0000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1124744"/>
            <a:ext cx="6624736" cy="5847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0000CC"/>
                </a:solidFill>
              </a:rPr>
              <a:t>Reducing  the “translation in mind”</a:t>
            </a:r>
            <a:endParaRPr lang="zh-CN" altLang="en-US" sz="32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Steps to Constructing Mental Models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84784"/>
            <a:ext cx="662473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005064"/>
            <a:ext cx="6696744" cy="2191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9512" y="364502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Word levels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Steps to Constructing Mental Models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628800"/>
            <a:ext cx="468052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01008"/>
            <a:ext cx="47720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501008"/>
            <a:ext cx="295232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43608" y="213285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Paragraph levels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Steps to Constructing Mental Models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75856" y="112474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/>
              <a:t>Text levels</a:t>
            </a:r>
            <a:endParaRPr lang="zh-CN" altLang="en-US" sz="2800" dirty="0"/>
          </a:p>
        </p:txBody>
      </p:sp>
      <p:sp>
        <p:nvSpPr>
          <p:cNvPr id="4" name="流程图: 合并 3"/>
          <p:cNvSpPr/>
          <p:nvPr/>
        </p:nvSpPr>
        <p:spPr>
          <a:xfrm>
            <a:off x="251520" y="1988840"/>
            <a:ext cx="2952328" cy="3672408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流程图: 摘录 4"/>
          <p:cNvSpPr/>
          <p:nvPr/>
        </p:nvSpPr>
        <p:spPr>
          <a:xfrm>
            <a:off x="6084168" y="2060848"/>
            <a:ext cx="2736304" cy="3528392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3419872" y="1916832"/>
            <a:ext cx="2376264" cy="3744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827584" y="56612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1st part</a:t>
            </a:r>
            <a:endParaRPr lang="zh-CN" alt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779912" y="566124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2nd part</a:t>
            </a:r>
            <a:endParaRPr lang="zh-CN" alt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6660232" y="558924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3rd part</a:t>
            </a:r>
            <a:endParaRPr lang="zh-CN" alt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6948264" y="227687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7030A0"/>
                </a:solidFill>
              </a:rPr>
              <a:t>author’s idea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6256" y="314096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 1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88224" y="393305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2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0192" y="479715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FF00"/>
                </a:solidFill>
              </a:rPr>
              <a:t>retell the theme </a:t>
            </a:r>
            <a:endParaRPr lang="zh-CN" altLang="en-US" sz="2400" b="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07904" y="263691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 1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07904" y="378904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 2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35896" y="198884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50000"/>
                  </a:schemeClr>
                </a:solidFill>
              </a:rPr>
              <a:t>analysis</a:t>
            </a:r>
            <a:endParaRPr lang="zh-CN" alt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584" y="472514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7030A0"/>
                </a:solidFill>
              </a:rPr>
              <a:t>author’s idea</a:t>
            </a:r>
            <a:endParaRPr lang="zh-CN" altLang="en-US" sz="24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263691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 1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364502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0000CC"/>
                </a:solidFill>
              </a:rPr>
              <a:t>evidence  2</a:t>
            </a:r>
            <a:endParaRPr lang="zh-CN" altLang="en-US" sz="2400" b="1" dirty="0">
              <a:solidFill>
                <a:srgbClr val="0000CC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544" y="206084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50000"/>
                  </a:schemeClr>
                </a:solidFill>
              </a:rPr>
              <a:t>The theme</a:t>
            </a:r>
            <a:endParaRPr lang="zh-CN" alt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5536" y="616530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F0000"/>
                </a:solidFill>
              </a:rPr>
              <a:t>Generally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0192" y="609329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F0000"/>
                </a:solidFill>
              </a:rPr>
              <a:t>Generally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19872" y="616530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F0000"/>
                </a:solidFill>
              </a:rPr>
              <a:t>In detail 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cxnSp>
        <p:nvCxnSpPr>
          <p:cNvPr id="26" name="直接箭头连接符 25"/>
          <p:cNvCxnSpPr/>
          <p:nvPr/>
        </p:nvCxnSpPr>
        <p:spPr>
          <a:xfrm>
            <a:off x="2555776" y="2564904"/>
            <a:ext cx="3744416" cy="2376264"/>
          </a:xfrm>
          <a:prstGeom prst="straightConnector1">
            <a:avLst/>
          </a:prstGeom>
          <a:ln w="28575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V="1">
            <a:off x="2843808" y="2636912"/>
            <a:ext cx="4032448" cy="2304256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707904" y="4725144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2">
                    <a:lumMod val="50000"/>
                  </a:schemeClr>
                </a:solidFill>
              </a:rPr>
              <a:t>(reasons, examples…)</a:t>
            </a:r>
            <a:endParaRPr lang="zh-CN" altLang="en-US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Steps to Constructing Mental Models</a:t>
            </a:r>
            <a:endParaRPr lang="zh-CN" altLang="en-US" dirty="0"/>
          </a:p>
        </p:txBody>
      </p:sp>
      <p:pic>
        <p:nvPicPr>
          <p:cNvPr id="4" name="图片 3" descr="c:\users\acer\appdata\roaming\360se6\User Data\temp\Sport-essa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764704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altLang="zh-CN" sz="2800" b="1" dirty="0" smtClean="0"/>
              <a:t>Constructing Mental Models</a:t>
            </a:r>
            <a:r>
              <a:rPr lang="en-US" altLang="zh-CN" sz="2800" b="1" i="1" dirty="0" smtClean="0"/>
              <a:t>: Blank-filling Writing</a:t>
            </a:r>
            <a:endParaRPr lang="zh-CN" alt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496944" cy="5400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864096"/>
          </a:xfrm>
        </p:spPr>
        <p:txBody>
          <a:bodyPr>
            <a:normAutofit/>
          </a:bodyPr>
          <a:lstStyle/>
          <a:p>
            <a:r>
              <a:rPr lang="en-US" altLang="zh-CN" sz="3200" b="1" dirty="0" smtClean="0"/>
              <a:t>Constructing Mental Models</a:t>
            </a:r>
            <a:r>
              <a:rPr lang="en-US" altLang="zh-CN" sz="3200" b="1" i="1" dirty="0" smtClean="0"/>
              <a:t>: Guided Writing</a:t>
            </a:r>
            <a:endParaRPr lang="zh-CN" altLang="en-US" sz="3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864096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US" altLang="zh-CN" sz="2800" b="1" dirty="0" smtClean="0"/>
              <a:t>Constructing Mental Models</a:t>
            </a:r>
            <a:r>
              <a:rPr lang="en-US" altLang="zh-CN" sz="2800" b="1" i="1" dirty="0" smtClean="0"/>
              <a:t>: Controlled Writing</a:t>
            </a:r>
            <a:endParaRPr lang="zh-CN" altLang="en-US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496944" cy="5400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US" altLang="zh-CN" sz="2800" b="1" dirty="0" smtClean="0"/>
              <a:t>Constructing Mental Models</a:t>
            </a:r>
            <a:r>
              <a:rPr lang="en-US" altLang="zh-CN" sz="2800" b="1" i="1" dirty="0" smtClean="0"/>
              <a:t>: Controlled Writing</a:t>
            </a:r>
            <a:endParaRPr lang="zh-CN" altLang="en-US" sz="28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8496943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US" altLang="zh-CN" sz="3200" b="1" dirty="0" smtClean="0"/>
              <a:t>Constructing Mental Models</a:t>
            </a:r>
            <a:r>
              <a:rPr lang="en-US" altLang="zh-CN" sz="3200" b="1" i="1" dirty="0" smtClean="0"/>
              <a:t>: Free Wri</a:t>
            </a:r>
            <a:r>
              <a:rPr lang="en-US" altLang="zh-CN" sz="3200" i="1" dirty="0" smtClean="0"/>
              <a:t>ting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3356992"/>
            <a:ext cx="8424936" cy="288032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3600"/>
              </a:spcBef>
            </a:pPr>
            <a:r>
              <a:rPr lang="en-US" altLang="zh-CN" sz="2000" b="1" dirty="0" smtClean="0">
                <a:latin typeface="Century Gothic" pitchFamily="34" charset="0"/>
              </a:rPr>
              <a:t>This test is not so difficult for </a:t>
            </a:r>
            <a:r>
              <a:rPr lang="en-US" altLang="zh-CN" sz="2000" dirty="0" smtClean="0">
                <a:latin typeface="Franklin Gothic Medium"/>
                <a:ea typeface="微软雅黑"/>
                <a:cs typeface="+mj-cs"/>
              </a:rPr>
              <a:t>Chinese-English</a:t>
            </a:r>
            <a:r>
              <a:rPr lang="en-US" altLang="zh-CN" sz="2000" b="1" dirty="0" smtClean="0">
                <a:latin typeface="Century Gothic" pitchFamily="34" charset="0"/>
              </a:rPr>
              <a:t> majors to write well, for this kind of topic is very familiar to them. </a:t>
            </a:r>
          </a:p>
          <a:p>
            <a:pPr>
              <a:spcBef>
                <a:spcPts val="3600"/>
              </a:spcBef>
            </a:pPr>
            <a:r>
              <a:rPr lang="en-US" altLang="zh-CN" sz="2000" b="1" dirty="0" smtClean="0">
                <a:latin typeface="Century Gothic" pitchFamily="34" charset="0"/>
              </a:rPr>
              <a:t>If English writing teachers, as usual, give students some topics like The Choices of Transportation: Bicycles or Private Car? Or My ideas about Environment Protection Or My Suggestions about Tax, and so on,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students</a:t>
            </a:r>
            <a:r>
              <a:rPr lang="en-US" altLang="zh-CN" sz="2000" b="1" dirty="0" smtClean="0">
                <a:latin typeface="Century Gothic" pitchFamily="34" charset="0"/>
              </a:rPr>
              <a:t> can easily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construct their thesis</a:t>
            </a:r>
            <a:r>
              <a:rPr lang="en-US" altLang="zh-CN" sz="2000" b="1" dirty="0" smtClean="0">
                <a:latin typeface="Century Gothic" pitchFamily="34" charset="0"/>
              </a:rPr>
              <a:t>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writing logic</a:t>
            </a:r>
            <a:r>
              <a:rPr lang="en-US" altLang="zh-CN" sz="2000" b="1" dirty="0" smtClean="0">
                <a:latin typeface="Century Gothic" pitchFamily="34" charset="0"/>
              </a:rPr>
              <a:t>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controlling idea</a:t>
            </a:r>
            <a:r>
              <a:rPr lang="en-US" altLang="zh-CN" sz="2000" b="1" dirty="0" smtClean="0">
                <a:latin typeface="Century Gothic" pitchFamily="34" charset="0"/>
              </a:rPr>
              <a:t>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writing frame</a:t>
            </a:r>
            <a:r>
              <a:rPr lang="en-US" altLang="zh-CN" sz="2000" b="1" dirty="0" smtClean="0">
                <a:latin typeface="Century Gothic" pitchFamily="34" charset="0"/>
              </a:rPr>
              <a:t>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topic sentences</a:t>
            </a:r>
            <a:r>
              <a:rPr lang="en-US" altLang="zh-CN" sz="2000" b="1" dirty="0" smtClean="0">
                <a:latin typeface="Century Gothic" pitchFamily="34" charset="0"/>
              </a:rPr>
              <a:t>,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supporting sentences</a:t>
            </a:r>
            <a:r>
              <a:rPr lang="en-US" altLang="zh-CN" sz="2000" b="1" dirty="0" smtClean="0">
                <a:latin typeface="Century Gothic" pitchFamily="34" charset="0"/>
              </a:rPr>
              <a:t>, and </a:t>
            </a:r>
            <a:r>
              <a:rPr lang="en-US" altLang="zh-CN" sz="2000" b="1" dirty="0" smtClean="0">
                <a:solidFill>
                  <a:srgbClr val="FF0000"/>
                </a:solidFill>
                <a:latin typeface="Century Gothic" pitchFamily="34" charset="0"/>
              </a:rPr>
              <a:t>concluding sentences </a:t>
            </a:r>
            <a:r>
              <a:rPr lang="en-US" altLang="zh-CN" sz="2000" b="1" dirty="0" smtClean="0">
                <a:latin typeface="Century Gothic" pitchFamily="34" charset="0"/>
              </a:rPr>
              <a:t>as well as paragraph development, and language expressions.</a:t>
            </a:r>
            <a:endParaRPr lang="zh-CN" altLang="en-US" sz="2000" b="1" dirty="0">
              <a:latin typeface="Century Gothic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842493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 smtClean="0"/>
              <a:t>Essay Writing and Plannin</a:t>
            </a:r>
            <a:r>
              <a:rPr lang="en-US" altLang="zh-CN" dirty="0" smtClean="0"/>
              <a:t>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b="1" dirty="0" smtClean="0"/>
              <a:t>Competent writers</a:t>
            </a:r>
            <a:r>
              <a:rPr lang="en-US" altLang="zh-CN" dirty="0" smtClean="0"/>
              <a:t> go through complex processes which </a:t>
            </a:r>
            <a:r>
              <a:rPr lang="en-US" altLang="zh-CN" b="1" dirty="0" smtClean="0">
                <a:solidFill>
                  <a:srgbClr val="FF0000"/>
                </a:solidFill>
              </a:rPr>
              <a:t>combine generating, planning, and translating ideas into written form</a:t>
            </a:r>
            <a:r>
              <a:rPr lang="en-US" altLang="zh-CN" dirty="0" smtClean="0"/>
              <a:t>, and which also include </a:t>
            </a:r>
            <a:r>
              <a:rPr lang="en-US" altLang="zh-CN" b="1" dirty="0" smtClean="0">
                <a:solidFill>
                  <a:srgbClr val="FF0000"/>
                </a:solidFill>
              </a:rPr>
              <a:t>rethinking </a:t>
            </a:r>
            <a:r>
              <a:rPr lang="en-US" altLang="zh-CN" b="1" dirty="0" smtClean="0">
                <a:solidFill>
                  <a:srgbClr val="0000CC"/>
                </a:solidFill>
              </a:rPr>
              <a:t>those ideas and revising and editing the style </a:t>
            </a:r>
            <a:r>
              <a:rPr lang="en-US" altLang="zh-CN" dirty="0" smtClean="0"/>
              <a:t>in which they are presented. (</a:t>
            </a:r>
            <a:r>
              <a:rPr lang="en-US" altLang="zh-CN" dirty="0" err="1" smtClean="0"/>
              <a:t>Jeane</a:t>
            </a:r>
            <a:r>
              <a:rPr lang="en-US" altLang="zh-CN" dirty="0" smtClean="0"/>
              <a:t> W. </a:t>
            </a:r>
            <a:r>
              <a:rPr lang="en-US" altLang="zh-CN" dirty="0" err="1" smtClean="0"/>
              <a:t>Halpern</a:t>
            </a:r>
            <a:r>
              <a:rPr lang="en-US" altLang="zh-CN" dirty="0" smtClean="0"/>
              <a:t>, 1980)</a:t>
            </a:r>
            <a:endParaRPr lang="zh-CN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Oval 3"/>
          <p:cNvSpPr>
            <a:spLocks noChangeArrowheads="1"/>
          </p:cNvSpPr>
          <p:nvPr/>
        </p:nvSpPr>
        <p:spPr bwMode="auto">
          <a:xfrm>
            <a:off x="1476375" y="333375"/>
            <a:ext cx="6192838" cy="6192838"/>
          </a:xfrm>
          <a:prstGeom prst="ellipse">
            <a:avLst/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2" name="Oval 4"/>
          <p:cNvSpPr>
            <a:spLocks noChangeArrowheads="1"/>
          </p:cNvSpPr>
          <p:nvPr/>
        </p:nvSpPr>
        <p:spPr bwMode="auto">
          <a:xfrm>
            <a:off x="1476375" y="1052513"/>
            <a:ext cx="5040313" cy="5040312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3" name="Oval 5"/>
          <p:cNvSpPr>
            <a:spLocks noChangeArrowheads="1"/>
          </p:cNvSpPr>
          <p:nvPr/>
        </p:nvSpPr>
        <p:spPr bwMode="auto">
          <a:xfrm>
            <a:off x="1476375" y="1773238"/>
            <a:ext cx="3600450" cy="3600450"/>
          </a:xfrm>
          <a:prstGeom prst="ellipse">
            <a:avLst/>
          </a:prstGeom>
          <a:solidFill>
            <a:srgbClr val="FF8B8B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2051050" y="476250"/>
            <a:ext cx="6624638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2060"/>
                </a:solidFill>
              </a:rPr>
              <a:t>Friendship between all human beings</a:t>
            </a: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1547813" y="1268413"/>
            <a:ext cx="691197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CC00"/>
                </a:solidFill>
              </a:rPr>
              <a:t>    Friendship between familiar people</a:t>
            </a: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1331913" y="2924175"/>
            <a:ext cx="6192837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</a:rPr>
              <a:t>Friendship between close friends</a:t>
            </a: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 rot="-1800786">
            <a:off x="858838" y="3233738"/>
            <a:ext cx="758825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</a:rPr>
              <a:t>    </a:t>
            </a:r>
            <a:r>
              <a:rPr lang="en-US" altLang="zh-CN" sz="4000" b="1" dirty="0">
                <a:solidFill>
                  <a:srgbClr val="FF3300"/>
                </a:solidFill>
              </a:rPr>
              <a:t>Friendship</a:t>
            </a:r>
            <a:r>
              <a:rPr lang="en-US" altLang="zh-CN" sz="3600" b="1" dirty="0">
                <a:solidFill>
                  <a:srgbClr val="FF3300"/>
                </a:solidFill>
              </a:rPr>
              <a:t> exists everywhere</a:t>
            </a: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>
          <a:xfrm>
            <a:off x="603250" y="5733256"/>
            <a:ext cx="8540750" cy="82391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My Understanding of Friendship </a:t>
            </a:r>
            <a:endParaRPr kumimoji="0" lang="en-US" altLang="zh-CN" sz="4000" b="1" i="0" u="none" strike="noStrike" kern="1200" cap="none" spc="0" normalizeH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836712"/>
            <a:ext cx="1331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Frame work of the essay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0312" y="1268760"/>
            <a:ext cx="1475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Language cognition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3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animBg="1"/>
      <p:bldP spid="58372" grpId="0" animBg="1"/>
      <p:bldP spid="58373" grpId="0" animBg="1"/>
      <p:bldP spid="58374" grpId="0"/>
      <p:bldP spid="58375" grpId="0"/>
      <p:bldP spid="5837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US" altLang="zh-CN" b="1" dirty="0" smtClean="0"/>
              <a:t>Summary and Discussion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01736"/>
          </a:xfrm>
        </p:spPr>
        <p:txBody>
          <a:bodyPr/>
          <a:lstStyle/>
          <a:p>
            <a:r>
              <a:rPr lang="en-US" altLang="zh-C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writing models ≠ writing template</a:t>
            </a:r>
            <a:r>
              <a:rPr lang="en-US" altLang="zh-CN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模型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模板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)</a:t>
            </a:r>
          </a:p>
          <a:p>
            <a:r>
              <a:rPr lang="en-US" altLang="zh-C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Schema ≠ Graphics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图形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图式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Imitating ≠ copying 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800" b="1" dirty="0" smtClean="0">
                <a:latin typeface="Times New Roman" pitchFamily="18" charset="0"/>
                <a:cs typeface="Times New Roman" pitchFamily="18" charset="0"/>
              </a:rPr>
              <a:t>仿写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zh-CN" altLang="zh-CN" sz="2800" b="1" dirty="0" smtClean="0">
                <a:latin typeface="Times New Roman" pitchFamily="18" charset="0"/>
                <a:cs typeface="Times New Roman" pitchFamily="18" charset="0"/>
              </a:rPr>
              <a:t>抄写</a:t>
            </a:r>
            <a:r>
              <a:rPr lang="en-US" altLang="zh-CN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Critical thinking ≠ creative thinking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批判性思维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zh-CN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创造性思维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free writing ≠ writing freely 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自由写作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≠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随意写作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zh-CN" altLang="zh-CN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Aims to Construct Mental Models </a:t>
            </a:r>
            <a:br>
              <a:rPr lang="en-US" altLang="zh-CN" sz="3200" b="1" dirty="0" smtClean="0">
                <a:solidFill>
                  <a:srgbClr val="FF0000"/>
                </a:solidFill>
              </a:rPr>
            </a:br>
            <a:r>
              <a:rPr lang="en-US" altLang="zh-CN" sz="3200" b="1" dirty="0" smtClean="0">
                <a:solidFill>
                  <a:srgbClr val="FF0000"/>
                </a:solidFill>
              </a:rPr>
              <a:t>in Essay Writing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4200"/>
              </a:spcBef>
            </a:pPr>
            <a:r>
              <a:rPr lang="en-US" altLang="zh-CN" b="1" dirty="0" smtClean="0">
                <a:solidFill>
                  <a:srgbClr val="0000CC"/>
                </a:solidFill>
              </a:rPr>
              <a:t>teach</a:t>
            </a:r>
            <a:r>
              <a:rPr lang="en-US" altLang="zh-CN" b="1" dirty="0" smtClean="0"/>
              <a:t> students to know what to write </a:t>
            </a:r>
          </a:p>
          <a:p>
            <a:pPr>
              <a:spcBef>
                <a:spcPts val="4200"/>
              </a:spcBef>
            </a:pPr>
            <a:r>
              <a:rPr lang="en-US" altLang="zh-CN" b="1" dirty="0" smtClean="0">
                <a:solidFill>
                  <a:srgbClr val="7030A0"/>
                </a:solidFill>
              </a:rPr>
              <a:t>train </a:t>
            </a:r>
            <a:r>
              <a:rPr lang="en-US" altLang="zh-CN" b="1" dirty="0" smtClean="0"/>
              <a:t>them to understand how to write well</a:t>
            </a:r>
          </a:p>
          <a:p>
            <a:pPr>
              <a:spcBef>
                <a:spcPts val="4200"/>
              </a:spcBef>
            </a:pPr>
            <a:r>
              <a:rPr lang="en-US" altLang="zh-CN" b="1" dirty="0" smtClean="0">
                <a:solidFill>
                  <a:srgbClr val="C00000"/>
                </a:solidFill>
              </a:rPr>
              <a:t>foster</a:t>
            </a:r>
            <a:r>
              <a:rPr lang="en-US" altLang="zh-CN" b="1" dirty="0" smtClean="0"/>
              <a:t> students’ awareness of critical thinking</a:t>
            </a:r>
          </a:p>
          <a:p>
            <a:pPr>
              <a:spcBef>
                <a:spcPts val="4200"/>
              </a:spcBef>
            </a:pPr>
            <a:r>
              <a:rPr lang="en-US" altLang="zh-CN" b="1" dirty="0" smtClean="0">
                <a:solidFill>
                  <a:srgbClr val="FF0000"/>
                </a:solidFill>
              </a:rPr>
              <a:t>develop</a:t>
            </a:r>
            <a:r>
              <a:rPr lang="en-US" altLang="zh-CN" b="1" dirty="0" smtClean="0"/>
              <a:t>  students’ creative thinking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06084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4800" dirty="0" smtClean="0">
                <a:solidFill>
                  <a:srgbClr val="FF0000"/>
                </a:solidFill>
              </a:rPr>
              <a:t>Thanks!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937</TotalTime>
  <Words>1548</Words>
  <Application>Microsoft Office PowerPoint</Application>
  <PresentationFormat>全屏显示(4:3)</PresentationFormat>
  <Paragraphs>201</Paragraphs>
  <Slides>44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45" baseType="lpstr">
      <vt:lpstr>暗香扑面</vt:lpstr>
      <vt:lpstr>Constructing Effective Mental Models in Essay Writing: Strategies for Training Bilingual Chinese-English Majors</vt:lpstr>
      <vt:lpstr>Outline</vt:lpstr>
      <vt:lpstr>Background of the Study</vt:lpstr>
      <vt:lpstr>Background of the Study</vt:lpstr>
      <vt:lpstr>Background of the Study</vt:lpstr>
      <vt:lpstr>Background of the Study</vt:lpstr>
      <vt:lpstr>Background of the Study</vt:lpstr>
      <vt:lpstr>Background of the Study</vt:lpstr>
      <vt:lpstr>Background of the Study</vt:lpstr>
      <vt:lpstr>Background of the Study</vt:lpstr>
      <vt:lpstr>Literature Review: Writing Approaches</vt:lpstr>
      <vt:lpstr>Literature Review: Writing Approaches</vt:lpstr>
      <vt:lpstr>Literature Review: Writing Approaches</vt:lpstr>
      <vt:lpstr>Literature Review: Scaffolding Theory</vt:lpstr>
      <vt:lpstr>Literature Review: Schema Theory</vt:lpstr>
      <vt:lpstr>Literature Review: Memes Theory</vt:lpstr>
      <vt:lpstr>Mental models on essay writing</vt:lpstr>
      <vt:lpstr>Mental models on essay writing</vt:lpstr>
      <vt:lpstr>Mental models on essay writing</vt:lpstr>
      <vt:lpstr>Mental models on essay writing</vt:lpstr>
      <vt:lpstr>The Author’s Study on Essay Writing</vt:lpstr>
      <vt:lpstr>Mental models: trains?</vt:lpstr>
      <vt:lpstr>Mental models: trains?</vt:lpstr>
      <vt:lpstr>Mental models: trains</vt:lpstr>
      <vt:lpstr>Mental models: hamburgers?</vt:lpstr>
      <vt:lpstr>Mental models: hamburgers</vt:lpstr>
      <vt:lpstr>Mental models and Writings</vt:lpstr>
      <vt:lpstr>Mental Models in Essay Writing</vt:lpstr>
      <vt:lpstr>Mental models and Writings</vt:lpstr>
      <vt:lpstr>Steps to Constructing Mental Models</vt:lpstr>
      <vt:lpstr>Steps to Constructing Mental Models</vt:lpstr>
      <vt:lpstr>Steps to Constructing Mental Models</vt:lpstr>
      <vt:lpstr>Steps to Constructing Mental Models</vt:lpstr>
      <vt:lpstr>Steps to Constructing Mental Models</vt:lpstr>
      <vt:lpstr>Constructing Mental Models: Blank-filling Writing</vt:lpstr>
      <vt:lpstr>Constructing Mental Models: Guided Writing</vt:lpstr>
      <vt:lpstr>Constructing Mental Models: Controlled Writing</vt:lpstr>
      <vt:lpstr>Constructing Mental Models: Controlled Writing</vt:lpstr>
      <vt:lpstr>Constructing Mental Models: Free Writing</vt:lpstr>
      <vt:lpstr>Essay Writing and Planning</vt:lpstr>
      <vt:lpstr>幻灯片 41</vt:lpstr>
      <vt:lpstr>Summary and Discussion</vt:lpstr>
      <vt:lpstr>Aims to Construct Mental Models  in Essay Writing</vt:lpstr>
      <vt:lpstr>Thanks!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Constructing Effective Mental Models in Essay Writing: Strategies for Training Bilingual Chinese-English Majors</dc:title>
  <dc:creator>acer</dc:creator>
  <cp:lastModifiedBy>acer</cp:lastModifiedBy>
  <cp:revision>112</cp:revision>
  <dcterms:created xsi:type="dcterms:W3CDTF">2014-11-18T22:04:10Z</dcterms:created>
  <dcterms:modified xsi:type="dcterms:W3CDTF">2014-12-08T23:25:29Z</dcterms:modified>
</cp:coreProperties>
</file>