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77" r:id="rId3"/>
    <p:sldId id="261" r:id="rId4"/>
    <p:sldId id="259" r:id="rId5"/>
    <p:sldId id="264" r:id="rId6"/>
    <p:sldId id="267" r:id="rId7"/>
    <p:sldId id="279" r:id="rId8"/>
    <p:sldId id="269" r:id="rId9"/>
    <p:sldId id="270" r:id="rId10"/>
    <p:sldId id="272" r:id="rId11"/>
    <p:sldId id="273" r:id="rId12"/>
    <p:sldId id="274" r:id="rId13"/>
    <p:sldId id="276" r:id="rId14"/>
    <p:sldId id="275" r:id="rId15"/>
    <p:sldId id="281" r:id="rId1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N, Wai Shun" initials="CWS" lastIdx="2" clrIdx="0">
    <p:extLst/>
  </p:cmAuthor>
  <p:cmAuthor id="2" name="HKIEd" initials="H"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9" autoAdjust="0"/>
    <p:restoredTop sz="82959" autoAdjust="0"/>
  </p:normalViewPr>
  <p:slideViewPr>
    <p:cSldViewPr>
      <p:cViewPr varScale="1">
        <p:scale>
          <a:sx n="93" d="100"/>
          <a:sy n="93" d="100"/>
        </p:scale>
        <p:origin x="-148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14D48B-EBD8-4EEB-8A90-5A22FFDB6491}" type="datetimeFigureOut">
              <a:rPr lang="zh-TW" altLang="en-US" smtClean="0"/>
              <a:t>2016/7/27</a:t>
            </a:fld>
            <a:endParaRPr lang="zh-TW" alt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966C51-E14F-49DC-9D1A-8EE734551822}" type="slidenum">
              <a:rPr lang="zh-TW" altLang="en-US" smtClean="0"/>
              <a:t>‹#›</a:t>
            </a:fld>
            <a:endParaRPr lang="zh-TW" altLang="en-US" dirty="0"/>
          </a:p>
        </p:txBody>
      </p:sp>
    </p:spTree>
    <p:extLst>
      <p:ext uri="{BB962C8B-B14F-4D97-AF65-F5344CB8AC3E}">
        <p14:creationId xmlns:p14="http://schemas.microsoft.com/office/powerpoint/2010/main" val="3232018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kumimoji="0" lang="zh-TW" altLang="en-US" sz="1200" b="1" dirty="0" smtClean="0">
                <a:solidFill>
                  <a:srgbClr val="000000"/>
                </a:solidFill>
                <a:latin typeface="SimSun" panose="02010600030101010101" pitchFamily="2" charset="-122"/>
                <a:ea typeface="SimSun" panose="02010600030101010101" pitchFamily="2" charset="-122"/>
              </a:rPr>
              <a:t>物盡其用</a:t>
            </a:r>
            <a:r>
              <a:rPr lang="zh-TW" altLang="en-US" b="1" dirty="0" smtClean="0"/>
              <a:t>（</a:t>
            </a:r>
            <a:r>
              <a:rPr lang="en-US" altLang="zh-TW" b="1" dirty="0" smtClean="0"/>
              <a:t>Reuse</a:t>
            </a:r>
            <a:r>
              <a:rPr lang="zh-TW" altLang="en-US" b="1" dirty="0" smtClean="0"/>
              <a:t>）</a:t>
            </a:r>
            <a:r>
              <a:rPr lang="zh-TW" altLang="en-US" dirty="0" smtClean="0"/>
              <a:t>   </a:t>
            </a:r>
          </a:p>
          <a:p>
            <a:pPr eaLnBrk="1" fontAlgn="auto" hangingPunct="1">
              <a:spcBef>
                <a:spcPts val="0"/>
              </a:spcBef>
              <a:spcAft>
                <a:spcPts val="0"/>
              </a:spcAft>
              <a:defRPr/>
            </a:pPr>
            <a:r>
              <a:rPr kumimoji="0" lang="zh-TW" altLang="en-US" sz="1200" b="0" dirty="0" smtClean="0">
                <a:solidFill>
                  <a:srgbClr val="000000"/>
                </a:solidFill>
                <a:latin typeface="SimSun" panose="02010600030101010101" pitchFamily="2" charset="-122"/>
                <a:ea typeface="SimSun" panose="02010600030101010101" pitchFamily="2" charset="-122"/>
              </a:rPr>
              <a:t>物盡其用</a:t>
            </a:r>
            <a:r>
              <a:rPr lang="zh-TW" altLang="en-US" dirty="0" smtClean="0"/>
              <a:t>（</a:t>
            </a:r>
            <a:r>
              <a:rPr lang="en-US" altLang="zh-TW" dirty="0" smtClean="0"/>
              <a:t>Reuse</a:t>
            </a:r>
            <a:r>
              <a:rPr lang="zh-TW" altLang="en-US" dirty="0" smtClean="0"/>
              <a:t>）</a:t>
            </a:r>
            <a:r>
              <a:rPr lang="zh-CN" altLang="en-US" dirty="0" smtClean="0"/>
              <a:t>是指除非對象的機能退化或嚴重損毀而不能再用</a:t>
            </a:r>
            <a:r>
              <a:rPr lang="en-US" altLang="zh-CN" dirty="0" smtClean="0"/>
              <a:t>,</a:t>
            </a:r>
            <a:r>
              <a:rPr lang="zh-CN" altLang="en-US" dirty="0" smtClean="0"/>
              <a:t>否則也不應隨便丟棄有的東西。 其中最普遍的情況往往是因為物件的款式追不上潮流或自己貪新忘舊而丟棄有用的東西。另外</a:t>
            </a:r>
            <a:r>
              <a:rPr lang="en-US" altLang="zh-CN" dirty="0" smtClean="0"/>
              <a:t>,</a:t>
            </a:r>
            <a:r>
              <a:rPr lang="zh-CN" altLang="en-US" dirty="0" smtClean="0"/>
              <a:t>把自己沒用但新淨的物品送給有需要的人</a:t>
            </a:r>
            <a:r>
              <a:rPr lang="en-US" altLang="zh-CN" dirty="0" smtClean="0"/>
              <a:t>,</a:t>
            </a:r>
            <a:r>
              <a:rPr lang="zh-CN" altLang="en-US" dirty="0" smtClean="0"/>
              <a:t>如舊衣捐贈的活動就是其中一種方法去把有用的物品迴圈再用</a:t>
            </a:r>
            <a:r>
              <a:rPr lang="zh-TW" altLang="en-US" dirty="0" smtClean="0"/>
              <a:t>。</a:t>
            </a:r>
            <a:r>
              <a:rPr lang="zh-CN" altLang="en-US" dirty="0" smtClean="0"/>
              <a:t>如果我們學會物盡其用</a:t>
            </a:r>
            <a:r>
              <a:rPr lang="en-US" altLang="zh-CN" dirty="0" smtClean="0"/>
              <a:t>,</a:t>
            </a:r>
            <a:r>
              <a:rPr lang="zh-CN" altLang="en-US" dirty="0" smtClean="0"/>
              <a:t>自然能減少製造廢物。 這也是其中一個方法實踐「可持續發展」的環保原則。</a:t>
            </a:r>
            <a:r>
              <a:rPr lang="zh-TW" altLang="en-US" dirty="0" smtClean="0"/>
              <a:t> </a:t>
            </a:r>
            <a:endParaRPr lang="en-US" altLang="zh-TW" dirty="0" smtClean="0"/>
          </a:p>
          <a:p>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b="0" dirty="0" smtClean="0">
                <a:solidFill>
                  <a:schemeClr val="tx1"/>
                </a:solidFill>
                <a:latin typeface="SimSun" panose="02010600030101010101" pitchFamily="2" charset="-122"/>
                <a:ea typeface="SimSun" panose="02010600030101010101" pitchFamily="2" charset="-122"/>
              </a:rPr>
              <a:t>請學生說出「</a:t>
            </a:r>
            <a:r>
              <a:rPr lang="zh-TW" altLang="en-US" sz="1200" b="0" dirty="0" smtClean="0">
                <a:solidFill>
                  <a:srgbClr val="000000"/>
                </a:solidFill>
                <a:latin typeface="SimSun" panose="02010600030101010101" pitchFamily="2" charset="-122"/>
                <a:ea typeface="SimSun" panose="02010600030101010101" pitchFamily="2" charset="-122"/>
              </a:rPr>
              <a:t>物盡其用</a:t>
            </a:r>
            <a:r>
              <a:rPr lang="zh-TW" altLang="en-US" sz="1200" b="0" dirty="0" smtClean="0">
                <a:solidFill>
                  <a:schemeClr val="tx1"/>
                </a:solidFill>
                <a:latin typeface="SimSun" panose="02010600030101010101" pitchFamily="2" charset="-122"/>
                <a:ea typeface="SimSun" panose="02010600030101010101" pitchFamily="2" charset="-122"/>
              </a:rPr>
              <a:t>」的例子</a:t>
            </a:r>
            <a:endParaRPr lang="zh-TW" altLang="en-US" b="0" dirty="0" smtClean="0">
              <a:solidFill>
                <a:schemeClr val="tx1"/>
              </a:solidFill>
              <a:latin typeface="SimSun" panose="02010600030101010101" pitchFamily="2" charset="-122"/>
              <a:ea typeface="SimSun" panose="02010600030101010101" pitchFamily="2" charset="-122"/>
            </a:endParaRPr>
          </a:p>
          <a:p>
            <a:endParaRPr lang="zh-TW" altLang="en-US" dirty="0"/>
          </a:p>
        </p:txBody>
      </p:sp>
      <p:sp>
        <p:nvSpPr>
          <p:cNvPr id="4" name="Slide Number Placeholder 3"/>
          <p:cNvSpPr>
            <a:spLocks noGrp="1"/>
          </p:cNvSpPr>
          <p:nvPr>
            <p:ph type="sldNum" sz="quarter" idx="10"/>
          </p:nvPr>
        </p:nvSpPr>
        <p:spPr/>
        <p:txBody>
          <a:bodyPr/>
          <a:lstStyle/>
          <a:p>
            <a:fld id="{893B0CF2-7F87-4E02-A248-870047730F99}" type="slidenum">
              <a:rPr lang="en-US" smtClean="0"/>
              <a:t>4</a:t>
            </a:fld>
            <a:endParaRPr lang="en-US" dirty="0"/>
          </a:p>
        </p:txBody>
      </p:sp>
    </p:spTree>
    <p:extLst>
      <p:ext uri="{BB962C8B-B14F-4D97-AF65-F5344CB8AC3E}">
        <p14:creationId xmlns:p14="http://schemas.microsoft.com/office/powerpoint/2010/main" val="1345783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dirty="0"/>
          </a:p>
        </p:txBody>
      </p:sp>
      <p:sp>
        <p:nvSpPr>
          <p:cNvPr id="4" name="Slide Number Placeholder 3"/>
          <p:cNvSpPr>
            <a:spLocks noGrp="1"/>
          </p:cNvSpPr>
          <p:nvPr>
            <p:ph type="sldNum" sz="quarter" idx="10"/>
          </p:nvPr>
        </p:nvSpPr>
        <p:spPr/>
        <p:txBody>
          <a:bodyPr/>
          <a:lstStyle/>
          <a:p>
            <a:fld id="{893B0CF2-7F87-4E02-A248-870047730F99}" type="slidenum">
              <a:rPr lang="en-US" smtClean="0"/>
              <a:t>10</a:t>
            </a:fld>
            <a:endParaRPr lang="en-US" dirty="0"/>
          </a:p>
        </p:txBody>
      </p:sp>
    </p:spTree>
    <p:extLst>
      <p:ext uri="{BB962C8B-B14F-4D97-AF65-F5344CB8AC3E}">
        <p14:creationId xmlns:p14="http://schemas.microsoft.com/office/powerpoint/2010/main" val="3467236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TW" altLang="en-US" dirty="0" smtClean="0"/>
              <a:t>比较容量</a:t>
            </a:r>
            <a:r>
              <a:rPr lang="en-US" altLang="zh-TW" dirty="0" smtClean="0"/>
              <a:t>,</a:t>
            </a:r>
            <a:r>
              <a:rPr lang="zh-TW" altLang="en-US" dirty="0" smtClean="0"/>
              <a:t> 包装物料</a:t>
            </a:r>
            <a:r>
              <a:rPr lang="en-US" altLang="zh-TW" dirty="0" smtClean="0"/>
              <a:t>,</a:t>
            </a:r>
            <a:r>
              <a:rPr lang="zh-TW" altLang="en-US" dirty="0" smtClean="0"/>
              <a:t> 可重用次数等方面</a:t>
            </a:r>
            <a:endParaRPr lang="en-US" altLang="zh-TW" dirty="0" smtClean="0"/>
          </a:p>
          <a:p>
            <a:endParaRPr lang="en-US" altLang="zh-TW" dirty="0" smtClean="0"/>
          </a:p>
          <a:p>
            <a:r>
              <a:rPr lang="zh-TW" altLang="en-US" dirty="0" smtClean="0"/>
              <a:t>包装物料</a:t>
            </a:r>
            <a:r>
              <a:rPr lang="en-US" altLang="zh-TW" dirty="0" smtClean="0"/>
              <a:t>:</a:t>
            </a:r>
            <a:r>
              <a:rPr lang="zh-TW" altLang="en-US" dirty="0" smtClean="0"/>
              <a:t> 家庭装比起独立包装</a:t>
            </a:r>
            <a:r>
              <a:rPr lang="en-US" altLang="zh-TW" dirty="0" smtClean="0"/>
              <a:t>,</a:t>
            </a:r>
            <a:r>
              <a:rPr lang="zh-TW" altLang="en-US" dirty="0" smtClean="0"/>
              <a:t> 所使用的包装物料较少</a:t>
            </a:r>
            <a:r>
              <a:rPr lang="en-US" altLang="zh-TW" dirty="0" smtClean="0"/>
              <a:t>,</a:t>
            </a:r>
            <a:r>
              <a:rPr lang="zh-TW" altLang="en-US" dirty="0" smtClean="0"/>
              <a:t> 而已容量亦较多</a:t>
            </a:r>
            <a:endParaRPr lang="en-US" altLang="zh-TW" dirty="0" smtClean="0"/>
          </a:p>
          <a:p>
            <a:r>
              <a:rPr lang="zh-TW" altLang="en-US" dirty="0" smtClean="0"/>
              <a:t>可重用次数</a:t>
            </a:r>
            <a:r>
              <a:rPr lang="en-US" altLang="zh-TW" dirty="0" smtClean="0"/>
              <a:t>:</a:t>
            </a:r>
            <a:r>
              <a:rPr lang="zh-TW" altLang="en-US" dirty="0" smtClean="0"/>
              <a:t> 环保购物袋</a:t>
            </a:r>
            <a:r>
              <a:rPr lang="en-US" altLang="zh-TW" dirty="0" smtClean="0"/>
              <a:t>,</a:t>
            </a:r>
            <a:r>
              <a:rPr lang="zh-TW" altLang="en-US" baseline="0" dirty="0" smtClean="0"/>
              <a:t> 玻璃杯</a:t>
            </a:r>
            <a:r>
              <a:rPr lang="en-US" altLang="zh-TW" baseline="0" dirty="0" smtClean="0"/>
              <a:t>,</a:t>
            </a:r>
            <a:r>
              <a:rPr lang="zh-TW" altLang="en-US" baseline="0" dirty="0" smtClean="0"/>
              <a:t> 金属餐具的</a:t>
            </a:r>
            <a:r>
              <a:rPr lang="zh-TW" altLang="en-US" dirty="0" smtClean="0"/>
              <a:t>可重用次数较多</a:t>
            </a:r>
            <a:endParaRPr lang="en-US" altLang="zh-TW" dirty="0" smtClean="0"/>
          </a:p>
          <a:p>
            <a:endParaRPr lang="zh-TW" altLang="en-US" dirty="0"/>
          </a:p>
        </p:txBody>
      </p:sp>
      <p:sp>
        <p:nvSpPr>
          <p:cNvPr id="4" name="Slide Number Placeholder 3"/>
          <p:cNvSpPr>
            <a:spLocks noGrp="1"/>
          </p:cNvSpPr>
          <p:nvPr>
            <p:ph type="sldNum" sz="quarter" idx="10"/>
          </p:nvPr>
        </p:nvSpPr>
        <p:spPr/>
        <p:txBody>
          <a:bodyPr/>
          <a:lstStyle/>
          <a:p>
            <a:fld id="{893B0CF2-7F87-4E02-A248-870047730F99}" type="slidenum">
              <a:rPr lang="en-US" smtClean="0"/>
              <a:t>13</a:t>
            </a:fld>
            <a:endParaRPr lang="en-US" dirty="0"/>
          </a:p>
        </p:txBody>
      </p:sp>
    </p:spTree>
    <p:extLst>
      <p:ext uri="{BB962C8B-B14F-4D97-AF65-F5344CB8AC3E}">
        <p14:creationId xmlns:p14="http://schemas.microsoft.com/office/powerpoint/2010/main" val="3818534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TW" altLang="en-US" dirty="0" smtClean="0"/>
              <a:t>比較容量</a:t>
            </a:r>
            <a:r>
              <a:rPr lang="en-US" altLang="zh-TW" dirty="0" smtClean="0"/>
              <a:t>,</a:t>
            </a:r>
            <a:r>
              <a:rPr lang="zh-TW" altLang="en-US" dirty="0" smtClean="0"/>
              <a:t> 包裝物料</a:t>
            </a:r>
            <a:r>
              <a:rPr lang="en-US" altLang="zh-TW" dirty="0" smtClean="0"/>
              <a:t>,</a:t>
            </a:r>
            <a:r>
              <a:rPr lang="zh-TW" altLang="en-US" dirty="0" smtClean="0"/>
              <a:t> 可重用次數等方面</a:t>
            </a:r>
            <a:endParaRPr lang="en-US" altLang="zh-TW" dirty="0" smtClean="0"/>
          </a:p>
          <a:p>
            <a:endParaRPr lang="en-US" altLang="zh-TW" dirty="0" smtClean="0"/>
          </a:p>
          <a:p>
            <a:r>
              <a:rPr lang="zh-TW" altLang="en-US" dirty="0" smtClean="0"/>
              <a:t>包裝物料</a:t>
            </a:r>
            <a:r>
              <a:rPr lang="en-US" altLang="zh-TW" dirty="0" smtClean="0"/>
              <a:t>:</a:t>
            </a:r>
            <a:r>
              <a:rPr lang="zh-TW" altLang="en-US" dirty="0" smtClean="0"/>
              <a:t> 家庭裝比起獨立包裝</a:t>
            </a:r>
            <a:r>
              <a:rPr lang="en-US" altLang="zh-TW" dirty="0" smtClean="0"/>
              <a:t>,</a:t>
            </a:r>
            <a:r>
              <a:rPr lang="zh-TW" altLang="en-US" dirty="0" smtClean="0"/>
              <a:t> 所使用的包裝物料較少</a:t>
            </a:r>
            <a:r>
              <a:rPr lang="en-US" altLang="zh-TW" dirty="0" smtClean="0"/>
              <a:t>,</a:t>
            </a:r>
            <a:r>
              <a:rPr lang="zh-TW" altLang="en-US" dirty="0" smtClean="0"/>
              <a:t> 而已容量亦較多</a:t>
            </a:r>
            <a:endParaRPr lang="en-US" altLang="zh-TW" dirty="0" smtClean="0"/>
          </a:p>
          <a:p>
            <a:r>
              <a:rPr lang="zh-TW" altLang="en-US" dirty="0" smtClean="0"/>
              <a:t>可重用次數</a:t>
            </a:r>
            <a:r>
              <a:rPr lang="en-US" altLang="zh-TW" dirty="0" smtClean="0"/>
              <a:t>:</a:t>
            </a:r>
            <a:r>
              <a:rPr lang="zh-TW" altLang="en-US" dirty="0" smtClean="0"/>
              <a:t> 環保購物袋</a:t>
            </a:r>
            <a:r>
              <a:rPr lang="en-US" altLang="zh-TW" dirty="0" smtClean="0"/>
              <a:t>,</a:t>
            </a:r>
            <a:r>
              <a:rPr lang="zh-TW" altLang="en-US" baseline="0" dirty="0" smtClean="0"/>
              <a:t> 玻璃杯</a:t>
            </a:r>
            <a:r>
              <a:rPr lang="en-US" altLang="zh-TW" baseline="0" dirty="0" smtClean="0"/>
              <a:t>,</a:t>
            </a:r>
            <a:r>
              <a:rPr lang="zh-TW" altLang="en-US" baseline="0" dirty="0" smtClean="0"/>
              <a:t> 金屬餐具的</a:t>
            </a:r>
            <a:r>
              <a:rPr lang="zh-TW" altLang="en-US" dirty="0" smtClean="0"/>
              <a:t>可重用次數較多</a:t>
            </a:r>
            <a:endParaRPr lang="en-US" altLang="zh-TW" dirty="0" smtClean="0"/>
          </a:p>
          <a:p>
            <a:endParaRPr lang="zh-TW" altLang="en-US" dirty="0"/>
          </a:p>
        </p:txBody>
      </p:sp>
      <p:sp>
        <p:nvSpPr>
          <p:cNvPr id="4" name="Slide Number Placeholder 3"/>
          <p:cNvSpPr>
            <a:spLocks noGrp="1"/>
          </p:cNvSpPr>
          <p:nvPr>
            <p:ph type="sldNum" sz="quarter" idx="10"/>
          </p:nvPr>
        </p:nvSpPr>
        <p:spPr/>
        <p:txBody>
          <a:bodyPr/>
          <a:lstStyle/>
          <a:p>
            <a:fld id="{893B0CF2-7F87-4E02-A248-870047730F99}" type="slidenum">
              <a:rPr lang="en-US" smtClean="0"/>
              <a:t>14</a:t>
            </a:fld>
            <a:endParaRPr lang="en-US" dirty="0"/>
          </a:p>
        </p:txBody>
      </p:sp>
    </p:spTree>
    <p:extLst>
      <p:ext uri="{BB962C8B-B14F-4D97-AF65-F5344CB8AC3E}">
        <p14:creationId xmlns:p14="http://schemas.microsoft.com/office/powerpoint/2010/main" val="3818534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ltLang="zh-TW"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dirty="0"/>
          </a:p>
        </p:txBody>
      </p:sp>
      <p:sp>
        <p:nvSpPr>
          <p:cNvPr id="4" name="Date Placeholder 3"/>
          <p:cNvSpPr>
            <a:spLocks noGrp="1"/>
          </p:cNvSpPr>
          <p:nvPr>
            <p:ph type="dt" sz="half" idx="10"/>
          </p:nvPr>
        </p:nvSpPr>
        <p:spPr/>
        <p:txBody>
          <a:bodyPr/>
          <a:lstStyle/>
          <a:p>
            <a:fld id="{3FB79D65-E76D-4EA9-9330-21F45EE88528}" type="datetime1">
              <a:rPr lang="zh-TW" altLang="en-US" smtClean="0"/>
              <a:t>2016/7/27</a:t>
            </a:fld>
            <a:endParaRPr lang="zh-TW" altLang="en-US" dirty="0"/>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idx="1"/>
          </p:nvPr>
        </p:nvSpPr>
        <p:spPr/>
        <p:txBody>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54BAB8D4-0694-49E8-AE9F-482699D449A0}" type="datetime1">
              <a:rPr lang="zh-TW" altLang="en-US" smtClean="0"/>
              <a:t>2016/7/27</a:t>
            </a:fld>
            <a:endParaRPr lang="zh-TW" altLang="en-US" dirty="0"/>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smtClean="0"/>
              <a:t>Click to edit Master text styles</a:t>
            </a:r>
          </a:p>
        </p:txBody>
      </p:sp>
      <p:sp>
        <p:nvSpPr>
          <p:cNvPr id="4" name="Date Placeholder 3"/>
          <p:cNvSpPr>
            <a:spLocks noGrp="1"/>
          </p:cNvSpPr>
          <p:nvPr>
            <p:ph type="dt" sz="half" idx="10"/>
          </p:nvPr>
        </p:nvSpPr>
        <p:spPr/>
        <p:txBody>
          <a:bodyPr/>
          <a:lstStyle/>
          <a:p>
            <a:fld id="{143E2379-EAD7-4C9F-856C-24188680F05B}" type="datetime1">
              <a:rPr lang="zh-TW" altLang="en-US" smtClean="0"/>
              <a:t>2016/7/27</a:t>
            </a:fld>
            <a:endParaRPr lang="zh-TW" altLang="en-US" dirty="0"/>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dirty="0"/>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Date Placeholder 4"/>
          <p:cNvSpPr>
            <a:spLocks noGrp="1"/>
          </p:cNvSpPr>
          <p:nvPr>
            <p:ph type="dt" sz="half" idx="10"/>
          </p:nvPr>
        </p:nvSpPr>
        <p:spPr/>
        <p:txBody>
          <a:bodyPr/>
          <a:lstStyle/>
          <a:p>
            <a:fld id="{234A78FF-44F6-4232-A53F-F53DE16826E6}" type="datetime1">
              <a:rPr lang="zh-TW" altLang="en-US" smtClean="0"/>
              <a:t>2016/7/27</a:t>
            </a:fld>
            <a:endParaRPr lang="zh-TW" altLang="en-US" dirty="0"/>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Date Placeholder 6"/>
          <p:cNvSpPr>
            <a:spLocks noGrp="1"/>
          </p:cNvSpPr>
          <p:nvPr>
            <p:ph type="dt" sz="half" idx="10"/>
          </p:nvPr>
        </p:nvSpPr>
        <p:spPr/>
        <p:txBody>
          <a:bodyPr/>
          <a:lstStyle/>
          <a:p>
            <a:fld id="{3E4506AC-2AF1-4019-B633-53E6AEBFC762}" type="datetime1">
              <a:rPr lang="zh-TW" altLang="en-US" smtClean="0"/>
              <a:t>2016/7/27</a:t>
            </a:fld>
            <a:endParaRPr lang="zh-TW" altLang="en-US" dirty="0"/>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73DA0BB7-265A-403C-9275-D587AB510EDC}" type="slidenum">
              <a:rPr lang="zh-TW" altLang="en-US" smtClean="0"/>
              <a:t>‹#›</a:t>
            </a:fld>
            <a:endParaRPr lang="zh-TW" alt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Date Placeholder 2"/>
          <p:cNvSpPr>
            <a:spLocks noGrp="1"/>
          </p:cNvSpPr>
          <p:nvPr>
            <p:ph type="dt" sz="half" idx="10"/>
          </p:nvPr>
        </p:nvSpPr>
        <p:spPr/>
        <p:txBody>
          <a:bodyPr/>
          <a:lstStyle/>
          <a:p>
            <a:fld id="{A96F542E-6549-4BF7-B1D0-016898FBF31F}" type="datetime1">
              <a:rPr lang="zh-TW" altLang="en-US" smtClean="0"/>
              <a:t>2016/7/27</a:t>
            </a:fld>
            <a:endParaRPr lang="zh-TW" altLang="en-US" dirty="0"/>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6CC28F-3B10-4483-9D3F-AE80A8F9DB3F}" type="datetime1">
              <a:rPr lang="zh-TW" altLang="en-US" smtClean="0"/>
              <a:t>2016/7/27</a:t>
            </a:fld>
            <a:endParaRPr lang="zh-TW" altLang="en-US" dirty="0"/>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ltLang="zh-TW"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01897271-33AE-4911-94EE-F46D5C8C3B1C}" type="datetime1">
              <a:rPr lang="zh-TW" altLang="en-US" smtClean="0"/>
              <a:t>2016/7/27</a:t>
            </a:fld>
            <a:endParaRPr lang="zh-TW" altLang="en-US" dirty="0"/>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dirty="0"/>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ltLang="zh-TW"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TW"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77E3C71C-4C69-4E4C-AC7E-D5B2B8950430}" type="datetime1">
              <a:rPr lang="zh-TW" altLang="en-US" smtClean="0"/>
              <a:t>2016/7/27</a:t>
            </a:fld>
            <a:endParaRPr lang="zh-TW" altLang="en-US" dirty="0"/>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AD644529-98D2-432D-9452-26A91142F7D6}" type="datetime1">
              <a:rPr lang="zh-TW" altLang="en-US" smtClean="0"/>
              <a:t>2016/7/27</a:t>
            </a:fld>
            <a:endParaRPr lang="zh-TW" altLang="en-US" dirty="0"/>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ltLang="zh-TW"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Date Placeholder 3"/>
          <p:cNvSpPr>
            <a:spLocks noGrp="1"/>
          </p:cNvSpPr>
          <p:nvPr>
            <p:ph type="dt" sz="half" idx="10"/>
          </p:nvPr>
        </p:nvSpPr>
        <p:spPr/>
        <p:txBody>
          <a:bodyPr/>
          <a:lstStyle/>
          <a:p>
            <a:fld id="{D5BD028A-C9E9-4FAB-BCE7-24A3B9472B8F}" type="datetime1">
              <a:rPr lang="zh-TW" altLang="en-US" smtClean="0"/>
              <a:t>2016/7/27</a:t>
            </a:fld>
            <a:endParaRPr lang="zh-TW" altLang="en-US" dirty="0"/>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7989848A-49E5-4878-82D6-B0440ADB1601}" type="datetime1">
              <a:rPr lang="zh-TW" altLang="en-US" smtClean="0"/>
              <a:t>2016/7/27</a:t>
            </a:fld>
            <a:endParaRPr lang="zh-TW" alt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zh-TW"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73DA0BB7-265A-403C-9275-D587AB510EDC}" type="slidenum">
              <a:rPr lang="zh-TW" altLang="en-US" smtClean="0"/>
              <a:t>‹#›</a:t>
            </a:fld>
            <a:endParaRPr lang="zh-TW" alt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zh-TW" altLang="en-US" sz="6000" b="1" dirty="0" smtClean="0">
                <a:solidFill>
                  <a:schemeClr val="tx1">
                    <a:lumMod val="65000"/>
                    <a:lumOff val="35000"/>
                  </a:schemeClr>
                </a:solidFill>
                <a:effectLst>
                  <a:outerShdw blurRad="38100" dist="38100" dir="2700000" algn="tl">
                    <a:srgbClr val="000000">
                      <a:alpha val="43137"/>
                    </a:srgbClr>
                  </a:outerShdw>
                </a:effectLst>
              </a:rPr>
              <a:t>第四課</a:t>
            </a:r>
            <a:endParaRPr lang="zh-TW" altLang="en-US" sz="6000" b="1" dirty="0">
              <a:solidFill>
                <a:schemeClr val="tx1">
                  <a:lumMod val="65000"/>
                  <a:lumOff val="35000"/>
                </a:schemeClr>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normAutofit/>
          </a:bodyPr>
          <a:lstStyle/>
          <a:p>
            <a:r>
              <a:rPr lang="zh-TW" altLang="zh-TW" sz="6000" b="1" dirty="0">
                <a:solidFill>
                  <a:schemeClr val="tx1">
                    <a:lumMod val="65000"/>
                    <a:lumOff val="35000"/>
                  </a:schemeClr>
                </a:solidFill>
                <a:effectLst>
                  <a:outerShdw blurRad="38100" dist="38100" dir="2700000" algn="tl">
                    <a:srgbClr val="000000">
                      <a:alpha val="43137"/>
                    </a:srgbClr>
                  </a:outerShdw>
                </a:effectLst>
                <a:latin typeface="+mj-ea"/>
                <a:ea typeface="+mj-ea"/>
              </a:rPr>
              <a:t>物盡其用 </a:t>
            </a:r>
            <a:r>
              <a:rPr lang="en-US" altLang="zh-TW" sz="6000" b="1" dirty="0">
                <a:solidFill>
                  <a:schemeClr val="tx1">
                    <a:lumMod val="65000"/>
                    <a:lumOff val="35000"/>
                  </a:schemeClr>
                </a:solidFill>
                <a:effectLst>
                  <a:outerShdw blurRad="38100" dist="38100" dir="2700000" algn="tl">
                    <a:srgbClr val="000000">
                      <a:alpha val="43137"/>
                    </a:srgbClr>
                  </a:outerShdw>
                </a:effectLst>
                <a:latin typeface="+mj-ea"/>
                <a:ea typeface="+mj-ea"/>
              </a:rPr>
              <a:t>Reuse</a:t>
            </a:r>
            <a:endParaRPr lang="zh-TW" altLang="en-US" sz="6000" b="1" dirty="0">
              <a:solidFill>
                <a:schemeClr val="tx1">
                  <a:lumMod val="65000"/>
                  <a:lumOff val="35000"/>
                </a:schemeClr>
              </a:solidFill>
              <a:effectLst>
                <a:outerShdw blurRad="38100" dist="38100" dir="2700000" algn="tl">
                  <a:srgbClr val="000000">
                    <a:alpha val="43137"/>
                  </a:srgbClr>
                </a:outerShdw>
              </a:effectLst>
              <a:latin typeface="+mj-ea"/>
              <a:ea typeface="+mj-ea"/>
            </a:endParaRPr>
          </a:p>
        </p:txBody>
      </p:sp>
      <p:pic>
        <p:nvPicPr>
          <p:cNvPr id="6"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5991602"/>
            <a:ext cx="1611312"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273691"/>
            <a:ext cx="2857111" cy="1097775"/>
          </a:xfrm>
          <a:prstGeom prst="rect">
            <a:avLst/>
          </a:prstGeom>
        </p:spPr>
      </p:pic>
      <p:sp>
        <p:nvSpPr>
          <p:cNvPr id="2" name="Slide Number Placeholder 1"/>
          <p:cNvSpPr>
            <a:spLocks noGrp="1"/>
          </p:cNvSpPr>
          <p:nvPr>
            <p:ph type="sldNum" sz="quarter" idx="12"/>
          </p:nvPr>
        </p:nvSpPr>
        <p:spPr/>
        <p:txBody>
          <a:bodyPr/>
          <a:lstStyle/>
          <a:p>
            <a:fld id="{73DA0BB7-265A-403C-9275-D587AB510EDC}" type="slidenum">
              <a:rPr lang="zh-TW" altLang="en-US" smtClean="0"/>
              <a:t>1</a:t>
            </a:fld>
            <a:endParaRPr lang="zh-TW" altLang="en-US" dirty="0"/>
          </a:p>
        </p:txBody>
      </p:sp>
    </p:spTree>
    <p:extLst>
      <p:ext uri="{BB962C8B-B14F-4D97-AF65-F5344CB8AC3E}">
        <p14:creationId xmlns:p14="http://schemas.microsoft.com/office/powerpoint/2010/main" val="24548885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標題 1"/>
          <p:cNvSpPr>
            <a:spLocks noGrp="1"/>
          </p:cNvSpPr>
          <p:nvPr>
            <p:ph type="title"/>
          </p:nvPr>
        </p:nvSpPr>
        <p:spPr>
          <a:xfrm>
            <a:off x="468313" y="347663"/>
            <a:ext cx="7467601" cy="777875"/>
          </a:xfrm>
        </p:spPr>
        <p:txBody>
          <a:bodyPr/>
          <a:lstStyle/>
          <a:p>
            <a:pPr eaLnBrk="1" hangingPunct="1"/>
            <a:r>
              <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下雨</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時</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467544" y="4581128"/>
            <a:ext cx="7467600" cy="503237"/>
          </a:xfrm>
        </p:spPr>
        <p:txBody>
          <a:bodyPr/>
          <a:lstStyle/>
          <a:p>
            <a:pPr eaLnBrk="1" hangingPunct="1">
              <a:buFont typeface="Wingdings" pitchFamily="2" charset="2"/>
              <a:buChar char="l"/>
            </a:pPr>
            <a:r>
              <a:rPr lang="zh-TW" altLang="en-US" dirty="0" smtClean="0">
                <a:latin typeface="微軟正黑體" panose="020B0604030504040204" pitchFamily="34" charset="-120"/>
                <a:ea typeface="微軟正黑體" panose="020B0604030504040204" pitchFamily="34" charset="-120"/>
              </a:rPr>
              <a:t>你會選擇便利</a:t>
            </a:r>
            <a:r>
              <a:rPr lang="zh-HK" altLang="en-US" dirty="0" smtClean="0">
                <a:latin typeface="微軟正黑體" panose="020B0604030504040204" pitchFamily="34" charset="-120"/>
                <a:ea typeface="微軟正黑體" panose="020B0604030504040204" pitchFamily="34" charset="-120"/>
              </a:rPr>
              <a:t>雨</a:t>
            </a:r>
            <a:r>
              <a:rPr lang="zh-TW" altLang="en-US" dirty="0" smtClean="0">
                <a:latin typeface="微軟正黑體" panose="020B0604030504040204" pitchFamily="34" charset="-120"/>
                <a:ea typeface="微軟正黑體" panose="020B0604030504040204" pitchFamily="34" charset="-120"/>
              </a:rPr>
              <a:t>衣還是普通</a:t>
            </a:r>
            <a:r>
              <a:rPr lang="zh-HK" altLang="en-US" dirty="0" smtClean="0">
                <a:latin typeface="微軟正黑體" panose="020B0604030504040204" pitchFamily="34" charset="-120"/>
                <a:ea typeface="微軟正黑體" panose="020B0604030504040204" pitchFamily="34" charset="-120"/>
              </a:rPr>
              <a:t>雨</a:t>
            </a:r>
            <a:r>
              <a:rPr lang="zh-TW" altLang="en-US" dirty="0" smtClean="0">
                <a:latin typeface="微軟正黑體" panose="020B0604030504040204" pitchFamily="34" charset="-120"/>
                <a:ea typeface="微軟正黑體" panose="020B0604030504040204" pitchFamily="34" charset="-120"/>
              </a:rPr>
              <a:t>衣</a:t>
            </a:r>
            <a:r>
              <a:rPr lang="en-US" altLang="zh-TW" dirty="0" smtClean="0">
                <a:latin typeface="微軟正黑體" panose="020B0604030504040204" pitchFamily="34" charset="-120"/>
                <a:ea typeface="微軟正黑體" panose="020B0604030504040204" pitchFamily="34" charset="-120"/>
              </a:rPr>
              <a:t>?</a:t>
            </a:r>
            <a:endParaRPr lang="zh-HK" altLang="en-US" dirty="0" smtClean="0">
              <a:latin typeface="微軟正黑體" panose="020B0604030504040204" pitchFamily="34" charset="-120"/>
              <a:ea typeface="微軟正黑體" panose="020B0604030504040204" pitchFamily="34" charset="-120"/>
            </a:endParaRPr>
          </a:p>
        </p:txBody>
      </p:sp>
      <p:pic>
        <p:nvPicPr>
          <p:cNvPr id="4100" name="Picture 2" descr="http://www.isakoc.com/wp-content/uploads/2011/07/wallpaper-71319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605" y="1270273"/>
            <a:ext cx="3040768" cy="30966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內容版面配置區 2"/>
          <p:cNvSpPr txBox="1">
            <a:spLocks/>
          </p:cNvSpPr>
          <p:nvPr/>
        </p:nvSpPr>
        <p:spPr bwMode="auto">
          <a:xfrm>
            <a:off x="971600" y="5301207"/>
            <a:ext cx="74676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ts val="600"/>
              </a:spcBef>
              <a:buClr>
                <a:schemeClr val="accent1"/>
              </a:buClr>
              <a:buSzPct val="70000"/>
              <a:buFontTx/>
              <a:buNone/>
            </a:pPr>
            <a:r>
              <a:rPr lang="zh-TW" altLang="en-US" sz="2400" dirty="0">
                <a:latin typeface="微軟正黑體" panose="020B0604030504040204" pitchFamily="34" charset="-120"/>
                <a:ea typeface="微軟正黑體" panose="020B0604030504040204" pitchFamily="34" charset="-120"/>
              </a:rPr>
              <a:t>何者的重用次數更多</a:t>
            </a:r>
            <a:r>
              <a:rPr lang="en-US" altLang="zh-TW" sz="2400" dirty="0">
                <a:latin typeface="微軟正黑體" panose="020B0604030504040204" pitchFamily="34" charset="-120"/>
                <a:ea typeface="微軟正黑體" panose="020B0604030504040204" pitchFamily="34" charset="-120"/>
              </a:rPr>
              <a:t>?</a:t>
            </a:r>
            <a:endParaRPr lang="zh-HK" altLang="en-US" sz="2400" dirty="0">
              <a:latin typeface="微軟正黑體" panose="020B0604030504040204" pitchFamily="34" charset="-120"/>
              <a:ea typeface="微軟正黑體" panose="020B0604030504040204" pitchFamily="34" charset="-120"/>
            </a:endParaRPr>
          </a:p>
        </p:txBody>
      </p:sp>
      <p:pic>
        <p:nvPicPr>
          <p:cNvPr id="4102" name="Picture 11" descr="http://image.big5.made-in-china.com/2f0j01mCntDdBhLgcR/%E6%99%AE%E9%80%9A%E9%95%BF%E8%A1%AB%E9%9B%A8%E8%A1%A3%EF%BC%88ZXY-6013%EF%BC%8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514073"/>
            <a:ext cx="2667000" cy="2279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43118" y="908720"/>
            <a:ext cx="2736850" cy="20526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TextBox 3"/>
          <p:cNvSpPr txBox="1">
            <a:spLocks noChangeArrowheads="1"/>
          </p:cNvSpPr>
          <p:nvPr/>
        </p:nvSpPr>
        <p:spPr bwMode="auto">
          <a:xfrm>
            <a:off x="4657561" y="6565194"/>
            <a:ext cx="45079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700" dirty="0">
                <a:latin typeface="微軟正黑體" panose="020B0604030504040204" pitchFamily="34" charset="-120"/>
                <a:ea typeface="微軟正黑體" panose="020B0604030504040204" pitchFamily="34" charset="-120"/>
              </a:rPr>
              <a:t>圖片來源</a:t>
            </a:r>
            <a:endParaRPr lang="en-US" altLang="zh-TW" sz="700" dirty="0">
              <a:latin typeface="微軟正黑體" panose="020B0604030504040204" pitchFamily="34" charset="-120"/>
              <a:ea typeface="微軟正黑體" panose="020B0604030504040204" pitchFamily="34" charset="-120"/>
            </a:endParaRPr>
          </a:p>
          <a:p>
            <a:pPr>
              <a:spcBef>
                <a:spcPct val="0"/>
              </a:spcBef>
              <a:buFontTx/>
              <a:buNone/>
            </a:pPr>
            <a:r>
              <a:rPr lang="en-US" altLang="zh-TW" sz="700" dirty="0">
                <a:latin typeface="微軟正黑體" panose="020B0604030504040204" pitchFamily="34" charset="-120"/>
                <a:ea typeface="微軟正黑體" panose="020B0604030504040204" pitchFamily="34" charset="-120"/>
              </a:rPr>
              <a:t>http://tungkeeplasticbag.com/osc/index.php?cPath=81&amp;osCsid=dfc99297efa59d87def8263902627fe0</a:t>
            </a:r>
            <a:endParaRPr lang="zh-TW" altLang="en-US" sz="700" dirty="0">
              <a:latin typeface="微軟正黑體" panose="020B0604030504040204" pitchFamily="34" charset="-120"/>
              <a:ea typeface="微軟正黑體" panose="020B0604030504040204" pitchFamily="34" charset="-120"/>
            </a:endParaRPr>
          </a:p>
        </p:txBody>
      </p:sp>
      <p:sp>
        <p:nvSpPr>
          <p:cNvPr id="5" name="Donut 4"/>
          <p:cNvSpPr/>
          <p:nvPr/>
        </p:nvSpPr>
        <p:spPr>
          <a:xfrm>
            <a:off x="5437448" y="2888940"/>
            <a:ext cx="3528392" cy="3384376"/>
          </a:xfrm>
          <a:prstGeom prst="donut">
            <a:avLst>
              <a:gd name="adj" fmla="val 736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2</a:t>
            </a:fld>
            <a:endParaRPr lang="zh-TW" altLang="en-US" dirty="0"/>
          </a:p>
        </p:txBody>
      </p:sp>
    </p:spTree>
    <p:extLst>
      <p:ext uri="{BB962C8B-B14F-4D97-AF65-F5344CB8AC3E}">
        <p14:creationId xmlns:p14="http://schemas.microsoft.com/office/powerpoint/2010/main" val="352985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7" grpId="0" build="p" autoUpdateAnimBg="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179512" y="415711"/>
            <a:ext cx="7543800" cy="806450"/>
          </a:xfrm>
        </p:spPr>
        <p:txBody>
          <a:bodyPr>
            <a:normAutofit/>
          </a:bodyPr>
          <a:lstStyle/>
          <a:p>
            <a:pPr eaLnBrk="1" hangingPunct="1"/>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一壞即掉，不能重用</a:t>
            </a:r>
            <a:r>
              <a:rPr lang="en-US" altLang="zh-TW"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5363" name="Content Placeholder 2"/>
          <p:cNvSpPr>
            <a:spLocks noGrp="1"/>
          </p:cNvSpPr>
          <p:nvPr>
            <p:ph sz="quarter" idx="4294967295"/>
          </p:nvPr>
        </p:nvSpPr>
        <p:spPr>
          <a:xfrm>
            <a:off x="388002" y="5002448"/>
            <a:ext cx="4127500" cy="431800"/>
          </a:xfrm>
        </p:spPr>
        <p:txBody>
          <a:bodyPr rtlCol="0">
            <a:noAutofit/>
          </a:bodyPr>
          <a:lstStyle/>
          <a:p>
            <a:pPr marL="0" indent="0" eaLnBrk="1" fontAlgn="auto" hangingPunct="1">
              <a:spcAft>
                <a:spcPts val="0"/>
              </a:spcAft>
              <a:buFontTx/>
              <a:buNone/>
              <a:defRPr/>
            </a:pPr>
            <a:r>
              <a:rPr lang="zh-TW" altLang="en-US" sz="3200" dirty="0" smtClean="0">
                <a:latin typeface="微軟正黑體" panose="020B0604030504040204" pitchFamily="34" charset="-120"/>
                <a:ea typeface="微軟正黑體" panose="020B0604030504040204" pitchFamily="34" charset="-120"/>
              </a:rPr>
              <a:t>你覺得哪一個能重用</a:t>
            </a:r>
            <a:r>
              <a:rPr lang="en-US" altLang="zh-TW" sz="3200" dirty="0" smtClean="0">
                <a:latin typeface="微軟正黑體" panose="020B0604030504040204" pitchFamily="34" charset="-120"/>
                <a:ea typeface="微軟正黑體" panose="020B0604030504040204" pitchFamily="34" charset="-120"/>
              </a:rPr>
              <a:t>?</a:t>
            </a:r>
          </a:p>
          <a:p>
            <a:pPr marL="0" indent="0" eaLnBrk="1" fontAlgn="auto" hangingPunct="1">
              <a:spcAft>
                <a:spcPts val="0"/>
              </a:spcAft>
              <a:buFontTx/>
              <a:buNone/>
              <a:defRPr/>
            </a:pPr>
            <a:endParaRPr lang="zh-TW" altLang="en-US" sz="3200" dirty="0" smtClean="0">
              <a:latin typeface="微軟正黑體" panose="020B0604030504040204" pitchFamily="34" charset="-120"/>
              <a:ea typeface="微軟正黑體" panose="020B0604030504040204" pitchFamily="34" charset="-120"/>
            </a:endParaRPr>
          </a:p>
        </p:txBody>
      </p:sp>
      <p:pic>
        <p:nvPicPr>
          <p:cNvPr id="5124" name="Picture 2" descr="http://www.globalnerdy.com/wordpress/wp-content/uploads/2014/02/broken-fo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7314" y="2483282"/>
            <a:ext cx="3236686" cy="21290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4" descr="http://www.kingarthurflour.com/blog/files/2009/10/broken-dip-f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 y="2139668"/>
            <a:ext cx="2803777" cy="24727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descr="https://farm1.staticflickr.com/32/59197099_83e009978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6744" y="1187819"/>
            <a:ext cx="3403694" cy="22654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a:spLocks noChangeArrowheads="1"/>
          </p:cNvSpPr>
          <p:nvPr/>
        </p:nvSpPr>
        <p:spPr bwMode="auto">
          <a:xfrm>
            <a:off x="2051720" y="5445224"/>
            <a:ext cx="4416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6000" dirty="0">
                <a:latin typeface="微軟正黑體" panose="020B0604030504040204" pitchFamily="34" charset="-120"/>
                <a:ea typeface="微軟正黑體" panose="020B0604030504040204" pitchFamily="34" charset="-120"/>
              </a:rPr>
              <a:t>你會重用嗎</a:t>
            </a:r>
            <a:r>
              <a:rPr lang="en-US" altLang="zh-TW" sz="6000" dirty="0">
                <a:latin typeface="微軟正黑體" panose="020B0604030504040204" pitchFamily="34" charset="-120"/>
                <a:ea typeface="微軟正黑體" panose="020B0604030504040204" pitchFamily="34" charset="-120"/>
              </a:rPr>
              <a:t>?</a:t>
            </a:r>
            <a:endParaRPr lang="zh-TW" altLang="en-US" sz="6000" dirty="0">
              <a:latin typeface="微軟正黑體" panose="020B0604030504040204" pitchFamily="34" charset="-120"/>
              <a:ea typeface="微軟正黑體" panose="020B0604030504040204" pitchFamily="34" charset="-120"/>
            </a:endParaRPr>
          </a:p>
        </p:txBody>
      </p:sp>
      <p:sp>
        <p:nvSpPr>
          <p:cNvPr id="3" name="Slide Number Placeholder 2"/>
          <p:cNvSpPr>
            <a:spLocks noGrp="1"/>
          </p:cNvSpPr>
          <p:nvPr>
            <p:ph type="sldNum" sz="quarter" idx="12"/>
          </p:nvPr>
        </p:nvSpPr>
        <p:spPr/>
        <p:txBody>
          <a:bodyPr/>
          <a:lstStyle/>
          <a:p>
            <a:fld id="{73DA0BB7-265A-403C-9275-D587AB510EDC}" type="slidenum">
              <a:rPr lang="zh-TW" altLang="en-US" smtClean="0"/>
              <a:t>3</a:t>
            </a:fld>
            <a:endParaRPr lang="zh-TW" altLang="en-US" dirty="0"/>
          </a:p>
        </p:txBody>
      </p:sp>
    </p:spTree>
    <p:extLst>
      <p:ext uri="{BB962C8B-B14F-4D97-AF65-F5344CB8AC3E}">
        <p14:creationId xmlns:p14="http://schemas.microsoft.com/office/powerpoint/2010/main" val="2384827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圓角矩形圖說文字 6"/>
          <p:cNvSpPr/>
          <p:nvPr/>
        </p:nvSpPr>
        <p:spPr>
          <a:xfrm>
            <a:off x="335366" y="1236135"/>
            <a:ext cx="3889375" cy="1944687"/>
          </a:xfrm>
          <a:prstGeom prst="wedgeRoundRectCallout">
            <a:avLst>
              <a:gd name="adj1" fmla="val 25349"/>
              <a:gd name="adj2" fmla="val 48237"/>
              <a:gd name="adj3" fmla="val 16667"/>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kumimoji="0" lang="zh-CN" altLang="en-US" sz="2400" b="1" dirty="0" smtClean="0">
                <a:solidFill>
                  <a:srgbClr val="000000"/>
                </a:solidFill>
                <a:latin typeface="微軟正黑體" panose="020B0604030504040204" pitchFamily="34" charset="-120"/>
                <a:ea typeface="微軟正黑體" panose="020B0604030504040204" pitchFamily="34" charset="-120"/>
              </a:rPr>
              <a:t>除非</a:t>
            </a:r>
            <a:r>
              <a:rPr kumimoji="0" lang="zh-TW" altLang="en-US" sz="2400" b="1" dirty="0" smtClean="0">
                <a:solidFill>
                  <a:srgbClr val="000000"/>
                </a:solidFill>
                <a:latin typeface="微軟正黑體" panose="020B0604030504040204" pitchFamily="34" charset="-120"/>
                <a:ea typeface="微軟正黑體" panose="020B0604030504040204" pitchFamily="34" charset="-120"/>
              </a:rPr>
              <a:t>因</a:t>
            </a:r>
            <a:r>
              <a:rPr kumimoji="0" lang="zh-CN" altLang="en-US" sz="2400" b="1" dirty="0" smtClean="0">
                <a:solidFill>
                  <a:srgbClr val="000000"/>
                </a:solidFill>
                <a:latin typeface="微軟正黑體" panose="020B0604030504040204" pitchFamily="34" charset="-120"/>
                <a:ea typeface="微軟正黑體" panose="020B0604030504040204" pitchFamily="34" charset="-120"/>
              </a:rPr>
              <a:t>損毀而不能再用</a:t>
            </a:r>
            <a:r>
              <a:rPr kumimoji="0" lang="en-US" altLang="zh-CN" sz="2400" b="1" dirty="0" smtClean="0">
                <a:solidFill>
                  <a:srgbClr val="000000"/>
                </a:solidFill>
                <a:latin typeface="微軟正黑體" panose="020B0604030504040204" pitchFamily="34" charset="-120"/>
                <a:ea typeface="微軟正黑體" panose="020B0604030504040204" pitchFamily="34" charset="-120"/>
              </a:rPr>
              <a:t>,</a:t>
            </a:r>
          </a:p>
          <a:p>
            <a:pPr algn="ctr">
              <a:defRPr/>
            </a:pPr>
            <a:r>
              <a:rPr kumimoji="0" lang="zh-CN" altLang="en-US" sz="2400" b="1" dirty="0" smtClean="0">
                <a:solidFill>
                  <a:srgbClr val="000000"/>
                </a:solidFill>
                <a:latin typeface="微軟正黑體" panose="020B0604030504040204" pitchFamily="34" charset="-120"/>
                <a:ea typeface="微軟正黑體" panose="020B0604030504040204" pitchFamily="34" charset="-120"/>
              </a:rPr>
              <a:t>否則也不應隨便丟棄</a:t>
            </a:r>
            <a:endParaRPr kumimoji="0" lang="zh-TW" altLang="en-US" sz="2400" b="1" dirty="0">
              <a:solidFill>
                <a:srgbClr val="000000"/>
              </a:solidFill>
              <a:latin typeface="微軟正黑體" panose="020B0604030504040204" pitchFamily="34" charset="-120"/>
              <a:ea typeface="微軟正黑體" panose="020B0604030504040204" pitchFamily="34" charset="-120"/>
            </a:endParaRPr>
          </a:p>
        </p:txBody>
      </p:sp>
      <p:sp>
        <p:nvSpPr>
          <p:cNvPr id="3" name="TextBox 2"/>
          <p:cNvSpPr txBox="1"/>
          <p:nvPr/>
        </p:nvSpPr>
        <p:spPr>
          <a:xfrm>
            <a:off x="179512" y="404664"/>
            <a:ext cx="3840026" cy="707886"/>
          </a:xfrm>
          <a:prstGeom prst="rect">
            <a:avLst/>
          </a:prstGeom>
          <a:noFill/>
        </p:spPr>
        <p:txBody>
          <a:bodyPr wrap="none" rtlCol="0">
            <a:spAutoFit/>
          </a:bodyPr>
          <a:lstStyle/>
          <a:p>
            <a:r>
              <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rPr>
              <a:t>Reuse </a:t>
            </a:r>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物盡其用</a:t>
            </a:r>
            <a:endPar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4" name="圓角矩形圖說文字 6"/>
          <p:cNvSpPr/>
          <p:nvPr/>
        </p:nvSpPr>
        <p:spPr>
          <a:xfrm>
            <a:off x="5265432" y="1236134"/>
            <a:ext cx="3445950" cy="1944687"/>
          </a:xfrm>
          <a:prstGeom prst="wedgeRoundRectCallout">
            <a:avLst>
              <a:gd name="adj1" fmla="val 25349"/>
              <a:gd name="adj2" fmla="val 48237"/>
              <a:gd name="adj3" fmla="val 16667"/>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zh-CN" altLang="en-US" sz="2400" b="1" dirty="0" smtClean="0">
                <a:latin typeface="微軟正黑體" panose="020B0604030504040204" pitchFamily="34" charset="-120"/>
                <a:ea typeface="微軟正黑體" panose="020B0604030504040204" pitchFamily="34" charset="-120"/>
              </a:rPr>
              <a:t>沒用但新淨的物品送給有需要的人</a:t>
            </a:r>
            <a:endParaRPr kumimoji="0" lang="zh-TW" altLang="en-US" sz="2400" b="1" dirty="0">
              <a:solidFill>
                <a:srgbClr val="000000"/>
              </a:solidFill>
              <a:latin typeface="微軟正黑體" panose="020B0604030504040204" pitchFamily="34" charset="-120"/>
              <a:ea typeface="微軟正黑體" panose="020B0604030504040204" pitchFamily="34" charset="-120"/>
            </a:endParaRPr>
          </a:p>
        </p:txBody>
      </p:sp>
      <p:sp>
        <p:nvSpPr>
          <p:cNvPr id="5" name="Plus 4"/>
          <p:cNvSpPr/>
          <p:nvPr/>
        </p:nvSpPr>
        <p:spPr>
          <a:xfrm>
            <a:off x="4355691" y="1864348"/>
            <a:ext cx="757084" cy="688258"/>
          </a:xfrm>
          <a:prstGeom prst="mathPl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b="1">
              <a:latin typeface="微軟正黑體" panose="020B0604030504040204" pitchFamily="34" charset="-120"/>
              <a:ea typeface="微軟正黑體" panose="020B0604030504040204" pitchFamily="34" charset="-120"/>
            </a:endParaRPr>
          </a:p>
        </p:txBody>
      </p:sp>
      <p:sp>
        <p:nvSpPr>
          <p:cNvPr id="6" name="Equal 5"/>
          <p:cNvSpPr/>
          <p:nvPr/>
        </p:nvSpPr>
        <p:spPr>
          <a:xfrm>
            <a:off x="335366" y="4198374"/>
            <a:ext cx="736350" cy="688258"/>
          </a:xfrm>
          <a:prstGeom prst="mathEqual">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b="1">
              <a:solidFill>
                <a:schemeClr val="tx1"/>
              </a:solidFill>
              <a:latin typeface="微軟正黑體" panose="020B0604030504040204" pitchFamily="34" charset="-120"/>
              <a:ea typeface="微軟正黑體" panose="020B0604030504040204" pitchFamily="34" charset="-120"/>
            </a:endParaRPr>
          </a:p>
        </p:txBody>
      </p:sp>
      <p:sp>
        <p:nvSpPr>
          <p:cNvPr id="7" name="Rounded Rectangle 6"/>
          <p:cNvSpPr/>
          <p:nvPr/>
        </p:nvSpPr>
        <p:spPr>
          <a:xfrm>
            <a:off x="1058775" y="3487621"/>
            <a:ext cx="4229910" cy="236715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457200" indent="-457200">
              <a:buFont typeface="Arial" panose="020B0604020202020204" pitchFamily="34" charset="0"/>
              <a:buChar char="•"/>
            </a:pPr>
            <a:r>
              <a:rPr lang="zh-CN" altLang="zh-TW" sz="3200" b="1" dirty="0">
                <a:latin typeface="微軟正黑體" panose="020B0604030504040204" pitchFamily="34" charset="-120"/>
                <a:ea typeface="微軟正黑體" panose="020B0604030504040204" pitchFamily="34" charset="-120"/>
              </a:rPr>
              <a:t>大大</a:t>
            </a:r>
            <a:r>
              <a:rPr lang="zh-CN" altLang="zh-TW" sz="3200" b="1" dirty="0" smtClean="0">
                <a:latin typeface="微軟正黑體" panose="020B0604030504040204" pitchFamily="34" charset="-120"/>
                <a:ea typeface="微軟正黑體" panose="020B0604030504040204" pitchFamily="34" charset="-120"/>
              </a:rPr>
              <a:t>減</a:t>
            </a:r>
            <a:r>
              <a:rPr lang="zh-CN" altLang="en-US" sz="3200" b="1" dirty="0" smtClean="0">
                <a:latin typeface="微軟正黑體" panose="020B0604030504040204" pitchFamily="34" charset="-120"/>
                <a:ea typeface="微軟正黑體" panose="020B0604030504040204" pitchFamily="34" charset="-120"/>
              </a:rPr>
              <a:t>少製造廢物</a:t>
            </a:r>
            <a:endParaRPr lang="en-US" altLang="zh-CN" sz="3200" b="1" dirty="0" smtClean="0">
              <a:latin typeface="微軟正黑體" panose="020B0604030504040204" pitchFamily="34" charset="-120"/>
              <a:ea typeface="微軟正黑體" panose="020B0604030504040204" pitchFamily="34" charset="-120"/>
            </a:endParaRPr>
          </a:p>
          <a:p>
            <a:pPr marL="457200" indent="-457200" algn="ctr">
              <a:buFont typeface="Arial" panose="020B0604020202020204" pitchFamily="34" charset="0"/>
              <a:buChar char="•"/>
            </a:pPr>
            <a:r>
              <a:rPr lang="zh-CN" altLang="en-US" sz="3200" b="1" dirty="0">
                <a:latin typeface="微軟正黑體" panose="020B0604030504040204" pitchFamily="34" charset="-120"/>
                <a:ea typeface="微軟正黑體" panose="020B0604030504040204" pitchFamily="34" charset="-120"/>
              </a:rPr>
              <a:t>實踐「可持續發展</a:t>
            </a:r>
            <a:r>
              <a:rPr lang="zh-CN" altLang="en-US" sz="3200" b="1" dirty="0" smtClean="0">
                <a:latin typeface="微軟正黑體" panose="020B0604030504040204" pitchFamily="34" charset="-120"/>
                <a:ea typeface="微軟正黑體" panose="020B0604030504040204" pitchFamily="34" charset="-120"/>
              </a:rPr>
              <a:t>」</a:t>
            </a:r>
            <a:endParaRPr lang="zh-TW" altLang="en-US" sz="3200" b="1" dirty="0">
              <a:latin typeface="微軟正黑體" panose="020B0604030504040204" pitchFamily="34" charset="-120"/>
              <a:ea typeface="微軟正黑體" panose="020B0604030504040204" pitchFamily="34" charset="-120"/>
            </a:endParaRPr>
          </a:p>
        </p:txBody>
      </p:sp>
      <p:sp>
        <p:nvSpPr>
          <p:cNvPr id="8" name="Cloud Callout 7"/>
          <p:cNvSpPr/>
          <p:nvPr/>
        </p:nvSpPr>
        <p:spPr>
          <a:xfrm>
            <a:off x="5217847" y="3284984"/>
            <a:ext cx="3888432" cy="2360962"/>
          </a:xfrm>
          <a:prstGeom prst="cloudCallout">
            <a:avLst/>
          </a:prstGeom>
          <a:solidFill>
            <a:srgbClr val="FFFF00"/>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3200" b="1" dirty="0" smtClean="0">
                <a:solidFill>
                  <a:schemeClr val="tx1"/>
                </a:solidFill>
                <a:latin typeface="微軟正黑體" panose="020B0604030504040204" pitchFamily="34" charset="-120"/>
                <a:ea typeface="微軟正黑體" panose="020B0604030504040204" pitchFamily="34" charset="-120"/>
              </a:rPr>
              <a:t>你能說出「</a:t>
            </a:r>
            <a:r>
              <a:rPr lang="zh-TW" altLang="en-US" sz="3200" b="1" dirty="0" smtClean="0">
                <a:solidFill>
                  <a:srgbClr val="000000"/>
                </a:solidFill>
                <a:latin typeface="微軟正黑體" panose="020B0604030504040204" pitchFamily="34" charset="-120"/>
                <a:ea typeface="微軟正黑體" panose="020B0604030504040204" pitchFamily="34" charset="-120"/>
              </a:rPr>
              <a:t>物盡其用</a:t>
            </a:r>
            <a:r>
              <a:rPr lang="zh-TW" altLang="en-US" sz="3200" b="1" dirty="0" smtClean="0">
                <a:solidFill>
                  <a:schemeClr val="tx1"/>
                </a:solidFill>
                <a:latin typeface="微軟正黑體" panose="020B0604030504040204" pitchFamily="34" charset="-120"/>
                <a:ea typeface="微軟正黑體" panose="020B0604030504040204" pitchFamily="34" charset="-120"/>
              </a:rPr>
              <a:t>」的例子嗎</a:t>
            </a:r>
            <a:r>
              <a:rPr lang="en-US" altLang="zh-TW" sz="3200" b="1" dirty="0" smtClean="0">
                <a:solidFill>
                  <a:schemeClr val="tx1"/>
                </a:solidFill>
                <a:latin typeface="微軟正黑體" panose="020B0604030504040204" pitchFamily="34" charset="-120"/>
                <a:ea typeface="微軟正黑體" panose="020B0604030504040204" pitchFamily="34" charset="-120"/>
              </a:rPr>
              <a:t>?</a:t>
            </a:r>
            <a:endParaRPr lang="zh-TW" altLang="en-US" sz="3200" b="1" dirty="0">
              <a:solidFill>
                <a:schemeClr val="tx1"/>
              </a:solidFill>
              <a:latin typeface="微軟正黑體" panose="020B0604030504040204" pitchFamily="34" charset="-120"/>
              <a:ea typeface="微軟正黑體" panose="020B0604030504040204" pitchFamily="34" charset="-120"/>
            </a:endParaRPr>
          </a:p>
        </p:txBody>
      </p:sp>
      <p:sp>
        <p:nvSpPr>
          <p:cNvPr id="9" name="Slide Number Placeholder 8"/>
          <p:cNvSpPr>
            <a:spLocks noGrp="1"/>
          </p:cNvSpPr>
          <p:nvPr>
            <p:ph type="sldNum" sz="quarter" idx="12"/>
          </p:nvPr>
        </p:nvSpPr>
        <p:spPr/>
        <p:txBody>
          <a:bodyPr/>
          <a:lstStyle/>
          <a:p>
            <a:fld id="{73DA0BB7-265A-403C-9275-D587AB510EDC}" type="slidenum">
              <a:rPr lang="zh-TW" altLang="en-US" smtClean="0"/>
              <a:t>4</a:t>
            </a:fld>
            <a:endParaRPr lang="zh-TW" altLang="en-US" dirty="0"/>
          </a:p>
        </p:txBody>
      </p:sp>
    </p:spTree>
    <p:extLst>
      <p:ext uri="{BB962C8B-B14F-4D97-AF65-F5344CB8AC3E}">
        <p14:creationId xmlns:p14="http://schemas.microsoft.com/office/powerpoint/2010/main" val="2623771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179512" y="332656"/>
            <a:ext cx="7543800" cy="865187"/>
          </a:xfrm>
        </p:spPr>
        <p:txBody>
          <a:bodyPr>
            <a:normAutofit/>
          </a:bodyPr>
          <a:lstStyle/>
          <a:p>
            <a:pPr eaLnBrk="1" hangingPunct="1"/>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齊來搜查塑膠垃圾</a:t>
            </a:r>
          </a:p>
        </p:txBody>
      </p:sp>
      <p:sp>
        <p:nvSpPr>
          <p:cNvPr id="6147" name="Content Placeholder 2"/>
          <p:cNvSpPr>
            <a:spLocks noGrp="1"/>
          </p:cNvSpPr>
          <p:nvPr>
            <p:ph sz="quarter" idx="4294967295"/>
          </p:nvPr>
        </p:nvSpPr>
        <p:spPr>
          <a:xfrm>
            <a:off x="323528" y="1772816"/>
            <a:ext cx="7467600" cy="1108075"/>
          </a:xfrm>
        </p:spPr>
        <p:txBody>
          <a:bodyPr>
            <a:noAutofit/>
          </a:bodyPr>
          <a:lstStyle/>
          <a:p>
            <a:pPr marL="0" indent="0" eaLnBrk="1" hangingPunct="1">
              <a:buFontTx/>
              <a:buNone/>
              <a:defRPr/>
            </a:pPr>
            <a:r>
              <a:rPr lang="zh-TW" altLang="en-US" sz="3200" dirty="0" smtClean="0">
                <a:latin typeface="微軟正黑體" panose="020B0604030504040204" pitchFamily="34" charset="-120"/>
                <a:ea typeface="微軟正黑體" panose="020B0604030504040204" pitchFamily="34" charset="-120"/>
              </a:rPr>
              <a:t>請觀察學校中的回收箱</a:t>
            </a:r>
            <a:r>
              <a:rPr lang="en-US" altLang="zh-TW" sz="3200" dirty="0" smtClean="0">
                <a:latin typeface="微軟正黑體" panose="020B0604030504040204" pitchFamily="34" charset="-120"/>
                <a:ea typeface="微軟正黑體" panose="020B0604030504040204" pitchFamily="34" charset="-120"/>
              </a:rPr>
              <a:t>, </a:t>
            </a:r>
          </a:p>
          <a:p>
            <a:pPr eaLnBrk="1" hangingPunct="1">
              <a:buFont typeface="Wingdings" pitchFamily="2" charset="2"/>
              <a:buNone/>
              <a:defRPr/>
            </a:pPr>
            <a:r>
              <a:rPr lang="zh-TW" altLang="en-US" sz="3200" dirty="0" smtClean="0">
                <a:latin typeface="微軟正黑體" panose="020B0604030504040204" pitchFamily="34" charset="-120"/>
                <a:ea typeface="微軟正黑體" panose="020B0604030504040204" pitchFamily="34" charset="-120"/>
              </a:rPr>
              <a:t>寫下</a:t>
            </a:r>
            <a:r>
              <a:rPr lang="zh-TW" altLang="en-US" sz="3200" dirty="0">
                <a:solidFill>
                  <a:srgbClr val="FF0000"/>
                </a:solidFill>
                <a:latin typeface="微軟正黑體" panose="020B0604030504040204" pitchFamily="34" charset="-120"/>
                <a:ea typeface="微軟正黑體" panose="020B0604030504040204" pitchFamily="34" charset="-120"/>
              </a:rPr>
              <a:t>可</a:t>
            </a:r>
            <a:r>
              <a:rPr lang="zh-TW" altLang="en-US" sz="3200" dirty="0" smtClean="0">
                <a:solidFill>
                  <a:srgbClr val="FF0000"/>
                </a:solidFill>
                <a:latin typeface="微軟正黑體" panose="020B0604030504040204" pitchFamily="34" charset="-120"/>
                <a:ea typeface="微軟正黑體" panose="020B0604030504040204" pitchFamily="34" charset="-120"/>
              </a:rPr>
              <a:t>重用</a:t>
            </a:r>
            <a:r>
              <a:rPr lang="zh-TW" altLang="en-US" sz="3200" dirty="0" smtClean="0">
                <a:latin typeface="微軟正黑體" panose="020B0604030504040204" pitchFamily="34" charset="-120"/>
                <a:ea typeface="微軟正黑體" panose="020B0604030504040204" pitchFamily="34" charset="-120"/>
              </a:rPr>
              <a:t>或</a:t>
            </a:r>
            <a:r>
              <a:rPr lang="zh-TW" altLang="en-US" sz="3200" dirty="0" smtClean="0">
                <a:solidFill>
                  <a:srgbClr val="FF0000"/>
                </a:solidFill>
                <a:latin typeface="微軟正黑體" panose="020B0604030504040204" pitchFamily="34" charset="-120"/>
                <a:ea typeface="微軟正黑體" panose="020B0604030504040204" pitchFamily="34" charset="-120"/>
              </a:rPr>
              <a:t>不可重用</a:t>
            </a:r>
            <a:r>
              <a:rPr lang="zh-TW" altLang="en-US" sz="3200" dirty="0" smtClean="0">
                <a:latin typeface="微軟正黑體" panose="020B0604030504040204" pitchFamily="34" charset="-120"/>
                <a:ea typeface="微軟正黑體" panose="020B0604030504040204" pitchFamily="34" charset="-120"/>
              </a:rPr>
              <a:t>的塑膠廢物</a:t>
            </a:r>
          </a:p>
        </p:txBody>
      </p:sp>
      <p:pic>
        <p:nvPicPr>
          <p:cNvPr id="6148" name="Picture 7" descr="http://1.bp.blogspot.com/-5mKmCK1t0HI/URArUjU9ZlI/AAAAAAAAHps/jF0NLBbAgN0/s1600/9933088-cartoon-trash-can-illustr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141663"/>
            <a:ext cx="2427287"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5</a:t>
            </a:fld>
            <a:endParaRPr lang="zh-TW" altLang="en-US" dirty="0"/>
          </a:p>
        </p:txBody>
      </p:sp>
    </p:spTree>
    <p:extLst>
      <p:ext uri="{BB962C8B-B14F-4D97-AF65-F5344CB8AC3E}">
        <p14:creationId xmlns:p14="http://schemas.microsoft.com/office/powerpoint/2010/main" val="4153149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2" descr="https://sp2.yimg.com/ib/th?id=HN.608037528200545294&amp;pid=15.1&amp;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082" y="1556792"/>
            <a:ext cx="4738539" cy="4196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51567" y="2653331"/>
            <a:ext cx="4009246" cy="1815882"/>
          </a:xfrm>
          <a:prstGeom prst="rect">
            <a:avLst/>
          </a:prstGeom>
          <a:noFill/>
          <a:ln>
            <a:solidFill>
              <a:schemeClr val="accent1"/>
            </a:solidFill>
          </a:ln>
        </p:spPr>
        <p:txBody>
          <a:bodyPr wrap="square" rtlCol="0">
            <a:spAutoFit/>
          </a:bodyPr>
          <a:lstStyle/>
          <a:p>
            <a:pPr marL="457200" indent="-457200">
              <a:buFont typeface="Wingdings" panose="05000000000000000000" pitchFamily="2" charset="2"/>
              <a:buChar char="Ø"/>
            </a:pPr>
            <a:r>
              <a:rPr lang="zh-TW" altLang="en-US" sz="2800" dirty="0" smtClean="0">
                <a:latin typeface="微軟正黑體" panose="020B0604030504040204" pitchFamily="34" charset="-120"/>
                <a:ea typeface="微軟正黑體" panose="020B0604030504040204" pitchFamily="34" charset="-120"/>
              </a:rPr>
              <a:t>不可重用</a:t>
            </a:r>
            <a:endParaRPr lang="en-US" altLang="zh-TW" sz="2800" dirty="0" smtClean="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endParaRPr lang="en-US" altLang="zh-TW" sz="2800" dirty="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r>
              <a:rPr lang="zh-TW" altLang="en-US" sz="2800" dirty="0" smtClean="0">
                <a:latin typeface="微軟正黑體" panose="020B0604030504040204" pitchFamily="34" charset="-120"/>
                <a:ea typeface="微軟正黑體" panose="020B0604030504040204" pitchFamily="34" charset="-120"/>
              </a:rPr>
              <a:t>此塑膠椅子已經損壞</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容易發生危險</a:t>
            </a:r>
            <a:endParaRPr lang="en-US" altLang="zh-TW" sz="2800" dirty="0">
              <a:latin typeface="微軟正黑體" panose="020B0604030504040204" pitchFamily="34" charset="-120"/>
              <a:ea typeface="微軟正黑體" panose="020B0604030504040204" pitchFamily="34" charset="-120"/>
            </a:endParaRPr>
          </a:p>
        </p:txBody>
      </p:sp>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9271" y="2672053"/>
            <a:ext cx="485775" cy="485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p:nvSpPr>
        <p:spPr>
          <a:xfrm>
            <a:off x="179388" y="404664"/>
            <a:ext cx="7543800" cy="807584"/>
          </a:xfrm>
          <a:prstGeom prst="rect">
            <a:avLst/>
          </a:prstGeom>
        </p:spPr>
        <p:txBody>
          <a:bodyPr vert="horz"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zh-TW" altLang="en-US" sz="4000" dirty="0" smtClean="0">
                <a:solidFill>
                  <a:schemeClr val="tx1">
                    <a:lumMod val="65000"/>
                    <a:lumOff val="35000"/>
                  </a:schemeClr>
                </a:solidFill>
                <a:latin typeface="微軟正黑體" panose="020B0604030504040204" pitchFamily="34" charset="-120"/>
                <a:ea typeface="微軟正黑體" panose="020B0604030504040204" pitchFamily="34" charset="-120"/>
              </a:rPr>
              <a:t>塑膠預言家</a:t>
            </a:r>
          </a:p>
        </p:txBody>
      </p:sp>
      <p:sp>
        <p:nvSpPr>
          <p:cNvPr id="11" name="TextBox 10"/>
          <p:cNvSpPr txBox="1">
            <a:spLocks noChangeArrowheads="1"/>
          </p:cNvSpPr>
          <p:nvPr/>
        </p:nvSpPr>
        <p:spPr bwMode="auto">
          <a:xfrm>
            <a:off x="155373" y="2007000"/>
            <a:ext cx="27174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3600" dirty="0">
                <a:latin typeface="微軟正黑體" panose="020B0604030504040204" pitchFamily="34" charset="-120"/>
                <a:ea typeface="微軟正黑體" panose="020B0604030504040204" pitchFamily="34" charset="-120"/>
              </a:rPr>
              <a:t>你會重用嗎</a:t>
            </a:r>
            <a:r>
              <a:rPr lang="en-US" altLang="zh-TW" sz="3600" dirty="0">
                <a:latin typeface="微軟正黑體" panose="020B0604030504040204" pitchFamily="34" charset="-120"/>
                <a:ea typeface="微軟正黑體" panose="020B0604030504040204" pitchFamily="34" charset="-120"/>
              </a:rPr>
              <a:t>?</a:t>
            </a:r>
            <a:endParaRPr lang="zh-TW" altLang="en-US" sz="3600"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6</a:t>
            </a:fld>
            <a:endParaRPr lang="zh-TW" altLang="en-US" dirty="0"/>
          </a:p>
        </p:txBody>
      </p:sp>
    </p:spTree>
    <p:extLst>
      <p:ext uri="{BB962C8B-B14F-4D97-AF65-F5344CB8AC3E}">
        <p14:creationId xmlns:p14="http://schemas.microsoft.com/office/powerpoint/2010/main" val="1531776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07527" y="1822442"/>
            <a:ext cx="27174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3600" dirty="0">
                <a:latin typeface="微軟正黑體" panose="020B0604030504040204" pitchFamily="34" charset="-120"/>
                <a:ea typeface="微軟正黑體" panose="020B0604030504040204" pitchFamily="34" charset="-120"/>
              </a:rPr>
              <a:t>你會重用嗎</a:t>
            </a:r>
            <a:r>
              <a:rPr lang="en-US" altLang="zh-TW" sz="3600" dirty="0">
                <a:latin typeface="微軟正黑體" panose="020B0604030504040204" pitchFamily="34" charset="-120"/>
                <a:ea typeface="微軟正黑體" panose="020B0604030504040204" pitchFamily="34" charset="-120"/>
              </a:rPr>
              <a:t>?</a:t>
            </a:r>
            <a:endParaRPr lang="zh-TW" altLang="en-US" sz="3600" dirty="0">
              <a:latin typeface="微軟正黑體" panose="020B0604030504040204" pitchFamily="34" charset="-120"/>
              <a:ea typeface="微軟正黑體" panose="020B0604030504040204" pitchFamily="34" charset="-120"/>
            </a:endParaRPr>
          </a:p>
        </p:txBody>
      </p:sp>
      <p:sp>
        <p:nvSpPr>
          <p:cNvPr id="8" name="TextBox 7"/>
          <p:cNvSpPr txBox="1"/>
          <p:nvPr/>
        </p:nvSpPr>
        <p:spPr>
          <a:xfrm>
            <a:off x="320568" y="2609543"/>
            <a:ext cx="4009246" cy="1384995"/>
          </a:xfrm>
          <a:prstGeom prst="rect">
            <a:avLst/>
          </a:prstGeom>
          <a:noFill/>
          <a:ln>
            <a:solidFill>
              <a:schemeClr val="accent1"/>
            </a:solidFill>
          </a:ln>
        </p:spPr>
        <p:txBody>
          <a:bodyPr wrap="square" rtlCol="0">
            <a:spAutoFit/>
          </a:bodyPr>
          <a:lstStyle/>
          <a:p>
            <a:pPr marL="457200" indent="-457200">
              <a:buFont typeface="Wingdings" panose="05000000000000000000" pitchFamily="2" charset="2"/>
              <a:buChar char="Ø"/>
            </a:pPr>
            <a:r>
              <a:rPr lang="zh-TW" altLang="en-US" sz="2800" dirty="0" smtClean="0">
                <a:latin typeface="微軟正黑體" panose="020B0604030504040204" pitchFamily="34" charset="-120"/>
                <a:ea typeface="微軟正黑體" panose="020B0604030504040204" pitchFamily="34" charset="-120"/>
              </a:rPr>
              <a:t>不可重用</a:t>
            </a:r>
            <a:endParaRPr lang="en-US" altLang="zh-TW" sz="2800" dirty="0" smtClean="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endParaRPr lang="en-US" altLang="zh-TW" sz="2800" dirty="0" smtClean="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r>
              <a:rPr lang="zh-TW" altLang="en-US" sz="2800" dirty="0" smtClean="0">
                <a:latin typeface="微軟正黑體" panose="020B0604030504040204" pitchFamily="34" charset="-120"/>
                <a:ea typeface="微軟正黑體" panose="020B0604030504040204" pitchFamily="34" charset="-120"/>
              </a:rPr>
              <a:t>容易掉落並發生危險</a:t>
            </a:r>
            <a:endParaRPr lang="en-US" altLang="zh-TW" sz="2800" dirty="0">
              <a:latin typeface="微軟正黑體" panose="020B0604030504040204" pitchFamily="34" charset="-120"/>
              <a:ea typeface="微軟正黑體" panose="020B0604030504040204" pitchFamily="34" charset="-12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8272" y="2628265"/>
            <a:ext cx="485775" cy="485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itle 1"/>
          <p:cNvSpPr txBox="1">
            <a:spLocks/>
          </p:cNvSpPr>
          <p:nvPr/>
        </p:nvSpPr>
        <p:spPr>
          <a:xfrm>
            <a:off x="179388" y="548680"/>
            <a:ext cx="7543800" cy="807584"/>
          </a:xfrm>
          <a:prstGeom prst="rect">
            <a:avLst/>
          </a:prstGeom>
        </p:spPr>
        <p:txBody>
          <a:bodyPr vert="horz"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zh-TW" altLang="en-US" sz="4000" dirty="0" smtClean="0">
                <a:solidFill>
                  <a:schemeClr val="tx1">
                    <a:lumMod val="65000"/>
                    <a:lumOff val="35000"/>
                  </a:schemeClr>
                </a:solidFill>
                <a:latin typeface="微軟正黑體" panose="020B0604030504040204" pitchFamily="34" charset="-120"/>
                <a:ea typeface="微軟正黑體" panose="020B0604030504040204" pitchFamily="34" charset="-120"/>
              </a:rPr>
              <a:t>塑膠預言家</a:t>
            </a:r>
          </a:p>
        </p:txBody>
      </p:sp>
      <p:pic>
        <p:nvPicPr>
          <p:cNvPr id="11" name="Picture 2" descr="http://i2.squidoocdn.com/resize/squidoo_images/-1/draft_lens2011276module9787110photo_1212352624HangerWhiteBrok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1589" y="1227520"/>
            <a:ext cx="4666957" cy="3287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fld id="{73DA0BB7-265A-403C-9275-D587AB510EDC}" type="slidenum">
              <a:rPr lang="zh-TW" altLang="en-US" smtClean="0"/>
              <a:t>7</a:t>
            </a:fld>
            <a:endParaRPr lang="zh-TW" altLang="en-US" dirty="0"/>
          </a:p>
        </p:txBody>
      </p:sp>
    </p:spTree>
    <p:extLst>
      <p:ext uri="{BB962C8B-B14F-4D97-AF65-F5344CB8AC3E}">
        <p14:creationId xmlns:p14="http://schemas.microsoft.com/office/powerpoint/2010/main" val="4122698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4018200"/>
            <a:ext cx="2105616" cy="2808365"/>
          </a:xfrm>
          <a:prstGeom prst="rect">
            <a:avLst/>
          </a:prstGeom>
        </p:spPr>
      </p:pic>
      <p:sp>
        <p:nvSpPr>
          <p:cNvPr id="3" name="Oval Callout 2"/>
          <p:cNvSpPr/>
          <p:nvPr/>
        </p:nvSpPr>
        <p:spPr>
          <a:xfrm>
            <a:off x="2123728" y="764908"/>
            <a:ext cx="6212114" cy="3240360"/>
          </a:xfrm>
          <a:prstGeom prst="wedgeEllipseCallout">
            <a:avLst>
              <a:gd name="adj1" fmla="val -31113"/>
              <a:gd name="adj2" fmla="val 56302"/>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3200" b="1" dirty="0" smtClean="0">
                <a:latin typeface="微軟正黑體" panose="020B0604030504040204" pitchFamily="34" charset="-120"/>
                <a:ea typeface="微軟正黑體" panose="020B0604030504040204" pitchFamily="34" charset="-120"/>
              </a:rPr>
              <a:t>當</a:t>
            </a:r>
            <a:r>
              <a:rPr lang="zh-TW" altLang="en-US" sz="3200" b="1" dirty="0">
                <a:latin typeface="微軟正黑體" panose="020B0604030504040204" pitchFamily="34" charset="-120"/>
                <a:ea typeface="微軟正黑體" panose="020B0604030504040204" pitchFamily="34" charset="-120"/>
              </a:rPr>
              <a:t>重用廢物時</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 除了要考慮該廢物是否適合重用外</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 我們亦應該注意重用時會不會帶來危</a:t>
            </a:r>
            <a:r>
              <a:rPr lang="zh-TW" altLang="en-US" sz="3200" b="1" dirty="0">
                <a:latin typeface="微軟正黑體" panose="020B0604030504040204" pitchFamily="34" charset="-120"/>
              </a:rPr>
              <a:t>險。</a:t>
            </a:r>
            <a:endParaRPr lang="zh-TW" altLang="en-US" sz="3200" b="1"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8</a:t>
            </a:fld>
            <a:endParaRPr lang="zh-TW" altLang="en-US" dirty="0"/>
          </a:p>
        </p:txBody>
      </p:sp>
    </p:spTree>
    <p:extLst>
      <p:ext uri="{BB962C8B-B14F-4D97-AF65-F5344CB8AC3E}">
        <p14:creationId xmlns:p14="http://schemas.microsoft.com/office/powerpoint/2010/main" val="2919256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4221088"/>
            <a:ext cx="1396022" cy="2492896"/>
          </a:xfrm>
          <a:prstGeom prst="rect">
            <a:avLst/>
          </a:prstGeom>
        </p:spPr>
      </p:pic>
      <p:sp>
        <p:nvSpPr>
          <p:cNvPr id="7" name="Oval Callout 6"/>
          <p:cNvSpPr/>
          <p:nvPr/>
        </p:nvSpPr>
        <p:spPr>
          <a:xfrm>
            <a:off x="1115616" y="764704"/>
            <a:ext cx="7848872" cy="3844639"/>
          </a:xfrm>
          <a:prstGeom prst="wedgeEllipseCallout">
            <a:avLst>
              <a:gd name="adj1" fmla="val -36311"/>
              <a:gd name="adj2" fmla="val 47327"/>
            </a:avLst>
          </a:prstGeom>
        </p:spPr>
        <p:style>
          <a:lnRef idx="3">
            <a:schemeClr val="lt1"/>
          </a:lnRef>
          <a:fillRef idx="1">
            <a:schemeClr val="accent1"/>
          </a:fillRef>
          <a:effectRef idx="1">
            <a:schemeClr val="accent1"/>
          </a:effectRef>
          <a:fontRef idx="minor">
            <a:schemeClr val="lt1"/>
          </a:fontRef>
        </p:style>
        <p:txBody>
          <a:bodyPr rtlCol="0" anchor="ctr"/>
          <a:lstStyle/>
          <a:p>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要成為精明的</a:t>
            </a:r>
            <a:r>
              <a:rPr lang="zh-CN"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消費者</a:t>
            </a:r>
            <a:r>
              <a:rPr lang="en-US" altLang="zh-TW"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必定要學會環保的抉擇。</a:t>
            </a:r>
            <a:endParaRPr lang="en-US" altLang="zh-TW"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記得要根據</a:t>
            </a:r>
            <a:r>
              <a:rPr lang="zh-TW" altLang="en-US" sz="3200" b="1" dirty="0" smtClean="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減少使用</a:t>
            </a:r>
            <a:r>
              <a:rPr lang="en-US" altLang="zh-TW" sz="3200" b="1" dirty="0" smtClean="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(Reduce)</a:t>
            </a:r>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及</a:t>
            </a:r>
            <a:r>
              <a:rPr lang="zh-TW" altLang="en-US" sz="3200" b="1" dirty="0" smtClean="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物盡其用</a:t>
            </a:r>
            <a:r>
              <a:rPr lang="en-US" altLang="zh-TW" sz="3200" b="1" dirty="0" smtClean="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(Reuse)</a:t>
            </a:r>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的原則而選擇適當的物品。</a:t>
            </a:r>
            <a:endParaRPr lang="en-US" altLang="zh-CN"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 name="TextBox 1"/>
          <p:cNvSpPr txBox="1"/>
          <p:nvPr/>
        </p:nvSpPr>
        <p:spPr>
          <a:xfrm>
            <a:off x="147145" y="1488791"/>
            <a:ext cx="45719" cy="369332"/>
          </a:xfrm>
          <a:prstGeom prst="rect">
            <a:avLst/>
          </a:prstGeom>
          <a:noFill/>
        </p:spPr>
        <p:txBody>
          <a:bodyPr wrap="square" rtlCol="0">
            <a:spAutoFit/>
          </a:bodyPr>
          <a:lstStyle/>
          <a:p>
            <a:endParaRPr lang="zh-TW" altLang="en-US" dirty="0"/>
          </a:p>
        </p:txBody>
      </p:sp>
      <p:sp>
        <p:nvSpPr>
          <p:cNvPr id="5" name="TextBox 4"/>
          <p:cNvSpPr txBox="1"/>
          <p:nvPr/>
        </p:nvSpPr>
        <p:spPr>
          <a:xfrm>
            <a:off x="126819" y="482769"/>
            <a:ext cx="2749471"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精明</a:t>
            </a:r>
            <a:r>
              <a:rPr lang="zh-CN"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消費者</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 name="Slide Number Placeholder 2"/>
          <p:cNvSpPr>
            <a:spLocks noGrp="1"/>
          </p:cNvSpPr>
          <p:nvPr>
            <p:ph type="sldNum" sz="quarter" idx="12"/>
          </p:nvPr>
        </p:nvSpPr>
        <p:spPr/>
        <p:txBody>
          <a:bodyPr/>
          <a:lstStyle/>
          <a:p>
            <a:fld id="{73DA0BB7-265A-403C-9275-D587AB510EDC}" type="slidenum">
              <a:rPr lang="zh-TW" altLang="en-US" smtClean="0"/>
              <a:t>9</a:t>
            </a:fld>
            <a:endParaRPr lang="zh-TW" altLang="en-US" dirty="0"/>
          </a:p>
        </p:txBody>
      </p:sp>
    </p:spTree>
    <p:extLst>
      <p:ext uri="{BB962C8B-B14F-4D97-AF65-F5344CB8AC3E}">
        <p14:creationId xmlns:p14="http://schemas.microsoft.com/office/powerpoint/2010/main" val="930620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975" y="1281113"/>
            <a:ext cx="7256463" cy="4295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Oval 10"/>
          <p:cNvSpPr/>
          <p:nvPr/>
        </p:nvSpPr>
        <p:spPr>
          <a:xfrm>
            <a:off x="5724128" y="4855089"/>
            <a:ext cx="1649596" cy="680765"/>
          </a:xfrm>
          <a:prstGeom prst="ellipse">
            <a:avLst/>
          </a:prstGeom>
          <a:noFill/>
          <a:ln w="6350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0" lang="zh-TW" altLang="en-US">
              <a:solidFill>
                <a:srgbClr val="FFFFFF"/>
              </a:solidFill>
              <a:latin typeface="SimSun" panose="02010600030101010101" pitchFamily="2" charset="-122"/>
              <a:ea typeface="SimSun" panose="02010600030101010101" pitchFamily="2" charset="-122"/>
            </a:endParaRPr>
          </a:p>
        </p:txBody>
      </p:sp>
      <p:sp>
        <p:nvSpPr>
          <p:cNvPr id="5" name="TextBox 4"/>
          <p:cNvSpPr txBox="1"/>
          <p:nvPr/>
        </p:nvSpPr>
        <p:spPr>
          <a:xfrm>
            <a:off x="391807" y="404664"/>
            <a:ext cx="4022255"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你會選擇哪一種</a:t>
            </a:r>
            <a:r>
              <a:rPr lang="en-US" altLang="zh-TW"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10</a:t>
            </a:fld>
            <a:endParaRPr lang="zh-TW" altLang="en-US" dirty="0"/>
          </a:p>
        </p:txBody>
      </p:sp>
    </p:spTree>
    <p:extLst>
      <p:ext uri="{BB962C8B-B14F-4D97-AF65-F5344CB8AC3E}">
        <p14:creationId xmlns:p14="http://schemas.microsoft.com/office/powerpoint/2010/main" val="3633481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8738" y="1733550"/>
            <a:ext cx="6484937"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74903" y="404664"/>
            <a:ext cx="4022255"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你會選擇哪一種</a:t>
            </a:r>
            <a:r>
              <a:rPr lang="en-US" altLang="zh-TW"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2" name="Oval 11"/>
          <p:cNvSpPr/>
          <p:nvPr/>
        </p:nvSpPr>
        <p:spPr>
          <a:xfrm>
            <a:off x="1777358" y="4365104"/>
            <a:ext cx="1640115" cy="840758"/>
          </a:xfrm>
          <a:prstGeom prst="ellipse">
            <a:avLst/>
          </a:prstGeom>
          <a:noFill/>
          <a:ln w="6350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0" lang="zh-TW" altLang="en-US">
              <a:solidFill>
                <a:srgbClr val="FFFFFF"/>
              </a:solidFill>
              <a:latin typeface="SimSun" panose="02010600030101010101" pitchFamily="2" charset="-122"/>
              <a:ea typeface="SimSun" panose="02010600030101010101" pitchFamily="2" charset="-122"/>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11</a:t>
            </a:fld>
            <a:endParaRPr lang="zh-TW" altLang="en-US" dirty="0"/>
          </a:p>
        </p:txBody>
      </p:sp>
    </p:spTree>
    <p:extLst>
      <p:ext uri="{BB962C8B-B14F-4D97-AF65-F5344CB8AC3E}">
        <p14:creationId xmlns:p14="http://schemas.microsoft.com/office/powerpoint/2010/main" val="2881581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5" y="1800225"/>
            <a:ext cx="6456363" cy="3257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Oval 10"/>
          <p:cNvSpPr/>
          <p:nvPr/>
        </p:nvSpPr>
        <p:spPr>
          <a:xfrm>
            <a:off x="1691680" y="4277901"/>
            <a:ext cx="2055996" cy="840758"/>
          </a:xfrm>
          <a:prstGeom prst="ellipse">
            <a:avLst/>
          </a:prstGeom>
          <a:noFill/>
          <a:ln w="6350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0" lang="zh-TW" altLang="en-US">
              <a:solidFill>
                <a:srgbClr val="FFFFFF"/>
              </a:solidFill>
              <a:latin typeface="SimSun" panose="02010600030101010101" pitchFamily="2" charset="-122"/>
              <a:ea typeface="SimSun" panose="02010600030101010101" pitchFamily="2" charset="-122"/>
            </a:endParaRPr>
          </a:p>
        </p:txBody>
      </p:sp>
      <p:sp>
        <p:nvSpPr>
          <p:cNvPr id="5" name="TextBox 4"/>
          <p:cNvSpPr txBox="1"/>
          <p:nvPr/>
        </p:nvSpPr>
        <p:spPr>
          <a:xfrm>
            <a:off x="374904" y="476672"/>
            <a:ext cx="4022255"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你會選擇哪一種</a:t>
            </a:r>
            <a:r>
              <a:rPr lang="en-US" altLang="zh-TW"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 name="Slide Number Placeholder 2"/>
          <p:cNvSpPr>
            <a:spLocks noGrp="1"/>
          </p:cNvSpPr>
          <p:nvPr>
            <p:ph type="sldNum" sz="quarter" idx="12"/>
          </p:nvPr>
        </p:nvSpPr>
        <p:spPr/>
        <p:txBody>
          <a:bodyPr/>
          <a:lstStyle/>
          <a:p>
            <a:fld id="{73DA0BB7-265A-403C-9275-D587AB510EDC}" type="slidenum">
              <a:rPr lang="zh-TW" altLang="en-US" smtClean="0"/>
              <a:t>12</a:t>
            </a:fld>
            <a:endParaRPr lang="zh-TW" altLang="en-US" dirty="0"/>
          </a:p>
        </p:txBody>
      </p:sp>
    </p:spTree>
    <p:extLst>
      <p:ext uri="{BB962C8B-B14F-4D97-AF65-F5344CB8AC3E}">
        <p14:creationId xmlns:p14="http://schemas.microsoft.com/office/powerpoint/2010/main" val="3990660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2745" y="476672"/>
            <a:ext cx="3262432"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環保購物建議</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3961" y="2780928"/>
            <a:ext cx="2010803" cy="3590720"/>
          </a:xfrm>
          <a:prstGeom prst="rect">
            <a:avLst/>
          </a:prstGeom>
        </p:spPr>
      </p:pic>
      <p:sp>
        <p:nvSpPr>
          <p:cNvPr id="4" name="Oval Callout 3"/>
          <p:cNvSpPr/>
          <p:nvPr/>
        </p:nvSpPr>
        <p:spPr>
          <a:xfrm>
            <a:off x="3266152" y="620688"/>
            <a:ext cx="4933741" cy="3114989"/>
          </a:xfrm>
          <a:prstGeom prst="wedgeEllipseCallout">
            <a:avLst>
              <a:gd name="adj1" fmla="val -40792"/>
              <a:gd name="adj2" fmla="val 52500"/>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根據你剛剛買回來的東西</a:t>
            </a:r>
            <a:r>
              <a:rPr lang="en-US" altLang="zh-TW"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你有甚麼環保購物建議</a:t>
            </a:r>
            <a:r>
              <a:rPr lang="en-US" altLang="zh-TW" sz="32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32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5" name="Slide Number Placeholder 4"/>
          <p:cNvSpPr>
            <a:spLocks noGrp="1"/>
          </p:cNvSpPr>
          <p:nvPr>
            <p:ph type="sldNum" sz="quarter" idx="12"/>
          </p:nvPr>
        </p:nvSpPr>
        <p:spPr/>
        <p:txBody>
          <a:bodyPr/>
          <a:lstStyle/>
          <a:p>
            <a:fld id="{73DA0BB7-265A-403C-9275-D587AB510EDC}" type="slidenum">
              <a:rPr lang="zh-TW" altLang="en-US" smtClean="0"/>
              <a:t>13</a:t>
            </a:fld>
            <a:endParaRPr lang="zh-TW" altLang="en-US" dirty="0"/>
          </a:p>
        </p:txBody>
      </p:sp>
    </p:spTree>
    <p:extLst>
      <p:ext uri="{BB962C8B-B14F-4D97-AF65-F5344CB8AC3E}">
        <p14:creationId xmlns:p14="http://schemas.microsoft.com/office/powerpoint/2010/main" val="4201267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726" y="2132856"/>
            <a:ext cx="2010803" cy="3590720"/>
          </a:xfrm>
          <a:prstGeom prst="rect">
            <a:avLst/>
          </a:prstGeom>
        </p:spPr>
      </p:pic>
      <p:sp>
        <p:nvSpPr>
          <p:cNvPr id="2" name="TextBox 1"/>
          <p:cNvSpPr txBox="1"/>
          <p:nvPr/>
        </p:nvSpPr>
        <p:spPr>
          <a:xfrm>
            <a:off x="179512" y="366310"/>
            <a:ext cx="3262432" cy="707886"/>
          </a:xfrm>
          <a:prstGeom prst="rect">
            <a:avLst/>
          </a:prstGeom>
          <a:noFill/>
        </p:spPr>
        <p:txBody>
          <a:bodyPr wrap="none" rtlCol="0">
            <a:spAutoFit/>
          </a:bodyPr>
          <a:lstStyle/>
          <a:p>
            <a:r>
              <a:rPr lang="zh-TW" altLang="en-US" sz="4000" b="1" dirty="0" smtClean="0">
                <a:solidFill>
                  <a:schemeClr val="tx1">
                    <a:lumMod val="65000"/>
                    <a:lumOff val="3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環保購物建議</a:t>
            </a:r>
            <a:endParaRPr lang="zh-TW" altLang="en-US" sz="4000" b="1" dirty="0">
              <a:solidFill>
                <a:schemeClr val="tx1">
                  <a:lumMod val="65000"/>
                  <a:lumOff val="3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5" name="Rectangle 4"/>
          <p:cNvSpPr/>
          <p:nvPr/>
        </p:nvSpPr>
        <p:spPr>
          <a:xfrm>
            <a:off x="2315529" y="1196752"/>
            <a:ext cx="6574955" cy="501675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zh-TW" altLang="en-US" sz="3200" dirty="0" smtClean="0">
                <a:latin typeface="微軟正黑體" panose="020B0604030504040204" pitchFamily="34" charset="-120"/>
                <a:ea typeface="微軟正黑體" panose="020B0604030504040204" pitchFamily="34" charset="-120"/>
              </a:rPr>
              <a:t>可比較物品的容量</a:t>
            </a:r>
            <a:r>
              <a:rPr lang="en-US" altLang="zh-TW" sz="3200" dirty="0" smtClean="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包裝物料及可重用次數等方面</a:t>
            </a:r>
            <a:endParaRPr lang="en-US" altLang="zh-TW" sz="3200" dirty="0">
              <a:latin typeface="微軟正黑體" panose="020B0604030504040204" pitchFamily="34" charset="-120"/>
              <a:ea typeface="微軟正黑體" panose="020B0604030504040204" pitchFamily="34" charset="-120"/>
            </a:endParaRPr>
          </a:p>
          <a:p>
            <a:endParaRPr lang="en-US" altLang="zh-TW" sz="3200" dirty="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r>
              <a:rPr lang="zh-TW" altLang="en-US" sz="3200" b="1" dirty="0">
                <a:solidFill>
                  <a:srgbClr val="7030A0"/>
                </a:solidFill>
                <a:latin typeface="微軟正黑體" panose="020B0604030504040204" pitchFamily="34" charset="-120"/>
                <a:ea typeface="微軟正黑體" panose="020B0604030504040204" pitchFamily="34" charset="-120"/>
              </a:rPr>
              <a:t>可重用次數</a:t>
            </a:r>
            <a:r>
              <a:rPr lang="en-US" altLang="zh-TW" sz="3200" dirty="0">
                <a:latin typeface="微軟正黑體" panose="020B0604030504040204" pitchFamily="34" charset="-120"/>
                <a:ea typeface="微軟正黑體" panose="020B0604030504040204" pitchFamily="34" charset="-120"/>
              </a:rPr>
              <a:t>:</a:t>
            </a:r>
            <a:r>
              <a:rPr lang="zh-TW" altLang="en-US" sz="3200" dirty="0">
                <a:latin typeface="微軟正黑體" panose="020B0604030504040204" pitchFamily="34" charset="-120"/>
                <a:ea typeface="微軟正黑體" panose="020B0604030504040204" pitchFamily="34" charset="-120"/>
              </a:rPr>
              <a:t> 環保購物袋</a:t>
            </a:r>
            <a:r>
              <a:rPr lang="en-US" altLang="zh-TW" sz="3200" dirty="0">
                <a:latin typeface="微軟正黑體" panose="020B0604030504040204" pitchFamily="34" charset="-120"/>
                <a:ea typeface="微軟正黑體" panose="020B0604030504040204" pitchFamily="34" charset="-120"/>
              </a:rPr>
              <a:t>,</a:t>
            </a:r>
            <a:r>
              <a:rPr lang="zh-TW" altLang="en-US" sz="3200" dirty="0">
                <a:latin typeface="微軟正黑體" panose="020B0604030504040204" pitchFamily="34" charset="-120"/>
                <a:ea typeface="微軟正黑體" panose="020B0604030504040204" pitchFamily="34" charset="-120"/>
              </a:rPr>
              <a:t> 玻璃杯</a:t>
            </a:r>
            <a:r>
              <a:rPr lang="en-US" altLang="zh-TW" sz="3200" dirty="0">
                <a:latin typeface="微軟正黑體" panose="020B0604030504040204" pitchFamily="34" charset="-120"/>
                <a:ea typeface="微軟正黑體" panose="020B0604030504040204" pitchFamily="34" charset="-120"/>
              </a:rPr>
              <a:t>,</a:t>
            </a:r>
            <a:r>
              <a:rPr lang="zh-TW" altLang="en-US" sz="3200" dirty="0">
                <a:latin typeface="微軟正黑體" panose="020B0604030504040204" pitchFamily="34" charset="-120"/>
                <a:ea typeface="微軟正黑體" panose="020B0604030504040204" pitchFamily="34" charset="-120"/>
              </a:rPr>
              <a:t> 金屬餐具等的可重用次數較多</a:t>
            </a:r>
            <a:r>
              <a:rPr lang="en-US" altLang="zh-TW" sz="3200" dirty="0">
                <a:latin typeface="微軟正黑體" panose="020B0604030504040204" pitchFamily="34" charset="-120"/>
                <a:ea typeface="微軟正黑體" panose="020B0604030504040204" pitchFamily="34" charset="-120"/>
              </a:rPr>
              <a:t>,</a:t>
            </a:r>
            <a:r>
              <a:rPr lang="zh-TW" altLang="en-US" sz="3200" dirty="0">
                <a:latin typeface="微軟正黑體" panose="020B0604030504040204" pitchFamily="34" charset="-120"/>
                <a:ea typeface="微軟正黑體" panose="020B0604030504040204" pitchFamily="34" charset="-120"/>
              </a:rPr>
              <a:t> 可用到直至該物品損</a:t>
            </a:r>
            <a:r>
              <a:rPr lang="zh-TW" altLang="en-US" sz="3200" dirty="0" smtClean="0">
                <a:latin typeface="微軟正黑體" panose="020B0604030504040204" pitchFamily="34" charset="-120"/>
                <a:ea typeface="微軟正黑體" panose="020B0604030504040204" pitchFamily="34" charset="-120"/>
              </a:rPr>
              <a:t>毀</a:t>
            </a:r>
            <a:endParaRPr lang="en-US" altLang="zh-TW" sz="3200" dirty="0">
              <a:latin typeface="微軟正黑體" panose="020B0604030504040204" pitchFamily="34" charset="-120"/>
              <a:ea typeface="微軟正黑體" panose="020B0604030504040204" pitchFamily="34" charset="-120"/>
            </a:endParaRPr>
          </a:p>
          <a:p>
            <a:endParaRPr lang="en-US" altLang="zh-TW" sz="3200" dirty="0">
              <a:latin typeface="微軟正黑體" panose="020B0604030504040204" pitchFamily="34" charset="-120"/>
              <a:ea typeface="微軟正黑體" panose="020B0604030504040204" pitchFamily="34" charset="-120"/>
            </a:endParaRPr>
          </a:p>
          <a:p>
            <a:pPr marL="457200" indent="-457200">
              <a:buFont typeface="Wingdings" panose="05000000000000000000" pitchFamily="2" charset="2"/>
              <a:buChar char="Ø"/>
            </a:pPr>
            <a:r>
              <a:rPr lang="zh-TW" altLang="en-US" sz="3200" b="1" dirty="0" smtClean="0">
                <a:solidFill>
                  <a:srgbClr val="7030A0"/>
                </a:solidFill>
                <a:latin typeface="微軟正黑體" panose="020B0604030504040204" pitchFamily="34" charset="-120"/>
                <a:ea typeface="微軟正黑體" panose="020B0604030504040204" pitchFamily="34" charset="-120"/>
              </a:rPr>
              <a:t>包裝物料</a:t>
            </a:r>
            <a:r>
              <a:rPr lang="en-US" altLang="zh-TW" sz="3200" dirty="0" smtClean="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盡量避免購買含有外包裝袋的物品</a:t>
            </a:r>
            <a:r>
              <a:rPr lang="en-US" altLang="zh-TW" sz="3200" dirty="0" smtClean="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可減少包裝物料</a:t>
            </a:r>
            <a:endParaRPr lang="en-US" altLang="zh-TW" sz="3200" dirty="0" smtClean="0">
              <a:latin typeface="微軟正黑體" panose="020B0604030504040204" pitchFamily="34" charset="-120"/>
              <a:ea typeface="微軟正黑體" panose="020B0604030504040204" pitchFamily="34" charset="-120"/>
            </a:endParaRPr>
          </a:p>
          <a:p>
            <a:endParaRPr lang="zh-TW" altLang="en-US" sz="3200"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14</a:t>
            </a:fld>
            <a:endParaRPr lang="zh-TW" altLang="en-US" dirty="0"/>
          </a:p>
        </p:txBody>
      </p:sp>
    </p:spTree>
    <p:extLst>
      <p:ext uri="{BB962C8B-B14F-4D97-AF65-F5344CB8AC3E}">
        <p14:creationId xmlns:p14="http://schemas.microsoft.com/office/powerpoint/2010/main" val="264599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476672"/>
            <a:ext cx="8229600" cy="990600"/>
          </a:xfrm>
        </p:spPr>
        <p:txBody>
          <a:bodyPr/>
          <a:lstStyle/>
          <a:p>
            <a:r>
              <a:rPr lang="zh-TW" altLang="en-US" b="1" dirty="0" smtClean="0"/>
              <a:t>小總結</a:t>
            </a:r>
            <a:endParaRPr lang="zh-TW" altLang="en-US" b="1" dirty="0"/>
          </a:p>
        </p:txBody>
      </p:sp>
      <p:sp>
        <p:nvSpPr>
          <p:cNvPr id="2" name="Content Placeholder 1"/>
          <p:cNvSpPr>
            <a:spLocks noGrp="1"/>
          </p:cNvSpPr>
          <p:nvPr>
            <p:ph idx="1"/>
          </p:nvPr>
        </p:nvSpPr>
        <p:spPr>
          <a:xfrm>
            <a:off x="1043608" y="1340768"/>
            <a:ext cx="7344816" cy="4525963"/>
          </a:xfrm>
        </p:spPr>
        <p:txBody>
          <a:bodyPr>
            <a:normAutofit/>
          </a:bodyPr>
          <a:lstStyle/>
          <a:p>
            <a:pPr>
              <a:buFont typeface="Wingdings" panose="05000000000000000000" pitchFamily="2" charset="2"/>
              <a:buChar char="l"/>
            </a:pPr>
            <a:r>
              <a:rPr lang="zh-TW" altLang="en-US" sz="3200" b="1" dirty="0" smtClean="0">
                <a:latin typeface="微軟正黑體" panose="020B0604030504040204" pitchFamily="34" charset="-120"/>
                <a:ea typeface="微軟正黑體" panose="020B0604030504040204" pitchFamily="34" charset="-120"/>
              </a:rPr>
              <a:t>物盡其用</a:t>
            </a:r>
            <a:r>
              <a:rPr lang="en-US" altLang="zh-TW" sz="3200" b="1" dirty="0" smtClean="0">
                <a:latin typeface="微軟正黑體" panose="020B0604030504040204" pitchFamily="34" charset="-120"/>
                <a:ea typeface="微軟正黑體" panose="020B0604030504040204" pitchFamily="34" charset="-120"/>
              </a:rPr>
              <a:t>(Reuse)</a:t>
            </a:r>
          </a:p>
          <a:p>
            <a:pPr lvl="1"/>
            <a:r>
              <a:rPr lang="zh-CN" altLang="en-US" sz="2800" b="1" dirty="0" smtClean="0">
                <a:latin typeface="微軟正黑體" panose="020B0604030504040204" pitchFamily="34" charset="-120"/>
                <a:ea typeface="微軟正黑體" panose="020B0604030504040204" pitchFamily="34" charset="-120"/>
              </a:rPr>
              <a:t>除非</a:t>
            </a:r>
            <a:r>
              <a:rPr lang="zh-CN" altLang="en-US" sz="2800" b="1" dirty="0">
                <a:latin typeface="微軟正黑體" panose="020B0604030504040204" pitchFamily="34" charset="-120"/>
                <a:ea typeface="微軟正黑體" panose="020B0604030504040204" pitchFamily="34" charset="-120"/>
              </a:rPr>
              <a:t>對象的機能退化或嚴重損毀而不能再用</a:t>
            </a:r>
            <a:r>
              <a:rPr lang="en-US" altLang="zh-CN" sz="2800" b="1" dirty="0">
                <a:latin typeface="微軟正黑體" panose="020B0604030504040204" pitchFamily="34" charset="-120"/>
                <a:ea typeface="微軟正黑體" panose="020B0604030504040204" pitchFamily="34" charset="-120"/>
              </a:rPr>
              <a:t>,</a:t>
            </a:r>
            <a:r>
              <a:rPr lang="zh-CN" altLang="en-US" sz="2800" b="1" dirty="0">
                <a:latin typeface="微軟正黑體" panose="020B0604030504040204" pitchFamily="34" charset="-120"/>
                <a:ea typeface="微軟正黑體" panose="020B0604030504040204" pitchFamily="34" charset="-120"/>
              </a:rPr>
              <a:t>否則也不應隨便</a:t>
            </a:r>
            <a:r>
              <a:rPr lang="zh-CN" altLang="en-US" sz="2800" b="1" dirty="0" smtClean="0">
                <a:latin typeface="微軟正黑體" panose="020B0604030504040204" pitchFamily="34" charset="-120"/>
                <a:ea typeface="微軟正黑體" panose="020B0604030504040204" pitchFamily="34" charset="-120"/>
              </a:rPr>
              <a:t>丟棄</a:t>
            </a:r>
            <a:endParaRPr lang="en-US" altLang="zh-CN" sz="2800" b="1" dirty="0" smtClean="0">
              <a:latin typeface="微軟正黑體" panose="020B0604030504040204" pitchFamily="34" charset="-120"/>
              <a:ea typeface="微軟正黑體" panose="020B0604030504040204" pitchFamily="34" charset="-120"/>
            </a:endParaRPr>
          </a:p>
          <a:p>
            <a:pPr lvl="1"/>
            <a:r>
              <a:rPr lang="zh-CN" altLang="en-US" sz="2800" b="1" dirty="0" smtClean="0">
                <a:latin typeface="微軟正黑體" panose="020B0604030504040204" pitchFamily="34" charset="-120"/>
                <a:ea typeface="微軟正黑體" panose="020B0604030504040204" pitchFamily="34" charset="-120"/>
              </a:rPr>
              <a:t>沒用</a:t>
            </a:r>
            <a:r>
              <a:rPr lang="zh-CN" altLang="en-US" sz="2800" b="1" dirty="0">
                <a:latin typeface="微軟正黑體" panose="020B0604030504040204" pitchFamily="34" charset="-120"/>
                <a:ea typeface="微軟正黑體" panose="020B0604030504040204" pitchFamily="34" charset="-120"/>
              </a:rPr>
              <a:t>但新淨的物品送給有需要的</a:t>
            </a:r>
            <a:r>
              <a:rPr lang="zh-CN" altLang="en-US" sz="2800" b="1" dirty="0" smtClean="0">
                <a:latin typeface="微軟正黑體" panose="020B0604030504040204" pitchFamily="34" charset="-120"/>
                <a:ea typeface="微軟正黑體" panose="020B0604030504040204" pitchFamily="34" charset="-120"/>
              </a:rPr>
              <a:t>人</a:t>
            </a:r>
            <a:endParaRPr lang="en-US" altLang="zh-CN" sz="2800" b="1" dirty="0" smtClean="0">
              <a:latin typeface="微軟正黑體" panose="020B0604030504040204" pitchFamily="34" charset="-120"/>
              <a:ea typeface="微軟正黑體" panose="020B0604030504040204" pitchFamily="34" charset="-120"/>
            </a:endParaRPr>
          </a:p>
          <a:p>
            <a:pPr lvl="1"/>
            <a:endParaRPr lang="en-US" altLang="zh-TW" sz="2800" b="1" dirty="0">
              <a:latin typeface="微軟正黑體" panose="020B0604030504040204" pitchFamily="34" charset="-120"/>
              <a:ea typeface="微軟正黑體" panose="020B0604030504040204" pitchFamily="34" charset="-120"/>
            </a:endParaRPr>
          </a:p>
          <a:p>
            <a:pPr>
              <a:buFont typeface="Wingdings" panose="05000000000000000000" pitchFamily="2" charset="2"/>
              <a:buChar char="l"/>
            </a:pPr>
            <a:r>
              <a:rPr lang="zh-TW" altLang="en-US" sz="3200" b="1" dirty="0" smtClean="0">
                <a:latin typeface="微軟正黑體" panose="020B0604030504040204" pitchFamily="34" charset="-120"/>
                <a:ea typeface="微軟正黑體" panose="020B0604030504040204" pitchFamily="34" charset="-120"/>
              </a:rPr>
              <a:t>購物時應</a:t>
            </a:r>
            <a:r>
              <a:rPr lang="zh-TW" altLang="en-US" sz="3200" b="1" dirty="0">
                <a:latin typeface="微軟正黑體" panose="020B0604030504040204" pitchFamily="34" charset="-120"/>
                <a:ea typeface="微軟正黑體" panose="020B0604030504040204" pitchFamily="34" charset="-120"/>
              </a:rPr>
              <a:t>根據</a:t>
            </a:r>
            <a:r>
              <a:rPr lang="zh-TW" altLang="en-US" sz="3200" b="1" dirty="0">
                <a:solidFill>
                  <a:srgbClr val="7030A0"/>
                </a:solidFill>
                <a:latin typeface="微軟正黑體" panose="020B0604030504040204" pitchFamily="34" charset="-120"/>
                <a:ea typeface="微軟正黑體" panose="020B0604030504040204" pitchFamily="34" charset="-120"/>
              </a:rPr>
              <a:t>減少使用</a:t>
            </a:r>
            <a:r>
              <a:rPr lang="en-US" altLang="zh-TW" sz="3200" b="1" dirty="0">
                <a:solidFill>
                  <a:srgbClr val="7030A0"/>
                </a:solidFill>
                <a:latin typeface="微軟正黑體" panose="020B0604030504040204" pitchFamily="34" charset="-120"/>
                <a:ea typeface="微軟正黑體" panose="020B0604030504040204" pitchFamily="34" charset="-120"/>
              </a:rPr>
              <a:t>(Reduce)</a:t>
            </a:r>
            <a:r>
              <a:rPr lang="zh-TW" altLang="en-US" sz="3200" b="1" dirty="0" smtClean="0">
                <a:latin typeface="微軟正黑體" panose="020B0604030504040204" pitchFamily="34" charset="-120"/>
                <a:ea typeface="微軟正黑體" panose="020B0604030504040204" pitchFamily="34" charset="-120"/>
              </a:rPr>
              <a:t>及</a:t>
            </a:r>
            <a:r>
              <a:rPr lang="zh-TW" altLang="en-US" sz="3200" b="1" dirty="0" smtClean="0">
                <a:solidFill>
                  <a:srgbClr val="7030A0"/>
                </a:solidFill>
                <a:latin typeface="微軟正黑體" panose="020B0604030504040204" pitchFamily="34" charset="-120"/>
                <a:ea typeface="微軟正黑體" panose="020B0604030504040204" pitchFamily="34" charset="-120"/>
              </a:rPr>
              <a:t>物盡其用</a:t>
            </a:r>
            <a:r>
              <a:rPr lang="en-US" altLang="zh-TW" sz="3200" b="1" dirty="0">
                <a:solidFill>
                  <a:srgbClr val="7030A0"/>
                </a:solidFill>
                <a:latin typeface="微軟正黑體" panose="020B0604030504040204" pitchFamily="34" charset="-120"/>
                <a:ea typeface="微軟正黑體" panose="020B0604030504040204" pitchFamily="34" charset="-120"/>
              </a:rPr>
              <a:t>(Reuse)</a:t>
            </a:r>
            <a:r>
              <a:rPr lang="zh-TW" altLang="en-US" sz="3200" b="1" dirty="0">
                <a:latin typeface="微軟正黑體" panose="020B0604030504040204" pitchFamily="34" charset="-120"/>
                <a:ea typeface="微軟正黑體" panose="020B0604030504040204" pitchFamily="34" charset="-120"/>
              </a:rPr>
              <a:t>的原則而選擇適當的物品。</a:t>
            </a:r>
            <a:endParaRPr lang="en-US" altLang="zh-CN" sz="3200" b="1" dirty="0">
              <a:latin typeface="微軟正黑體" panose="020B0604030504040204" pitchFamily="34" charset="-120"/>
              <a:ea typeface="微軟正黑體" panose="020B0604030504040204" pitchFamily="34" charset="-120"/>
            </a:endParaRPr>
          </a:p>
          <a:p>
            <a:pPr marL="0" indent="0">
              <a:buNone/>
            </a:pPr>
            <a:endParaRPr lang="en-US" altLang="zh-TW" sz="3600" b="1" dirty="0" smtClean="0">
              <a:latin typeface="微軟正黑體" panose="020B0604030504040204" pitchFamily="34" charset="-120"/>
              <a:ea typeface="微軟正黑體" panose="020B0604030504040204" pitchFamily="34" charset="-120"/>
            </a:endParaRPr>
          </a:p>
          <a:p>
            <a:pPr lvl="1"/>
            <a:endParaRPr lang="zh-TW" altLang="en-US" sz="3200" b="1"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15</a:t>
            </a:fld>
            <a:endParaRPr lang="zh-TW" altLang="en-US" dirty="0"/>
          </a:p>
        </p:txBody>
      </p:sp>
    </p:spTree>
    <p:extLst>
      <p:ext uri="{BB962C8B-B14F-4D97-AF65-F5344CB8AC3E}">
        <p14:creationId xmlns:p14="http://schemas.microsoft.com/office/powerpoint/2010/main" val="35873171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312</TotalTime>
  <Words>516</Words>
  <Application>Microsoft Office PowerPoint</Application>
  <PresentationFormat>On-screen Show (4:3)</PresentationFormat>
  <Paragraphs>82</Paragraphs>
  <Slides>15</Slides>
  <Notes>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Clarity</vt:lpstr>
      <vt:lpstr>第四課</vt:lpstr>
      <vt:lpstr>下雨時…</vt:lpstr>
      <vt:lpstr>一壞即掉，不能重用?</vt:lpstr>
      <vt:lpstr>PowerPoint Presentation</vt:lpstr>
      <vt:lpstr>齊來搜查塑膠垃圾</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小總結</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 Yik Ki</dc:creator>
  <cp:lastModifiedBy>HKIEd</cp:lastModifiedBy>
  <cp:revision>64</cp:revision>
  <dcterms:created xsi:type="dcterms:W3CDTF">2016-02-18T05:59:36Z</dcterms:created>
  <dcterms:modified xsi:type="dcterms:W3CDTF">2016-07-27T08:47:54Z</dcterms:modified>
</cp:coreProperties>
</file>