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9"/>
  </p:notesMasterIdLst>
  <p:sldIdLst>
    <p:sldId id="256" r:id="rId2"/>
    <p:sldId id="268" r:id="rId3"/>
    <p:sldId id="257" r:id="rId4"/>
    <p:sldId id="270" r:id="rId5"/>
    <p:sldId id="258" r:id="rId6"/>
    <p:sldId id="284" r:id="rId7"/>
    <p:sldId id="260" r:id="rId8"/>
    <p:sldId id="261" r:id="rId9"/>
    <p:sldId id="262" r:id="rId10"/>
    <p:sldId id="267" r:id="rId11"/>
    <p:sldId id="264" r:id="rId12"/>
    <p:sldId id="265" r:id="rId13"/>
    <p:sldId id="266" r:id="rId14"/>
    <p:sldId id="283" r:id="rId15"/>
    <p:sldId id="269"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N, Wai Shun" initials="CWS" lastIdx="2"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349" autoAdjust="0"/>
  </p:normalViewPr>
  <p:slideViewPr>
    <p:cSldViewPr>
      <p:cViewPr varScale="1">
        <p:scale>
          <a:sx n="97" d="100"/>
          <a:sy n="97" d="100"/>
        </p:scale>
        <p:origin x="1320"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1EB4D87-5E64-43F8-BF87-89757D58BEAD}" type="datetimeFigureOut">
              <a:rPr lang="zh-TW" altLang="en-US" smtClean="0"/>
              <a:t>2016/11/14</a:t>
            </a:fld>
            <a:endParaRPr lang="zh-TW"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zh-TW" alt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865C5B3-6914-4A93-9AA1-BC4FFED274F3}" type="slidenum">
              <a:rPr lang="zh-TW" altLang="en-US" smtClean="0"/>
              <a:t>‹#›</a:t>
            </a:fld>
            <a:endParaRPr lang="zh-TW" altLang="en-US"/>
          </a:p>
        </p:txBody>
      </p:sp>
    </p:spTree>
    <p:extLst>
      <p:ext uri="{BB962C8B-B14F-4D97-AF65-F5344CB8AC3E}">
        <p14:creationId xmlns:p14="http://schemas.microsoft.com/office/powerpoint/2010/main" val="33934541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hk.knowledge.yahoo.com/question/question?qid=7006082803946"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recycle.epa.gov.tw/other/can1.html" TargetMode="Externa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hk.knowledge.yahoo.com/question/question?qid=7006082803946" TargetMode="External"/><Relationship Id="rId2" Type="http://schemas.openxmlformats.org/officeDocument/2006/relationships/slide" Target="../slides/slide8.xml"/><Relationship Id="rId1" Type="http://schemas.openxmlformats.org/officeDocument/2006/relationships/notesMaster" Target="../notesMasters/notesMaster1.xml"/><Relationship Id="rId4" Type="http://schemas.openxmlformats.org/officeDocument/2006/relationships/hyperlink" Target="http://recycle.epa.gov.tw/other/can1.html"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hk.knowledge.yahoo.com/question/question?qid=7006082803946"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recycle.epa.gov.tw/other/can1.html"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hk.knowledge.yahoo.com/question/question?qid=7006082803946" TargetMode="External"/><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hyperlink" Target="http://recycle.epa.gov.tw/other/can1.html"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hk.knowledge.yahoo.com/question/question?qid=7006082803946" TargetMode="External"/><Relationship Id="rId2" Type="http://schemas.openxmlformats.org/officeDocument/2006/relationships/slide" Target="../slides/slide11.xml"/><Relationship Id="rId1" Type="http://schemas.openxmlformats.org/officeDocument/2006/relationships/notesMaster" Target="../notesMasters/notesMaster1.xml"/><Relationship Id="rId4" Type="http://schemas.openxmlformats.org/officeDocument/2006/relationships/hyperlink" Target="http://recycle.epa.gov.tw/other/can1.html"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hk.knowledge.yahoo.com/question/question?qid=7006082803946"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http://recycle.epa.gov.tw/other/can1.html"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hk.knowledge.yahoo.com/question/question?qid=7006082803946"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recycle.epa.gov.tw/other/can1.html"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lnSpcReduction="10000"/>
          </a:bodyPr>
          <a:lstStyle/>
          <a:p>
            <a:pPr eaLnBrk="1" fontAlgn="auto" hangingPunct="1">
              <a:spcBef>
                <a:spcPts val="0"/>
              </a:spcBef>
              <a:spcAft>
                <a:spcPts val="0"/>
              </a:spcAft>
              <a:defRPr/>
            </a:pPr>
            <a:r>
              <a:rPr lang="en-US" altLang="zh-TW" dirty="0" smtClean="0"/>
              <a:t>1. </a:t>
            </a:r>
            <a:r>
              <a:rPr lang="zh-TW" altLang="en-US" dirty="0" smtClean="0"/>
              <a:t>ＰＥＴ</a:t>
            </a:r>
            <a:r>
              <a:rPr lang="zh-TW" altLang="en-US" smtClean="0"/>
              <a:t>（</a:t>
            </a:r>
            <a:r>
              <a:rPr lang="zh-TW" altLang="en-US" smtClean="0"/>
              <a:t>聚對</a:t>
            </a:r>
            <a:r>
              <a:rPr lang="zh-TW" altLang="en-US" dirty="0" smtClean="0"/>
              <a:t>苯二甲</a:t>
            </a:r>
            <a:r>
              <a:rPr lang="zh-TW" altLang="en-US" dirty="0" smtClean="0"/>
              <a:t>酸乙二酯） </a:t>
            </a:r>
            <a:r>
              <a:rPr lang="zh-TW" altLang="en-US" dirty="0" smtClean="0"/>
              <a:t/>
            </a:r>
            <a:br>
              <a:rPr lang="zh-TW" altLang="en-US" dirty="0" smtClean="0"/>
            </a:br>
            <a:r>
              <a:rPr lang="zh-TW" altLang="en-US" dirty="0" smtClean="0"/>
              <a:t>塑膠回收代碼１號是ＰＥＴ，用在容器上就是俗稱的寶特瓶。如清潔劑、洗髮精、礦泉水的包裝瓶子，都已在大量使用寶特瓶。</a:t>
            </a:r>
            <a:endParaRPr lang="en-US" altLang="zh-TW" dirty="0" smtClean="0"/>
          </a:p>
          <a:p>
            <a:pPr eaLnBrk="1" fontAlgn="auto" hangingPunct="1">
              <a:spcBef>
                <a:spcPts val="0"/>
              </a:spcBef>
              <a:spcAft>
                <a:spcPts val="0"/>
              </a:spcAft>
              <a:defRPr/>
            </a:pPr>
            <a:endParaRPr lang="en-US" altLang="zh-TW" dirty="0" smtClean="0"/>
          </a:p>
          <a:p>
            <a:pPr eaLnBrk="1" fontAlgn="auto" hangingPunct="1">
              <a:spcBef>
                <a:spcPts val="0"/>
              </a:spcBef>
              <a:spcAft>
                <a:spcPts val="0"/>
              </a:spcAft>
              <a:defRPr/>
            </a:pPr>
            <a:r>
              <a:rPr lang="zh-TW" altLang="en-US" dirty="0" smtClean="0"/>
              <a:t>辨識法：寶特瓶通常是無色透明的，有的加色成淺綠淺藍或茶色。圓的ＰＥＴ瓶底下方有一圓點，瓶身其他地方無接縫，是最簡單的辨識方法。</a:t>
            </a:r>
            <a:endParaRPr lang="en-US" altLang="zh-TW" dirty="0" smtClean="0"/>
          </a:p>
          <a:p>
            <a:pPr eaLnBrk="1" fontAlgn="auto" hangingPunct="1">
              <a:spcBef>
                <a:spcPts val="0"/>
              </a:spcBef>
              <a:spcAft>
                <a:spcPts val="0"/>
              </a:spcAft>
              <a:defRPr/>
            </a:pPr>
            <a:endParaRPr lang="en-US" altLang="zh-TW" dirty="0" smtClean="0"/>
          </a:p>
          <a:p>
            <a:pPr eaLnBrk="1" fontAlgn="auto" hangingPunct="1">
              <a:spcBef>
                <a:spcPts val="0"/>
              </a:spcBef>
              <a:spcAft>
                <a:spcPts val="0"/>
              </a:spcAft>
              <a:defRPr/>
            </a:pPr>
            <a:r>
              <a:rPr lang="zh-TW" altLang="en-US" dirty="0" smtClean="0"/>
              <a:t>資料來源：</a:t>
            </a:r>
            <a:r>
              <a:rPr lang="tr-TR" altLang="zh-TW" u="sng" dirty="0" smtClean="0">
                <a:hlinkClick r:id="rId3"/>
              </a:rPr>
              <a:t>http://hk.knowledge.yahoo.com/question/question?qid=7006082803946</a:t>
            </a:r>
            <a:endParaRPr lang="en-US" altLang="zh-TW" dirty="0" smtClean="0"/>
          </a:p>
          <a:p>
            <a:pPr eaLnBrk="1" fontAlgn="auto" hangingPunct="1">
              <a:spcBef>
                <a:spcPts val="0"/>
              </a:spcBef>
              <a:spcAft>
                <a:spcPts val="0"/>
              </a:spcAft>
              <a:defRPr/>
            </a:pPr>
            <a:r>
              <a:rPr lang="zh-TW" altLang="en-US" dirty="0" smtClean="0"/>
              <a:t>＿＿＿＿＿＿＿＿＿＿＿＿＿＿＿＿＿＿＿＿＿＿＿＿＿＿＿＿＿＿＿＿＿＿＿＿＿＿＿＿＿</a:t>
            </a:r>
            <a:endParaRPr lang="en-US" altLang="zh-TW" dirty="0" smtClean="0"/>
          </a:p>
          <a:p>
            <a:pPr>
              <a:defRPr/>
            </a:pPr>
            <a:r>
              <a:rPr lang="zh-TW" altLang="en-US" dirty="0" smtClean="0"/>
              <a:t>˙ＰＥＴ最初的用途是做為人造纖維，及底片、磁帶等，在 </a:t>
            </a:r>
            <a:r>
              <a:rPr lang="en-US" altLang="zh-TW" dirty="0" smtClean="0"/>
              <a:t>1976 </a:t>
            </a:r>
            <a:r>
              <a:rPr lang="zh-TW" altLang="en-US" dirty="0" smtClean="0"/>
              <a:t>年才用於飲料瓶。</a:t>
            </a:r>
          </a:p>
          <a:p>
            <a:pPr>
              <a:defRPr/>
            </a:pPr>
            <a:r>
              <a:rPr lang="zh-TW" altLang="en-US" dirty="0" smtClean="0"/>
              <a:t>˙以ＰＥＴ 為原料做成的容器，就是俗稱的「寶特瓶」。</a:t>
            </a:r>
          </a:p>
          <a:p>
            <a:pPr>
              <a:defRPr/>
            </a:pPr>
            <a:r>
              <a:rPr lang="zh-TW" altLang="en-US" dirty="0" smtClean="0"/>
              <a:t>˙寶特瓶的硬度、韌性極佳，質量輕（僅玻璃瓶重量的</a:t>
            </a:r>
            <a:r>
              <a:rPr lang="en-US" altLang="zh-TW" dirty="0" smtClean="0"/>
              <a:t>1/9 </a:t>
            </a:r>
            <a:r>
              <a:rPr lang="zh-TW" altLang="en-US" dirty="0" smtClean="0"/>
              <a:t>～ </a:t>
            </a:r>
            <a:r>
              <a:rPr lang="en-US" altLang="zh-TW" dirty="0" smtClean="0"/>
              <a:t>1/15</a:t>
            </a:r>
            <a:r>
              <a:rPr lang="zh-TW" altLang="en-US" dirty="0" smtClean="0"/>
              <a:t>），攜帶和使用方便，生產時能量消耗少， 加上不透氣、不揮發，耐酸鹼，是碳酸飲料的好包材。</a:t>
            </a:r>
          </a:p>
          <a:p>
            <a:pPr>
              <a:defRPr/>
            </a:pPr>
            <a:r>
              <a:rPr lang="zh-TW" altLang="en-US" dirty="0" smtClean="0"/>
              <a:t>˙為碳酸飲料、茶、果汁、包裝飲用水、酒及醬油等產品之主要的填充容器，此外，如清潔劑、洗髮精、食品用油、調味品、藥品、及化妝品等，近年來亦多使用</a:t>
            </a:r>
            <a:r>
              <a:rPr lang="en-US" altLang="zh-TW" dirty="0" smtClean="0"/>
              <a:t>PET</a:t>
            </a:r>
            <a:r>
              <a:rPr lang="zh-TW" altLang="en-US" dirty="0" smtClean="0"/>
              <a:t>作為包裝容器。</a:t>
            </a:r>
          </a:p>
          <a:p>
            <a:pPr>
              <a:defRPr/>
            </a:pPr>
            <a:r>
              <a:rPr lang="zh-TW" altLang="en-US" dirty="0" smtClean="0"/>
              <a:t>˙寶特瓶不耐高溫，耐溫約：</a:t>
            </a:r>
            <a:r>
              <a:rPr lang="en-US" altLang="zh-TW" dirty="0" smtClean="0"/>
              <a:t>60℃</a:t>
            </a:r>
            <a:r>
              <a:rPr lang="zh-TW" altLang="en-US" dirty="0" smtClean="0"/>
              <a:t>～</a:t>
            </a:r>
            <a:r>
              <a:rPr lang="en-US" altLang="zh-TW" dirty="0" smtClean="0"/>
              <a:t>85℃</a:t>
            </a:r>
            <a:r>
              <a:rPr lang="zh-TW" altLang="en-US" dirty="0" smtClean="0"/>
              <a:t>。</a:t>
            </a:r>
          </a:p>
          <a:p>
            <a:pPr eaLnBrk="1" fontAlgn="auto" hangingPunct="1">
              <a:spcBef>
                <a:spcPts val="0"/>
              </a:spcBef>
              <a:spcAft>
                <a:spcPts val="0"/>
              </a:spcAft>
              <a:defRPr/>
            </a:pPr>
            <a:endParaRPr lang="en-US" altLang="zh-TW" dirty="0" smtClean="0"/>
          </a:p>
          <a:p>
            <a:pPr eaLnBrk="1" fontAlgn="auto" hangingPunct="1">
              <a:spcBef>
                <a:spcPts val="0"/>
              </a:spcBef>
              <a:spcAft>
                <a:spcPts val="0"/>
              </a:spcAft>
              <a:defRPr/>
            </a:pPr>
            <a:r>
              <a:rPr lang="zh-TW" altLang="en-US" dirty="0" smtClean="0"/>
              <a:t>辨識特徵：透明、因採吹瓶製成，瓶底有一圓點（一體成型無接縫）</a:t>
            </a:r>
            <a:endParaRPr lang="en-US" altLang="zh-TW" dirty="0" smtClean="0"/>
          </a:p>
          <a:p>
            <a:pPr eaLnBrk="1" fontAlgn="auto" hangingPunct="1">
              <a:spcBef>
                <a:spcPts val="0"/>
              </a:spcBef>
              <a:spcAft>
                <a:spcPts val="0"/>
              </a:spcAft>
              <a:defRPr/>
            </a:pPr>
            <a:endParaRPr lang="en-US" altLang="zh-TW" dirty="0" smtClean="0"/>
          </a:p>
          <a:p>
            <a:pPr eaLnBrk="1" fontAlgn="auto" hangingPunct="1">
              <a:spcBef>
                <a:spcPts val="0"/>
              </a:spcBef>
              <a:spcAft>
                <a:spcPts val="0"/>
              </a:spcAft>
              <a:defRPr/>
            </a:pPr>
            <a:r>
              <a:rPr lang="zh-TW" altLang="en-US" dirty="0" smtClean="0"/>
              <a:t>資料來源：</a:t>
            </a:r>
            <a:r>
              <a:rPr lang="en-US" altLang="zh-TW" u="sng" dirty="0" smtClean="0">
                <a:hlinkClick r:id="rId4"/>
              </a:rPr>
              <a:t>http://recycle.epa.gov.tw/other/can1.html</a:t>
            </a:r>
            <a:endParaRPr lang="zh-TW" altLang="en-US" dirty="0" smtClean="0"/>
          </a:p>
          <a:p>
            <a:pPr eaLnBrk="1" fontAlgn="auto" hangingPunct="1">
              <a:spcBef>
                <a:spcPts val="0"/>
              </a:spcBef>
              <a:spcAft>
                <a:spcPts val="0"/>
              </a:spcAft>
              <a:defRPr/>
            </a:pPr>
            <a:endParaRPr lang="zh-TW" altLang="en-US" dirty="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MS PGothic" pitchFamily="34" charset="-128"/>
              </a:defRPr>
            </a:lvl1pPr>
            <a:lvl2pPr marL="742950" indent="-285750">
              <a:defRPr>
                <a:solidFill>
                  <a:schemeClr val="tx1"/>
                </a:solidFill>
                <a:latin typeface="Arial" charset="0"/>
                <a:ea typeface="MS PGothic" pitchFamily="34" charset="-128"/>
              </a:defRPr>
            </a:lvl2pPr>
            <a:lvl3pPr marL="1143000" indent="-228600">
              <a:defRPr>
                <a:solidFill>
                  <a:schemeClr val="tx1"/>
                </a:solidFill>
                <a:latin typeface="Arial" charset="0"/>
                <a:ea typeface="MS PGothic" pitchFamily="34" charset="-128"/>
              </a:defRPr>
            </a:lvl3pPr>
            <a:lvl4pPr marL="1600200" indent="-228600">
              <a:defRPr>
                <a:solidFill>
                  <a:schemeClr val="tx1"/>
                </a:solidFill>
                <a:latin typeface="Arial" charset="0"/>
                <a:ea typeface="MS PGothic" pitchFamily="34" charset="-128"/>
              </a:defRPr>
            </a:lvl4pPr>
            <a:lvl5pPr marL="2057400" indent="-22860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fld id="{BA72489E-8443-4DA9-ABEB-31AC03A4C848}" type="slidenum">
              <a:rPr lang="zh-TW" altLang="en-US" smtClean="0">
                <a:ea typeface="新細明體" charset="-120"/>
              </a:rPr>
              <a:pPr/>
              <a:t>7</a:t>
            </a:fld>
            <a:endParaRPr lang="zh-TW" altLang="en-US" smtClean="0">
              <a:ea typeface="新細明體" charset="-120"/>
            </a:endParaRPr>
          </a:p>
        </p:txBody>
      </p:sp>
    </p:spTree>
    <p:extLst>
      <p:ext uri="{BB962C8B-B14F-4D97-AF65-F5344CB8AC3E}">
        <p14:creationId xmlns:p14="http://schemas.microsoft.com/office/powerpoint/2010/main" val="16576691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zh-TW" smtClean="0"/>
              <a:t>2. </a:t>
            </a:r>
            <a:r>
              <a:rPr lang="zh-TW" altLang="en-US" smtClean="0"/>
              <a:t>ＨＤＰＥ </a:t>
            </a:r>
            <a:br>
              <a:rPr lang="zh-TW" altLang="en-US" smtClean="0"/>
            </a:br>
            <a:r>
              <a:rPr lang="zh-TW" altLang="en-US" smtClean="0"/>
              <a:t>ＰＥ（聚乙烯）是工業、生活上應用最廣的塑膠，一般常分為高密度聚乙烯（ＨＤＰＥ）與低密度聚乙烯（ＬＤＰＥ）兩種，ＰＥ對於酸性和鹼性的抵抗力都很優良，目前市面上所見到的塑膠袋及各種半透明或不透明的塑膠瓶幾乎都是ＰＥ所製造，像清潔劑、洗髮精、沐浴乳、食用油、農藥</a:t>
            </a:r>
            <a:r>
              <a:rPr lang="en-US" altLang="zh-TW" smtClean="0"/>
              <a:t>…</a:t>
            </a:r>
            <a:r>
              <a:rPr lang="zh-TW" altLang="en-US" smtClean="0"/>
              <a:t>等，大部份以ＨＤＰＥ瓶來盛裝。</a:t>
            </a:r>
            <a:endParaRPr lang="en-US" altLang="zh-TW" smtClean="0"/>
          </a:p>
          <a:p>
            <a:pPr eaLnBrk="1" hangingPunct="1"/>
            <a:endParaRPr lang="en-US" altLang="zh-TW" smtClean="0"/>
          </a:p>
          <a:p>
            <a:pPr eaLnBrk="1" hangingPunct="1"/>
            <a:r>
              <a:rPr lang="zh-TW" altLang="en-US" smtClean="0"/>
              <a:t>辨識法：多半不透明，手感似臘，塑膠袋揉搓或摩擦時有沙沙聲。</a:t>
            </a:r>
            <a:endParaRPr lang="en-US" altLang="zh-TW" smtClean="0"/>
          </a:p>
          <a:p>
            <a:pPr eaLnBrk="1" hangingPunct="1"/>
            <a:endParaRPr lang="en-US" altLang="zh-TW" smtClean="0"/>
          </a:p>
          <a:p>
            <a:pPr eaLnBrk="1" hangingPunct="1"/>
            <a:r>
              <a:rPr lang="zh-TW" altLang="en-US" smtClean="0"/>
              <a:t>資料來源：</a:t>
            </a:r>
            <a:r>
              <a:rPr lang="tr-TR" altLang="zh-TW" u="sng" smtClean="0">
                <a:hlinkClick r:id="rId3"/>
              </a:rPr>
              <a:t>http://hk.knowledge.yahoo.com/question/question?qid=7006082803946</a:t>
            </a:r>
            <a:endParaRPr lang="en-US" altLang="zh-TW" smtClean="0"/>
          </a:p>
          <a:p>
            <a:pPr eaLnBrk="1" hangingPunct="1"/>
            <a:r>
              <a:rPr lang="zh-TW" altLang="en-US" smtClean="0"/>
              <a:t>＿＿＿＿＿＿＿＿＿＿＿＿＿＿＿＿＿＿＿＿＿＿＿＿＿＿＿＿＿＿＿＿＿＿＿＿＿＿＿＿＿</a:t>
            </a:r>
            <a:endParaRPr lang="en-US" altLang="zh-TW" smtClean="0"/>
          </a:p>
          <a:p>
            <a:r>
              <a:rPr lang="zh-TW" altLang="en-US" smtClean="0"/>
              <a:t>˙ＰＥ是工業、生活上應用最廣的塑膠，一般常分為高密度聚乙烯（ＨＤＰＥ）與低密度聚乙烯（ＬＤＰＥ）兩種。</a:t>
            </a:r>
          </a:p>
          <a:p>
            <a:r>
              <a:rPr lang="zh-TW" altLang="en-US" smtClean="0"/>
              <a:t>˙ＰＥ對於酸性和鹼性的抵抗力都很優良。ＨＤＰＥ較ＬＤＰＥ熔點高、硬度大，且更耐腐蝕性液體之侵蝕。</a:t>
            </a:r>
          </a:p>
          <a:p>
            <a:r>
              <a:rPr lang="zh-TW" altLang="en-US" smtClean="0"/>
              <a:t>˙目前市面上所見到的塑膠袋及各種半透明或不透明的塑膠瓶大多屬ＰＥ材質。市售裝填乳品、清潔劑、食用油、農藥</a:t>
            </a:r>
            <a:r>
              <a:rPr lang="en-US" altLang="zh-TW" smtClean="0"/>
              <a:t>…</a:t>
            </a:r>
            <a:r>
              <a:rPr lang="zh-TW" altLang="en-US" smtClean="0"/>
              <a:t>等，多半以ＨＤＰＥ瓶來盛裝；而ＬＤＰＥ則在現代生活中可謂無所不在，不過不是因為它做成的容器，而是你隨處可見的塑膠袋，大部分的塑膠袋和塑膠膜是用ＬＤＰＥ做成的。</a:t>
            </a:r>
          </a:p>
          <a:p>
            <a:r>
              <a:rPr lang="zh-TW" altLang="en-US" smtClean="0"/>
              <a:t>˙</a:t>
            </a:r>
            <a:r>
              <a:rPr lang="en-US" altLang="zh-TW" smtClean="0"/>
              <a:t>HDPE</a:t>
            </a:r>
            <a:r>
              <a:rPr lang="zh-TW" altLang="en-US" smtClean="0"/>
              <a:t>比較耐高溫，約：</a:t>
            </a:r>
            <a:r>
              <a:rPr lang="en-US" altLang="zh-TW" smtClean="0"/>
              <a:t>90℃</a:t>
            </a:r>
            <a:r>
              <a:rPr lang="zh-TW" altLang="en-US" smtClean="0"/>
              <a:t>～</a:t>
            </a:r>
            <a:r>
              <a:rPr lang="en-US" altLang="zh-TW" smtClean="0"/>
              <a:t>110℃</a:t>
            </a:r>
            <a:r>
              <a:rPr lang="zh-TW" altLang="en-US" smtClean="0"/>
              <a:t>，</a:t>
            </a:r>
            <a:r>
              <a:rPr lang="en-US" altLang="zh-TW" smtClean="0"/>
              <a:t>LDPE</a:t>
            </a:r>
            <a:r>
              <a:rPr lang="zh-TW" altLang="en-US" smtClean="0"/>
              <a:t>則不耐高溫，約</a:t>
            </a:r>
            <a:r>
              <a:rPr lang="en-US" altLang="zh-TW" smtClean="0"/>
              <a:t>70℃</a:t>
            </a:r>
            <a:r>
              <a:rPr lang="zh-TW" altLang="en-US" smtClean="0"/>
              <a:t>～</a:t>
            </a:r>
            <a:r>
              <a:rPr lang="en-US" altLang="zh-TW" smtClean="0"/>
              <a:t>90℃</a:t>
            </a:r>
            <a:r>
              <a:rPr lang="zh-TW" altLang="en-US" smtClean="0"/>
              <a:t>。</a:t>
            </a:r>
          </a:p>
          <a:p>
            <a:pPr eaLnBrk="1" hangingPunct="1"/>
            <a:endParaRPr lang="en-US" altLang="zh-TW" smtClean="0"/>
          </a:p>
          <a:p>
            <a:pPr eaLnBrk="1" hangingPunct="1"/>
            <a:r>
              <a:rPr lang="zh-TW" altLang="en-US" smtClean="0"/>
              <a:t>辨識特徵：不透明（清潔劑瓶）或半透明（牛奶瓶）</a:t>
            </a:r>
            <a:endParaRPr lang="en-US" altLang="zh-TW" smtClean="0"/>
          </a:p>
          <a:p>
            <a:pPr eaLnBrk="1" hangingPunct="1"/>
            <a:endParaRPr lang="en-US" altLang="zh-TW" smtClean="0"/>
          </a:p>
          <a:p>
            <a:pPr eaLnBrk="1" hangingPunct="1"/>
            <a:r>
              <a:rPr lang="zh-TW" altLang="en-US" smtClean="0"/>
              <a:t>資料來源：</a:t>
            </a:r>
            <a:r>
              <a:rPr lang="en-US" altLang="zh-TW" u="sng" smtClean="0">
                <a:hlinkClick r:id="rId4"/>
              </a:rPr>
              <a:t>http://recycle.epa.gov.tw/other/can1.html</a:t>
            </a:r>
            <a:endParaRPr lang="zh-TW" altLang="en-US" smtClean="0"/>
          </a:p>
          <a:p>
            <a:pPr eaLnBrk="1" hangingPunct="1"/>
            <a:endParaRPr lang="zh-TW" altLang="en-US" smtClean="0"/>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MS PGothic" pitchFamily="34" charset="-128"/>
              </a:defRPr>
            </a:lvl1pPr>
            <a:lvl2pPr marL="742950" indent="-285750">
              <a:defRPr>
                <a:solidFill>
                  <a:schemeClr val="tx1"/>
                </a:solidFill>
                <a:latin typeface="Arial" charset="0"/>
                <a:ea typeface="MS PGothic" pitchFamily="34" charset="-128"/>
              </a:defRPr>
            </a:lvl2pPr>
            <a:lvl3pPr marL="1143000" indent="-228600">
              <a:defRPr>
                <a:solidFill>
                  <a:schemeClr val="tx1"/>
                </a:solidFill>
                <a:latin typeface="Arial" charset="0"/>
                <a:ea typeface="MS PGothic" pitchFamily="34" charset="-128"/>
              </a:defRPr>
            </a:lvl3pPr>
            <a:lvl4pPr marL="1600200" indent="-228600">
              <a:defRPr>
                <a:solidFill>
                  <a:schemeClr val="tx1"/>
                </a:solidFill>
                <a:latin typeface="Arial" charset="0"/>
                <a:ea typeface="MS PGothic" pitchFamily="34" charset="-128"/>
              </a:defRPr>
            </a:lvl4pPr>
            <a:lvl5pPr marL="2057400" indent="-22860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fld id="{719850D1-FFD2-4A3B-AB0F-B0EB038C5429}" type="slidenum">
              <a:rPr lang="zh-TW" altLang="en-US" smtClean="0">
                <a:ea typeface="新細明體" charset="-120"/>
              </a:rPr>
              <a:pPr/>
              <a:t>8</a:t>
            </a:fld>
            <a:endParaRPr lang="zh-TW" altLang="en-US" smtClean="0">
              <a:ea typeface="新細明體" charset="-120"/>
            </a:endParaRPr>
          </a:p>
        </p:txBody>
      </p:sp>
    </p:spTree>
    <p:extLst>
      <p:ext uri="{BB962C8B-B14F-4D97-AF65-F5344CB8AC3E}">
        <p14:creationId xmlns:p14="http://schemas.microsoft.com/office/powerpoint/2010/main" val="27018894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TW" smtClean="0"/>
              <a:t>3. </a:t>
            </a:r>
            <a:r>
              <a:rPr lang="zh-TW" altLang="en-US" smtClean="0"/>
              <a:t>ＰＶＣ（聚氯乙烯）</a:t>
            </a:r>
            <a:br>
              <a:rPr lang="zh-TW" altLang="en-US" smtClean="0"/>
            </a:br>
            <a:r>
              <a:rPr lang="zh-TW" altLang="en-US" smtClean="0"/>
              <a:t>ＰＶＣ的發明相當早，且多應用於工業產品中，但大多在非食品方面，像水管、雨衣、書包、建材、塑膠膜、塑膠盒等等。由於ＰＶＣ瓶透氣性高，不會用來盛裝碳酸飲料，在食品容器上以礦泉水為最大宗，沙拉油瓶亦有部份使用ＰＶＣ。　</a:t>
            </a:r>
            <a:endParaRPr lang="en-US" altLang="zh-TW" smtClean="0"/>
          </a:p>
          <a:p>
            <a:endParaRPr lang="en-US" altLang="zh-TW" smtClean="0"/>
          </a:p>
          <a:p>
            <a:r>
              <a:rPr lang="zh-TW" altLang="en-US" smtClean="0"/>
              <a:t>辨識法：圓的ＰＶＣ瓶底部為一條直線，是與寶特瓶的差別所在。ＰＶＣ用力折會有白痕出現，在太陽底下長時間曝曬後會變鐵紅色；用火燒在邊緣會有青色火焰，延燒性差，所以火源一離開就停止燃燒是其特色。（註：燃燒ＰＶＣ時可能會釋出氯乙烯有毒單體，請在空曠通風處試驗）</a:t>
            </a:r>
            <a:endParaRPr lang="en-US" altLang="zh-TW" smtClean="0"/>
          </a:p>
          <a:p>
            <a:endParaRPr lang="en-US" altLang="zh-TW" smtClean="0"/>
          </a:p>
          <a:p>
            <a:r>
              <a:rPr lang="zh-TW" altLang="en-US" smtClean="0"/>
              <a:t>資料來源：</a:t>
            </a:r>
            <a:r>
              <a:rPr lang="tr-TR" altLang="zh-TW" u="sng" smtClean="0">
                <a:hlinkClick r:id="rId3"/>
              </a:rPr>
              <a:t>http://hk.knowledge.yahoo.com/question/question?qid=7006082803946</a:t>
            </a:r>
            <a:endParaRPr lang="en-US" altLang="zh-TW" smtClean="0"/>
          </a:p>
          <a:p>
            <a:r>
              <a:rPr lang="zh-TW" altLang="en-US" smtClean="0"/>
              <a:t>＿＿＿＿＿＿＿＿＿＿＿＿＿＿＿＿＿＿＿＿＿＿＿＿＿＿＿＿＿＿＿＿＿＿＿＿＿＿＿＿＿＿＿＿＿＿</a:t>
            </a:r>
            <a:endParaRPr lang="en-US" altLang="zh-TW" smtClean="0"/>
          </a:p>
          <a:p>
            <a:r>
              <a:rPr lang="zh-TW" altLang="en-US" smtClean="0"/>
              <a:t>˙ＰＶＣ材質的發明相當早，且多應用於工業產品中，由於ＰＶＣ同樣具有其他塑膠材質的優點，且在加工、可塑性上相當優良，加上價錢便宜，使用很普遍，大多在非食品用途方面，像水管、雨衣、書包、建材、塑膠膜、塑膠盒等等。</a:t>
            </a:r>
          </a:p>
          <a:p>
            <a:r>
              <a:rPr lang="zh-TW" altLang="en-US" smtClean="0"/>
              <a:t>˙在容器用途上，多用於填充植物油、清潔劑、糕餅盒等</a:t>
            </a:r>
          </a:p>
          <a:p>
            <a:r>
              <a:rPr lang="zh-TW" altLang="en-US" smtClean="0"/>
              <a:t>˙由於該材質含有氯元素，在製瓶、填充、回收再處理之過程中疑有氯乙烯單體（ＶＣＭ）易釋出，有危害人體健康之虞，再加上近年來環保意識高漲，業者已逐漸改用其他材質為填充容器裝填產品。</a:t>
            </a:r>
          </a:p>
          <a:p>
            <a:r>
              <a:rPr lang="zh-TW" altLang="en-US" smtClean="0"/>
              <a:t>˙</a:t>
            </a:r>
            <a:r>
              <a:rPr lang="en-US" altLang="zh-TW" smtClean="0"/>
              <a:t>PVC</a:t>
            </a:r>
            <a:r>
              <a:rPr lang="zh-TW" altLang="en-US" smtClean="0"/>
              <a:t>不耐高溫，耐溫約</a:t>
            </a:r>
            <a:r>
              <a:rPr lang="en-US" altLang="zh-TW" smtClean="0"/>
              <a:t>60</a:t>
            </a:r>
            <a:r>
              <a:rPr lang="zh-TW" altLang="en-US" smtClean="0"/>
              <a:t>℃～</a:t>
            </a:r>
            <a:r>
              <a:rPr lang="en-US" altLang="zh-TW" smtClean="0"/>
              <a:t>80</a:t>
            </a:r>
            <a:r>
              <a:rPr lang="zh-TW" altLang="en-US" smtClean="0"/>
              <a:t>℃。</a:t>
            </a:r>
          </a:p>
          <a:p>
            <a:endParaRPr lang="en-US" altLang="zh-TW" smtClean="0"/>
          </a:p>
          <a:p>
            <a:r>
              <a:rPr lang="zh-TW" altLang="en-US" smtClean="0"/>
              <a:t>辨識特徵：透明、瓶底有一條線。</a:t>
            </a:r>
            <a:endParaRPr lang="en-US" altLang="zh-TW" smtClean="0"/>
          </a:p>
          <a:p>
            <a:endParaRPr lang="en-US" altLang="zh-TW" smtClean="0"/>
          </a:p>
          <a:p>
            <a:r>
              <a:rPr lang="zh-TW" altLang="en-US" smtClean="0"/>
              <a:t>資料來源：</a:t>
            </a:r>
            <a:r>
              <a:rPr lang="en-US" altLang="zh-TW" u="sng" smtClean="0">
                <a:hlinkClick r:id="rId4"/>
              </a:rPr>
              <a:t>http://recycle.epa.gov.tw/other/can1.html</a:t>
            </a:r>
            <a:endParaRPr lang="zh-TW" altLang="en-US" smtClean="0"/>
          </a:p>
          <a:p>
            <a:r>
              <a:rPr lang="zh-TW" altLang="en-US" smtClean="0"/>
              <a:t>　</a:t>
            </a:r>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MS PGothic" pitchFamily="34" charset="-128"/>
              </a:defRPr>
            </a:lvl1pPr>
            <a:lvl2pPr marL="742950" indent="-285750">
              <a:defRPr>
                <a:solidFill>
                  <a:schemeClr val="tx1"/>
                </a:solidFill>
                <a:latin typeface="Arial" charset="0"/>
                <a:ea typeface="MS PGothic" pitchFamily="34" charset="-128"/>
              </a:defRPr>
            </a:lvl2pPr>
            <a:lvl3pPr marL="1143000" indent="-228600">
              <a:defRPr>
                <a:solidFill>
                  <a:schemeClr val="tx1"/>
                </a:solidFill>
                <a:latin typeface="Arial" charset="0"/>
                <a:ea typeface="MS PGothic" pitchFamily="34" charset="-128"/>
              </a:defRPr>
            </a:lvl3pPr>
            <a:lvl4pPr marL="1600200" indent="-228600">
              <a:defRPr>
                <a:solidFill>
                  <a:schemeClr val="tx1"/>
                </a:solidFill>
                <a:latin typeface="Arial" charset="0"/>
                <a:ea typeface="MS PGothic" pitchFamily="34" charset="-128"/>
              </a:defRPr>
            </a:lvl4pPr>
            <a:lvl5pPr marL="2057400" indent="-22860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fld id="{449DFE51-9F76-45A0-A799-E55CD2F42588}" type="slidenum">
              <a:rPr lang="zh-TW" altLang="en-US" smtClean="0">
                <a:ea typeface="新細明體" charset="-120"/>
              </a:rPr>
              <a:pPr/>
              <a:t>9</a:t>
            </a:fld>
            <a:endParaRPr lang="zh-TW" altLang="en-US" smtClean="0">
              <a:ea typeface="新細明體" charset="-120"/>
            </a:endParaRPr>
          </a:p>
        </p:txBody>
      </p:sp>
    </p:spTree>
    <p:extLst>
      <p:ext uri="{BB962C8B-B14F-4D97-AF65-F5344CB8AC3E}">
        <p14:creationId xmlns:p14="http://schemas.microsoft.com/office/powerpoint/2010/main" val="411479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r>
              <a:rPr lang="en-US" altLang="zh-TW" dirty="0" smtClean="0"/>
              <a:t>4. </a:t>
            </a:r>
            <a:r>
              <a:rPr lang="zh-TW" altLang="en-US" dirty="0" smtClean="0"/>
              <a:t>ＬＤＰＥ（低密度聚乙烯） </a:t>
            </a:r>
            <a:br>
              <a:rPr lang="zh-TW" altLang="en-US" dirty="0" smtClean="0"/>
            </a:br>
            <a:r>
              <a:rPr lang="zh-TW" altLang="en-US" dirty="0" smtClean="0"/>
              <a:t>大部份的塑膠袋和塑膠膜是用ＬＤＰＥ做成的。ＬＤＰＥ做成的容器若不加色料多呈半透明像牛奶瓶、軟片盒等。</a:t>
            </a:r>
            <a:endParaRPr lang="en-US" altLang="zh-TW" dirty="0" smtClean="0"/>
          </a:p>
          <a:p>
            <a:pPr>
              <a:defRPr/>
            </a:pPr>
            <a:endParaRPr lang="en-US" altLang="zh-TW" dirty="0" smtClean="0"/>
          </a:p>
          <a:p>
            <a:pPr>
              <a:defRPr/>
            </a:pPr>
            <a:r>
              <a:rPr lang="zh-TW" altLang="en-US" dirty="0" smtClean="0"/>
              <a:t>辨識法：ＬＤＰＥ做成的塑膠袋較柔軟，揉搓時較不會發出沙沙聲，外包裝塑膠膜軟而易撕的是ＬＤＰＥ，較脆而硬的是ＰＶＣ或ＰＰ膜。</a:t>
            </a:r>
            <a:endParaRPr lang="en-US" altLang="zh-TW" dirty="0" smtClean="0"/>
          </a:p>
          <a:p>
            <a:pPr>
              <a:defRPr/>
            </a:pPr>
            <a:endParaRPr lang="en-US" altLang="zh-TW" dirty="0" smtClean="0"/>
          </a:p>
          <a:p>
            <a:pPr>
              <a:defRPr/>
            </a:pPr>
            <a:r>
              <a:rPr lang="zh-TW" altLang="en-US" dirty="0" smtClean="0"/>
              <a:t>資料來源：</a:t>
            </a:r>
            <a:r>
              <a:rPr lang="tr-TR" altLang="zh-TW" u="sng" dirty="0" smtClean="0">
                <a:hlinkClick r:id="rId3"/>
              </a:rPr>
              <a:t>http://hk.knowledge.yahoo.com/question/question?qid=7006082803946</a:t>
            </a:r>
            <a:endParaRPr lang="en-US" altLang="zh-TW" dirty="0" smtClean="0"/>
          </a:p>
          <a:p>
            <a:pPr>
              <a:defRPr/>
            </a:pPr>
            <a:r>
              <a:rPr lang="zh-TW" altLang="en-US" dirty="0" smtClean="0"/>
              <a:t>＿＿＿＿＿＿＿＿＿＿＿＿＿＿＿＿＿＿＿＿＿＿＿＿＿＿＿＿＿＿＿＿＿＿＿＿＿＿＿＿＿＿＿＿＿＿＿＿＿＿＿＿＿＿</a:t>
            </a:r>
            <a:endParaRPr lang="en-US" altLang="zh-TW" dirty="0" smtClean="0"/>
          </a:p>
          <a:p>
            <a:pPr>
              <a:defRPr/>
            </a:pPr>
            <a:r>
              <a:rPr lang="zh-TW" altLang="en-US" dirty="0" smtClean="0"/>
              <a:t>˙ＰＥ是工業、生活上應用最廣的塑膠，一般常分為高密度聚乙烯（ＨＤＰＥ）與低密度聚乙烯（ＬＤＰＥ）兩種。</a:t>
            </a:r>
          </a:p>
          <a:p>
            <a:pPr>
              <a:defRPr/>
            </a:pPr>
            <a:r>
              <a:rPr lang="zh-TW" altLang="en-US" dirty="0" smtClean="0"/>
              <a:t>˙ＰＥ對於酸性和鹼性的抵抗力都很優良。ＨＤＰＥ較ＬＤＰＥ熔點高、硬度大，且更耐腐蝕性液體之侵蝕。</a:t>
            </a:r>
          </a:p>
          <a:p>
            <a:pPr>
              <a:defRPr/>
            </a:pPr>
            <a:r>
              <a:rPr lang="zh-TW" altLang="en-US" dirty="0" smtClean="0"/>
              <a:t>˙目前市面上所見到的塑膠袋及各種半透明或不透明的塑膠瓶大多屬ＰＥ材質。市售裝填乳品、清潔劑、食用油、農藥</a:t>
            </a:r>
            <a:r>
              <a:rPr lang="en-US" altLang="zh-TW" dirty="0" smtClean="0"/>
              <a:t>…</a:t>
            </a:r>
            <a:r>
              <a:rPr lang="zh-TW" altLang="en-US" dirty="0" smtClean="0"/>
              <a:t>等，多半以ＨＤＰＥ瓶來盛裝；而ＬＤＰＥ則在現代生活中可謂無所不在，不過不是因為它做成的容器，而是你隨處可見的塑膠袋，大部分的塑膠袋和塑膠膜是用ＬＤＰＥ做成的。</a:t>
            </a:r>
          </a:p>
          <a:p>
            <a:pPr>
              <a:defRPr/>
            </a:pPr>
            <a:r>
              <a:rPr lang="zh-TW" altLang="en-US" dirty="0" smtClean="0"/>
              <a:t>˙</a:t>
            </a:r>
            <a:r>
              <a:rPr lang="en-US" altLang="zh-TW" dirty="0" smtClean="0"/>
              <a:t>HDPE</a:t>
            </a:r>
            <a:r>
              <a:rPr lang="zh-TW" altLang="en-US" dirty="0" smtClean="0"/>
              <a:t>比較耐高溫，約：</a:t>
            </a:r>
            <a:r>
              <a:rPr lang="en-US" altLang="zh-TW" dirty="0" smtClean="0"/>
              <a:t>90℃</a:t>
            </a:r>
            <a:r>
              <a:rPr lang="zh-TW" altLang="en-US" dirty="0" smtClean="0"/>
              <a:t>～</a:t>
            </a:r>
            <a:r>
              <a:rPr lang="en-US" altLang="zh-TW" dirty="0" smtClean="0"/>
              <a:t>110℃</a:t>
            </a:r>
            <a:r>
              <a:rPr lang="zh-TW" altLang="en-US" dirty="0" smtClean="0"/>
              <a:t>，</a:t>
            </a:r>
            <a:r>
              <a:rPr lang="en-US" altLang="zh-TW" dirty="0" smtClean="0"/>
              <a:t>LDPE</a:t>
            </a:r>
            <a:r>
              <a:rPr lang="zh-TW" altLang="en-US" dirty="0" smtClean="0"/>
              <a:t>則不耐高溫，約</a:t>
            </a:r>
            <a:r>
              <a:rPr lang="en-US" altLang="zh-TW" dirty="0" smtClean="0"/>
              <a:t>70℃</a:t>
            </a:r>
            <a:r>
              <a:rPr lang="zh-TW" altLang="en-US" dirty="0" smtClean="0"/>
              <a:t>～</a:t>
            </a:r>
            <a:r>
              <a:rPr lang="en-US" altLang="zh-TW" dirty="0" smtClean="0"/>
              <a:t>90℃</a:t>
            </a:r>
            <a:r>
              <a:rPr lang="zh-TW" altLang="en-US" dirty="0" smtClean="0"/>
              <a:t>。</a:t>
            </a:r>
          </a:p>
          <a:p>
            <a:pPr>
              <a:defRPr/>
            </a:pPr>
            <a:endParaRPr lang="en-US" altLang="zh-TW" dirty="0" smtClean="0"/>
          </a:p>
          <a:p>
            <a:pPr>
              <a:defRPr/>
            </a:pPr>
            <a:r>
              <a:rPr lang="zh-TW" altLang="en-US" dirty="0" smtClean="0"/>
              <a:t>資料來源：</a:t>
            </a:r>
            <a:r>
              <a:rPr lang="en-US" altLang="zh-TW" u="sng" dirty="0" smtClean="0">
                <a:hlinkClick r:id="rId4"/>
              </a:rPr>
              <a:t>http://recycle.epa.gov.tw/other/can1.html</a:t>
            </a:r>
            <a:endParaRPr lang="zh-TW" altLang="en-US" dirty="0" smtClean="0"/>
          </a:p>
          <a:p>
            <a:pPr>
              <a:defRPr/>
            </a:pPr>
            <a:endParaRPr lang="zh-TW" altLang="en-US" dirty="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MS PGothic" pitchFamily="34" charset="-128"/>
              </a:defRPr>
            </a:lvl1pPr>
            <a:lvl2pPr marL="742950" indent="-285750">
              <a:defRPr>
                <a:solidFill>
                  <a:schemeClr val="tx1"/>
                </a:solidFill>
                <a:latin typeface="Arial" charset="0"/>
                <a:ea typeface="MS PGothic" pitchFamily="34" charset="-128"/>
              </a:defRPr>
            </a:lvl2pPr>
            <a:lvl3pPr marL="1143000" indent="-228600">
              <a:defRPr>
                <a:solidFill>
                  <a:schemeClr val="tx1"/>
                </a:solidFill>
                <a:latin typeface="Arial" charset="0"/>
                <a:ea typeface="MS PGothic" pitchFamily="34" charset="-128"/>
              </a:defRPr>
            </a:lvl3pPr>
            <a:lvl4pPr marL="1600200" indent="-228600">
              <a:defRPr>
                <a:solidFill>
                  <a:schemeClr val="tx1"/>
                </a:solidFill>
                <a:latin typeface="Arial" charset="0"/>
                <a:ea typeface="MS PGothic" pitchFamily="34" charset="-128"/>
              </a:defRPr>
            </a:lvl4pPr>
            <a:lvl5pPr marL="2057400" indent="-22860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fld id="{1A44EA48-ADF6-4DD9-9D24-8B6E988F3E2E}" type="slidenum">
              <a:rPr lang="zh-TW" altLang="en-US" smtClean="0">
                <a:ea typeface="新細明體" charset="-120"/>
              </a:rPr>
              <a:pPr/>
              <a:t>10</a:t>
            </a:fld>
            <a:endParaRPr lang="zh-TW" altLang="en-US" smtClean="0">
              <a:ea typeface="新細明體" charset="-120"/>
            </a:endParaRPr>
          </a:p>
        </p:txBody>
      </p:sp>
    </p:spTree>
    <p:extLst>
      <p:ext uri="{BB962C8B-B14F-4D97-AF65-F5344CB8AC3E}">
        <p14:creationId xmlns:p14="http://schemas.microsoft.com/office/powerpoint/2010/main" val="30481813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fontScale="92500" lnSpcReduction="10000"/>
          </a:bodyPr>
          <a:lstStyle/>
          <a:p>
            <a:pPr>
              <a:defRPr/>
            </a:pPr>
            <a:r>
              <a:rPr lang="en-US" altLang="zh-TW" dirty="0" smtClean="0"/>
              <a:t>5. </a:t>
            </a:r>
            <a:r>
              <a:rPr lang="zh-TW" altLang="en-US" dirty="0" smtClean="0"/>
              <a:t>ＰＰ（聚丙烯） </a:t>
            </a:r>
            <a:br>
              <a:rPr lang="zh-TW" altLang="en-US" dirty="0" smtClean="0"/>
            </a:br>
            <a:r>
              <a:rPr lang="zh-TW" altLang="en-US" dirty="0" smtClean="0"/>
              <a:t>製瓶商常以ＰＥ製造瓶身，瓶蓋和把手用有較大硬度與強度的ＰＰ來製造，當然也有直接以ＰＰ製瓶的，最常見的是豆漿、米漿瓶，不過比較大的容器像水桶、垃圾桶、洗衣槽等多以ＰＰ做成。ＰＰ做成的免洗餐具，像「辦桌」宴會上常見的紅色塑膠碗、以及盛裝微波食品的塑膠盒，就是以 </a:t>
            </a:r>
            <a:r>
              <a:rPr lang="en-US" altLang="zh-TW" dirty="0" smtClean="0"/>
              <a:t>PP </a:t>
            </a:r>
            <a:r>
              <a:rPr lang="zh-TW" altLang="en-US" dirty="0" smtClean="0"/>
              <a:t>做成。</a:t>
            </a:r>
            <a:endParaRPr lang="en-US" altLang="zh-TW" dirty="0" smtClean="0"/>
          </a:p>
          <a:p>
            <a:pPr>
              <a:defRPr/>
            </a:pPr>
            <a:endParaRPr lang="en-US" altLang="zh-TW" dirty="0" smtClean="0"/>
          </a:p>
          <a:p>
            <a:pPr>
              <a:defRPr/>
            </a:pPr>
            <a:r>
              <a:rPr lang="zh-TW" altLang="en-US" dirty="0" smtClean="0"/>
              <a:t>辨識法：ＰＰ和ＰＥ很難分出，一般來說</a:t>
            </a:r>
            <a:r>
              <a:rPr lang="en-US" altLang="zh-TW" dirty="0" smtClean="0"/>
              <a:t>PP</a:t>
            </a:r>
            <a:r>
              <a:rPr lang="zh-TW" altLang="en-US" dirty="0" smtClean="0"/>
              <a:t>的硬度較高，且表面較有光澤， ＰＥ則像蠟製器，燃燒時ＰＥ的蠟燭味較重。</a:t>
            </a:r>
            <a:endParaRPr lang="en-US" altLang="zh-TW" dirty="0" smtClean="0"/>
          </a:p>
          <a:p>
            <a:pPr>
              <a:defRPr/>
            </a:pPr>
            <a:endParaRPr lang="en-US" altLang="zh-TW" dirty="0" smtClean="0"/>
          </a:p>
          <a:p>
            <a:pPr>
              <a:defRPr/>
            </a:pPr>
            <a:r>
              <a:rPr lang="zh-TW" altLang="en-US" dirty="0" smtClean="0"/>
              <a:t>資料來源：</a:t>
            </a:r>
            <a:r>
              <a:rPr lang="tr-TR" altLang="zh-TW" u="sng" dirty="0" smtClean="0">
                <a:hlinkClick r:id="rId3"/>
              </a:rPr>
              <a:t>http://hk.knowledge.yahoo.com/question/question?qid=7006082803946</a:t>
            </a:r>
            <a:endParaRPr lang="en-US" altLang="zh-TW" dirty="0" smtClean="0"/>
          </a:p>
          <a:p>
            <a:pPr>
              <a:defRPr/>
            </a:pPr>
            <a:r>
              <a:rPr lang="zh-TW" altLang="en-US" dirty="0" smtClean="0"/>
              <a:t>＿＿＿＿＿＿＿＿＿＿＿＿＿＿＿＿＿＿＿＿＿＿＿＿＿＿＿＿＿＿＿＿＿＿＿＿＿＿＿＿＿＿＿＿＿＿＿＿＿＿＿＿＿＿＿＿＿＿＿</a:t>
            </a:r>
            <a:endParaRPr lang="en-US" altLang="zh-TW" dirty="0" smtClean="0"/>
          </a:p>
          <a:p>
            <a:pPr>
              <a:defRPr/>
            </a:pPr>
            <a:r>
              <a:rPr lang="zh-TW" altLang="en-US" dirty="0" smtClean="0"/>
              <a:t>˙ＰＰ與ＰＥ可說是二兄弟，但若干物理性能及機械性能比ＰＥ好，因此製瓶商常以ＰＥ製造瓶身，瓶蓋和把手用有較大硬度與強度的ＰＰ來製造。</a:t>
            </a:r>
          </a:p>
          <a:p>
            <a:pPr>
              <a:defRPr/>
            </a:pPr>
            <a:r>
              <a:rPr lang="zh-TW" altLang="en-US" dirty="0" smtClean="0"/>
              <a:t>˙ＰＰ熔點高達</a:t>
            </a:r>
            <a:r>
              <a:rPr lang="en-US" altLang="zh-TW" dirty="0" smtClean="0"/>
              <a:t>167</a:t>
            </a:r>
            <a:r>
              <a:rPr lang="zh-TW" altLang="en-US" dirty="0" smtClean="0"/>
              <a:t>℃，耐熱，製品可用蒸氣消毒是其特點。</a:t>
            </a:r>
          </a:p>
          <a:p>
            <a:pPr>
              <a:defRPr/>
            </a:pPr>
            <a:r>
              <a:rPr lang="zh-TW" altLang="en-US" dirty="0" smtClean="0"/>
              <a:t>˙以ＰＰ製瓶的，最常見的是豆漿、米漿瓶，還有用來裝</a:t>
            </a:r>
            <a:r>
              <a:rPr lang="en-US" altLang="zh-TW" dirty="0" smtClean="0"/>
              <a:t>100</a:t>
            </a:r>
            <a:r>
              <a:rPr lang="zh-TW" altLang="en-US" dirty="0" smtClean="0"/>
              <a:t>％純果汁、優酪乳、果汁飲料、乳製品 </a:t>
            </a:r>
            <a:r>
              <a:rPr lang="en-US" altLang="zh-TW" dirty="0" smtClean="0"/>
              <a:t>(</a:t>
            </a:r>
            <a:r>
              <a:rPr lang="zh-TW" altLang="en-US" dirty="0" smtClean="0"/>
              <a:t>如布丁</a:t>
            </a:r>
            <a:r>
              <a:rPr lang="en-US" altLang="zh-TW" dirty="0" smtClean="0"/>
              <a:t>)</a:t>
            </a:r>
            <a:r>
              <a:rPr lang="zh-TW" altLang="en-US" dirty="0" smtClean="0"/>
              <a:t>等，</a:t>
            </a:r>
          </a:p>
          <a:p>
            <a:pPr>
              <a:defRPr/>
            </a:pPr>
            <a:r>
              <a:rPr lang="zh-TW" altLang="en-US" dirty="0" smtClean="0"/>
              <a:t>˙較大的盛器，像水桶、垃圾桶、洗衣槽、籮筐、籃子等等多是以ＰＰ做成。</a:t>
            </a:r>
          </a:p>
          <a:p>
            <a:pPr>
              <a:defRPr/>
            </a:pPr>
            <a:r>
              <a:rPr lang="zh-TW" altLang="en-US" dirty="0" smtClean="0"/>
              <a:t>˙近年來亦大量使用於製成免洗餐具或免洗杯</a:t>
            </a:r>
            <a:r>
              <a:rPr lang="en-US" altLang="zh-TW" dirty="0" smtClean="0"/>
              <a:t>(</a:t>
            </a:r>
            <a:r>
              <a:rPr lang="zh-TW" altLang="en-US" dirty="0" smtClean="0"/>
              <a:t>如供飲料店業裝填外帶飲料使用）。</a:t>
            </a:r>
          </a:p>
          <a:p>
            <a:pPr>
              <a:defRPr/>
            </a:pPr>
            <a:r>
              <a:rPr lang="zh-TW" altLang="en-US" dirty="0" smtClean="0"/>
              <a:t>˙該材質容器係屬不透明或半透明容器，具備有耐酸鹼、耐化學物質、耐碰撞及耐高溫</a:t>
            </a:r>
            <a:r>
              <a:rPr lang="en-US" altLang="zh-TW" dirty="0" smtClean="0"/>
              <a:t>(</a:t>
            </a:r>
            <a:r>
              <a:rPr lang="zh-TW" altLang="en-US" dirty="0" smtClean="0"/>
              <a:t>約</a:t>
            </a:r>
            <a:r>
              <a:rPr lang="en-US" altLang="zh-TW" dirty="0" smtClean="0"/>
              <a:t>100</a:t>
            </a:r>
            <a:r>
              <a:rPr lang="zh-TW" altLang="en-US" dirty="0" smtClean="0"/>
              <a:t>℃</a:t>
            </a:r>
            <a:r>
              <a:rPr lang="en-US" altLang="zh-TW" dirty="0" smtClean="0"/>
              <a:t>~140</a:t>
            </a:r>
            <a:r>
              <a:rPr lang="zh-TW" altLang="en-US" dirty="0" smtClean="0"/>
              <a:t>℃</a:t>
            </a:r>
            <a:r>
              <a:rPr lang="en-US" altLang="zh-TW" dirty="0" smtClean="0"/>
              <a:t>)</a:t>
            </a:r>
            <a:r>
              <a:rPr lang="zh-TW" altLang="en-US" dirty="0" smtClean="0"/>
              <a:t>等優點。</a:t>
            </a:r>
          </a:p>
          <a:p>
            <a:pPr>
              <a:defRPr/>
            </a:pPr>
            <a:endParaRPr lang="en-US" altLang="zh-TW" dirty="0" smtClean="0"/>
          </a:p>
          <a:p>
            <a:pPr>
              <a:defRPr/>
            </a:pPr>
            <a:r>
              <a:rPr lang="zh-TW" altLang="en-US" dirty="0" smtClean="0"/>
              <a:t>辨識特徵：外觀和</a:t>
            </a:r>
            <a:r>
              <a:rPr lang="en-US" altLang="zh-TW" dirty="0" smtClean="0"/>
              <a:t>PE</a:t>
            </a:r>
            <a:r>
              <a:rPr lang="zh-TW" altLang="en-US" dirty="0" smtClean="0"/>
              <a:t>容器類似，表面較粗糙，韌性更強。</a:t>
            </a:r>
            <a:endParaRPr lang="en-US" altLang="zh-TW" dirty="0" smtClean="0"/>
          </a:p>
          <a:p>
            <a:pPr>
              <a:defRPr/>
            </a:pPr>
            <a:endParaRPr lang="en-US" altLang="zh-TW" dirty="0" smtClean="0"/>
          </a:p>
          <a:p>
            <a:pPr>
              <a:defRPr/>
            </a:pPr>
            <a:r>
              <a:rPr lang="zh-TW" altLang="en-US" dirty="0" smtClean="0"/>
              <a:t>資料來源：</a:t>
            </a:r>
            <a:r>
              <a:rPr lang="en-US" altLang="zh-TW" u="sng" dirty="0" smtClean="0">
                <a:hlinkClick r:id="rId4"/>
              </a:rPr>
              <a:t>http://recycle.epa.gov.tw/other/can1.html</a:t>
            </a:r>
            <a:endParaRPr lang="zh-TW" altLang="en-US" dirty="0" smtClean="0"/>
          </a:p>
          <a:p>
            <a:pPr>
              <a:defRPr/>
            </a:pPr>
            <a:endParaRPr lang="zh-TW" altLang="en-US" dirty="0"/>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MS PGothic" pitchFamily="34" charset="-128"/>
              </a:defRPr>
            </a:lvl1pPr>
            <a:lvl2pPr marL="742950" indent="-285750">
              <a:defRPr>
                <a:solidFill>
                  <a:schemeClr val="tx1"/>
                </a:solidFill>
                <a:latin typeface="Arial" charset="0"/>
                <a:ea typeface="MS PGothic" pitchFamily="34" charset="-128"/>
              </a:defRPr>
            </a:lvl2pPr>
            <a:lvl3pPr marL="1143000" indent="-228600">
              <a:defRPr>
                <a:solidFill>
                  <a:schemeClr val="tx1"/>
                </a:solidFill>
                <a:latin typeface="Arial" charset="0"/>
                <a:ea typeface="MS PGothic" pitchFamily="34" charset="-128"/>
              </a:defRPr>
            </a:lvl3pPr>
            <a:lvl4pPr marL="1600200" indent="-228600">
              <a:defRPr>
                <a:solidFill>
                  <a:schemeClr val="tx1"/>
                </a:solidFill>
                <a:latin typeface="Arial" charset="0"/>
                <a:ea typeface="MS PGothic" pitchFamily="34" charset="-128"/>
              </a:defRPr>
            </a:lvl4pPr>
            <a:lvl5pPr marL="2057400" indent="-22860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fld id="{BC86B2F8-3883-4586-834A-392023276565}" type="slidenum">
              <a:rPr lang="zh-TW" altLang="en-US" smtClean="0">
                <a:ea typeface="新細明體" charset="-120"/>
              </a:rPr>
              <a:pPr/>
              <a:t>11</a:t>
            </a:fld>
            <a:endParaRPr lang="zh-TW" altLang="en-US" smtClean="0">
              <a:ea typeface="新細明體" charset="-120"/>
            </a:endParaRPr>
          </a:p>
        </p:txBody>
      </p:sp>
    </p:spTree>
    <p:extLst>
      <p:ext uri="{BB962C8B-B14F-4D97-AF65-F5344CB8AC3E}">
        <p14:creationId xmlns:p14="http://schemas.microsoft.com/office/powerpoint/2010/main" val="27764076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fontScale="92500" lnSpcReduction="20000"/>
          </a:bodyPr>
          <a:lstStyle/>
          <a:p>
            <a:pPr>
              <a:defRPr/>
            </a:pPr>
            <a:r>
              <a:rPr lang="en-US" altLang="zh-TW" dirty="0" smtClean="0"/>
              <a:t>6. </a:t>
            </a:r>
            <a:r>
              <a:rPr lang="zh-TW" altLang="en-US" dirty="0" smtClean="0"/>
              <a:t>ＰＳ（聚苯乙烯） </a:t>
            </a:r>
            <a:br>
              <a:rPr lang="zh-TW" altLang="en-US" dirty="0" smtClean="0"/>
            </a:br>
            <a:r>
              <a:rPr lang="zh-TW" altLang="en-US" dirty="0" smtClean="0"/>
              <a:t>ＰＳ吸水性低，且其尺寸安定性佳，主要應用於玩具、文具、滾輪、鑲襯（像冰箱的白色內襯）等，及工業的包裝緩衝材料。未發泡的ＰＳ在食品容器上有乳品業的瓶罐如養樂多、優酪乳、布丁盒、速食店飲料的杯蓋等。發泡後的平板經真空成型廣泛用於一次性餐具，如保麗龍免洗餐具。</a:t>
            </a:r>
            <a:endParaRPr lang="en-US" altLang="zh-TW" dirty="0" smtClean="0"/>
          </a:p>
          <a:p>
            <a:pPr>
              <a:defRPr/>
            </a:pPr>
            <a:endParaRPr lang="en-US" altLang="zh-TW" dirty="0" smtClean="0"/>
          </a:p>
          <a:p>
            <a:pPr>
              <a:defRPr/>
            </a:pPr>
            <a:r>
              <a:rPr lang="zh-TW" altLang="en-US" dirty="0" smtClean="0"/>
              <a:t>辨識法：未發泡的製品，輕折就有白痕出現，並有擴散現象，通常以手即可撕裂。</a:t>
            </a:r>
            <a:endParaRPr lang="en-US" altLang="zh-TW" dirty="0" smtClean="0"/>
          </a:p>
          <a:p>
            <a:pPr>
              <a:defRPr/>
            </a:pPr>
            <a:endParaRPr lang="en-US" altLang="zh-TW" dirty="0" smtClean="0"/>
          </a:p>
          <a:p>
            <a:pPr>
              <a:defRPr/>
            </a:pPr>
            <a:r>
              <a:rPr lang="zh-TW" altLang="en-US" dirty="0" smtClean="0"/>
              <a:t>資料來源：</a:t>
            </a:r>
            <a:r>
              <a:rPr lang="tr-TR" altLang="zh-TW" u="sng" dirty="0" smtClean="0">
                <a:hlinkClick r:id="rId3"/>
              </a:rPr>
              <a:t>http://hk.knowledge.yahoo.com/question/question?qid=7006082803946</a:t>
            </a:r>
            <a:endParaRPr lang="en-US" altLang="zh-TW" dirty="0" smtClean="0"/>
          </a:p>
          <a:p>
            <a:pPr>
              <a:defRPr/>
            </a:pPr>
            <a:r>
              <a:rPr lang="zh-TW" altLang="en-US" dirty="0" smtClean="0"/>
              <a:t>＿＿＿＿＿＿＿＿＿＿＿＿＿＿＿＿＿＿＿＿＿＿＿＿＿＿＿＿＿＿＿＿＿＿＿＿＿＿＿＿＿＿＿＿＿＿＿＿＿＿＿＿＿＿＿＿＿＿＿</a:t>
            </a:r>
            <a:endParaRPr lang="en-US" altLang="zh-TW" dirty="0" smtClean="0"/>
          </a:p>
          <a:p>
            <a:pPr>
              <a:defRPr/>
            </a:pPr>
            <a:r>
              <a:rPr lang="zh-TW" altLang="en-US" dirty="0" smtClean="0"/>
              <a:t>˙ＰＳ吸水性低，且其尺寸安定性佳，可用射模、壓模、擠壓、熱成型加工。</a:t>
            </a:r>
          </a:p>
          <a:p>
            <a:pPr>
              <a:defRPr/>
            </a:pPr>
            <a:r>
              <a:rPr lang="zh-TW" altLang="en-US" dirty="0" smtClean="0"/>
              <a:t>˙一般依其是否經過「發泡」製程區分為發泡與未發泡兩類。未發泡ＰＳ主要應用於建材、玩具、文具等，也可常見製成容器填充發酵乳品（如養樂多、優格等乳酸產品）等，近年來亦大量使用於製成免洗餐具，如免洗杯、沙拉盒、蛋盒等。</a:t>
            </a:r>
          </a:p>
          <a:p>
            <a:pPr>
              <a:defRPr/>
            </a:pPr>
            <a:r>
              <a:rPr lang="zh-TW" altLang="en-US" dirty="0" smtClean="0"/>
              <a:t>˙發泡ＰＳ（俗稱保麗龍）則是在製程中利用發泡劑作</a:t>
            </a:r>
            <a:r>
              <a:rPr lang="en-US" altLang="zh-TW" dirty="0" smtClean="0"/>
              <a:t>20</a:t>
            </a:r>
            <a:r>
              <a:rPr lang="zh-TW" altLang="en-US" dirty="0" smtClean="0"/>
              <a:t>倍至</a:t>
            </a:r>
            <a:r>
              <a:rPr lang="en-US" altLang="zh-TW" dirty="0" smtClean="0"/>
              <a:t>100</a:t>
            </a:r>
            <a:r>
              <a:rPr lang="zh-TW" altLang="en-US" dirty="0" smtClean="0"/>
              <a:t>倍不等之發泡，用於包裝家電或資訊物品之緩衝包材或具隔熱效果之冰淇淋盒、魚箱等，一般稱為</a:t>
            </a:r>
            <a:r>
              <a:rPr lang="en-US" altLang="zh-TW" dirty="0" smtClean="0"/>
              <a:t>EPS</a:t>
            </a:r>
            <a:r>
              <a:rPr lang="zh-TW" altLang="en-US" dirty="0" smtClean="0"/>
              <a:t>（</a:t>
            </a:r>
            <a:r>
              <a:rPr lang="en-US" altLang="zh-TW" dirty="0" smtClean="0"/>
              <a:t>Expanded Polystyrene</a:t>
            </a:r>
            <a:r>
              <a:rPr lang="zh-TW" altLang="en-US" dirty="0" smtClean="0"/>
              <a:t>）；製成免洗餐具，這種保麗龍通常先做成平板，稱為</a:t>
            </a:r>
            <a:r>
              <a:rPr lang="en-US" altLang="zh-TW" dirty="0" smtClean="0"/>
              <a:t>PSP</a:t>
            </a:r>
            <a:r>
              <a:rPr lang="zh-TW" altLang="en-US" dirty="0" smtClean="0"/>
              <a:t>（</a:t>
            </a:r>
            <a:r>
              <a:rPr lang="en-US" altLang="zh-TW" dirty="0" smtClean="0"/>
              <a:t>Expanded Polystyrene Paper</a:t>
            </a:r>
            <a:r>
              <a:rPr lang="zh-TW" altLang="en-US" dirty="0" smtClean="0"/>
              <a:t>），再成形加工成各種容器，亦有以食品級</a:t>
            </a:r>
            <a:r>
              <a:rPr lang="en-US" altLang="zh-TW" dirty="0" smtClean="0"/>
              <a:t>EPS</a:t>
            </a:r>
            <a:r>
              <a:rPr lang="zh-TW" altLang="en-US" dirty="0" smtClean="0"/>
              <a:t>注模成型的保麗龍，如咖啡杯，燒仙草杯等即是。</a:t>
            </a:r>
          </a:p>
          <a:p>
            <a:pPr>
              <a:defRPr/>
            </a:pPr>
            <a:r>
              <a:rPr lang="zh-TW" altLang="en-US" dirty="0" smtClean="0"/>
              <a:t>˙</a:t>
            </a:r>
            <a:r>
              <a:rPr lang="en-US" altLang="zh-TW" dirty="0" smtClean="0"/>
              <a:t>PS</a:t>
            </a:r>
            <a:r>
              <a:rPr lang="zh-TW" altLang="en-US" dirty="0" smtClean="0"/>
              <a:t>材質耐熱溫度約</a:t>
            </a:r>
            <a:r>
              <a:rPr lang="en-US" altLang="zh-TW" dirty="0" smtClean="0"/>
              <a:t>70℃</a:t>
            </a:r>
            <a:r>
              <a:rPr lang="zh-TW" altLang="en-US" dirty="0" smtClean="0"/>
              <a:t>～</a:t>
            </a:r>
            <a:r>
              <a:rPr lang="en-US" altLang="zh-TW" dirty="0" smtClean="0"/>
              <a:t>90℃</a:t>
            </a:r>
            <a:r>
              <a:rPr lang="zh-TW" altLang="en-US" dirty="0" smtClean="0"/>
              <a:t>，避免裝填滾燙開水，油炸食品。此外亦不宜裝含酒精或柑橘類飲料。</a:t>
            </a:r>
            <a:endParaRPr lang="en-US" altLang="zh-TW" dirty="0" smtClean="0"/>
          </a:p>
          <a:p>
            <a:pPr>
              <a:defRPr/>
            </a:pPr>
            <a:endParaRPr lang="en-US" altLang="zh-TW" dirty="0" smtClean="0"/>
          </a:p>
          <a:p>
            <a:pPr>
              <a:defRPr/>
            </a:pPr>
            <a:r>
              <a:rPr lang="zh-TW" altLang="en-US" dirty="0" smtClean="0"/>
              <a:t>辨識特徵：</a:t>
            </a:r>
            <a:r>
              <a:rPr lang="en-US" altLang="zh-TW" dirty="0" smtClean="0"/>
              <a:t>PS</a:t>
            </a:r>
            <a:r>
              <a:rPr lang="zh-TW" altLang="en-US" dirty="0" smtClean="0"/>
              <a:t>屬硬膠類的塑膠，重擊易脆裂，容器輕折有白痕出現，發泡製品即為保麗龍。</a:t>
            </a:r>
            <a:endParaRPr lang="en-US" altLang="zh-TW" dirty="0" smtClean="0"/>
          </a:p>
          <a:p>
            <a:pPr>
              <a:defRPr/>
            </a:pPr>
            <a:endParaRPr lang="en-US" altLang="zh-TW" dirty="0" smtClean="0"/>
          </a:p>
          <a:p>
            <a:pPr>
              <a:defRPr/>
            </a:pPr>
            <a:r>
              <a:rPr lang="zh-TW" altLang="en-US" dirty="0" smtClean="0"/>
              <a:t>資料來源：</a:t>
            </a:r>
            <a:r>
              <a:rPr lang="en-US" altLang="zh-TW" u="sng" dirty="0" smtClean="0">
                <a:hlinkClick r:id="rId4"/>
              </a:rPr>
              <a:t>http://recycle.epa.gov.tw/other/can1.html</a:t>
            </a:r>
            <a:endParaRPr lang="zh-TW" altLang="en-US" dirty="0" smtClean="0"/>
          </a:p>
          <a:p>
            <a:pPr>
              <a:defRPr/>
            </a:pPr>
            <a:endParaRPr lang="zh-TW" altLang="en-US" dirty="0"/>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MS PGothic" pitchFamily="34" charset="-128"/>
              </a:defRPr>
            </a:lvl1pPr>
            <a:lvl2pPr marL="742950" indent="-285750">
              <a:defRPr>
                <a:solidFill>
                  <a:schemeClr val="tx1"/>
                </a:solidFill>
                <a:latin typeface="Arial" charset="0"/>
                <a:ea typeface="MS PGothic" pitchFamily="34" charset="-128"/>
              </a:defRPr>
            </a:lvl2pPr>
            <a:lvl3pPr marL="1143000" indent="-228600">
              <a:defRPr>
                <a:solidFill>
                  <a:schemeClr val="tx1"/>
                </a:solidFill>
                <a:latin typeface="Arial" charset="0"/>
                <a:ea typeface="MS PGothic" pitchFamily="34" charset="-128"/>
              </a:defRPr>
            </a:lvl3pPr>
            <a:lvl4pPr marL="1600200" indent="-228600">
              <a:defRPr>
                <a:solidFill>
                  <a:schemeClr val="tx1"/>
                </a:solidFill>
                <a:latin typeface="Arial" charset="0"/>
                <a:ea typeface="MS PGothic" pitchFamily="34" charset="-128"/>
              </a:defRPr>
            </a:lvl4pPr>
            <a:lvl5pPr marL="2057400" indent="-22860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fld id="{7CB7CAB6-9BC8-4484-A116-F587DEE7C1F4}" type="slidenum">
              <a:rPr lang="zh-TW" altLang="en-US" smtClean="0">
                <a:ea typeface="新細明體" charset="-120"/>
              </a:rPr>
              <a:pPr/>
              <a:t>12</a:t>
            </a:fld>
            <a:endParaRPr lang="zh-TW" altLang="en-US" smtClean="0">
              <a:ea typeface="新細明體" charset="-120"/>
            </a:endParaRPr>
          </a:p>
        </p:txBody>
      </p:sp>
    </p:spTree>
    <p:extLst>
      <p:ext uri="{BB962C8B-B14F-4D97-AF65-F5344CB8AC3E}">
        <p14:creationId xmlns:p14="http://schemas.microsoft.com/office/powerpoint/2010/main" val="3210957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fontScale="85000" lnSpcReduction="20000"/>
          </a:bodyPr>
          <a:lstStyle/>
          <a:p>
            <a:pPr>
              <a:defRPr/>
            </a:pPr>
            <a:r>
              <a:rPr lang="en-US" altLang="zh-TW" dirty="0" smtClean="0"/>
              <a:t>7. </a:t>
            </a:r>
            <a:r>
              <a:rPr lang="zh-TW" altLang="en-US" dirty="0" smtClean="0"/>
              <a:t>ＯＴＨＥＲ（其他） </a:t>
            </a:r>
            <a:br>
              <a:rPr lang="zh-TW" altLang="en-US" dirty="0" smtClean="0"/>
            </a:br>
            <a:r>
              <a:rPr lang="zh-TW" altLang="en-US" dirty="0" smtClean="0"/>
              <a:t>其他類塑膠材質標示７號的情形很多，在回收處理上也較困難，如牙膏瓶。</a:t>
            </a:r>
            <a:endParaRPr lang="en-US" altLang="zh-TW" dirty="0" smtClean="0"/>
          </a:p>
          <a:p>
            <a:pPr>
              <a:defRPr/>
            </a:pPr>
            <a:endParaRPr lang="en-US" altLang="zh-TW" dirty="0" smtClean="0"/>
          </a:p>
          <a:p>
            <a:pPr>
              <a:defRPr/>
            </a:pPr>
            <a:r>
              <a:rPr lang="zh-TW" altLang="en-US" dirty="0" smtClean="0"/>
              <a:t>資料來源：</a:t>
            </a:r>
            <a:r>
              <a:rPr lang="tr-TR" altLang="zh-TW" u="sng" dirty="0" smtClean="0">
                <a:hlinkClick r:id="rId3"/>
              </a:rPr>
              <a:t>http://hk.knowledge.yahoo.com/question/question?qid=7006082803946</a:t>
            </a:r>
            <a:endParaRPr lang="en-US" altLang="zh-TW" dirty="0" smtClean="0"/>
          </a:p>
          <a:p>
            <a:pPr>
              <a:defRPr/>
            </a:pPr>
            <a:r>
              <a:rPr lang="zh-TW" altLang="en-US" dirty="0" smtClean="0"/>
              <a:t>＿＿＿＿＿＿＿＿＿＿＿＿＿＿＿＿＿＿＿＿＿＿＿＿＿＿＿＿＿＿＿＿＿＿＿＿＿＿＿＿＿＿＿＿＿＿＿＿＿＿＿＿＿＿＿＿＿＿＿＿</a:t>
            </a:r>
            <a:endParaRPr lang="en-US" altLang="zh-TW" dirty="0" smtClean="0"/>
          </a:p>
          <a:p>
            <a:pPr>
              <a:defRPr/>
            </a:pPr>
            <a:endParaRPr lang="en-US" altLang="zh-TW" b="1" dirty="0" smtClean="0"/>
          </a:p>
          <a:p>
            <a:pPr>
              <a:defRPr/>
            </a:pPr>
            <a:r>
              <a:rPr lang="en-US" altLang="zh-TW" b="1" dirty="0" smtClean="0"/>
              <a:t>- </a:t>
            </a:r>
            <a:r>
              <a:rPr lang="zh-TW" altLang="en-US" b="1" dirty="0" smtClean="0"/>
              <a:t>美耐皿樹脂 － </a:t>
            </a:r>
            <a:r>
              <a:rPr lang="zh-TW" altLang="en-US" dirty="0" smtClean="0"/>
              <a:t>透明偏白、不建議裝盛熱食</a:t>
            </a:r>
            <a:endParaRPr lang="en-US" altLang="zh-TW" dirty="0" smtClean="0"/>
          </a:p>
          <a:p>
            <a:pPr eaLnBrk="1" hangingPunct="1">
              <a:defRPr/>
            </a:pPr>
            <a:r>
              <a:rPr lang="en-US" altLang="zh-TW" b="1" dirty="0" smtClean="0"/>
              <a:t>- </a:t>
            </a:r>
            <a:r>
              <a:rPr lang="zh-TW" altLang="zh-TW" b="1" dirty="0" smtClean="0"/>
              <a:t>聚甲基丙烯酸甲酯</a:t>
            </a:r>
            <a:r>
              <a:rPr lang="zh-TW" altLang="en-US" b="1" dirty="0" smtClean="0"/>
              <a:t>（</a:t>
            </a:r>
            <a:r>
              <a:rPr lang="en-US" altLang="zh-TW" b="1" dirty="0" smtClean="0"/>
              <a:t>PMMA</a:t>
            </a:r>
            <a:r>
              <a:rPr lang="zh-TW" altLang="en-US" b="1" dirty="0" smtClean="0"/>
              <a:t>，俗稱「阿加力膠」） </a:t>
            </a:r>
            <a:r>
              <a:rPr lang="zh-TW" altLang="en-US" dirty="0" smtClean="0"/>
              <a:t>－ 透明、</a:t>
            </a:r>
            <a:r>
              <a:rPr lang="en-US" altLang="zh-TW" dirty="0" smtClean="0"/>
              <a:t> </a:t>
            </a:r>
            <a:r>
              <a:rPr lang="zh-TW" altLang="en-US" dirty="0" smtClean="0"/>
              <a:t>經常用作替代玻璃材料</a:t>
            </a:r>
            <a:endParaRPr lang="en-US" altLang="zh-TW" dirty="0" smtClean="0"/>
          </a:p>
          <a:p>
            <a:pPr>
              <a:buFont typeface="Wingdings" pitchFamily="2" charset="2"/>
              <a:buNone/>
              <a:defRPr/>
            </a:pPr>
            <a:r>
              <a:rPr lang="en-US" altLang="zh-TW" b="1" dirty="0" smtClean="0"/>
              <a:t>- </a:t>
            </a:r>
            <a:r>
              <a:rPr lang="zh-TW" altLang="en-US" b="1" dirty="0" smtClean="0"/>
              <a:t>聚乳酸（</a:t>
            </a:r>
            <a:r>
              <a:rPr lang="en-US" altLang="zh-TW" b="1" dirty="0" smtClean="0"/>
              <a:t>PLA</a:t>
            </a:r>
            <a:r>
              <a:rPr lang="zh-TW" altLang="en-US" b="1" dirty="0" smtClean="0"/>
              <a:t>） －</a:t>
            </a:r>
            <a:r>
              <a:rPr lang="zh-TW" altLang="en-US" dirty="0" smtClean="0"/>
              <a:t>不耐高溫、耐</a:t>
            </a:r>
            <a:r>
              <a:rPr lang="zh-TW" altLang="zh-TW" dirty="0" smtClean="0"/>
              <a:t>熱50℃</a:t>
            </a:r>
            <a:endParaRPr lang="en-US" altLang="zh-TW" dirty="0" smtClean="0"/>
          </a:p>
          <a:p>
            <a:pPr>
              <a:buFont typeface="Wingdings" pitchFamily="2" charset="2"/>
              <a:buNone/>
              <a:defRPr/>
            </a:pPr>
            <a:r>
              <a:rPr lang="en-US" altLang="zh-TW" b="1" dirty="0" smtClean="0"/>
              <a:t>- ABS</a:t>
            </a:r>
            <a:r>
              <a:rPr lang="zh-TW" altLang="en-US" b="1" dirty="0" smtClean="0"/>
              <a:t>樹脂 </a:t>
            </a:r>
            <a:r>
              <a:rPr lang="zh-TW" altLang="en-US" dirty="0" smtClean="0"/>
              <a:t>－ 米黃色、不適用酒精</a:t>
            </a:r>
            <a:endParaRPr lang="en-US" altLang="zh-TW" dirty="0" smtClean="0"/>
          </a:p>
          <a:p>
            <a:pPr>
              <a:defRPr/>
            </a:pPr>
            <a:r>
              <a:rPr lang="zh-TW" altLang="en-US" dirty="0" smtClean="0"/>
              <a:t>＿＿＿＿＿＿＿＿＿＿＿＿＿＿＿＿＿＿＿＿＿＿＿＿＿＿＿＿＿＿＿＿＿＿＿＿＿＿＿＿＿＿＿＿＿＿＿＿＿＿＿＿＿＿＿＿＿＿＿＿</a:t>
            </a:r>
            <a:endParaRPr lang="en-US" altLang="zh-TW" dirty="0" smtClean="0"/>
          </a:p>
          <a:p>
            <a:pPr>
              <a:defRPr/>
            </a:pPr>
            <a:endParaRPr lang="en-US" altLang="zh-TW" dirty="0" smtClean="0"/>
          </a:p>
          <a:p>
            <a:pPr>
              <a:defRPr/>
            </a:pPr>
            <a:r>
              <a:rPr lang="zh-TW" altLang="en-US" dirty="0" smtClean="0"/>
              <a:t>˙</a:t>
            </a:r>
            <a:r>
              <a:rPr lang="en-US" altLang="zh-TW" dirty="0" smtClean="0"/>
              <a:t>PLA</a:t>
            </a:r>
            <a:r>
              <a:rPr lang="zh-TW" altLang="en-US" dirty="0" smtClean="0"/>
              <a:t>是完全由植物</a:t>
            </a:r>
            <a:r>
              <a:rPr lang="en-US" altLang="zh-TW" dirty="0" smtClean="0"/>
              <a:t>(</a:t>
            </a:r>
            <a:r>
              <a:rPr lang="zh-TW" altLang="en-US" dirty="0" smtClean="0"/>
              <a:t>玉米、甜菜、小麥、甘薯等</a:t>
            </a:r>
            <a:r>
              <a:rPr lang="en-US" altLang="zh-TW" dirty="0" smtClean="0"/>
              <a:t>)</a:t>
            </a:r>
            <a:r>
              <a:rPr lang="zh-TW" altLang="en-US" dirty="0" smtClean="0"/>
              <a:t>中萃取出的澱粉，經過發酵、去水及聚合等過程製造而成。具低碳低耗能的環保優勢。</a:t>
            </a:r>
          </a:p>
          <a:p>
            <a:pPr>
              <a:defRPr/>
            </a:pPr>
            <a:r>
              <a:rPr lang="zh-TW" altLang="en-US" dirty="0" smtClean="0"/>
              <a:t>˙</a:t>
            </a:r>
            <a:r>
              <a:rPr lang="en-US" altLang="zh-TW" dirty="0" smtClean="0"/>
              <a:t>PLA</a:t>
            </a:r>
            <a:r>
              <a:rPr lang="zh-TW" altLang="en-US" dirty="0" smtClean="0"/>
              <a:t>早期是開發在醫學上使用，手術縫合線及骨釘等。</a:t>
            </a:r>
          </a:p>
          <a:p>
            <a:pPr>
              <a:defRPr/>
            </a:pPr>
            <a:r>
              <a:rPr lang="zh-TW" altLang="en-US" dirty="0" smtClean="0"/>
              <a:t>˙因為是線形結構聚合物，在耐熱性和材料強度上的不足，可利用化合的方式結合其他高分子塑膠原料，以提高其性能達到部分產品所需要的機械特性。</a:t>
            </a:r>
          </a:p>
          <a:p>
            <a:pPr>
              <a:defRPr/>
            </a:pPr>
            <a:r>
              <a:rPr lang="zh-TW" altLang="en-US" dirty="0" smtClean="0"/>
              <a:t>˙適合的加工方式有：真空成型、射出成型、吹瓶、透明膜、貼合膜、保鮮膜、紙淋膜等。目前</a:t>
            </a:r>
            <a:r>
              <a:rPr lang="en-US" altLang="zh-TW" dirty="0" smtClean="0"/>
              <a:t>PLA</a:t>
            </a:r>
            <a:r>
              <a:rPr lang="zh-TW" altLang="en-US" dirty="0" smtClean="0"/>
              <a:t>的產品應用範圍有：塑膠杯、冷熱杯盤、花束包材包裝、衣物纖維等。</a:t>
            </a:r>
          </a:p>
          <a:p>
            <a:pPr>
              <a:defRPr/>
            </a:pPr>
            <a:r>
              <a:rPr lang="zh-TW" altLang="en-US" dirty="0" smtClean="0"/>
              <a:t>˙</a:t>
            </a:r>
            <a:r>
              <a:rPr lang="en-US" altLang="zh-TW" dirty="0" smtClean="0"/>
              <a:t>PLA</a:t>
            </a:r>
            <a:r>
              <a:rPr lang="zh-TW" altLang="en-US" dirty="0" smtClean="0"/>
              <a:t>不耐高溫，耐溫約</a:t>
            </a:r>
            <a:r>
              <a:rPr lang="en-US" altLang="zh-TW" dirty="0" smtClean="0"/>
              <a:t>50℃</a:t>
            </a:r>
            <a:r>
              <a:rPr lang="zh-TW" altLang="en-US" dirty="0" smtClean="0"/>
              <a:t>。</a:t>
            </a:r>
            <a:endParaRPr lang="en-US" altLang="zh-TW" dirty="0" smtClean="0"/>
          </a:p>
          <a:p>
            <a:pPr>
              <a:defRPr/>
            </a:pPr>
            <a:endParaRPr lang="zh-TW" altLang="en-US" dirty="0" smtClean="0"/>
          </a:p>
          <a:p>
            <a:pPr>
              <a:defRPr/>
            </a:pPr>
            <a:r>
              <a:rPr lang="zh-TW" altLang="en-US" dirty="0" smtClean="0"/>
              <a:t>辨識特徵：透明，與杯</a:t>
            </a:r>
            <a:r>
              <a:rPr lang="en-US" altLang="zh-TW" dirty="0" smtClean="0"/>
              <a:t>OPS</a:t>
            </a:r>
            <a:r>
              <a:rPr lang="zh-TW" altLang="en-US" dirty="0" smtClean="0"/>
              <a:t>、</a:t>
            </a:r>
            <a:r>
              <a:rPr lang="en-US" altLang="zh-TW" dirty="0" smtClean="0"/>
              <a:t>PET</a:t>
            </a:r>
            <a:r>
              <a:rPr lang="zh-TW" altLang="en-US" dirty="0" smtClean="0"/>
              <a:t>容器外觀相似，不易辨別。</a:t>
            </a:r>
            <a:endParaRPr lang="en-US" altLang="zh-TW" dirty="0" smtClean="0"/>
          </a:p>
          <a:p>
            <a:pPr>
              <a:defRPr/>
            </a:pPr>
            <a:endParaRPr lang="en-US" altLang="zh-TW" dirty="0" smtClean="0"/>
          </a:p>
          <a:p>
            <a:pPr>
              <a:defRPr/>
            </a:pPr>
            <a:r>
              <a:rPr lang="zh-TW" altLang="en-US" dirty="0" smtClean="0"/>
              <a:t>資料來源：</a:t>
            </a:r>
            <a:r>
              <a:rPr lang="en-US" altLang="zh-TW" u="sng" dirty="0" smtClean="0">
                <a:hlinkClick r:id="rId4"/>
              </a:rPr>
              <a:t>http://recycle.epa.gov.tw/other/can1.html</a:t>
            </a:r>
            <a:endParaRPr lang="en-US" altLang="zh-TW" u="sng" dirty="0" smtClean="0"/>
          </a:p>
          <a:p>
            <a:pPr>
              <a:defRPr/>
            </a:pPr>
            <a:endParaRPr lang="en-US" altLang="zh-TW" u="sng" dirty="0" smtClean="0"/>
          </a:p>
          <a:p>
            <a:pPr>
              <a:defRPr/>
            </a:pPr>
            <a:r>
              <a:rPr lang="zh-TW" altLang="en-US" dirty="0" smtClean="0"/>
              <a:t>資料來源：</a:t>
            </a:r>
            <a:r>
              <a:rPr lang="tr-TR" altLang="zh-TW" dirty="0" smtClean="0"/>
              <a:t>http://zh.wikipedia.org/wiki/%E5%A1%91%E8%86%A0%E5%88%86%E9%A1%9E%E6%A8%99%E8%AA%8C</a:t>
            </a:r>
            <a:endParaRPr lang="zh-TW" altLang="en-US" dirty="0" smtClean="0"/>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MS PGothic" pitchFamily="34" charset="-128"/>
              </a:defRPr>
            </a:lvl1pPr>
            <a:lvl2pPr marL="742950" indent="-285750">
              <a:defRPr>
                <a:solidFill>
                  <a:schemeClr val="tx1"/>
                </a:solidFill>
                <a:latin typeface="Arial" charset="0"/>
                <a:ea typeface="MS PGothic" pitchFamily="34" charset="-128"/>
              </a:defRPr>
            </a:lvl2pPr>
            <a:lvl3pPr marL="1143000" indent="-228600">
              <a:defRPr>
                <a:solidFill>
                  <a:schemeClr val="tx1"/>
                </a:solidFill>
                <a:latin typeface="Arial" charset="0"/>
                <a:ea typeface="MS PGothic" pitchFamily="34" charset="-128"/>
              </a:defRPr>
            </a:lvl3pPr>
            <a:lvl4pPr marL="1600200" indent="-228600">
              <a:defRPr>
                <a:solidFill>
                  <a:schemeClr val="tx1"/>
                </a:solidFill>
                <a:latin typeface="Arial" charset="0"/>
                <a:ea typeface="MS PGothic" pitchFamily="34" charset="-128"/>
              </a:defRPr>
            </a:lvl4pPr>
            <a:lvl5pPr marL="2057400" indent="-22860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fld id="{D72CB369-2698-4645-93F9-ED6ED4FC1A97}" type="slidenum">
              <a:rPr lang="zh-TW" altLang="en-US" smtClean="0">
                <a:ea typeface="新細明體" charset="-120"/>
              </a:rPr>
              <a:pPr/>
              <a:t>13</a:t>
            </a:fld>
            <a:endParaRPr lang="zh-TW" altLang="en-US" smtClean="0">
              <a:ea typeface="新細明體" charset="-120"/>
            </a:endParaRPr>
          </a:p>
        </p:txBody>
      </p:sp>
    </p:spTree>
    <p:extLst>
      <p:ext uri="{BB962C8B-B14F-4D97-AF65-F5344CB8AC3E}">
        <p14:creationId xmlns:p14="http://schemas.microsoft.com/office/powerpoint/2010/main" val="3341580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altLang="zh-TW"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ltLang="zh-TW" smtClean="0"/>
              <a:t>Click to edit Master subtitle style</a:t>
            </a:r>
            <a:endParaRPr lang="en-US" dirty="0"/>
          </a:p>
        </p:txBody>
      </p:sp>
      <p:sp>
        <p:nvSpPr>
          <p:cNvPr id="4" name="Date Placeholder 3"/>
          <p:cNvSpPr>
            <a:spLocks noGrp="1"/>
          </p:cNvSpPr>
          <p:nvPr>
            <p:ph type="dt" sz="half" idx="10"/>
          </p:nvPr>
        </p:nvSpPr>
        <p:spPr/>
        <p:txBody>
          <a:bodyPr/>
          <a:lstStyle/>
          <a:p>
            <a:fld id="{9D6F711D-631E-40C4-B601-60D2FFF2519A}" type="datetime1">
              <a:rPr lang="zh-TW" altLang="en-US" smtClean="0"/>
              <a:t>2016/11/14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3DA0BB7-265A-403C-9275-D587AB510EDC}" type="slidenum">
              <a:rPr lang="zh-TW" altLang="en-US" smtClean="0"/>
              <a:t>‹#›</a:t>
            </a:fld>
            <a:endParaRPr lang="zh-TW" alt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en-US"/>
          </a:p>
        </p:txBody>
      </p:sp>
      <p:sp>
        <p:nvSpPr>
          <p:cNvPr id="3" name="Content Placeholder 2"/>
          <p:cNvSpPr>
            <a:spLocks noGrp="1"/>
          </p:cNvSpPr>
          <p:nvPr>
            <p:ph idx="1"/>
          </p:nvPr>
        </p:nvSpPr>
        <p:spPr/>
        <p:txBody>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a:p>
        </p:txBody>
      </p:sp>
      <p:sp>
        <p:nvSpPr>
          <p:cNvPr id="4" name="Date Placeholder 3"/>
          <p:cNvSpPr>
            <a:spLocks noGrp="1"/>
          </p:cNvSpPr>
          <p:nvPr>
            <p:ph type="dt" sz="half" idx="10"/>
          </p:nvPr>
        </p:nvSpPr>
        <p:spPr/>
        <p:txBody>
          <a:bodyPr/>
          <a:lstStyle/>
          <a:p>
            <a:fld id="{E3D5B36C-2531-4EED-AD55-3377D0A802E9}" type="datetime1">
              <a:rPr lang="zh-TW" altLang="en-US" smtClean="0"/>
              <a:t>2016/11/14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altLang="zh-TW"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ltLang="zh-TW" smtClean="0"/>
              <a:t>Click to edit Master text styles</a:t>
            </a:r>
          </a:p>
        </p:txBody>
      </p:sp>
      <p:sp>
        <p:nvSpPr>
          <p:cNvPr id="4" name="Date Placeholder 3"/>
          <p:cNvSpPr>
            <a:spLocks noGrp="1"/>
          </p:cNvSpPr>
          <p:nvPr>
            <p:ph type="dt" sz="half" idx="10"/>
          </p:nvPr>
        </p:nvSpPr>
        <p:spPr/>
        <p:txBody>
          <a:bodyPr/>
          <a:lstStyle/>
          <a:p>
            <a:fld id="{AC1CDF1E-889B-469D-8ED9-AF6ED6A16223}" type="datetime1">
              <a:rPr lang="zh-TW" altLang="en-US" smtClean="0"/>
              <a:t>2016/11/14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3DA0BB7-265A-403C-9275-D587AB510EDC}" type="slidenum">
              <a:rPr lang="zh-TW" altLang="en-US" smtClean="0"/>
              <a:t>‹#›</a:t>
            </a:fld>
            <a:endParaRPr lang="zh-TW" alt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5" name="Date Placeholder 4"/>
          <p:cNvSpPr>
            <a:spLocks noGrp="1"/>
          </p:cNvSpPr>
          <p:nvPr>
            <p:ph type="dt" sz="half" idx="10"/>
          </p:nvPr>
        </p:nvSpPr>
        <p:spPr/>
        <p:txBody>
          <a:bodyPr/>
          <a:lstStyle/>
          <a:p>
            <a:fld id="{B27A7089-58B2-4B59-B46F-DF0FFBB2B8EA}" type="datetime1">
              <a:rPr lang="zh-TW" altLang="en-US" smtClean="0"/>
              <a:t>2016/11/14</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zh-TW"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TW"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TW"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7" name="Date Placeholder 6"/>
          <p:cNvSpPr>
            <a:spLocks noGrp="1"/>
          </p:cNvSpPr>
          <p:nvPr>
            <p:ph type="dt" sz="half" idx="10"/>
          </p:nvPr>
        </p:nvSpPr>
        <p:spPr/>
        <p:txBody>
          <a:bodyPr/>
          <a:lstStyle/>
          <a:p>
            <a:fld id="{173D1ECB-CB9E-41CA-AE0C-3A2290F05B36}" type="datetime1">
              <a:rPr lang="zh-TW" altLang="en-US" smtClean="0"/>
              <a:t>2016/11/14</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73DA0BB7-265A-403C-9275-D587AB510EDC}" type="slidenum">
              <a:rPr lang="zh-TW" altLang="en-US" smtClean="0"/>
              <a:t>‹#›</a:t>
            </a:fld>
            <a:endParaRPr lang="zh-TW" alt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en-US"/>
          </a:p>
        </p:txBody>
      </p:sp>
      <p:sp>
        <p:nvSpPr>
          <p:cNvPr id="3" name="Date Placeholder 2"/>
          <p:cNvSpPr>
            <a:spLocks noGrp="1"/>
          </p:cNvSpPr>
          <p:nvPr>
            <p:ph type="dt" sz="half" idx="10"/>
          </p:nvPr>
        </p:nvSpPr>
        <p:spPr/>
        <p:txBody>
          <a:bodyPr/>
          <a:lstStyle/>
          <a:p>
            <a:fld id="{40B3637D-07A8-43A1-9EF4-1A69FA007B15}" type="datetime1">
              <a:rPr lang="zh-TW" altLang="en-US" smtClean="0"/>
              <a:t>2016/11/14</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5FB6E0-D386-4294-B665-8AB582615BA6}" type="datetime1">
              <a:rPr lang="zh-TW" altLang="en-US" smtClean="0"/>
              <a:t>2016/11/14</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altLang="zh-TW"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TW" smtClean="0"/>
              <a:t>Click to edit Master text styles</a:t>
            </a:r>
          </a:p>
        </p:txBody>
      </p:sp>
      <p:sp>
        <p:nvSpPr>
          <p:cNvPr id="5" name="Date Placeholder 4"/>
          <p:cNvSpPr>
            <a:spLocks noGrp="1"/>
          </p:cNvSpPr>
          <p:nvPr>
            <p:ph type="dt" sz="half" idx="10"/>
          </p:nvPr>
        </p:nvSpPr>
        <p:spPr/>
        <p:txBody>
          <a:bodyPr/>
          <a:lstStyle/>
          <a:p>
            <a:fld id="{37D3A5B4-71C9-4FD7-98CB-F83D542F32AD}" type="datetime1">
              <a:rPr lang="zh-TW" altLang="en-US" smtClean="0"/>
              <a:t>2016/11/14</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73DA0BB7-265A-403C-9275-D587AB510EDC}" type="slidenum">
              <a:rPr lang="zh-TW" altLang="en-US" smtClean="0"/>
              <a:t>‹#›</a:t>
            </a:fld>
            <a:endParaRPr lang="zh-TW" alt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altLang="zh-TW"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zh-TW"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TW" smtClean="0"/>
              <a:t>Click to edit Master text styles</a:t>
            </a:r>
          </a:p>
        </p:txBody>
      </p:sp>
      <p:sp>
        <p:nvSpPr>
          <p:cNvPr id="5" name="Date Placeholder 4"/>
          <p:cNvSpPr>
            <a:spLocks noGrp="1"/>
          </p:cNvSpPr>
          <p:nvPr>
            <p:ph type="dt" sz="half" idx="10"/>
          </p:nvPr>
        </p:nvSpPr>
        <p:spPr/>
        <p:txBody>
          <a:bodyPr/>
          <a:lstStyle/>
          <a:p>
            <a:fld id="{A418F7AA-FC90-44EF-911D-735AE222C2C3}" type="datetime1">
              <a:rPr lang="zh-TW" altLang="en-US" smtClean="0"/>
              <a:t>2016/11/14</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a:p>
        </p:txBody>
      </p:sp>
      <p:sp>
        <p:nvSpPr>
          <p:cNvPr id="4" name="Date Placeholder 3"/>
          <p:cNvSpPr>
            <a:spLocks noGrp="1"/>
          </p:cNvSpPr>
          <p:nvPr>
            <p:ph type="dt" sz="half" idx="10"/>
          </p:nvPr>
        </p:nvSpPr>
        <p:spPr/>
        <p:txBody>
          <a:bodyPr/>
          <a:lstStyle/>
          <a:p>
            <a:fld id="{2B49A93A-1550-447D-8EEF-97307D88290F}" type="datetime1">
              <a:rPr lang="zh-TW" altLang="en-US" smtClean="0"/>
              <a:t>2016/11/14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altLang="zh-TW"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4" name="Date Placeholder 3"/>
          <p:cNvSpPr>
            <a:spLocks noGrp="1"/>
          </p:cNvSpPr>
          <p:nvPr>
            <p:ph type="dt" sz="half" idx="10"/>
          </p:nvPr>
        </p:nvSpPr>
        <p:spPr/>
        <p:txBody>
          <a:bodyPr/>
          <a:lstStyle/>
          <a:p>
            <a:fld id="{4C23C52E-DBD1-4389-A6D8-25CE7001B260}" type="datetime1">
              <a:rPr lang="zh-TW" altLang="en-US" smtClean="0"/>
              <a:t>2016/11/14</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3DA0BB7-265A-403C-9275-D587AB510EDC}"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altLang="zh-TW"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0AD54B7A-99DC-49E3-AF9B-F323692F8EBC}" type="datetime1">
              <a:rPr lang="zh-TW" altLang="en-US" smtClean="0"/>
              <a:t>2016/11/14</a:t>
            </a:fld>
            <a:endParaRPr lang="zh-TW" alt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zh-TW" alt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73DA0BB7-265A-403C-9275-D587AB510EDC}" type="slidenum">
              <a:rPr lang="zh-TW" altLang="en-US" smtClean="0"/>
              <a:t>‹#›</a:t>
            </a:fld>
            <a:endParaRPr lang="zh-TW"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wmf"/></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8.wmf"/></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8.wmf"/><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7.png"/><Relationship Id="rId7"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8.wmf"/></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8.wmf"/></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8.wmf"/></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33.png"/><Relationship Id="rId5" Type="http://schemas.openxmlformats.org/officeDocument/2006/relationships/image" Target="../media/image32.jpeg"/><Relationship Id="rId4" Type="http://schemas.openxmlformats.org/officeDocument/2006/relationships/image" Target="../media/image31.jpeg"/></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zh-TW" altLang="en-US" sz="6000" b="1" dirty="0" smtClean="0">
                <a:solidFill>
                  <a:schemeClr val="tx1">
                    <a:lumMod val="65000"/>
                    <a:lumOff val="35000"/>
                  </a:schemeClr>
                </a:solidFill>
                <a:latin typeface="+mj-ea"/>
              </a:rPr>
              <a:t>第七課</a:t>
            </a:r>
            <a:endParaRPr lang="zh-TW" altLang="en-US" sz="6000" b="1" dirty="0">
              <a:solidFill>
                <a:schemeClr val="tx1">
                  <a:lumMod val="65000"/>
                  <a:lumOff val="35000"/>
                </a:schemeClr>
              </a:solidFill>
              <a:latin typeface="+mj-ea"/>
            </a:endParaRPr>
          </a:p>
        </p:txBody>
      </p:sp>
      <p:sp>
        <p:nvSpPr>
          <p:cNvPr id="3" name="Subtitle 2"/>
          <p:cNvSpPr>
            <a:spLocks noGrp="1"/>
          </p:cNvSpPr>
          <p:nvPr>
            <p:ph type="subTitle" idx="1"/>
          </p:nvPr>
        </p:nvSpPr>
        <p:spPr>
          <a:xfrm>
            <a:off x="685800" y="3505200"/>
            <a:ext cx="4534272" cy="2876128"/>
          </a:xfrm>
        </p:spPr>
        <p:txBody>
          <a:bodyPr>
            <a:normAutofit/>
          </a:bodyPr>
          <a:lstStyle/>
          <a:p>
            <a:r>
              <a:rPr lang="zh-TW" altLang="zh-TW" sz="6000" b="1" dirty="0">
                <a:solidFill>
                  <a:schemeClr val="tx1">
                    <a:lumMod val="65000"/>
                    <a:lumOff val="35000"/>
                  </a:schemeClr>
                </a:solidFill>
                <a:latin typeface="+mj-ea"/>
                <a:ea typeface="+mj-ea"/>
              </a:rPr>
              <a:t>塑膠</a:t>
            </a:r>
            <a:r>
              <a:rPr lang="zh-TW" altLang="zh-TW" sz="6000" b="1" dirty="0" smtClean="0">
                <a:solidFill>
                  <a:schemeClr val="tx1">
                    <a:lumMod val="65000"/>
                    <a:lumOff val="35000"/>
                  </a:schemeClr>
                </a:solidFill>
                <a:latin typeface="+mj-ea"/>
                <a:ea typeface="+mj-ea"/>
              </a:rPr>
              <a:t>分類</a:t>
            </a:r>
            <a:r>
              <a:rPr lang="zh-TW" altLang="en-US" sz="6000" b="1" dirty="0" smtClean="0">
                <a:solidFill>
                  <a:schemeClr val="tx1">
                    <a:lumMod val="65000"/>
                    <a:lumOff val="35000"/>
                  </a:schemeClr>
                </a:solidFill>
                <a:latin typeface="+mj-ea"/>
                <a:ea typeface="+mj-ea"/>
              </a:rPr>
              <a:t>及浮沉法</a:t>
            </a:r>
            <a:endParaRPr lang="zh-TW" altLang="en-US" sz="6000" b="1" dirty="0">
              <a:solidFill>
                <a:schemeClr val="tx1">
                  <a:lumMod val="65000"/>
                  <a:lumOff val="35000"/>
                </a:schemeClr>
              </a:solidFill>
              <a:latin typeface="+mj-ea"/>
              <a:ea typeface="+mj-ea"/>
            </a:endParaRPr>
          </a:p>
          <a:p>
            <a:endParaRPr lang="zh-TW" altLang="en-US" sz="6000" b="1" dirty="0">
              <a:solidFill>
                <a:schemeClr val="tx1">
                  <a:lumMod val="65000"/>
                  <a:lumOff val="35000"/>
                </a:schemeClr>
              </a:solidFill>
              <a:latin typeface="+mj-ea"/>
              <a:ea typeface="+mj-ea"/>
            </a:endParaRPr>
          </a:p>
        </p:txBody>
      </p:sp>
      <p:pic>
        <p:nvPicPr>
          <p:cNvPr id="6"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80288" y="5991602"/>
            <a:ext cx="1611312" cy="69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528" y="273691"/>
            <a:ext cx="2857111" cy="1097775"/>
          </a:xfrm>
          <a:prstGeom prst="rect">
            <a:avLst/>
          </a:prstGeom>
        </p:spPr>
      </p:pic>
      <p:sp>
        <p:nvSpPr>
          <p:cNvPr id="4" name="Slide Number Placeholder 3"/>
          <p:cNvSpPr>
            <a:spLocks noGrp="1"/>
          </p:cNvSpPr>
          <p:nvPr>
            <p:ph type="sldNum" sz="quarter" idx="12"/>
          </p:nvPr>
        </p:nvSpPr>
        <p:spPr/>
        <p:txBody>
          <a:bodyPr/>
          <a:lstStyle/>
          <a:p>
            <a:fld id="{73DA0BB7-265A-403C-9275-D587AB510EDC}" type="slidenum">
              <a:rPr lang="zh-TW" altLang="en-US" smtClean="0"/>
              <a:t>1</a:t>
            </a:fld>
            <a:endParaRPr lang="zh-TW" altLang="en-US"/>
          </a:p>
        </p:txBody>
      </p:sp>
    </p:spTree>
    <p:extLst>
      <p:ext uri="{BB962C8B-B14F-4D97-AF65-F5344CB8AC3E}">
        <p14:creationId xmlns:p14="http://schemas.microsoft.com/office/powerpoint/2010/main" val="37608119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576" y="4036077"/>
            <a:ext cx="2105616" cy="2808365"/>
          </a:xfrm>
          <a:prstGeom prst="rect">
            <a:avLst/>
          </a:prstGeom>
        </p:spPr>
      </p:pic>
      <p:sp>
        <p:nvSpPr>
          <p:cNvPr id="5" name="Oval Callout 4"/>
          <p:cNvSpPr/>
          <p:nvPr/>
        </p:nvSpPr>
        <p:spPr>
          <a:xfrm>
            <a:off x="755576" y="476672"/>
            <a:ext cx="7776864" cy="3744416"/>
          </a:xfrm>
          <a:prstGeom prst="wedgeEllipseCallout">
            <a:avLst>
              <a:gd name="adj1" fmla="val -28139"/>
              <a:gd name="adj2" fmla="val 54202"/>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zh-TW" altLang="en-US" sz="40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回收三個</a:t>
            </a:r>
            <a:r>
              <a:rPr lang="en-US" altLang="zh-TW" sz="4000" dirty="0">
                <a:latin typeface="微軟正黑體" panose="020B0604030504040204" pitchFamily="34" charset="-120"/>
                <a:ea typeface="微軟正黑體" panose="020B0604030504040204" pitchFamily="34" charset="-120"/>
              </a:rPr>
              <a:t>“</a:t>
            </a:r>
            <a:r>
              <a:rPr lang="en-US" altLang="zh-TW" sz="4000" dirty="0">
                <a:solidFill>
                  <a:srgbClr val="FF0000"/>
                </a:solidFill>
                <a:latin typeface="微軟正黑體" panose="020B0604030504040204" pitchFamily="34" charset="-120"/>
                <a:ea typeface="微軟正黑體" panose="020B0604030504040204" pitchFamily="34" charset="-120"/>
              </a:rPr>
              <a:t>C</a:t>
            </a:r>
            <a:r>
              <a:rPr lang="en-US" altLang="zh-TW" sz="4000" dirty="0">
                <a:latin typeface="微軟正黑體" panose="020B0604030504040204" pitchFamily="34" charset="-120"/>
                <a:ea typeface="微軟正黑體" panose="020B0604030504040204" pitchFamily="34" charset="-120"/>
              </a:rPr>
              <a:t>”</a:t>
            </a:r>
            <a:r>
              <a:rPr lang="zh-TW" altLang="en-US" sz="40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中最重要的是</a:t>
            </a:r>
            <a:r>
              <a:rPr lang="zh-TW" altLang="en-US" sz="4000" b="1" dirty="0" smtClean="0">
                <a:solidFill>
                  <a:srgbClr val="FFFF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「分類」</a:t>
            </a:r>
            <a:r>
              <a:rPr lang="zh-TW" altLang="en-US" sz="40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一步</a:t>
            </a:r>
            <a:r>
              <a:rPr lang="en-US" altLang="zh-TW" sz="40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40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我們可以如何做到呢</a:t>
            </a:r>
            <a:r>
              <a:rPr lang="en-US" altLang="zh-TW" sz="40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endParaRPr lang="zh-TW" altLang="en-US" sz="4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2</a:t>
            </a:fld>
            <a:endParaRPr lang="zh-TW" altLang="en-US"/>
          </a:p>
        </p:txBody>
      </p:sp>
    </p:spTree>
    <p:extLst>
      <p:ext uri="{BB962C8B-B14F-4D97-AF65-F5344CB8AC3E}">
        <p14:creationId xmlns:p14="http://schemas.microsoft.com/office/powerpoint/2010/main" val="20645942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17499" y="1772816"/>
            <a:ext cx="4493538" cy="830997"/>
          </a:xfrm>
          <a:prstGeom prst="rect">
            <a:avLst/>
          </a:prstGeom>
        </p:spPr>
        <p:txBody>
          <a:bodyPr wrap="none">
            <a:spAutoFit/>
          </a:bodyPr>
          <a:lstStyle/>
          <a:p>
            <a:r>
              <a:rPr lang="zh-CN" altLang="zh-HK" sz="4800" b="1" i="1" dirty="0">
                <a:solidFill>
                  <a:schemeClr val="tx1">
                    <a:lumMod val="75000"/>
                    <a:lumOff val="2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為甚麼要分類？</a:t>
            </a:r>
            <a:endParaRPr lang="zh-TW" altLang="en-US" sz="4800" b="1" i="1" dirty="0">
              <a:solidFill>
                <a:schemeClr val="tx1">
                  <a:lumMod val="75000"/>
                  <a:lumOff val="2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5" name="Rectangle 4"/>
          <p:cNvSpPr/>
          <p:nvPr/>
        </p:nvSpPr>
        <p:spPr>
          <a:xfrm>
            <a:off x="317499" y="4163474"/>
            <a:ext cx="5724644" cy="830997"/>
          </a:xfrm>
          <a:prstGeom prst="rect">
            <a:avLst/>
          </a:prstGeom>
        </p:spPr>
        <p:txBody>
          <a:bodyPr wrap="none">
            <a:spAutoFit/>
          </a:bodyPr>
          <a:lstStyle/>
          <a:p>
            <a:r>
              <a:rPr lang="zh-TW" altLang="en-US" sz="4800" b="1" i="1" dirty="0">
                <a:solidFill>
                  <a:schemeClr val="tx1">
                    <a:lumMod val="75000"/>
                    <a:lumOff val="2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塑</a:t>
            </a:r>
            <a:r>
              <a:rPr lang="zh-CN" altLang="zh-HK" sz="4800" b="1" i="1" dirty="0">
                <a:solidFill>
                  <a:schemeClr val="tx1">
                    <a:lumMod val="75000"/>
                    <a:lumOff val="2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膠可分為多少類？</a:t>
            </a:r>
            <a:endParaRPr lang="zh-TW" altLang="en-US" sz="4800" b="1" i="1" dirty="0">
              <a:solidFill>
                <a:schemeClr val="tx1">
                  <a:lumMod val="75000"/>
                  <a:lumOff val="2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cxnSp>
        <p:nvCxnSpPr>
          <p:cNvPr id="7" name="Straight Arrow Connector 6"/>
          <p:cNvCxnSpPr/>
          <p:nvPr/>
        </p:nvCxnSpPr>
        <p:spPr>
          <a:xfrm flipV="1">
            <a:off x="6063382" y="4525109"/>
            <a:ext cx="771901" cy="1"/>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8" name="TextBox 7"/>
          <p:cNvSpPr txBox="1"/>
          <p:nvPr/>
        </p:nvSpPr>
        <p:spPr>
          <a:xfrm>
            <a:off x="7207284" y="4109610"/>
            <a:ext cx="1167307" cy="830997"/>
          </a:xfrm>
          <a:prstGeom prst="rect">
            <a:avLst/>
          </a:prstGeom>
          <a:noFill/>
        </p:spPr>
        <p:txBody>
          <a:bodyPr wrap="none" rtlCol="0">
            <a:spAutoFit/>
          </a:bodyPr>
          <a:lstStyle/>
          <a:p>
            <a:r>
              <a:rPr lang="en-US" altLang="zh-TW" sz="4800" b="1" dirty="0" smtClean="0">
                <a:solidFill>
                  <a:schemeClr val="tx1">
                    <a:lumMod val="75000"/>
                    <a:lumOff val="2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7</a:t>
            </a:r>
            <a:r>
              <a:rPr lang="zh-TW" altLang="en-US" sz="4800" b="1" dirty="0" smtClean="0">
                <a:solidFill>
                  <a:schemeClr val="tx1">
                    <a:lumMod val="75000"/>
                    <a:lumOff val="2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類</a:t>
            </a:r>
            <a:endParaRPr lang="zh-TW" altLang="en-US" sz="4800" b="1" dirty="0">
              <a:solidFill>
                <a:schemeClr val="tx1">
                  <a:lumMod val="75000"/>
                  <a:lumOff val="2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cxnSp>
        <p:nvCxnSpPr>
          <p:cNvPr id="10" name="Straight Arrow Connector 9"/>
          <p:cNvCxnSpPr/>
          <p:nvPr/>
        </p:nvCxnSpPr>
        <p:spPr>
          <a:xfrm flipV="1">
            <a:off x="4819076" y="2134453"/>
            <a:ext cx="771901" cy="1"/>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1" name="TextBox 10"/>
          <p:cNvSpPr txBox="1"/>
          <p:nvPr/>
        </p:nvSpPr>
        <p:spPr>
          <a:xfrm>
            <a:off x="5883846" y="1718954"/>
            <a:ext cx="2646878" cy="830997"/>
          </a:xfrm>
          <a:prstGeom prst="rect">
            <a:avLst/>
          </a:prstGeom>
          <a:noFill/>
        </p:spPr>
        <p:txBody>
          <a:bodyPr wrap="none" rtlCol="0">
            <a:spAutoFit/>
          </a:bodyPr>
          <a:lstStyle/>
          <a:p>
            <a:r>
              <a:rPr lang="zh-TW" altLang="en-US" sz="4800" b="1" dirty="0" smtClean="0">
                <a:solidFill>
                  <a:schemeClr val="tx1">
                    <a:lumMod val="75000"/>
                    <a:lumOff val="2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方便回收</a:t>
            </a:r>
            <a:endParaRPr lang="zh-TW" altLang="en-US" sz="4800" b="1" dirty="0">
              <a:solidFill>
                <a:schemeClr val="tx1">
                  <a:lumMod val="75000"/>
                  <a:lumOff val="25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3</a:t>
            </a:fld>
            <a:endParaRPr lang="zh-TW" altLang="en-US"/>
          </a:p>
        </p:txBody>
      </p:sp>
    </p:spTree>
    <p:extLst>
      <p:ext uri="{BB962C8B-B14F-4D97-AF65-F5344CB8AC3E}">
        <p14:creationId xmlns:p14="http://schemas.microsoft.com/office/powerpoint/2010/main" val="2934598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www.consumer.org.hk/website/images/shoptips/2007042601/newbottlelabel.p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855" y="1268760"/>
            <a:ext cx="7618412" cy="48244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 name="Straight Arrow Connector 9"/>
          <p:cNvCxnSpPr/>
          <p:nvPr/>
        </p:nvCxnSpPr>
        <p:spPr>
          <a:xfrm flipH="1">
            <a:off x="4521061" y="1181245"/>
            <a:ext cx="792088" cy="144016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1" name="TextBox 10"/>
          <p:cNvSpPr txBox="1"/>
          <p:nvPr/>
        </p:nvSpPr>
        <p:spPr>
          <a:xfrm>
            <a:off x="4917105" y="421641"/>
            <a:ext cx="3841116" cy="769441"/>
          </a:xfrm>
          <a:prstGeom prst="rect">
            <a:avLst/>
          </a:prstGeom>
          <a:noFill/>
        </p:spPr>
        <p:txBody>
          <a:bodyPr wrap="none" rtlCol="0">
            <a:spAutoFit/>
          </a:bodyPr>
          <a:lstStyle/>
          <a:p>
            <a:r>
              <a:rPr lang="zh-TW" altLang="en-US" sz="4400" b="1" dirty="0" smtClean="0">
                <a:solidFill>
                  <a:schemeClr val="tx1">
                    <a:lumMod val="65000"/>
                    <a:lumOff val="35000"/>
                  </a:schemeClr>
                </a:solidFill>
                <a:latin typeface="微軟正黑體" panose="020B0604030504040204" pitchFamily="34" charset="-120"/>
                <a:ea typeface="微軟正黑體" panose="020B0604030504040204" pitchFamily="34" charset="-120"/>
              </a:rPr>
              <a:t>你有留意到嗎</a:t>
            </a:r>
            <a:r>
              <a:rPr lang="en-US" altLang="zh-TW" sz="4400" b="1" dirty="0" smtClean="0">
                <a:solidFill>
                  <a:schemeClr val="tx1">
                    <a:lumMod val="65000"/>
                    <a:lumOff val="35000"/>
                  </a:schemeClr>
                </a:solidFill>
                <a:latin typeface="微軟正黑體" panose="020B0604030504040204" pitchFamily="34" charset="-120"/>
                <a:ea typeface="微軟正黑體" panose="020B0604030504040204" pitchFamily="34" charset="-120"/>
              </a:rPr>
              <a:t>?</a:t>
            </a:r>
            <a:endParaRPr lang="zh-TW" altLang="en-US" sz="44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4</a:t>
            </a:fld>
            <a:endParaRPr lang="zh-TW" altLang="en-US"/>
          </a:p>
        </p:txBody>
      </p:sp>
    </p:spTree>
    <p:extLst>
      <p:ext uri="{BB962C8B-B14F-4D97-AF65-F5344CB8AC3E}">
        <p14:creationId xmlns:p14="http://schemas.microsoft.com/office/powerpoint/2010/main" val="1994363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9552" y="260649"/>
            <a:ext cx="7772400" cy="1656184"/>
          </a:xfrm>
        </p:spPr>
        <p:txBody>
          <a:bodyPr>
            <a:noAutofit/>
          </a:bodyPr>
          <a:lstStyle/>
          <a:p>
            <a:pPr>
              <a:defRPr/>
            </a:pPr>
            <a:r>
              <a:rPr lang="en-US" altLang="zh-TW" sz="4000" b="1" dirty="0">
                <a:solidFill>
                  <a:schemeClr val="tx1">
                    <a:lumMod val="65000"/>
                    <a:lumOff val="35000"/>
                  </a:schemeClr>
                </a:solidFill>
                <a:latin typeface="微軟正黑體" panose="020B0604030504040204" pitchFamily="34" charset="-120"/>
                <a:ea typeface="微軟正黑體" panose="020B0604030504040204" pitchFamily="34" charset="-120"/>
              </a:rPr>
              <a:t/>
            </a:r>
            <a:br>
              <a:rPr lang="en-US" altLang="zh-TW" sz="4000" b="1" dirty="0">
                <a:solidFill>
                  <a:schemeClr val="tx1">
                    <a:lumMod val="65000"/>
                    <a:lumOff val="35000"/>
                  </a:schemeClr>
                </a:solidFill>
                <a:latin typeface="微軟正黑體" panose="020B0604030504040204" pitchFamily="34" charset="-120"/>
                <a:ea typeface="微軟正黑體" panose="020B0604030504040204" pitchFamily="34" charset="-120"/>
              </a:rPr>
            </a:br>
            <a:r>
              <a:rPr lang="zh-TW" altLang="en-US"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你知道圖中的</a:t>
            </a:r>
            <a:r>
              <a:rPr lang="zh-TW" altLang="zh-HK"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三角形</a:t>
            </a:r>
            <a:r>
              <a:rPr lang="zh-TW" altLang="en-US" sz="4000" b="1" dirty="0">
                <a:solidFill>
                  <a:schemeClr val="tx1">
                    <a:lumMod val="65000"/>
                    <a:lumOff val="35000"/>
                  </a:schemeClr>
                </a:solidFill>
                <a:latin typeface="微軟正黑體" panose="020B0604030504040204" pitchFamily="34" charset="-120"/>
                <a:ea typeface="微軟正黑體" panose="020B0604030504040204" pitchFamily="34" charset="-120"/>
              </a:rPr>
              <a:t>和</a:t>
            </a:r>
            <a:r>
              <a:rPr lang="zh-TW" altLang="zh-HK" sz="4000" b="1" dirty="0" smtClean="0">
                <a:solidFill>
                  <a:schemeClr val="tx1">
                    <a:lumMod val="65000"/>
                    <a:lumOff val="35000"/>
                  </a:schemeClr>
                </a:solidFill>
                <a:latin typeface="微軟正黑體" panose="020B0604030504040204" pitchFamily="34" charset="-120"/>
                <a:ea typeface="微軟正黑體" panose="020B0604030504040204" pitchFamily="34" charset="-120"/>
              </a:rPr>
              <a:t>數字</a:t>
            </a:r>
            <a:r>
              <a:rPr lang="zh-TW" altLang="zh-HK" sz="4000" b="1" dirty="0">
                <a:solidFill>
                  <a:schemeClr val="tx1">
                    <a:lumMod val="65000"/>
                    <a:lumOff val="35000"/>
                  </a:schemeClr>
                </a:solidFill>
                <a:latin typeface="微軟正黑體" panose="020B0604030504040204" pitchFamily="34" charset="-120"/>
                <a:ea typeface="微軟正黑體" panose="020B0604030504040204" pitchFamily="34" charset="-120"/>
              </a:rPr>
              <a:t>分別代表甚麼？</a:t>
            </a:r>
            <a:br>
              <a:rPr lang="zh-TW" altLang="zh-HK" sz="4000" b="1" dirty="0">
                <a:solidFill>
                  <a:schemeClr val="tx1">
                    <a:lumMod val="65000"/>
                    <a:lumOff val="35000"/>
                  </a:schemeClr>
                </a:solidFill>
                <a:latin typeface="微軟正黑體" panose="020B0604030504040204" pitchFamily="34" charset="-120"/>
                <a:ea typeface="微軟正黑體" panose="020B0604030504040204" pitchFamily="34" charset="-120"/>
              </a:rPr>
            </a:br>
            <a:endParaRPr lang="zh-HK" altLang="en-US" sz="4000" b="1" dirty="0">
              <a:solidFill>
                <a:schemeClr val="tx1">
                  <a:lumMod val="65000"/>
                  <a:lumOff val="35000"/>
                </a:schemeClr>
              </a:solidFill>
              <a:latin typeface="微軟正黑體" panose="020B0604030504040204" pitchFamily="34" charset="-120"/>
              <a:ea typeface="微軟正黑體" panose="020B0604030504040204" pitchFamily="34" charset="-120"/>
            </a:endParaRPr>
          </a:p>
        </p:txBody>
      </p:sp>
      <p:pic>
        <p:nvPicPr>
          <p:cNvPr id="17412" name="Picture 4" descr="http://www.epa.gov.tw/public/MMO/epa/07_OTHER.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356" y="1810048"/>
            <a:ext cx="3267333" cy="3661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716016" y="2060848"/>
            <a:ext cx="2853666" cy="584775"/>
          </a:xfrm>
          <a:prstGeom prst="rect">
            <a:avLst/>
          </a:prstGeom>
        </p:spPr>
        <p:txBody>
          <a:bodyPr wrap="none">
            <a:spAutoFit/>
          </a:bodyPr>
          <a:lstStyle/>
          <a:p>
            <a:r>
              <a:rPr lang="zh-TW" altLang="zh-HK" sz="3200" b="1" dirty="0" smtClean="0">
                <a:solidFill>
                  <a:schemeClr val="tx1">
                    <a:lumMod val="65000"/>
                    <a:lumOff val="35000"/>
                  </a:schemeClr>
                </a:solidFill>
                <a:latin typeface="微軟正黑體" panose="020B0604030504040204" pitchFamily="34" charset="-120"/>
                <a:ea typeface="微軟正黑體" panose="020B0604030504040204" pitchFamily="34" charset="-120"/>
              </a:rPr>
              <a:t>三角形</a:t>
            </a:r>
            <a:r>
              <a:rPr lang="en-US" altLang="zh-TW" sz="3200" b="1" dirty="0" smtClean="0">
                <a:solidFill>
                  <a:schemeClr val="tx1">
                    <a:lumMod val="65000"/>
                    <a:lumOff val="35000"/>
                  </a:schemeClr>
                </a:solidFill>
                <a:latin typeface="微軟正黑體" panose="020B0604030504040204" pitchFamily="34" charset="-120"/>
                <a:ea typeface="微軟正黑體" panose="020B0604030504040204" pitchFamily="34" charset="-120"/>
              </a:rPr>
              <a:t>:</a:t>
            </a:r>
            <a:r>
              <a:rPr lang="zh-TW" altLang="en-US" sz="3200" b="1" dirty="0" smtClean="0">
                <a:solidFill>
                  <a:schemeClr val="tx1">
                    <a:lumMod val="65000"/>
                    <a:lumOff val="35000"/>
                  </a:schemeClr>
                </a:solidFill>
                <a:latin typeface="微軟正黑體" panose="020B0604030504040204" pitchFamily="34" charset="-120"/>
                <a:ea typeface="微軟正黑體" panose="020B0604030504040204" pitchFamily="34" charset="-120"/>
              </a:rPr>
              <a:t> 可回收</a:t>
            </a:r>
            <a:endParaRPr lang="en-US" altLang="zh-TW" sz="3200" b="1" dirty="0" smtClean="0">
              <a:solidFill>
                <a:schemeClr val="tx1">
                  <a:lumMod val="65000"/>
                  <a:lumOff val="35000"/>
                </a:schemeClr>
              </a:solidFill>
              <a:latin typeface="微軟正黑體" panose="020B0604030504040204" pitchFamily="34" charset="-120"/>
              <a:ea typeface="微軟正黑體" panose="020B0604030504040204" pitchFamily="34" charset="-120"/>
            </a:endParaRPr>
          </a:p>
        </p:txBody>
      </p:sp>
      <p:cxnSp>
        <p:nvCxnSpPr>
          <p:cNvPr id="5" name="Straight Arrow Connector 4"/>
          <p:cNvCxnSpPr>
            <a:endCxn id="3" idx="1"/>
          </p:cNvCxnSpPr>
          <p:nvPr/>
        </p:nvCxnSpPr>
        <p:spPr>
          <a:xfrm flipV="1">
            <a:off x="2895302" y="2353236"/>
            <a:ext cx="1820714" cy="14097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7" name="Straight Arrow Connector 6"/>
          <p:cNvCxnSpPr>
            <a:endCxn id="8" idx="1"/>
          </p:cNvCxnSpPr>
          <p:nvPr/>
        </p:nvCxnSpPr>
        <p:spPr>
          <a:xfrm>
            <a:off x="2627784" y="3570262"/>
            <a:ext cx="2498600" cy="58317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8" name="Rectangle 7"/>
          <p:cNvSpPr/>
          <p:nvPr/>
        </p:nvSpPr>
        <p:spPr>
          <a:xfrm>
            <a:off x="5126384" y="3861048"/>
            <a:ext cx="3674404" cy="584775"/>
          </a:xfrm>
          <a:prstGeom prst="rect">
            <a:avLst/>
          </a:prstGeom>
        </p:spPr>
        <p:txBody>
          <a:bodyPr wrap="none">
            <a:spAutoFit/>
          </a:bodyPr>
          <a:lstStyle/>
          <a:p>
            <a:r>
              <a:rPr lang="zh-TW" altLang="en-US" sz="3200" b="1" dirty="0" smtClean="0">
                <a:solidFill>
                  <a:schemeClr val="tx1">
                    <a:lumMod val="65000"/>
                    <a:lumOff val="35000"/>
                  </a:schemeClr>
                </a:solidFill>
                <a:latin typeface="微軟正黑體" panose="020B0604030504040204" pitchFamily="34" charset="-120"/>
                <a:ea typeface="微軟正黑體" panose="020B0604030504040204" pitchFamily="34" charset="-120"/>
              </a:rPr>
              <a:t>數字</a:t>
            </a:r>
            <a:r>
              <a:rPr lang="en-US" altLang="zh-TW" sz="3200" b="1" dirty="0" smtClean="0">
                <a:solidFill>
                  <a:schemeClr val="tx1">
                    <a:lumMod val="65000"/>
                    <a:lumOff val="35000"/>
                  </a:schemeClr>
                </a:solidFill>
                <a:latin typeface="微軟正黑體" panose="020B0604030504040204" pitchFamily="34" charset="-120"/>
                <a:ea typeface="微軟正黑體" panose="020B0604030504040204" pitchFamily="34" charset="-120"/>
              </a:rPr>
              <a:t>:</a:t>
            </a:r>
            <a:r>
              <a:rPr lang="zh-TW" altLang="en-US" sz="3200" b="1" smtClean="0">
                <a:solidFill>
                  <a:schemeClr val="tx1">
                    <a:lumMod val="65000"/>
                    <a:lumOff val="35000"/>
                  </a:schemeClr>
                </a:solidFill>
                <a:latin typeface="微軟正黑體" panose="020B0604030504040204" pitchFamily="34" charset="-120"/>
                <a:ea typeface="微軟正黑體" panose="020B0604030504040204" pitchFamily="34" charset="-120"/>
              </a:rPr>
              <a:t> 塑膠材料編碼</a:t>
            </a:r>
            <a:endParaRPr lang="zh-TW" altLang="en-US" sz="3200" b="1" dirty="0">
              <a:solidFill>
                <a:schemeClr val="tx1">
                  <a:lumMod val="65000"/>
                  <a:lumOff val="35000"/>
                </a:schemeClr>
              </a:solidFill>
            </a:endParaRPr>
          </a:p>
        </p:txBody>
      </p:sp>
      <p:cxnSp>
        <p:nvCxnSpPr>
          <p:cNvPr id="13" name="Straight Arrow Connector 12"/>
          <p:cNvCxnSpPr/>
          <p:nvPr/>
        </p:nvCxnSpPr>
        <p:spPr>
          <a:xfrm>
            <a:off x="3635896" y="5298172"/>
            <a:ext cx="1368152" cy="17327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5" name="Rectangle 14"/>
          <p:cNvSpPr/>
          <p:nvPr/>
        </p:nvSpPr>
        <p:spPr>
          <a:xfrm>
            <a:off x="5152032" y="5282912"/>
            <a:ext cx="2828018" cy="584775"/>
          </a:xfrm>
          <a:prstGeom prst="rect">
            <a:avLst/>
          </a:prstGeom>
        </p:spPr>
        <p:txBody>
          <a:bodyPr wrap="none">
            <a:spAutoFit/>
          </a:bodyPr>
          <a:lstStyle/>
          <a:p>
            <a:r>
              <a:rPr lang="zh-TW" altLang="en-US" sz="3200" b="1" dirty="0" smtClean="0">
                <a:solidFill>
                  <a:schemeClr val="tx1">
                    <a:lumMod val="65000"/>
                    <a:lumOff val="35000"/>
                  </a:schemeClr>
                </a:solidFill>
                <a:latin typeface="微軟正黑體" panose="020B0604030504040204" pitchFamily="34" charset="-120"/>
                <a:ea typeface="微軟正黑體" panose="020B0604030504040204" pitchFamily="34" charset="-120"/>
              </a:rPr>
              <a:t>類別名稱</a:t>
            </a:r>
            <a:r>
              <a:rPr lang="en-US" altLang="zh-TW" sz="3200" b="1" dirty="0" smtClean="0">
                <a:solidFill>
                  <a:schemeClr val="tx1">
                    <a:lumMod val="65000"/>
                    <a:lumOff val="35000"/>
                  </a:schemeClr>
                </a:solidFill>
                <a:latin typeface="微軟正黑體" panose="020B0604030504040204" pitchFamily="34" charset="-120"/>
                <a:ea typeface="微軟正黑體" panose="020B0604030504040204" pitchFamily="34" charset="-120"/>
              </a:rPr>
              <a:t>/</a:t>
            </a:r>
            <a:r>
              <a:rPr lang="zh-TW" altLang="en-US" sz="3200" b="1" dirty="0" smtClean="0">
                <a:solidFill>
                  <a:schemeClr val="tx1">
                    <a:lumMod val="65000"/>
                    <a:lumOff val="35000"/>
                  </a:schemeClr>
                </a:solidFill>
                <a:latin typeface="微軟正黑體" panose="020B0604030504040204" pitchFamily="34" charset="-120"/>
                <a:ea typeface="微軟正黑體" panose="020B0604030504040204" pitchFamily="34" charset="-120"/>
              </a:rPr>
              <a:t>簡稱</a:t>
            </a:r>
            <a:endParaRPr lang="zh-TW" altLang="en-US" sz="3200" b="1" dirty="0">
              <a:solidFill>
                <a:schemeClr val="tx1">
                  <a:lumMod val="65000"/>
                  <a:lumOff val="35000"/>
                </a:schemeClr>
              </a:solidFill>
            </a:endParaRPr>
          </a:p>
        </p:txBody>
      </p:sp>
      <p:sp>
        <p:nvSpPr>
          <p:cNvPr id="4" name="Slide Number Placeholder 3"/>
          <p:cNvSpPr>
            <a:spLocks noGrp="1"/>
          </p:cNvSpPr>
          <p:nvPr>
            <p:ph type="sldNum" sz="quarter" idx="12"/>
          </p:nvPr>
        </p:nvSpPr>
        <p:spPr/>
        <p:txBody>
          <a:bodyPr/>
          <a:lstStyle/>
          <a:p>
            <a:fld id="{73DA0BB7-265A-403C-9275-D587AB510EDC}" type="slidenum">
              <a:rPr lang="zh-TW" altLang="en-US" smtClean="0"/>
              <a:t>5</a:t>
            </a:fld>
            <a:endParaRPr lang="zh-TW" altLang="en-US"/>
          </a:p>
        </p:txBody>
      </p:sp>
    </p:spTree>
    <p:extLst>
      <p:ext uri="{BB962C8B-B14F-4D97-AF65-F5344CB8AC3E}">
        <p14:creationId xmlns:p14="http://schemas.microsoft.com/office/powerpoint/2010/main" val="1850746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1680" y="3961447"/>
            <a:ext cx="2105616" cy="2808365"/>
          </a:xfrm>
          <a:prstGeom prst="rect">
            <a:avLst/>
          </a:prstGeom>
        </p:spPr>
      </p:pic>
      <p:sp>
        <p:nvSpPr>
          <p:cNvPr id="5" name="Oval Callout 4"/>
          <p:cNvSpPr/>
          <p:nvPr/>
        </p:nvSpPr>
        <p:spPr>
          <a:xfrm>
            <a:off x="1081398" y="260648"/>
            <a:ext cx="7488832" cy="3528392"/>
          </a:xfrm>
          <a:prstGeom prst="wedgeEllipseCallou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zh-TW" altLang="en-US" sz="4000" b="1" dirty="0" smtClean="0">
                <a:latin typeface="微軟正黑體" panose="020B0604030504040204" pitchFamily="34" charset="-120"/>
                <a:ea typeface="微軟正黑體" panose="020B0604030504040204" pitchFamily="34" charset="-120"/>
              </a:rPr>
              <a:t>除了透過標誌外</a:t>
            </a:r>
            <a:r>
              <a:rPr lang="en-US" altLang="zh-TW" sz="4000" b="1" dirty="0" smtClean="0">
                <a:latin typeface="微軟正黑體" panose="020B0604030504040204" pitchFamily="34" charset="-120"/>
                <a:ea typeface="微軟正黑體" panose="020B0604030504040204" pitchFamily="34" charset="-120"/>
              </a:rPr>
              <a:t>,</a:t>
            </a:r>
            <a:r>
              <a:rPr lang="zh-TW" altLang="en-US" sz="4000" b="1" dirty="0" smtClean="0">
                <a:latin typeface="微軟正黑體" panose="020B0604030504040204" pitchFamily="34" charset="-120"/>
                <a:ea typeface="微軟正黑體" panose="020B0604030504040204" pitchFamily="34" charset="-120"/>
              </a:rPr>
              <a:t> 我們亦可以用</a:t>
            </a:r>
            <a:r>
              <a:rPr lang="zh-TW" altLang="en-US" sz="4000" b="1" dirty="0" smtClean="0">
                <a:solidFill>
                  <a:srgbClr val="FF0000"/>
                </a:solidFill>
                <a:latin typeface="微軟正黑體" panose="020B0604030504040204" pitchFamily="34" charset="-120"/>
                <a:ea typeface="微軟正黑體" panose="020B0604030504040204" pitchFamily="34" charset="-120"/>
              </a:rPr>
              <a:t>「感觀法」</a:t>
            </a:r>
            <a:r>
              <a:rPr lang="zh-TW" altLang="en-US" sz="4000" b="1" dirty="0" smtClean="0">
                <a:latin typeface="微軟正黑體" panose="020B0604030504040204" pitchFamily="34" charset="-120"/>
                <a:ea typeface="微軟正黑體" panose="020B0604030504040204" pitchFamily="34" charset="-120"/>
              </a:rPr>
              <a:t>去分辨不同塑膠的特性。</a:t>
            </a:r>
            <a:endParaRPr lang="zh-TW" altLang="en-US" sz="4000" b="1" dirty="0">
              <a:latin typeface="微軟正黑體" panose="020B0604030504040204" pitchFamily="34" charset="-120"/>
              <a:ea typeface="微軟正黑體" panose="020B0604030504040204" pitchFamily="34" charset="-120"/>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6</a:t>
            </a:fld>
            <a:endParaRPr lang="zh-TW" altLang="en-US"/>
          </a:p>
        </p:txBody>
      </p:sp>
    </p:spTree>
    <p:extLst>
      <p:ext uri="{BB962C8B-B14F-4D97-AF65-F5344CB8AC3E}">
        <p14:creationId xmlns:p14="http://schemas.microsoft.com/office/powerpoint/2010/main" val="9205737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Content Placeholder 12"/>
          <p:cNvSpPr>
            <a:spLocks noGrp="1"/>
          </p:cNvSpPr>
          <p:nvPr>
            <p:ph idx="1"/>
          </p:nvPr>
        </p:nvSpPr>
        <p:spPr>
          <a:xfrm>
            <a:off x="518567" y="4913121"/>
            <a:ext cx="3960812" cy="1512888"/>
          </a:xfrm>
          <a:solidFill>
            <a:srgbClr val="CCFFCC"/>
          </a:solidFill>
          <a:ln w="38100">
            <a:solidFill>
              <a:srgbClr val="00B050"/>
            </a:solidFill>
            <a:miter lim="800000"/>
            <a:headEnd/>
            <a:tailEnd/>
          </a:ln>
        </p:spPr>
        <p:txBody>
          <a:bodyPr/>
          <a:lstStyle/>
          <a:p>
            <a:pPr eaLnBrk="1" hangingPunct="1"/>
            <a:r>
              <a:rPr lang="zh-TW" altLang="en-US" sz="2000" b="1" dirty="0" smtClean="0">
                <a:latin typeface="微軟正黑體" panose="020B0604030504040204" pitchFamily="34" charset="-120"/>
                <a:ea typeface="微軟正黑體" panose="020B0604030504040204" pitchFamily="34" charset="-120"/>
              </a:rPr>
              <a:t>通常是無色</a:t>
            </a:r>
            <a:r>
              <a:rPr lang="zh-TW" altLang="en-US" sz="2000" b="1" dirty="0" smtClean="0">
                <a:solidFill>
                  <a:srgbClr val="FF0000"/>
                </a:solidFill>
                <a:latin typeface="微軟正黑體" panose="020B0604030504040204" pitchFamily="34" charset="-120"/>
                <a:ea typeface="微軟正黑體" panose="020B0604030504040204" pitchFamily="34" charset="-120"/>
              </a:rPr>
              <a:t>透明</a:t>
            </a:r>
            <a:endParaRPr lang="en-US" altLang="zh-TW" sz="2000" b="1" dirty="0" smtClean="0">
              <a:solidFill>
                <a:srgbClr val="FF0000"/>
              </a:solidFill>
              <a:latin typeface="微軟正黑體" panose="020B0604030504040204" pitchFamily="34" charset="-120"/>
              <a:ea typeface="微軟正黑體" panose="020B0604030504040204" pitchFamily="34" charset="-120"/>
            </a:endParaRPr>
          </a:p>
          <a:p>
            <a:pPr eaLnBrk="1" hangingPunct="1"/>
            <a:r>
              <a:rPr lang="zh-TW" altLang="en-US" sz="2000" b="1" dirty="0" smtClean="0">
                <a:latin typeface="微軟正黑體" panose="020B0604030504040204" pitchFamily="34" charset="-120"/>
                <a:ea typeface="微軟正黑體" panose="020B0604030504040204" pitchFamily="34" charset="-120"/>
              </a:rPr>
              <a:t>有的加色成淺綠、淺藍或茶色</a:t>
            </a:r>
            <a:endParaRPr lang="en-US" altLang="zh-TW" sz="2000" b="1" dirty="0" smtClean="0">
              <a:latin typeface="微軟正黑體" panose="020B0604030504040204" pitchFamily="34" charset="-120"/>
              <a:ea typeface="微軟正黑體" panose="020B0604030504040204" pitchFamily="34" charset="-120"/>
            </a:endParaRPr>
          </a:p>
          <a:p>
            <a:pPr eaLnBrk="1" hangingPunct="1"/>
            <a:r>
              <a:rPr lang="zh-TW" altLang="en-US" sz="2000" b="1" dirty="0" smtClean="0">
                <a:solidFill>
                  <a:srgbClr val="FF0000"/>
                </a:solidFill>
                <a:latin typeface="微軟正黑體" panose="020B0604030504040204" pitchFamily="34" charset="-120"/>
                <a:ea typeface="微軟正黑體" panose="020B0604030504040204" pitchFamily="34" charset="-120"/>
              </a:rPr>
              <a:t>瓶底有一圓點</a:t>
            </a:r>
            <a:endParaRPr lang="en-US" altLang="zh-TW" sz="2000" b="1" dirty="0" smtClean="0">
              <a:solidFill>
                <a:srgbClr val="FF0000"/>
              </a:solidFill>
              <a:latin typeface="微軟正黑體" panose="020B0604030504040204" pitchFamily="34" charset="-120"/>
              <a:ea typeface="微軟正黑體" panose="020B0604030504040204" pitchFamily="34" charset="-120"/>
            </a:endParaRPr>
          </a:p>
          <a:p>
            <a:pPr eaLnBrk="1" hangingPunct="1">
              <a:buFont typeface="Wingdings" pitchFamily="2" charset="2"/>
              <a:buNone/>
            </a:pPr>
            <a:r>
              <a:rPr lang="en-US" altLang="zh-TW" sz="2000" b="1" dirty="0" smtClean="0">
                <a:latin typeface="微軟正黑體" panose="020B0604030504040204" pitchFamily="34" charset="-120"/>
                <a:ea typeface="微軟正黑體" panose="020B0604030504040204" pitchFamily="34" charset="-120"/>
              </a:rPr>
              <a:t>   </a:t>
            </a:r>
            <a:r>
              <a:rPr lang="zh-TW" altLang="en-US" sz="2000" b="1" dirty="0" smtClean="0">
                <a:latin typeface="微軟正黑體" panose="020B0604030504040204" pitchFamily="34" charset="-120"/>
                <a:ea typeface="微軟正黑體" panose="020B0604030504040204" pitchFamily="34" charset="-120"/>
              </a:rPr>
              <a:t>（一體成型無接縫）</a:t>
            </a:r>
          </a:p>
        </p:txBody>
      </p:sp>
      <p:pic>
        <p:nvPicPr>
          <p:cNvPr id="14" name="Picture 15" descr="http://www.greensense.org.hk/plasticbag/images/subpage1_d_1.gif"/>
          <p:cNvPicPr>
            <a:picLocks noChangeAspect="1" noChangeArrowheads="1"/>
          </p:cNvPicPr>
          <p:nvPr/>
        </p:nvPicPr>
        <p:blipFill>
          <a:blip r:embed="rId3" cstate="print">
            <a:duotone>
              <a:prstClr val="black"/>
              <a:srgbClr val="FF9900">
                <a:tint val="45000"/>
                <a:satMod val="400000"/>
              </a:srgbClr>
            </a:duotone>
            <a:lum contrast="20000"/>
          </a:blip>
          <a:srcRect/>
          <a:stretch>
            <a:fillRect/>
          </a:stretch>
        </p:blipFill>
        <p:spPr bwMode="auto">
          <a:xfrm>
            <a:off x="2930611" y="476672"/>
            <a:ext cx="3096940" cy="16025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15" name="Table 14"/>
          <p:cNvGraphicFramePr>
            <a:graphicFrameLocks noGrp="1"/>
          </p:cNvGraphicFramePr>
          <p:nvPr>
            <p:extLst>
              <p:ext uri="{D42A27DB-BD31-4B8C-83A1-F6EECF244321}">
                <p14:modId xmlns:p14="http://schemas.microsoft.com/office/powerpoint/2010/main" val="3349353816"/>
              </p:ext>
            </p:extLst>
          </p:nvPr>
        </p:nvGraphicFramePr>
        <p:xfrm>
          <a:off x="1455192" y="2127059"/>
          <a:ext cx="6480175" cy="1706676"/>
        </p:xfrm>
        <a:graphic>
          <a:graphicData uri="http://schemas.openxmlformats.org/drawingml/2006/table">
            <a:tbl>
              <a:tblPr firstRow="1" bandRow="1">
                <a:tableStyleId>{5FD0F851-EC5A-4D38-B0AD-8093EC10F338}</a:tableStyleId>
              </a:tblPr>
              <a:tblGrid>
                <a:gridCol w="1820274"/>
                <a:gridCol w="4659901"/>
              </a:tblGrid>
              <a:tr h="1234253">
                <a:tc>
                  <a:txBody>
                    <a:bodyPr/>
                    <a:lstStyle/>
                    <a:p>
                      <a:r>
                        <a:rPr lang="zh-TW" altLang="en-US" sz="2500" b="1" dirty="0" smtClean="0">
                          <a:latin typeface="微軟正黑體" panose="020B0604030504040204" pitchFamily="34" charset="-120"/>
                          <a:ea typeface="微軟正黑體" panose="020B0604030504040204" pitchFamily="34" charset="-120"/>
                        </a:rPr>
                        <a:t>特性</a:t>
                      </a:r>
                      <a:endParaRPr lang="zh-TW" altLang="en-US" sz="2500" b="1" dirty="0">
                        <a:latin typeface="微軟正黑體" panose="020B0604030504040204" pitchFamily="34" charset="-120"/>
                        <a:ea typeface="微軟正黑體" panose="020B0604030504040204" pitchFamily="34" charset="-120"/>
                      </a:endParaRPr>
                    </a:p>
                  </a:txBody>
                  <a:tcPr marL="91432" marR="91432" marT="45669" marB="45669"/>
                </a:tc>
                <a:tc>
                  <a:txBody>
                    <a:bodyPr/>
                    <a:lstStyle/>
                    <a:p>
                      <a:pPr>
                        <a:buFont typeface="Arial" pitchFamily="34" charset="0"/>
                        <a:buChar char="•"/>
                      </a:pPr>
                      <a:r>
                        <a:rPr lang="zh-TW" altLang="en-US" sz="2500" dirty="0" smtClean="0">
                          <a:latin typeface="微軟正黑體" panose="020B0604030504040204" pitchFamily="34" charset="-120"/>
                          <a:ea typeface="微軟正黑體" panose="020B0604030504040204" pitchFamily="34" charset="-120"/>
                        </a:rPr>
                        <a:t> 質量</a:t>
                      </a:r>
                      <a:r>
                        <a:rPr lang="zh-TW" altLang="en-US" sz="2500" dirty="0" smtClean="0">
                          <a:solidFill>
                            <a:srgbClr val="FF0000"/>
                          </a:solidFill>
                          <a:latin typeface="微軟正黑體" panose="020B0604030504040204" pitchFamily="34" charset="-120"/>
                          <a:ea typeface="微軟正黑體" panose="020B0604030504040204" pitchFamily="34" charset="-120"/>
                        </a:rPr>
                        <a:t>輕</a:t>
                      </a:r>
                      <a:r>
                        <a:rPr lang="zh-TW" altLang="en-US" sz="2500" dirty="0" smtClean="0">
                          <a:latin typeface="微軟正黑體" panose="020B0604030504040204" pitchFamily="34" charset="-120"/>
                          <a:ea typeface="微軟正黑體" panose="020B0604030504040204" pitchFamily="34" charset="-120"/>
                        </a:rPr>
                        <a:t>，</a:t>
                      </a:r>
                      <a:r>
                        <a:rPr lang="zh-TW" altLang="en-US" sz="2500" dirty="0" smtClean="0">
                          <a:solidFill>
                            <a:srgbClr val="FF0000"/>
                          </a:solidFill>
                          <a:latin typeface="微軟正黑體" panose="020B0604030504040204" pitchFamily="34" charset="-120"/>
                          <a:ea typeface="微軟正黑體" panose="020B0604030504040204" pitchFamily="34" charset="-120"/>
                        </a:rPr>
                        <a:t>攜帶和使用方便</a:t>
                      </a:r>
                      <a:endParaRPr lang="en-US" altLang="zh-TW" sz="2500" dirty="0" smtClean="0">
                        <a:solidFill>
                          <a:srgbClr val="FF0000"/>
                        </a:solidFill>
                        <a:latin typeface="微軟正黑體" panose="020B0604030504040204" pitchFamily="34" charset="-120"/>
                        <a:ea typeface="微軟正黑體" panose="020B0604030504040204" pitchFamily="34" charset="-120"/>
                      </a:endParaRPr>
                    </a:p>
                    <a:p>
                      <a:pPr>
                        <a:buFont typeface="Arial" pitchFamily="34" charset="0"/>
                        <a:buChar char="•"/>
                      </a:pPr>
                      <a:r>
                        <a:rPr lang="zh-TW" altLang="en-US" sz="2500" dirty="0" smtClean="0">
                          <a:latin typeface="微軟正黑體" panose="020B0604030504040204" pitchFamily="34" charset="-120"/>
                          <a:ea typeface="微軟正黑體" panose="020B0604030504040204" pitchFamily="34" charset="-120"/>
                        </a:rPr>
                        <a:t> 不透氣</a:t>
                      </a:r>
                      <a:r>
                        <a:rPr lang="zh-TW" altLang="en-US" sz="2500" b="1" kern="1200" dirty="0" smtClean="0">
                          <a:solidFill>
                            <a:schemeClr val="tx1"/>
                          </a:solidFill>
                          <a:latin typeface="微軟正黑體" panose="020B0604030504040204" pitchFamily="34" charset="-120"/>
                          <a:ea typeface="微軟正黑體" panose="020B0604030504040204" pitchFamily="34" charset="-120"/>
                          <a:cs typeface="+mn-cs"/>
                        </a:rPr>
                        <a:t>（碳酸飲料的好包材）</a:t>
                      </a:r>
                      <a:endParaRPr lang="en-US" altLang="zh-TW" sz="2500" b="1" kern="1200" dirty="0" smtClean="0">
                        <a:solidFill>
                          <a:schemeClr val="tx1"/>
                        </a:solidFill>
                        <a:latin typeface="微軟正黑體" panose="020B0604030504040204" pitchFamily="34" charset="-120"/>
                        <a:ea typeface="微軟正黑體" panose="020B0604030504040204" pitchFamily="34" charset="-120"/>
                        <a:cs typeface="+mn-cs"/>
                      </a:endParaRPr>
                    </a:p>
                    <a:p>
                      <a:pPr>
                        <a:buFont typeface="Arial" pitchFamily="34" charset="0"/>
                        <a:buChar char="•"/>
                      </a:pPr>
                      <a:r>
                        <a:rPr lang="zh-TW" altLang="en-US" sz="2500" dirty="0" smtClean="0">
                          <a:latin typeface="微軟正黑體" panose="020B0604030504040204" pitchFamily="34" charset="-120"/>
                          <a:ea typeface="微軟正黑體" panose="020B0604030504040204" pitchFamily="34" charset="-120"/>
                        </a:rPr>
                        <a:t> </a:t>
                      </a:r>
                      <a:r>
                        <a:rPr lang="zh-TW" altLang="en-US" sz="2500" dirty="0" smtClean="0">
                          <a:solidFill>
                            <a:srgbClr val="FF0000"/>
                          </a:solidFill>
                          <a:latin typeface="微軟正黑體" panose="020B0604030504040204" pitchFamily="34" charset="-120"/>
                          <a:ea typeface="微軟正黑體" panose="020B0604030504040204" pitchFamily="34" charset="-120"/>
                        </a:rPr>
                        <a:t>不耐高溫</a:t>
                      </a:r>
                      <a:r>
                        <a:rPr lang="zh-TW" altLang="en-US" sz="2500" dirty="0" smtClean="0">
                          <a:latin typeface="微軟正黑體" panose="020B0604030504040204" pitchFamily="34" charset="-120"/>
                          <a:ea typeface="微軟正黑體" panose="020B0604030504040204" pitchFamily="34" charset="-120"/>
                        </a:rPr>
                        <a:t>（約</a:t>
                      </a:r>
                      <a:r>
                        <a:rPr lang="en-US" altLang="zh-TW" sz="2500" dirty="0" smtClean="0">
                          <a:latin typeface="微軟正黑體" panose="020B0604030504040204" pitchFamily="34" charset="-120"/>
                          <a:ea typeface="微軟正黑體" panose="020B0604030504040204" pitchFamily="34" charset="-120"/>
                        </a:rPr>
                        <a:t>60℃</a:t>
                      </a:r>
                      <a:r>
                        <a:rPr lang="zh-TW" altLang="en-US" sz="2500" dirty="0" smtClean="0">
                          <a:latin typeface="微軟正黑體" panose="020B0604030504040204" pitchFamily="34" charset="-120"/>
                          <a:ea typeface="微軟正黑體" panose="020B0604030504040204" pitchFamily="34" charset="-120"/>
                        </a:rPr>
                        <a:t>～</a:t>
                      </a:r>
                      <a:r>
                        <a:rPr lang="en-US" altLang="zh-TW" sz="2500" dirty="0" smtClean="0">
                          <a:latin typeface="微軟正黑體" panose="020B0604030504040204" pitchFamily="34" charset="-120"/>
                          <a:ea typeface="微軟正黑體" panose="020B0604030504040204" pitchFamily="34" charset="-120"/>
                        </a:rPr>
                        <a:t>85℃</a:t>
                      </a:r>
                      <a:r>
                        <a:rPr lang="zh-TW" altLang="en-US" sz="2500" dirty="0" smtClean="0">
                          <a:latin typeface="微軟正黑體" panose="020B0604030504040204" pitchFamily="34" charset="-120"/>
                          <a:ea typeface="微軟正黑體" panose="020B0604030504040204" pitchFamily="34" charset="-120"/>
                        </a:rPr>
                        <a:t>）</a:t>
                      </a:r>
                      <a:endParaRPr lang="zh-TW" altLang="en-US" sz="2500" b="1" dirty="0">
                        <a:latin typeface="微軟正黑體" panose="020B0604030504040204" pitchFamily="34" charset="-120"/>
                        <a:ea typeface="微軟正黑體" panose="020B0604030504040204" pitchFamily="34" charset="-120"/>
                      </a:endParaRPr>
                    </a:p>
                  </a:txBody>
                  <a:tcPr marL="91432" marR="91432" marT="45669" marB="45669"/>
                </a:tc>
              </a:tr>
              <a:tr h="472309">
                <a:tc>
                  <a:txBody>
                    <a:bodyPr/>
                    <a:lstStyle/>
                    <a:p>
                      <a:r>
                        <a:rPr lang="zh-TW" altLang="en-US" sz="2500" b="1" dirty="0" smtClean="0">
                          <a:latin typeface="微軟正黑體" panose="020B0604030504040204" pitchFamily="34" charset="-120"/>
                          <a:ea typeface="微軟正黑體" panose="020B0604030504040204" pitchFamily="34" charset="-120"/>
                        </a:rPr>
                        <a:t>應用例子</a:t>
                      </a:r>
                      <a:endParaRPr lang="zh-TW" altLang="en-US" sz="2500" b="1" dirty="0">
                        <a:latin typeface="微軟正黑體" panose="020B0604030504040204" pitchFamily="34" charset="-120"/>
                        <a:ea typeface="微軟正黑體" panose="020B0604030504040204" pitchFamily="34" charset="-120"/>
                      </a:endParaRPr>
                    </a:p>
                  </a:txBody>
                  <a:tcPr marL="91432" marR="91432" marT="45669" marB="45669"/>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500" b="1" i="0" u="none" strike="noStrike" dirty="0" smtClean="0">
                          <a:solidFill>
                            <a:srgbClr val="000000"/>
                          </a:solidFill>
                          <a:latin typeface="微軟正黑體" panose="020B0604030504040204" pitchFamily="34" charset="-120"/>
                          <a:ea typeface="微軟正黑體" panose="020B0604030504040204" pitchFamily="34" charset="-120"/>
                        </a:rPr>
                        <a:t>即棄膠樽</a:t>
                      </a:r>
                    </a:p>
                  </a:txBody>
                  <a:tcPr marL="91432" marR="91432" marT="45669" marB="45669"/>
                </a:tc>
              </a:tr>
            </a:tbl>
          </a:graphicData>
        </a:graphic>
      </p:graphicFrame>
      <p:grpSp>
        <p:nvGrpSpPr>
          <p:cNvPr id="19469" name="Group 15"/>
          <p:cNvGrpSpPr>
            <a:grpSpLocks/>
          </p:cNvGrpSpPr>
          <p:nvPr/>
        </p:nvGrpSpPr>
        <p:grpSpPr bwMode="auto">
          <a:xfrm>
            <a:off x="518567" y="3833621"/>
            <a:ext cx="3313112" cy="1079500"/>
            <a:chOff x="395536" y="3846351"/>
            <a:chExt cx="3312368" cy="1078929"/>
          </a:xfrm>
        </p:grpSpPr>
        <p:sp>
          <p:nvSpPr>
            <p:cNvPr id="17" name="Cloud Callout 16"/>
            <p:cNvSpPr/>
            <p:nvPr/>
          </p:nvSpPr>
          <p:spPr bwMode="auto">
            <a:xfrm>
              <a:off x="827239" y="4131950"/>
              <a:ext cx="2880665" cy="793330"/>
            </a:xfrm>
            <a:prstGeom prst="cloudCallout">
              <a:avLst>
                <a:gd name="adj1" fmla="val -43103"/>
                <a:gd name="adj2" fmla="val 52162"/>
              </a:avLst>
            </a:prstGeom>
            <a:solidFill>
              <a:srgbClr val="FFFF00"/>
            </a:solidFill>
            <a:ln w="9525" cap="flat" cmpd="sng" algn="ctr">
              <a:solidFill>
                <a:srgbClr val="0070C0"/>
              </a:solidFill>
              <a:prstDash val="solid"/>
              <a:round/>
              <a:headEnd type="none" w="med" len="med"/>
              <a:tailEnd type="none" w="med" len="med"/>
            </a:ln>
            <a:effectLst>
              <a:outerShdw blurRad="50800" dist="38100" algn="l" rotWithShape="0">
                <a:prstClr val="black">
                  <a:alpha val="40000"/>
                </a:prstClr>
              </a:outerShdw>
            </a:effectLst>
          </p:spPr>
          <p:txBody>
            <a:bodyPr/>
            <a:lstStyle/>
            <a:p>
              <a:pPr algn="ctr">
                <a:defRPr/>
              </a:pPr>
              <a:r>
                <a:rPr lang="zh-TW" altLang="en-US" sz="2500" b="1" dirty="0">
                  <a:latin typeface="微軟正黑體" panose="020B0604030504040204" pitchFamily="34" charset="-120"/>
                  <a:ea typeface="微軟正黑體" panose="020B0604030504040204" pitchFamily="34" charset="-120"/>
                </a:rPr>
                <a:t>如何辨識？</a:t>
              </a:r>
            </a:p>
          </p:txBody>
        </p:sp>
        <p:pic>
          <p:nvPicPr>
            <p:cNvPr id="19472" name="Picture 3" descr="C:\Users\user\AppData\Local\Microsoft\Windows\Temporary Internet Files\Content.IE5\0YFQWHE2\MC900434411[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3846351"/>
              <a:ext cx="792088" cy="806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507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71542" y="3978084"/>
            <a:ext cx="1152525" cy="230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73DA0BB7-265A-403C-9275-D587AB510EDC}" type="slidenum">
              <a:rPr lang="zh-TW" altLang="en-US" smtClean="0"/>
              <a:t>7</a:t>
            </a:fld>
            <a:endParaRPr lang="zh-TW" altLang="en-US"/>
          </a:p>
        </p:txBody>
      </p:sp>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60232" y="4097917"/>
            <a:ext cx="1552575" cy="2562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63059528"/>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5071"/>
                                        </p:tgtEl>
                                        <p:attrNameLst>
                                          <p:attrName>style.visibility</p:attrName>
                                        </p:attrNameLst>
                                      </p:cBhvr>
                                      <p:to>
                                        <p:strVal val="visible"/>
                                      </p:to>
                                    </p:set>
                                    <p:anim calcmode="lin" valueType="num">
                                      <p:cBhvr additive="base">
                                        <p:cTn id="7" dur="500" fill="hold"/>
                                        <p:tgtEl>
                                          <p:spTgt spid="45071"/>
                                        </p:tgtEl>
                                        <p:attrNameLst>
                                          <p:attrName>ppt_x</p:attrName>
                                        </p:attrNameLst>
                                      </p:cBhvr>
                                      <p:tavLst>
                                        <p:tav tm="0">
                                          <p:val>
                                            <p:strVal val="#ppt_x"/>
                                          </p:val>
                                        </p:tav>
                                        <p:tav tm="100000">
                                          <p:val>
                                            <p:strVal val="#ppt_x"/>
                                          </p:val>
                                        </p:tav>
                                      </p:tavLst>
                                    </p:anim>
                                    <p:anim calcmode="lin" valueType="num">
                                      <p:cBhvr additive="base">
                                        <p:cTn id="8" dur="500" fill="hold"/>
                                        <p:tgtEl>
                                          <p:spTgt spid="450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Content Placeholder 8"/>
          <p:cNvSpPr>
            <a:spLocks noGrp="1"/>
          </p:cNvSpPr>
          <p:nvPr>
            <p:ph idx="1"/>
          </p:nvPr>
        </p:nvSpPr>
        <p:spPr>
          <a:xfrm>
            <a:off x="526231" y="5219459"/>
            <a:ext cx="3455988" cy="1368425"/>
          </a:xfrm>
          <a:solidFill>
            <a:srgbClr val="CCFFCC"/>
          </a:solidFill>
          <a:ln w="38100">
            <a:solidFill>
              <a:srgbClr val="00B050"/>
            </a:solidFill>
            <a:miter lim="800000"/>
            <a:headEnd/>
            <a:tailEnd/>
          </a:ln>
        </p:spPr>
        <p:txBody>
          <a:bodyPr/>
          <a:lstStyle/>
          <a:p>
            <a:pPr eaLnBrk="1" hangingPunct="1"/>
            <a:r>
              <a:rPr lang="zh-TW" altLang="en-US" sz="2500" b="1" dirty="0" smtClean="0">
                <a:solidFill>
                  <a:srgbClr val="FF0000"/>
                </a:solidFill>
                <a:latin typeface="微軟正黑體" panose="020B0604030504040204" pitchFamily="34" charset="-120"/>
                <a:ea typeface="微軟正黑體" panose="020B0604030504040204" pitchFamily="34" charset="-120"/>
              </a:rPr>
              <a:t>不透明</a:t>
            </a:r>
            <a:endParaRPr lang="en-US" altLang="zh-TW" sz="2500" b="1" dirty="0" smtClean="0">
              <a:solidFill>
                <a:srgbClr val="FF0000"/>
              </a:solidFill>
              <a:latin typeface="微軟正黑體" panose="020B0604030504040204" pitchFamily="34" charset="-120"/>
              <a:ea typeface="微軟正黑體" panose="020B0604030504040204" pitchFamily="34" charset="-120"/>
            </a:endParaRPr>
          </a:p>
          <a:p>
            <a:pPr eaLnBrk="1" hangingPunct="1"/>
            <a:r>
              <a:rPr lang="zh-TW" altLang="en-US" sz="2500" b="1" dirty="0" smtClean="0">
                <a:solidFill>
                  <a:srgbClr val="FF0000"/>
                </a:solidFill>
                <a:latin typeface="微軟正黑體" panose="020B0604030504040204" pitchFamily="34" charset="-120"/>
                <a:ea typeface="微軟正黑體" panose="020B0604030504040204" pitchFamily="34" charset="-120"/>
              </a:rPr>
              <a:t>手感似臘</a:t>
            </a:r>
            <a:r>
              <a:rPr lang="zh-TW" altLang="en-US" sz="2500" b="1" dirty="0" smtClean="0">
                <a:latin typeface="微軟正黑體" panose="020B0604030504040204" pitchFamily="34" charset="-120"/>
                <a:ea typeface="微軟正黑體" panose="020B0604030504040204" pitchFamily="34" charset="-120"/>
              </a:rPr>
              <a:t>　</a:t>
            </a:r>
          </a:p>
        </p:txBody>
      </p:sp>
      <p:pic>
        <p:nvPicPr>
          <p:cNvPr id="10" name="Picture 16" descr="http://www.greensense.org.hk/plasticbag/images/subpage1_d_2.gif"/>
          <p:cNvPicPr>
            <a:picLocks noChangeAspect="1" noChangeArrowheads="1"/>
          </p:cNvPicPr>
          <p:nvPr/>
        </p:nvPicPr>
        <p:blipFill>
          <a:blip r:embed="rId3" cstate="print">
            <a:duotone>
              <a:prstClr val="black"/>
              <a:srgbClr val="FF9900">
                <a:tint val="45000"/>
                <a:satMod val="400000"/>
              </a:srgbClr>
            </a:duotone>
            <a:lum contrast="20000"/>
          </a:blip>
          <a:srcRect l="3920" r="3313"/>
          <a:stretch>
            <a:fillRect/>
          </a:stretch>
        </p:blipFill>
        <p:spPr bwMode="auto">
          <a:xfrm>
            <a:off x="3046313" y="455565"/>
            <a:ext cx="3074275" cy="16471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11" name="Table 10"/>
          <p:cNvGraphicFramePr>
            <a:graphicFrameLocks noGrp="1"/>
          </p:cNvGraphicFramePr>
          <p:nvPr>
            <p:extLst>
              <p:ext uri="{D42A27DB-BD31-4B8C-83A1-F6EECF244321}">
                <p14:modId xmlns:p14="http://schemas.microsoft.com/office/powerpoint/2010/main" val="2802126441"/>
              </p:ext>
            </p:extLst>
          </p:nvPr>
        </p:nvGraphicFramePr>
        <p:xfrm>
          <a:off x="1245369" y="2195271"/>
          <a:ext cx="6769100" cy="1871663"/>
        </p:xfrm>
        <a:graphic>
          <a:graphicData uri="http://schemas.openxmlformats.org/drawingml/2006/table">
            <a:tbl>
              <a:tblPr firstRow="1" bandRow="1">
                <a:tableStyleId>{5FD0F851-EC5A-4D38-B0AD-8093EC10F338}</a:tableStyleId>
              </a:tblPr>
              <a:tblGrid>
                <a:gridCol w="1705414"/>
                <a:gridCol w="5063686"/>
              </a:tblGrid>
              <a:tr h="1106668">
                <a:tc>
                  <a:txBody>
                    <a:bodyPr/>
                    <a:lstStyle/>
                    <a:p>
                      <a:r>
                        <a:rPr lang="zh-TW" altLang="en-US" sz="2500" b="1" dirty="0" smtClean="0">
                          <a:latin typeface="微軟正黑體" panose="020B0604030504040204" pitchFamily="34" charset="-120"/>
                          <a:ea typeface="微軟正黑體" panose="020B0604030504040204" pitchFamily="34" charset="-120"/>
                        </a:rPr>
                        <a:t>特性</a:t>
                      </a:r>
                      <a:endParaRPr lang="zh-TW" altLang="en-US" sz="2500" b="1" dirty="0">
                        <a:latin typeface="微軟正黑體" panose="020B0604030504040204" pitchFamily="34" charset="-120"/>
                        <a:ea typeface="微軟正黑體" panose="020B0604030504040204" pitchFamily="34" charset="-120"/>
                      </a:endParaRPr>
                    </a:p>
                  </a:txBody>
                  <a:tcPr marL="91445" marR="91445" marT="45696" marB="45696"/>
                </a:tc>
                <a:tc>
                  <a:txBody>
                    <a:bodyPr/>
                    <a:lstStyle/>
                    <a:p>
                      <a:pPr>
                        <a:buFont typeface="Arial" pitchFamily="34" charset="0"/>
                        <a:buChar char="•"/>
                      </a:pPr>
                      <a:r>
                        <a:rPr lang="zh-TW" altLang="en-US" sz="2500" b="1" dirty="0" smtClean="0">
                          <a:latin typeface="微軟正黑體" panose="020B0604030504040204" pitchFamily="34" charset="-120"/>
                          <a:ea typeface="微軟正黑體" panose="020B0604030504040204" pitchFamily="34" charset="-120"/>
                        </a:rPr>
                        <a:t> </a:t>
                      </a:r>
                      <a:r>
                        <a:rPr lang="zh-TW" altLang="en-US" sz="2500" b="1" dirty="0" smtClean="0">
                          <a:solidFill>
                            <a:srgbClr val="FF0000"/>
                          </a:solidFill>
                          <a:latin typeface="微軟正黑體" panose="020B0604030504040204" pitchFamily="34" charset="-120"/>
                          <a:ea typeface="微軟正黑體" panose="020B0604030504040204" pitchFamily="34" charset="-120"/>
                        </a:rPr>
                        <a:t>硬度大</a:t>
                      </a:r>
                      <a:endParaRPr lang="en-US" altLang="zh-TW" sz="2500" b="1" dirty="0" smtClean="0">
                        <a:solidFill>
                          <a:srgbClr val="FF0000"/>
                        </a:solidFill>
                        <a:latin typeface="微軟正黑體" panose="020B0604030504040204" pitchFamily="34" charset="-120"/>
                        <a:ea typeface="微軟正黑體" panose="020B0604030504040204" pitchFamily="34" charset="-120"/>
                      </a:endParaRPr>
                    </a:p>
                    <a:p>
                      <a:pPr>
                        <a:buFont typeface="Arial" pitchFamily="34" charset="0"/>
                        <a:buChar char="•"/>
                      </a:pPr>
                      <a:r>
                        <a:rPr lang="zh-TW" altLang="en-US" sz="2500" b="1" dirty="0" smtClean="0">
                          <a:latin typeface="微軟正黑體" panose="020B0604030504040204" pitchFamily="34" charset="-120"/>
                          <a:ea typeface="微軟正黑體" panose="020B0604030504040204" pitchFamily="34" charset="-120"/>
                        </a:rPr>
                        <a:t>比較</a:t>
                      </a:r>
                      <a:r>
                        <a:rPr lang="zh-TW" altLang="en-US" sz="2500" b="1" dirty="0" smtClean="0">
                          <a:solidFill>
                            <a:srgbClr val="FF0000"/>
                          </a:solidFill>
                          <a:latin typeface="微軟正黑體" panose="020B0604030504040204" pitchFamily="34" charset="-120"/>
                          <a:ea typeface="微軟正黑體" panose="020B0604030504040204" pitchFamily="34" charset="-120"/>
                        </a:rPr>
                        <a:t>耐高溫</a:t>
                      </a:r>
                      <a:r>
                        <a:rPr lang="zh-TW" altLang="en-US" sz="2500" b="1" dirty="0" smtClean="0">
                          <a:latin typeface="微軟正黑體" panose="020B0604030504040204" pitchFamily="34" charset="-120"/>
                          <a:ea typeface="微軟正黑體" panose="020B0604030504040204" pitchFamily="34" charset="-120"/>
                        </a:rPr>
                        <a:t>（約</a:t>
                      </a:r>
                      <a:r>
                        <a:rPr lang="en-US" altLang="zh-TW" sz="2500" b="1" dirty="0" smtClean="0">
                          <a:latin typeface="微軟正黑體" panose="020B0604030504040204" pitchFamily="34" charset="-120"/>
                          <a:ea typeface="微軟正黑體" panose="020B0604030504040204" pitchFamily="34" charset="-120"/>
                        </a:rPr>
                        <a:t>90℃</a:t>
                      </a:r>
                      <a:r>
                        <a:rPr lang="zh-TW" altLang="en-US" sz="2500" b="1" dirty="0" smtClean="0">
                          <a:latin typeface="微軟正黑體" panose="020B0604030504040204" pitchFamily="34" charset="-120"/>
                          <a:ea typeface="微軟正黑體" panose="020B0604030504040204" pitchFamily="34" charset="-120"/>
                        </a:rPr>
                        <a:t>～</a:t>
                      </a:r>
                      <a:r>
                        <a:rPr lang="en-US" altLang="zh-TW" sz="2500" b="1" dirty="0" smtClean="0">
                          <a:latin typeface="微軟正黑體" panose="020B0604030504040204" pitchFamily="34" charset="-120"/>
                          <a:ea typeface="微軟正黑體" panose="020B0604030504040204" pitchFamily="34" charset="-120"/>
                        </a:rPr>
                        <a:t>110℃</a:t>
                      </a:r>
                      <a:r>
                        <a:rPr lang="zh-TW" altLang="en-US" sz="2500" b="1" dirty="0" smtClean="0">
                          <a:latin typeface="微軟正黑體" panose="020B0604030504040204" pitchFamily="34" charset="-120"/>
                          <a:ea typeface="微軟正黑體" panose="020B0604030504040204" pitchFamily="34" charset="-120"/>
                        </a:rPr>
                        <a:t>）</a:t>
                      </a:r>
                      <a:endParaRPr lang="zh-TW" altLang="en-US" sz="2500" b="1" dirty="0">
                        <a:latin typeface="微軟正黑體" panose="020B0604030504040204" pitchFamily="34" charset="-120"/>
                        <a:ea typeface="微軟正黑體" panose="020B0604030504040204" pitchFamily="34" charset="-120"/>
                      </a:endParaRPr>
                    </a:p>
                  </a:txBody>
                  <a:tcPr marL="91445" marR="91445" marT="45696" marB="45696"/>
                </a:tc>
              </a:tr>
              <a:tr h="764995">
                <a:tc>
                  <a:txBody>
                    <a:bodyPr/>
                    <a:lstStyle/>
                    <a:p>
                      <a:r>
                        <a:rPr lang="zh-TW" altLang="en-US" sz="2500" b="1" dirty="0" smtClean="0">
                          <a:latin typeface="微軟正黑體" panose="020B0604030504040204" pitchFamily="34" charset="-120"/>
                          <a:ea typeface="微軟正黑體" panose="020B0604030504040204" pitchFamily="34" charset="-120"/>
                        </a:rPr>
                        <a:t>應用例子</a:t>
                      </a:r>
                      <a:endParaRPr lang="zh-TW" altLang="en-US" sz="2500" b="1" dirty="0">
                        <a:latin typeface="微軟正黑體" panose="020B0604030504040204" pitchFamily="34" charset="-120"/>
                        <a:ea typeface="微軟正黑體" panose="020B0604030504040204" pitchFamily="34" charset="-120"/>
                      </a:endParaRPr>
                    </a:p>
                  </a:txBody>
                  <a:tcPr marL="91445" marR="91445" marT="45696" marB="4569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500" b="1" i="0" u="none" strike="noStrike" dirty="0" smtClean="0">
                          <a:solidFill>
                            <a:srgbClr val="000000"/>
                          </a:solidFill>
                          <a:latin typeface="微軟正黑體" panose="020B0604030504040204" pitchFamily="34" charset="-120"/>
                          <a:ea typeface="微軟正黑體" panose="020B0604030504040204" pitchFamily="34" charset="-120"/>
                        </a:rPr>
                        <a:t>洗頭水樽</a:t>
                      </a:r>
                      <a:r>
                        <a:rPr lang="en-US" altLang="zh-TW" sz="2500" b="1" i="0" u="none" strike="noStrike" dirty="0" smtClean="0">
                          <a:solidFill>
                            <a:srgbClr val="000000"/>
                          </a:solidFill>
                          <a:latin typeface="微軟正黑體" panose="020B0604030504040204" pitchFamily="34" charset="-120"/>
                          <a:ea typeface="微軟正黑體" panose="020B0604030504040204" pitchFamily="34" charset="-120"/>
                        </a:rPr>
                        <a:t>,</a:t>
                      </a:r>
                      <a:r>
                        <a:rPr lang="zh-TW" altLang="en-US" sz="2500" b="1" i="0" u="none" strike="noStrike" dirty="0" smtClean="0">
                          <a:solidFill>
                            <a:srgbClr val="000000"/>
                          </a:solidFill>
                          <a:latin typeface="微軟正黑體" panose="020B0604030504040204" pitchFamily="34" charset="-120"/>
                          <a:ea typeface="微軟正黑體" panose="020B0604030504040204" pitchFamily="34" charset="-120"/>
                        </a:rPr>
                        <a:t> 洗潔精樽</a:t>
                      </a:r>
                    </a:p>
                  </a:txBody>
                  <a:tcPr marL="91445" marR="91445" marT="45696" marB="45696"/>
                </a:tc>
              </a:tr>
            </a:tbl>
          </a:graphicData>
        </a:graphic>
      </p:graphicFrame>
      <p:grpSp>
        <p:nvGrpSpPr>
          <p:cNvPr id="20494" name="Group 13"/>
          <p:cNvGrpSpPr>
            <a:grpSpLocks/>
          </p:cNvGrpSpPr>
          <p:nvPr/>
        </p:nvGrpSpPr>
        <p:grpSpPr bwMode="auto">
          <a:xfrm>
            <a:off x="381769" y="4197109"/>
            <a:ext cx="3313112" cy="1022350"/>
            <a:chOff x="395536" y="3846351"/>
            <a:chExt cx="3312368" cy="1022809"/>
          </a:xfrm>
        </p:grpSpPr>
        <p:sp>
          <p:nvSpPr>
            <p:cNvPr id="13" name="Cloud Callout 12"/>
            <p:cNvSpPr/>
            <p:nvPr/>
          </p:nvSpPr>
          <p:spPr bwMode="auto">
            <a:xfrm>
              <a:off x="827239" y="4076641"/>
              <a:ext cx="2880665" cy="792519"/>
            </a:xfrm>
            <a:prstGeom prst="cloudCallout">
              <a:avLst>
                <a:gd name="adj1" fmla="val -43103"/>
                <a:gd name="adj2" fmla="val 52162"/>
              </a:avLst>
            </a:prstGeom>
            <a:solidFill>
              <a:srgbClr val="FFFF00"/>
            </a:solidFill>
            <a:ln w="9525" cap="flat" cmpd="sng" algn="ctr">
              <a:solidFill>
                <a:srgbClr val="0070C0"/>
              </a:solidFill>
              <a:prstDash val="solid"/>
              <a:round/>
              <a:headEnd type="none" w="med" len="med"/>
              <a:tailEnd type="none" w="med" len="med"/>
            </a:ln>
            <a:effectLst>
              <a:outerShdw blurRad="50800" dist="38100" algn="l" rotWithShape="0">
                <a:prstClr val="black">
                  <a:alpha val="40000"/>
                </a:prstClr>
              </a:outerShdw>
            </a:effectLst>
          </p:spPr>
          <p:txBody>
            <a:bodyPr/>
            <a:lstStyle/>
            <a:p>
              <a:pPr algn="ctr">
                <a:defRPr/>
              </a:pPr>
              <a:r>
                <a:rPr lang="zh-TW" altLang="en-US" sz="2500" b="1" dirty="0">
                  <a:latin typeface="微軟正黑體" panose="020B0604030504040204" pitchFamily="34" charset="-120"/>
                  <a:ea typeface="微軟正黑體" panose="020B0604030504040204" pitchFamily="34" charset="-120"/>
                </a:rPr>
                <a:t>如何辨識？</a:t>
              </a:r>
            </a:p>
          </p:txBody>
        </p:sp>
        <p:pic>
          <p:nvPicPr>
            <p:cNvPr id="20496" name="Picture 3" descr="C:\Users\user\AppData\Local\Microsoft\Windows\Temporary Internet Files\Content.IE5\0YFQWHE2\MC900434411[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3846351"/>
              <a:ext cx="792088" cy="806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Slide Number Placeholder 1"/>
          <p:cNvSpPr>
            <a:spLocks noGrp="1"/>
          </p:cNvSpPr>
          <p:nvPr>
            <p:ph type="sldNum" sz="quarter" idx="12"/>
          </p:nvPr>
        </p:nvSpPr>
        <p:spPr/>
        <p:txBody>
          <a:bodyPr/>
          <a:lstStyle/>
          <a:p>
            <a:fld id="{73DA0BB7-265A-403C-9275-D587AB510EDC}" type="slidenum">
              <a:rPr lang="zh-TW" altLang="en-US" smtClean="0"/>
              <a:t>8</a:t>
            </a:fld>
            <a:endParaRPr lang="zh-TW" altLang="en-US"/>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8064" y="4077072"/>
            <a:ext cx="1400175" cy="2647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44208" y="4110211"/>
            <a:ext cx="990600" cy="2419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02661618"/>
      </p:ext>
    </p:extLst>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7" descr="http://www.greensense.org.hk/plasticbag/images/subpage1_d_3.gif"/>
          <p:cNvPicPr>
            <a:picLocks noChangeAspect="1" noChangeArrowheads="1"/>
          </p:cNvPicPr>
          <p:nvPr/>
        </p:nvPicPr>
        <p:blipFill>
          <a:blip r:embed="rId3" cstate="print">
            <a:duotone>
              <a:prstClr val="black"/>
              <a:srgbClr val="FF9900">
                <a:tint val="45000"/>
                <a:satMod val="400000"/>
              </a:srgbClr>
            </a:duotone>
            <a:lum contrast="20000"/>
          </a:blip>
          <a:srcRect/>
          <a:stretch>
            <a:fillRect/>
          </a:stretch>
        </p:blipFill>
        <p:spPr bwMode="auto">
          <a:xfrm>
            <a:off x="2915816" y="440668"/>
            <a:ext cx="3427960" cy="17139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5" name="Table 4"/>
          <p:cNvGraphicFramePr>
            <a:graphicFrameLocks noGrp="1"/>
          </p:cNvGraphicFramePr>
          <p:nvPr>
            <p:extLst>
              <p:ext uri="{D42A27DB-BD31-4B8C-83A1-F6EECF244321}">
                <p14:modId xmlns:p14="http://schemas.microsoft.com/office/powerpoint/2010/main" val="4163480744"/>
              </p:ext>
            </p:extLst>
          </p:nvPr>
        </p:nvGraphicFramePr>
        <p:xfrm>
          <a:off x="1258888" y="2177331"/>
          <a:ext cx="6913562" cy="1414463"/>
        </p:xfrm>
        <a:graphic>
          <a:graphicData uri="http://schemas.openxmlformats.org/drawingml/2006/table">
            <a:tbl>
              <a:tblPr firstRow="1" bandRow="1">
                <a:tableStyleId>{5FD0F851-EC5A-4D38-B0AD-8093EC10F338}</a:tableStyleId>
              </a:tblPr>
              <a:tblGrid>
                <a:gridCol w="1574921"/>
                <a:gridCol w="5338641"/>
              </a:tblGrid>
              <a:tr h="707290">
                <a:tc>
                  <a:txBody>
                    <a:bodyPr/>
                    <a:lstStyle/>
                    <a:p>
                      <a:r>
                        <a:rPr lang="zh-TW" altLang="en-US" sz="2500" b="1" dirty="0" smtClean="0">
                          <a:latin typeface="微軟正黑體" panose="020B0604030504040204" pitchFamily="34" charset="-120"/>
                          <a:ea typeface="微軟正黑體" panose="020B0604030504040204" pitchFamily="34" charset="-120"/>
                        </a:rPr>
                        <a:t>特性</a:t>
                      </a:r>
                      <a:endParaRPr lang="zh-TW" altLang="en-US" sz="2500" b="1" dirty="0">
                        <a:latin typeface="微軟正黑體" panose="020B0604030504040204" pitchFamily="34" charset="-120"/>
                        <a:ea typeface="微軟正黑體" panose="020B0604030504040204" pitchFamily="34" charset="-120"/>
                      </a:endParaRPr>
                    </a:p>
                  </a:txBody>
                  <a:tcPr marL="91441" marR="91441" marT="45689" marB="45689"/>
                </a:tc>
                <a:tc>
                  <a:txBody>
                    <a:bodyPr/>
                    <a:lstStyle/>
                    <a:p>
                      <a:pPr>
                        <a:buFont typeface="Arial" pitchFamily="34" charset="0"/>
                        <a:buChar char="•"/>
                      </a:pPr>
                      <a:r>
                        <a:rPr lang="zh-TW" altLang="en-US" sz="2500" b="1" kern="1200" dirty="0" smtClean="0">
                          <a:solidFill>
                            <a:srgbClr val="FF0000"/>
                          </a:solidFill>
                          <a:latin typeface="微軟正黑體" panose="020B0604030504040204" pitchFamily="34" charset="-120"/>
                          <a:ea typeface="微軟正黑體" panose="020B0604030504040204" pitchFamily="34" charset="-120"/>
                          <a:cs typeface="+mn-cs"/>
                        </a:rPr>
                        <a:t>不耐高溫</a:t>
                      </a:r>
                      <a:r>
                        <a:rPr lang="zh-TW" altLang="en-US" sz="2500" b="1" kern="1200" dirty="0" smtClean="0">
                          <a:solidFill>
                            <a:schemeClr val="tx1"/>
                          </a:solidFill>
                          <a:latin typeface="微軟正黑體" panose="020B0604030504040204" pitchFamily="34" charset="-120"/>
                          <a:ea typeface="微軟正黑體" panose="020B0604030504040204" pitchFamily="34" charset="-120"/>
                          <a:cs typeface="+mn-cs"/>
                        </a:rPr>
                        <a:t>（約</a:t>
                      </a:r>
                      <a:r>
                        <a:rPr lang="en-US" altLang="zh-TW" sz="2500" b="1" kern="1200" dirty="0" smtClean="0">
                          <a:solidFill>
                            <a:schemeClr val="tx1"/>
                          </a:solidFill>
                          <a:latin typeface="微軟正黑體" panose="020B0604030504040204" pitchFamily="34" charset="-120"/>
                          <a:ea typeface="微軟正黑體" panose="020B0604030504040204" pitchFamily="34" charset="-120"/>
                          <a:cs typeface="+mn-cs"/>
                        </a:rPr>
                        <a:t>60</a:t>
                      </a:r>
                      <a:r>
                        <a:rPr lang="zh-TW" altLang="en-US" sz="2500" b="1" kern="1200" dirty="0" smtClean="0">
                          <a:solidFill>
                            <a:schemeClr val="tx1"/>
                          </a:solidFill>
                          <a:latin typeface="微軟正黑體" panose="020B0604030504040204" pitchFamily="34" charset="-120"/>
                          <a:ea typeface="微軟正黑體" panose="020B0604030504040204" pitchFamily="34" charset="-120"/>
                          <a:cs typeface="+mn-cs"/>
                        </a:rPr>
                        <a:t>℃～</a:t>
                      </a:r>
                      <a:r>
                        <a:rPr lang="en-US" altLang="zh-TW" sz="2500" b="1" kern="1200" dirty="0" smtClean="0">
                          <a:solidFill>
                            <a:schemeClr val="tx1"/>
                          </a:solidFill>
                          <a:latin typeface="微軟正黑體" panose="020B0604030504040204" pitchFamily="34" charset="-120"/>
                          <a:ea typeface="微軟正黑體" panose="020B0604030504040204" pitchFamily="34" charset="-120"/>
                          <a:cs typeface="+mn-cs"/>
                        </a:rPr>
                        <a:t>80</a:t>
                      </a:r>
                      <a:r>
                        <a:rPr lang="zh-TW" altLang="en-US" sz="2500" b="1" kern="1200" dirty="0" smtClean="0">
                          <a:solidFill>
                            <a:schemeClr val="tx1"/>
                          </a:solidFill>
                          <a:latin typeface="微軟正黑體" panose="020B0604030504040204" pitchFamily="34" charset="-120"/>
                          <a:ea typeface="微軟正黑體" panose="020B0604030504040204" pitchFamily="34" charset="-120"/>
                          <a:cs typeface="+mn-cs"/>
                        </a:rPr>
                        <a:t>℃）</a:t>
                      </a:r>
                      <a:endParaRPr lang="zh-TW" altLang="en-US" sz="2500" b="1" dirty="0">
                        <a:latin typeface="微軟正黑體" panose="020B0604030504040204" pitchFamily="34" charset="-120"/>
                        <a:ea typeface="微軟正黑體" panose="020B0604030504040204" pitchFamily="34" charset="-120"/>
                      </a:endParaRPr>
                    </a:p>
                  </a:txBody>
                  <a:tcPr marL="91441" marR="91441" marT="45689" marB="45689"/>
                </a:tc>
              </a:tr>
              <a:tr h="707173">
                <a:tc>
                  <a:txBody>
                    <a:bodyPr/>
                    <a:lstStyle/>
                    <a:p>
                      <a:r>
                        <a:rPr lang="zh-TW" altLang="en-US" sz="2500" b="1" dirty="0" smtClean="0">
                          <a:latin typeface="微軟正黑體" panose="020B0604030504040204" pitchFamily="34" charset="-120"/>
                          <a:ea typeface="微軟正黑體" panose="020B0604030504040204" pitchFamily="34" charset="-120"/>
                        </a:rPr>
                        <a:t>應用例子</a:t>
                      </a:r>
                      <a:endParaRPr lang="zh-TW" altLang="en-US" sz="2500" b="1" dirty="0">
                        <a:latin typeface="微軟正黑體" panose="020B0604030504040204" pitchFamily="34" charset="-120"/>
                        <a:ea typeface="微軟正黑體" panose="020B0604030504040204" pitchFamily="34" charset="-120"/>
                      </a:endParaRPr>
                    </a:p>
                  </a:txBody>
                  <a:tcPr marL="91441" marR="91441" marT="45689" marB="45689"/>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500" b="1" i="0" u="none" strike="noStrike" dirty="0" smtClean="0">
                          <a:solidFill>
                            <a:srgbClr val="000000"/>
                          </a:solidFill>
                          <a:latin typeface="微軟正黑體" panose="020B0604030504040204" pitchFamily="34" charset="-120"/>
                          <a:ea typeface="微軟正黑體" panose="020B0604030504040204" pitchFamily="34" charset="-120"/>
                        </a:rPr>
                        <a:t>水管</a:t>
                      </a:r>
                      <a:r>
                        <a:rPr lang="en-US" altLang="zh-TW" sz="2500" b="1" i="0" u="none" strike="noStrike" dirty="0" smtClean="0">
                          <a:solidFill>
                            <a:srgbClr val="000000"/>
                          </a:solidFill>
                          <a:latin typeface="微軟正黑體" panose="020B0604030504040204" pitchFamily="34" charset="-120"/>
                          <a:ea typeface="微軟正黑體" panose="020B0604030504040204" pitchFamily="34" charset="-120"/>
                        </a:rPr>
                        <a:t>,</a:t>
                      </a:r>
                      <a:r>
                        <a:rPr lang="zh-TW" altLang="en-US" sz="2500" b="1" i="0" u="none" strike="noStrike" dirty="0" smtClean="0">
                          <a:solidFill>
                            <a:srgbClr val="000000"/>
                          </a:solidFill>
                          <a:latin typeface="微軟正黑體" panose="020B0604030504040204" pitchFamily="34" charset="-120"/>
                          <a:ea typeface="微軟正黑體" panose="020B0604030504040204" pitchFamily="34" charset="-120"/>
                        </a:rPr>
                        <a:t> 浴簾</a:t>
                      </a:r>
                    </a:p>
                  </a:txBody>
                  <a:tcPr marL="91441" marR="91441" marT="45689" marB="45689"/>
                </a:tc>
              </a:tr>
            </a:tbl>
          </a:graphicData>
        </a:graphic>
      </p:graphicFrame>
      <p:pic>
        <p:nvPicPr>
          <p:cNvPr id="48140" name="Picture 2"/>
          <p:cNvPicPr>
            <a:picLocks noChangeAspect="1" noChangeArrowheads="1"/>
          </p:cNvPicPr>
          <p:nvPr/>
        </p:nvPicPr>
        <p:blipFill>
          <a:blip r:embed="rId4">
            <a:extLst>
              <a:ext uri="{28A0092B-C50C-407E-A947-70E740481C1C}">
                <a14:useLocalDpi xmlns:a14="http://schemas.microsoft.com/office/drawing/2010/main" val="0"/>
              </a:ext>
            </a:extLst>
          </a:blip>
          <a:srcRect l="18898" t="2524" r="18124" b="6757"/>
          <a:stretch>
            <a:fillRect/>
          </a:stretch>
        </p:blipFill>
        <p:spPr bwMode="auto">
          <a:xfrm>
            <a:off x="7235825" y="4266481"/>
            <a:ext cx="1600200" cy="230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ontent Placeholder 8"/>
          <p:cNvSpPr txBox="1">
            <a:spLocks/>
          </p:cNvSpPr>
          <p:nvPr/>
        </p:nvSpPr>
        <p:spPr bwMode="auto">
          <a:xfrm>
            <a:off x="468313" y="5345981"/>
            <a:ext cx="3454400" cy="1296988"/>
          </a:xfrm>
          <a:prstGeom prst="rect">
            <a:avLst/>
          </a:prstGeom>
          <a:solidFill>
            <a:srgbClr val="CCFFCC"/>
          </a:solidFill>
          <a:ln w="38100">
            <a:solidFill>
              <a:srgbClr val="00B050"/>
            </a:solidFill>
            <a:miter lim="800000"/>
            <a:headEnd/>
            <a:tailEnd/>
          </a:ln>
        </p:spPr>
        <p:txBody>
          <a:bodyPr/>
          <a:lstStyle/>
          <a:p>
            <a:pPr marL="342900" indent="-342900">
              <a:spcBef>
                <a:spcPct val="20000"/>
              </a:spcBef>
              <a:buClr>
                <a:schemeClr val="folHlink"/>
              </a:buClr>
              <a:buFont typeface="Wingdings" pitchFamily="2" charset="2"/>
              <a:buChar char="Ø"/>
              <a:defRPr/>
            </a:pPr>
            <a:r>
              <a:rPr lang="zh-TW" altLang="en-US" sz="2200" b="1" dirty="0">
                <a:solidFill>
                  <a:srgbClr val="FF0000"/>
                </a:solidFill>
                <a:latin typeface="微軟正黑體" panose="020B0604030504040204" pitchFamily="34" charset="-120"/>
                <a:ea typeface="微軟正黑體" panose="020B0604030504040204" pitchFamily="34" charset="-120"/>
              </a:rPr>
              <a:t>用力折會有白痕出現</a:t>
            </a:r>
            <a:endParaRPr lang="en-US" altLang="zh-TW" sz="2200" b="1" dirty="0">
              <a:solidFill>
                <a:srgbClr val="FF0000"/>
              </a:solidFill>
              <a:latin typeface="微軟正黑體" panose="020B0604030504040204" pitchFamily="34" charset="-120"/>
              <a:ea typeface="微軟正黑體" panose="020B0604030504040204" pitchFamily="34" charset="-120"/>
            </a:endParaRPr>
          </a:p>
          <a:p>
            <a:pPr marL="342900" indent="-342900">
              <a:spcBef>
                <a:spcPct val="20000"/>
              </a:spcBef>
              <a:buClr>
                <a:schemeClr val="folHlink"/>
              </a:buClr>
              <a:buFont typeface="Wingdings" pitchFamily="2" charset="2"/>
              <a:buChar char="Ø"/>
              <a:defRPr/>
            </a:pPr>
            <a:r>
              <a:rPr lang="zh-TW" altLang="en-US" sz="2200" b="1" dirty="0">
                <a:latin typeface="微軟正黑體" panose="020B0604030504040204" pitchFamily="34" charset="-120"/>
                <a:ea typeface="微軟正黑體" panose="020B0604030504040204" pitchFamily="34" charset="-120"/>
              </a:rPr>
              <a:t>大多應用在非食品方面</a:t>
            </a:r>
            <a:endParaRPr lang="zh-TW" altLang="en-US" sz="2200" b="1" kern="0" dirty="0">
              <a:latin typeface="微軟正黑體" panose="020B0604030504040204" pitchFamily="34" charset="-120"/>
              <a:ea typeface="微軟正黑體" panose="020B0604030504040204" pitchFamily="34" charset="-120"/>
            </a:endParaRPr>
          </a:p>
        </p:txBody>
      </p:sp>
      <p:grpSp>
        <p:nvGrpSpPr>
          <p:cNvPr id="21517" name="Group 13"/>
          <p:cNvGrpSpPr>
            <a:grpSpLocks/>
          </p:cNvGrpSpPr>
          <p:nvPr/>
        </p:nvGrpSpPr>
        <p:grpSpPr bwMode="auto">
          <a:xfrm>
            <a:off x="466725" y="4323631"/>
            <a:ext cx="3313113" cy="1022350"/>
            <a:chOff x="395536" y="3846351"/>
            <a:chExt cx="3312368" cy="1022809"/>
          </a:xfrm>
        </p:grpSpPr>
        <p:sp>
          <p:nvSpPr>
            <p:cNvPr id="10" name="Cloud Callout 9"/>
            <p:cNvSpPr/>
            <p:nvPr/>
          </p:nvSpPr>
          <p:spPr bwMode="auto">
            <a:xfrm>
              <a:off x="827239" y="4076642"/>
              <a:ext cx="2880665" cy="792518"/>
            </a:xfrm>
            <a:prstGeom prst="cloudCallout">
              <a:avLst>
                <a:gd name="adj1" fmla="val -43103"/>
                <a:gd name="adj2" fmla="val 52162"/>
              </a:avLst>
            </a:prstGeom>
            <a:solidFill>
              <a:srgbClr val="FFFF00"/>
            </a:solidFill>
            <a:ln w="9525" cap="flat" cmpd="sng" algn="ctr">
              <a:solidFill>
                <a:srgbClr val="0070C0"/>
              </a:solidFill>
              <a:prstDash val="solid"/>
              <a:round/>
              <a:headEnd type="none" w="med" len="med"/>
              <a:tailEnd type="none" w="med" len="med"/>
            </a:ln>
            <a:effectLst>
              <a:outerShdw blurRad="50800" dist="38100" algn="l" rotWithShape="0">
                <a:prstClr val="black">
                  <a:alpha val="40000"/>
                </a:prstClr>
              </a:outerShdw>
            </a:effectLst>
          </p:spPr>
          <p:txBody>
            <a:bodyPr/>
            <a:lstStyle/>
            <a:p>
              <a:pPr algn="ctr">
                <a:defRPr/>
              </a:pPr>
              <a:r>
                <a:rPr lang="zh-TW" altLang="en-US" sz="2500" b="1" dirty="0">
                  <a:latin typeface="微軟正黑體" panose="020B0604030504040204" pitchFamily="34" charset="-120"/>
                  <a:ea typeface="微軟正黑體" panose="020B0604030504040204" pitchFamily="34" charset="-120"/>
                </a:rPr>
                <a:t>如何辨識？</a:t>
              </a:r>
            </a:p>
          </p:txBody>
        </p:sp>
        <p:pic>
          <p:nvPicPr>
            <p:cNvPr id="21520" name="Picture 3" descr="C:\Users\user\AppData\Local\Microsoft\Windows\Temporary Internet Files\Content.IE5\0YFQWHE2\MC900434411[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5536" y="3846351"/>
              <a:ext cx="792088" cy="806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8144"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22838" y="4520481"/>
            <a:ext cx="1730375" cy="183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73DA0BB7-265A-403C-9275-D587AB510EDC}" type="slidenum">
              <a:rPr lang="zh-TW" altLang="en-US" smtClean="0"/>
              <a:t>9</a:t>
            </a:fld>
            <a:endParaRPr lang="zh-TW" altLang="en-US"/>
          </a:p>
        </p:txBody>
      </p:sp>
    </p:spTree>
    <p:extLst>
      <p:ext uri="{BB962C8B-B14F-4D97-AF65-F5344CB8AC3E}">
        <p14:creationId xmlns:p14="http://schemas.microsoft.com/office/powerpoint/2010/main" val="3270522755"/>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8144"/>
                                        </p:tgtEl>
                                        <p:attrNameLst>
                                          <p:attrName>style.visibility</p:attrName>
                                        </p:attrNameLst>
                                      </p:cBhvr>
                                      <p:to>
                                        <p:strVal val="visible"/>
                                      </p:to>
                                    </p:set>
                                    <p:anim calcmode="lin" valueType="num">
                                      <p:cBhvr additive="base">
                                        <p:cTn id="7" dur="500" fill="hold"/>
                                        <p:tgtEl>
                                          <p:spTgt spid="48144"/>
                                        </p:tgtEl>
                                        <p:attrNameLst>
                                          <p:attrName>ppt_x</p:attrName>
                                        </p:attrNameLst>
                                      </p:cBhvr>
                                      <p:tavLst>
                                        <p:tav tm="0">
                                          <p:val>
                                            <p:strVal val="#ppt_x"/>
                                          </p:val>
                                        </p:tav>
                                        <p:tav tm="100000">
                                          <p:val>
                                            <p:strVal val="#ppt_x"/>
                                          </p:val>
                                        </p:tav>
                                      </p:tavLst>
                                    </p:anim>
                                    <p:anim calcmode="lin" valueType="num">
                                      <p:cBhvr additive="base">
                                        <p:cTn id="8" dur="500" fill="hold"/>
                                        <p:tgtEl>
                                          <p:spTgt spid="4814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8140"/>
                                        </p:tgtEl>
                                        <p:attrNameLst>
                                          <p:attrName>style.visibility</p:attrName>
                                        </p:attrNameLst>
                                      </p:cBhvr>
                                      <p:to>
                                        <p:strVal val="visible"/>
                                      </p:to>
                                    </p:set>
                                    <p:anim calcmode="lin" valueType="num">
                                      <p:cBhvr additive="base">
                                        <p:cTn id="13" dur="500" fill="hold"/>
                                        <p:tgtEl>
                                          <p:spTgt spid="48140"/>
                                        </p:tgtEl>
                                        <p:attrNameLst>
                                          <p:attrName>ppt_x</p:attrName>
                                        </p:attrNameLst>
                                      </p:cBhvr>
                                      <p:tavLst>
                                        <p:tav tm="0">
                                          <p:val>
                                            <p:strVal val="#ppt_x"/>
                                          </p:val>
                                        </p:tav>
                                        <p:tav tm="100000">
                                          <p:val>
                                            <p:strVal val="#ppt_x"/>
                                          </p:val>
                                        </p:tav>
                                      </p:tavLst>
                                    </p:anim>
                                    <p:anim calcmode="lin" valueType="num">
                                      <p:cBhvr additive="base">
                                        <p:cTn id="14" dur="500" fill="hold"/>
                                        <p:tgtEl>
                                          <p:spTgt spid="481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p:cNvGraphicFramePr>
            <a:graphicFrameLocks noGrp="1"/>
          </p:cNvGraphicFramePr>
          <p:nvPr>
            <p:extLst>
              <p:ext uri="{D42A27DB-BD31-4B8C-83A1-F6EECF244321}">
                <p14:modId xmlns:p14="http://schemas.microsoft.com/office/powerpoint/2010/main" val="496587913"/>
              </p:ext>
            </p:extLst>
          </p:nvPr>
        </p:nvGraphicFramePr>
        <p:xfrm>
          <a:off x="1116013" y="2065555"/>
          <a:ext cx="6911975" cy="1537701"/>
        </p:xfrm>
        <a:graphic>
          <a:graphicData uri="http://schemas.openxmlformats.org/drawingml/2006/table">
            <a:tbl>
              <a:tblPr firstRow="1" bandRow="1">
                <a:tableStyleId>{5FD0F851-EC5A-4D38-B0AD-8093EC10F338}</a:tableStyleId>
              </a:tblPr>
              <a:tblGrid>
                <a:gridCol w="2127219"/>
                <a:gridCol w="4784756"/>
              </a:tblGrid>
              <a:tr h="684269">
                <a:tc>
                  <a:txBody>
                    <a:bodyPr/>
                    <a:lstStyle/>
                    <a:p>
                      <a:r>
                        <a:rPr lang="zh-TW" altLang="en-US" sz="2500" b="1" dirty="0" smtClean="0">
                          <a:latin typeface="微軟正黑體" panose="020B0604030504040204" pitchFamily="34" charset="-120"/>
                          <a:ea typeface="微軟正黑體" panose="020B0604030504040204" pitchFamily="34" charset="-120"/>
                        </a:rPr>
                        <a:t>特性</a:t>
                      </a:r>
                      <a:endParaRPr lang="zh-TW" altLang="en-US" sz="2500" b="1" dirty="0">
                        <a:latin typeface="微軟正黑體" panose="020B0604030504040204" pitchFamily="34" charset="-120"/>
                        <a:ea typeface="微軟正黑體" panose="020B0604030504040204" pitchFamily="34" charset="-120"/>
                      </a:endParaRPr>
                    </a:p>
                  </a:txBody>
                  <a:tcPr marL="91430" marR="91430" marT="45716" marB="45716"/>
                </a:tc>
                <a:tc>
                  <a:txBody>
                    <a:bodyPr/>
                    <a:lstStyle/>
                    <a:p>
                      <a:pPr>
                        <a:buFont typeface="Arial" pitchFamily="34" charset="0"/>
                        <a:buChar char="•"/>
                      </a:pPr>
                      <a:r>
                        <a:rPr lang="zh-TW" altLang="en-US" sz="2500" b="1" kern="1200" dirty="0" smtClean="0">
                          <a:solidFill>
                            <a:srgbClr val="FF0000"/>
                          </a:solidFill>
                          <a:latin typeface="微軟正黑體" panose="020B0604030504040204" pitchFamily="34" charset="-120"/>
                          <a:ea typeface="微軟正黑體" panose="020B0604030504040204" pitchFamily="34" charset="-120"/>
                          <a:cs typeface="+mn-cs"/>
                        </a:rPr>
                        <a:t>不耐高溫</a:t>
                      </a:r>
                      <a:r>
                        <a:rPr lang="zh-TW" altLang="en-US" sz="2500" b="1" kern="1200" dirty="0" smtClean="0">
                          <a:solidFill>
                            <a:schemeClr val="tx1"/>
                          </a:solidFill>
                          <a:latin typeface="微軟正黑體" panose="020B0604030504040204" pitchFamily="34" charset="-120"/>
                          <a:ea typeface="微軟正黑體" panose="020B0604030504040204" pitchFamily="34" charset="-120"/>
                          <a:cs typeface="+mn-cs"/>
                        </a:rPr>
                        <a:t>（約</a:t>
                      </a:r>
                      <a:r>
                        <a:rPr lang="en-US" altLang="zh-TW" sz="2500" dirty="0" smtClean="0">
                          <a:latin typeface="微軟正黑體" panose="020B0604030504040204" pitchFamily="34" charset="-120"/>
                          <a:ea typeface="微軟正黑體" panose="020B0604030504040204" pitchFamily="34" charset="-120"/>
                        </a:rPr>
                        <a:t>70℃</a:t>
                      </a:r>
                      <a:r>
                        <a:rPr lang="zh-TW" altLang="en-US" sz="2500" dirty="0" smtClean="0">
                          <a:latin typeface="微軟正黑體" panose="020B0604030504040204" pitchFamily="34" charset="-120"/>
                          <a:ea typeface="微軟正黑體" panose="020B0604030504040204" pitchFamily="34" charset="-120"/>
                        </a:rPr>
                        <a:t>～</a:t>
                      </a:r>
                      <a:r>
                        <a:rPr lang="en-US" altLang="zh-TW" sz="2500" dirty="0" smtClean="0">
                          <a:latin typeface="微軟正黑體" panose="020B0604030504040204" pitchFamily="34" charset="-120"/>
                          <a:ea typeface="微軟正黑體" panose="020B0604030504040204" pitchFamily="34" charset="-120"/>
                        </a:rPr>
                        <a:t>90℃</a:t>
                      </a:r>
                      <a:r>
                        <a:rPr lang="zh-TW" altLang="en-US" sz="2500" dirty="0" smtClean="0">
                          <a:latin typeface="微軟正黑體" panose="020B0604030504040204" pitchFamily="34" charset="-120"/>
                          <a:ea typeface="微軟正黑體" panose="020B0604030504040204" pitchFamily="34" charset="-120"/>
                        </a:rPr>
                        <a:t>）</a:t>
                      </a:r>
                      <a:endParaRPr lang="zh-TW" altLang="en-US" sz="2500" b="1" dirty="0">
                        <a:latin typeface="微軟正黑體" panose="020B0604030504040204" pitchFamily="34" charset="-120"/>
                        <a:ea typeface="微軟正黑體" panose="020B0604030504040204" pitchFamily="34" charset="-120"/>
                      </a:endParaRPr>
                    </a:p>
                  </a:txBody>
                  <a:tcPr marL="91430" marR="91430" marT="45716" marB="45716"/>
                </a:tc>
              </a:tr>
              <a:tr h="684156">
                <a:tc>
                  <a:txBody>
                    <a:bodyPr/>
                    <a:lstStyle/>
                    <a:p>
                      <a:r>
                        <a:rPr lang="zh-TW" altLang="en-US" sz="2500" b="1" dirty="0" smtClean="0">
                          <a:latin typeface="微軟正黑體" panose="020B0604030504040204" pitchFamily="34" charset="-120"/>
                          <a:ea typeface="微軟正黑體" panose="020B0604030504040204" pitchFamily="34" charset="-120"/>
                        </a:rPr>
                        <a:t>應用例子</a:t>
                      </a:r>
                      <a:endParaRPr lang="zh-TW" altLang="en-US" sz="2500" b="1" dirty="0">
                        <a:latin typeface="微軟正黑體" panose="020B0604030504040204" pitchFamily="34" charset="-120"/>
                        <a:ea typeface="微軟正黑體" panose="020B0604030504040204" pitchFamily="34" charset="-120"/>
                      </a:endParaRPr>
                    </a:p>
                  </a:txBody>
                  <a:tcPr marL="91430" marR="91430" marT="45716" marB="45716"/>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zh-TW" altLang="en-US" sz="2500" b="1" i="0" u="none" strike="noStrike" dirty="0" smtClean="0">
                          <a:solidFill>
                            <a:srgbClr val="000000"/>
                          </a:solidFill>
                          <a:latin typeface="微軟正黑體" panose="020B0604030504040204" pitchFamily="34" charset="-120"/>
                          <a:ea typeface="微軟正黑體" panose="020B0604030504040204" pitchFamily="34" charset="-120"/>
                        </a:rPr>
                        <a:t>膠袋</a:t>
                      </a:r>
                      <a:r>
                        <a:rPr lang="en-US" altLang="zh-TW" sz="2500" b="1" i="0" u="none" strike="noStrike" dirty="0" smtClean="0">
                          <a:solidFill>
                            <a:srgbClr val="000000"/>
                          </a:solidFill>
                          <a:latin typeface="微軟正黑體" panose="020B0604030504040204" pitchFamily="34" charset="-120"/>
                          <a:ea typeface="微軟正黑體" panose="020B0604030504040204" pitchFamily="34" charset="-120"/>
                        </a:rPr>
                        <a:t>,</a:t>
                      </a:r>
                      <a:r>
                        <a:rPr lang="zh-TW" altLang="en-US" sz="2500" b="1" i="0" u="none" strike="noStrike" dirty="0" smtClean="0">
                          <a:solidFill>
                            <a:srgbClr val="000000"/>
                          </a:solidFill>
                          <a:latin typeface="微軟正黑體" panose="020B0604030504040204" pitchFamily="34" charset="-120"/>
                          <a:ea typeface="微軟正黑體" panose="020B0604030504040204" pitchFamily="34" charset="-120"/>
                        </a:rPr>
                        <a:t> 保鮮袋</a:t>
                      </a:r>
                      <a:r>
                        <a:rPr lang="en-US" altLang="zh-TW" sz="2500" b="1" i="0" u="none" strike="noStrike" dirty="0" smtClean="0">
                          <a:solidFill>
                            <a:srgbClr val="000000"/>
                          </a:solidFill>
                          <a:latin typeface="微軟正黑體" panose="020B0604030504040204" pitchFamily="34" charset="-120"/>
                          <a:ea typeface="微軟正黑體" panose="020B0604030504040204" pitchFamily="34" charset="-120"/>
                        </a:rPr>
                        <a:t>,</a:t>
                      </a:r>
                      <a:r>
                        <a:rPr lang="zh-TW" altLang="en-US" sz="2500" b="1" i="0" u="none" strike="noStrike" dirty="0" smtClean="0">
                          <a:solidFill>
                            <a:srgbClr val="000000"/>
                          </a:solidFill>
                          <a:latin typeface="微軟正黑體" panose="020B0604030504040204" pitchFamily="34" charset="-120"/>
                          <a:ea typeface="微軟正黑體" panose="020B0604030504040204" pitchFamily="34" charset="-120"/>
                        </a:rPr>
                        <a:t> 保鮮紙</a:t>
                      </a:r>
                    </a:p>
                    <a:p>
                      <a:pPr algn="l" fontAlgn="ctr"/>
                      <a:endParaRPr lang="zh-TW" altLang="en-US" sz="2500" b="1" i="0" u="none" strike="noStrike" dirty="0">
                        <a:solidFill>
                          <a:srgbClr val="000000"/>
                        </a:solidFill>
                        <a:latin typeface="微軟正黑體" panose="020B0604030504040204" pitchFamily="34" charset="-120"/>
                        <a:ea typeface="微軟正黑體" panose="020B0604030504040204" pitchFamily="34" charset="-120"/>
                      </a:endParaRPr>
                    </a:p>
                  </a:txBody>
                  <a:tcPr marL="91430" marR="91430" marT="45716" marB="45716"/>
                </a:tc>
              </a:tr>
            </a:tbl>
          </a:graphicData>
        </a:graphic>
      </p:graphicFrame>
      <p:pic>
        <p:nvPicPr>
          <p:cNvPr id="10" name="Picture 18"/>
          <p:cNvPicPr>
            <a:picLocks noChangeAspect="1" noChangeArrowheads="1"/>
          </p:cNvPicPr>
          <p:nvPr/>
        </p:nvPicPr>
        <p:blipFill>
          <a:blip r:embed="rId3" cstate="print">
            <a:duotone>
              <a:prstClr val="black"/>
              <a:srgbClr val="FF9900">
                <a:tint val="45000"/>
                <a:satMod val="400000"/>
              </a:srgbClr>
            </a:duotone>
            <a:lum contrast="20000"/>
          </a:blip>
          <a:srcRect/>
          <a:stretch>
            <a:fillRect/>
          </a:stretch>
        </p:blipFill>
        <p:spPr bwMode="auto">
          <a:xfrm>
            <a:off x="3039737" y="500585"/>
            <a:ext cx="3088197" cy="15440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Content Placeholder 8"/>
          <p:cNvSpPr txBox="1">
            <a:spLocks/>
          </p:cNvSpPr>
          <p:nvPr/>
        </p:nvSpPr>
        <p:spPr>
          <a:xfrm>
            <a:off x="395288" y="5018305"/>
            <a:ext cx="3168650" cy="1368425"/>
          </a:xfrm>
          <a:prstGeom prst="rect">
            <a:avLst/>
          </a:prstGeom>
          <a:solidFill>
            <a:srgbClr val="CCFFCC"/>
          </a:solidFill>
          <a:ln w="38100">
            <a:solidFill>
              <a:srgbClr val="00B050"/>
            </a:solidFill>
          </a:ln>
        </p:spPr>
        <p:txBody>
          <a:bodyPr/>
          <a:lstStyle/>
          <a:p>
            <a:pPr marL="342900" indent="-342900">
              <a:spcBef>
                <a:spcPct val="20000"/>
              </a:spcBef>
              <a:buClr>
                <a:schemeClr val="folHlink"/>
              </a:buClr>
              <a:buFont typeface="Wingdings" pitchFamily="2" charset="2"/>
              <a:buChar char="Ø"/>
              <a:defRPr/>
            </a:pPr>
            <a:r>
              <a:rPr lang="zh-TW" altLang="en-US" sz="2500" b="1" dirty="0">
                <a:solidFill>
                  <a:srgbClr val="FF0000"/>
                </a:solidFill>
                <a:latin typeface="微軟正黑體" panose="020B0604030504040204" pitchFamily="34" charset="-120"/>
                <a:ea typeface="微軟正黑體" panose="020B0604030504040204" pitchFamily="34" charset="-120"/>
              </a:rPr>
              <a:t>塑膠袋較柔軟</a:t>
            </a:r>
            <a:endParaRPr lang="en-US" altLang="zh-TW" sz="2500" b="1" dirty="0">
              <a:solidFill>
                <a:srgbClr val="FF0000"/>
              </a:solidFill>
              <a:latin typeface="微軟正黑體" panose="020B0604030504040204" pitchFamily="34" charset="-120"/>
              <a:ea typeface="微軟正黑體" panose="020B0604030504040204" pitchFamily="34" charset="-120"/>
            </a:endParaRPr>
          </a:p>
          <a:p>
            <a:pPr marL="342900" indent="-342900">
              <a:spcBef>
                <a:spcPct val="20000"/>
              </a:spcBef>
              <a:buClr>
                <a:schemeClr val="folHlink"/>
              </a:buClr>
              <a:buFont typeface="Wingdings" pitchFamily="2" charset="2"/>
              <a:buChar char="Ø"/>
              <a:defRPr/>
            </a:pPr>
            <a:r>
              <a:rPr lang="zh-TW" altLang="en-US" sz="2500" b="1" dirty="0">
                <a:solidFill>
                  <a:srgbClr val="FF0000"/>
                </a:solidFill>
                <a:latin typeface="微軟正黑體" panose="020B0604030504040204" pitchFamily="34" charset="-120"/>
                <a:ea typeface="微軟正黑體" panose="020B0604030504040204" pitchFamily="34" charset="-120"/>
              </a:rPr>
              <a:t>外包裝塑膠膜軟而易撕</a:t>
            </a:r>
            <a:r>
              <a:rPr lang="zh-TW" altLang="en-US" sz="2500" b="1" kern="0" dirty="0">
                <a:latin typeface="微軟正黑體" panose="020B0604030504040204" pitchFamily="34" charset="-120"/>
                <a:ea typeface="微軟正黑體" panose="020B0604030504040204" pitchFamily="34" charset="-120"/>
              </a:rPr>
              <a:t>　</a:t>
            </a:r>
          </a:p>
        </p:txBody>
      </p:sp>
      <p:grpSp>
        <p:nvGrpSpPr>
          <p:cNvPr id="22540" name="Group 13"/>
          <p:cNvGrpSpPr>
            <a:grpSpLocks/>
          </p:cNvGrpSpPr>
          <p:nvPr/>
        </p:nvGrpSpPr>
        <p:grpSpPr bwMode="auto">
          <a:xfrm>
            <a:off x="179388" y="4010243"/>
            <a:ext cx="3313112" cy="1022350"/>
            <a:chOff x="323544" y="3846351"/>
            <a:chExt cx="3312616" cy="1022809"/>
          </a:xfrm>
        </p:grpSpPr>
        <p:sp>
          <p:nvSpPr>
            <p:cNvPr id="12" name="Cloud Callout 11"/>
            <p:cNvSpPr/>
            <p:nvPr/>
          </p:nvSpPr>
          <p:spPr bwMode="auto">
            <a:xfrm>
              <a:off x="755279" y="4076641"/>
              <a:ext cx="2880881" cy="792519"/>
            </a:xfrm>
            <a:prstGeom prst="cloudCallout">
              <a:avLst>
                <a:gd name="adj1" fmla="val -43103"/>
                <a:gd name="adj2" fmla="val 52162"/>
              </a:avLst>
            </a:prstGeom>
            <a:solidFill>
              <a:srgbClr val="FFFF00"/>
            </a:solidFill>
            <a:ln w="9525" cap="flat" cmpd="sng" algn="ctr">
              <a:solidFill>
                <a:srgbClr val="0070C0"/>
              </a:solidFill>
              <a:prstDash val="solid"/>
              <a:round/>
              <a:headEnd type="none" w="med" len="med"/>
              <a:tailEnd type="none" w="med" len="med"/>
            </a:ln>
            <a:effectLst>
              <a:outerShdw blurRad="50800" dist="38100" algn="l" rotWithShape="0">
                <a:prstClr val="black">
                  <a:alpha val="40000"/>
                </a:prstClr>
              </a:outerShdw>
            </a:effectLst>
          </p:spPr>
          <p:txBody>
            <a:bodyPr/>
            <a:lstStyle/>
            <a:p>
              <a:pPr algn="ctr">
                <a:defRPr/>
              </a:pPr>
              <a:r>
                <a:rPr lang="zh-TW" altLang="en-US" sz="2500" b="1" dirty="0">
                  <a:latin typeface="細明體" panose="02020509000000000000" pitchFamily="49" charset="-120"/>
                  <a:ea typeface="細明體" panose="02020509000000000000" pitchFamily="49" charset="-120"/>
                </a:rPr>
                <a:t>如何辨識？</a:t>
              </a:r>
            </a:p>
          </p:txBody>
        </p:sp>
        <p:pic>
          <p:nvPicPr>
            <p:cNvPr id="22546" name="Picture 3" descr="C:\Users\user\AppData\Local\Microsoft\Windows\Temporary Internet Files\Content.IE5\0YFQWHE2\MC900434411[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544" y="3846351"/>
              <a:ext cx="792088" cy="806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1214" name="Picture 7"/>
          <p:cNvPicPr>
            <a:picLocks noChangeAspect="1" noChangeArrowheads="1"/>
          </p:cNvPicPr>
          <p:nvPr/>
        </p:nvPicPr>
        <p:blipFill>
          <a:blip r:embed="rId5">
            <a:extLst>
              <a:ext uri="{28A0092B-C50C-407E-A947-70E740481C1C}">
                <a14:useLocalDpi xmlns:a14="http://schemas.microsoft.com/office/drawing/2010/main" val="0"/>
              </a:ext>
            </a:extLst>
          </a:blip>
          <a:srcRect l="44441" t="-3114"/>
          <a:stretch>
            <a:fillRect/>
          </a:stretch>
        </p:blipFill>
        <p:spPr bwMode="auto">
          <a:xfrm>
            <a:off x="3661134" y="3650674"/>
            <a:ext cx="1389063" cy="230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15" name="Picture 10"/>
          <p:cNvPicPr>
            <a:picLocks noChangeAspect="1" noChangeArrowheads="1"/>
          </p:cNvPicPr>
          <p:nvPr/>
        </p:nvPicPr>
        <p:blipFill>
          <a:blip r:embed="rId6">
            <a:extLst>
              <a:ext uri="{28A0092B-C50C-407E-A947-70E740481C1C}">
                <a14:useLocalDpi xmlns:a14="http://schemas.microsoft.com/office/drawing/2010/main" val="0"/>
              </a:ext>
            </a:extLst>
          </a:blip>
          <a:srcRect r="8264"/>
          <a:stretch>
            <a:fillRect/>
          </a:stretch>
        </p:blipFill>
        <p:spPr bwMode="auto">
          <a:xfrm>
            <a:off x="5076825" y="3775292"/>
            <a:ext cx="1511300" cy="205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16" name="Picture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68344" y="3340317"/>
            <a:ext cx="1303338"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17"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91213" y="5223718"/>
            <a:ext cx="2016125" cy="151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73DA0BB7-265A-403C-9275-D587AB510EDC}" type="slidenum">
              <a:rPr lang="zh-TW" altLang="en-US" smtClean="0"/>
              <a:t>10</a:t>
            </a:fld>
            <a:endParaRPr lang="zh-TW" altLang="en-US"/>
          </a:p>
        </p:txBody>
      </p:sp>
    </p:spTree>
    <p:extLst>
      <p:ext uri="{BB962C8B-B14F-4D97-AF65-F5344CB8AC3E}">
        <p14:creationId xmlns:p14="http://schemas.microsoft.com/office/powerpoint/2010/main" val="1430426139"/>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1214"/>
                                        </p:tgtEl>
                                        <p:attrNameLst>
                                          <p:attrName>style.visibility</p:attrName>
                                        </p:attrNameLst>
                                      </p:cBhvr>
                                      <p:to>
                                        <p:strVal val="visible"/>
                                      </p:to>
                                    </p:set>
                                    <p:anim calcmode="lin" valueType="num">
                                      <p:cBhvr additive="base">
                                        <p:cTn id="7" dur="500" fill="hold"/>
                                        <p:tgtEl>
                                          <p:spTgt spid="51214"/>
                                        </p:tgtEl>
                                        <p:attrNameLst>
                                          <p:attrName>ppt_x</p:attrName>
                                        </p:attrNameLst>
                                      </p:cBhvr>
                                      <p:tavLst>
                                        <p:tav tm="0">
                                          <p:val>
                                            <p:strVal val="#ppt_x"/>
                                          </p:val>
                                        </p:tav>
                                        <p:tav tm="100000">
                                          <p:val>
                                            <p:strVal val="#ppt_x"/>
                                          </p:val>
                                        </p:tav>
                                      </p:tavLst>
                                    </p:anim>
                                    <p:anim calcmode="lin" valueType="num">
                                      <p:cBhvr additive="base">
                                        <p:cTn id="8" dur="500" fill="hold"/>
                                        <p:tgtEl>
                                          <p:spTgt spid="5121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1215"/>
                                        </p:tgtEl>
                                        <p:attrNameLst>
                                          <p:attrName>style.visibility</p:attrName>
                                        </p:attrNameLst>
                                      </p:cBhvr>
                                      <p:to>
                                        <p:strVal val="visible"/>
                                      </p:to>
                                    </p:set>
                                    <p:anim calcmode="lin" valueType="num">
                                      <p:cBhvr additive="base">
                                        <p:cTn id="13" dur="500" fill="hold"/>
                                        <p:tgtEl>
                                          <p:spTgt spid="51215"/>
                                        </p:tgtEl>
                                        <p:attrNameLst>
                                          <p:attrName>ppt_x</p:attrName>
                                        </p:attrNameLst>
                                      </p:cBhvr>
                                      <p:tavLst>
                                        <p:tav tm="0">
                                          <p:val>
                                            <p:strVal val="#ppt_x"/>
                                          </p:val>
                                        </p:tav>
                                        <p:tav tm="100000">
                                          <p:val>
                                            <p:strVal val="#ppt_x"/>
                                          </p:val>
                                        </p:tav>
                                      </p:tavLst>
                                    </p:anim>
                                    <p:anim calcmode="lin" valueType="num">
                                      <p:cBhvr additive="base">
                                        <p:cTn id="14" dur="500" fill="hold"/>
                                        <p:tgtEl>
                                          <p:spTgt spid="5121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1216"/>
                                        </p:tgtEl>
                                        <p:attrNameLst>
                                          <p:attrName>style.visibility</p:attrName>
                                        </p:attrNameLst>
                                      </p:cBhvr>
                                      <p:to>
                                        <p:strVal val="visible"/>
                                      </p:to>
                                    </p:set>
                                    <p:anim calcmode="lin" valueType="num">
                                      <p:cBhvr additive="base">
                                        <p:cTn id="19" dur="500" fill="hold"/>
                                        <p:tgtEl>
                                          <p:spTgt spid="51216"/>
                                        </p:tgtEl>
                                        <p:attrNameLst>
                                          <p:attrName>ppt_x</p:attrName>
                                        </p:attrNameLst>
                                      </p:cBhvr>
                                      <p:tavLst>
                                        <p:tav tm="0">
                                          <p:val>
                                            <p:strVal val="#ppt_x"/>
                                          </p:val>
                                        </p:tav>
                                        <p:tav tm="100000">
                                          <p:val>
                                            <p:strVal val="#ppt_x"/>
                                          </p:val>
                                        </p:tav>
                                      </p:tavLst>
                                    </p:anim>
                                    <p:anim calcmode="lin" valueType="num">
                                      <p:cBhvr additive="base">
                                        <p:cTn id="20" dur="500" fill="hold"/>
                                        <p:tgtEl>
                                          <p:spTgt spid="5121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51217"/>
                                        </p:tgtEl>
                                        <p:attrNameLst>
                                          <p:attrName>style.visibility</p:attrName>
                                        </p:attrNameLst>
                                      </p:cBhvr>
                                      <p:to>
                                        <p:strVal val="visible"/>
                                      </p:to>
                                    </p:set>
                                    <p:anim calcmode="lin" valueType="num">
                                      <p:cBhvr additive="base">
                                        <p:cTn id="25" dur="500" fill="hold"/>
                                        <p:tgtEl>
                                          <p:spTgt spid="51217"/>
                                        </p:tgtEl>
                                        <p:attrNameLst>
                                          <p:attrName>ppt_x</p:attrName>
                                        </p:attrNameLst>
                                      </p:cBhvr>
                                      <p:tavLst>
                                        <p:tav tm="0">
                                          <p:val>
                                            <p:strVal val="#ppt_x"/>
                                          </p:val>
                                        </p:tav>
                                        <p:tav tm="100000">
                                          <p:val>
                                            <p:strVal val="#ppt_x"/>
                                          </p:val>
                                        </p:tav>
                                      </p:tavLst>
                                    </p:anim>
                                    <p:anim calcmode="lin" valueType="num">
                                      <p:cBhvr additive="base">
                                        <p:cTn id="26" dur="500" fill="hold"/>
                                        <p:tgtEl>
                                          <p:spTgt spid="512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9"/>
          <p:cNvPicPr>
            <a:picLocks noChangeAspect="1" noChangeArrowheads="1"/>
          </p:cNvPicPr>
          <p:nvPr/>
        </p:nvPicPr>
        <p:blipFill>
          <a:blip r:embed="rId3" cstate="print">
            <a:duotone>
              <a:prstClr val="black"/>
              <a:srgbClr val="FF9900">
                <a:tint val="45000"/>
                <a:satMod val="400000"/>
              </a:srgbClr>
            </a:duotone>
            <a:lum contrast="20000"/>
          </a:blip>
          <a:srcRect/>
          <a:stretch>
            <a:fillRect/>
          </a:stretch>
        </p:blipFill>
        <p:spPr bwMode="auto">
          <a:xfrm>
            <a:off x="3159458" y="587960"/>
            <a:ext cx="3060366" cy="15161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11" name="Table 10"/>
          <p:cNvGraphicFramePr>
            <a:graphicFrameLocks noGrp="1"/>
          </p:cNvGraphicFramePr>
          <p:nvPr>
            <p:extLst>
              <p:ext uri="{D42A27DB-BD31-4B8C-83A1-F6EECF244321}">
                <p14:modId xmlns:p14="http://schemas.microsoft.com/office/powerpoint/2010/main" val="2254932902"/>
              </p:ext>
            </p:extLst>
          </p:nvPr>
        </p:nvGraphicFramePr>
        <p:xfrm>
          <a:off x="1070606" y="2147254"/>
          <a:ext cx="7058025" cy="1866900"/>
        </p:xfrm>
        <a:graphic>
          <a:graphicData uri="http://schemas.openxmlformats.org/drawingml/2006/table">
            <a:tbl>
              <a:tblPr firstRow="1" bandRow="1">
                <a:tableStyleId>{5FD0F851-EC5A-4D38-B0AD-8093EC10F338}</a:tableStyleId>
              </a:tblPr>
              <a:tblGrid>
                <a:gridCol w="1877910"/>
                <a:gridCol w="5180115"/>
              </a:tblGrid>
              <a:tr h="1103851">
                <a:tc>
                  <a:txBody>
                    <a:bodyPr/>
                    <a:lstStyle/>
                    <a:p>
                      <a:r>
                        <a:rPr lang="zh-TW" altLang="en-US" sz="2500" b="1" dirty="0" smtClean="0">
                          <a:latin typeface="微軟正黑體" panose="020B0604030504040204" pitchFamily="34" charset="-120"/>
                          <a:ea typeface="微軟正黑體" panose="020B0604030504040204" pitchFamily="34" charset="-120"/>
                        </a:rPr>
                        <a:t>特性</a:t>
                      </a:r>
                      <a:endParaRPr lang="zh-TW" altLang="en-US" sz="2500" b="1" dirty="0">
                        <a:latin typeface="微軟正黑體" panose="020B0604030504040204" pitchFamily="34" charset="-120"/>
                        <a:ea typeface="微軟正黑體" panose="020B0604030504040204" pitchFamily="34" charset="-120"/>
                      </a:endParaRPr>
                    </a:p>
                  </a:txBody>
                  <a:tcPr marL="91446" marR="91446" marT="45715" marB="45715"/>
                </a:tc>
                <a:tc>
                  <a:txBody>
                    <a:bodyPr/>
                    <a:lstStyle/>
                    <a:p>
                      <a:pPr>
                        <a:buFont typeface="Arial" pitchFamily="34" charset="0"/>
                        <a:buChar char="•"/>
                      </a:pPr>
                      <a:r>
                        <a:rPr lang="zh-TW" altLang="en-US" sz="2500" b="1" kern="1200" dirty="0" smtClean="0">
                          <a:solidFill>
                            <a:schemeClr val="tx1"/>
                          </a:solidFill>
                          <a:latin typeface="微軟正黑體" panose="020B0604030504040204" pitchFamily="34" charset="-120"/>
                          <a:ea typeface="微軟正黑體" panose="020B0604030504040204" pitchFamily="34" charset="-120"/>
                          <a:cs typeface="+mn-cs"/>
                        </a:rPr>
                        <a:t> 硬度高，</a:t>
                      </a:r>
                      <a:r>
                        <a:rPr lang="zh-TW" altLang="en-US" sz="2500" b="1" kern="1200" dirty="0" smtClean="0">
                          <a:solidFill>
                            <a:srgbClr val="FF0000"/>
                          </a:solidFill>
                          <a:latin typeface="微軟正黑體" panose="020B0604030504040204" pitchFamily="34" charset="-120"/>
                          <a:ea typeface="微軟正黑體" panose="020B0604030504040204" pitchFamily="34" charset="-120"/>
                          <a:cs typeface="+mn-cs"/>
                        </a:rPr>
                        <a:t>耐碰撞</a:t>
                      </a:r>
                      <a:endParaRPr lang="en-US" altLang="zh-TW" sz="2500" b="1" kern="1200" dirty="0" smtClean="0">
                        <a:solidFill>
                          <a:schemeClr val="tx1"/>
                        </a:solidFill>
                        <a:latin typeface="微軟正黑體" panose="020B0604030504040204" pitchFamily="34" charset="-120"/>
                        <a:ea typeface="微軟正黑體" panose="020B0604030504040204" pitchFamily="34" charset="-120"/>
                        <a:cs typeface="+mn-cs"/>
                      </a:endParaRPr>
                    </a:p>
                    <a:p>
                      <a:pPr>
                        <a:buFont typeface="Arial" pitchFamily="34" charset="0"/>
                        <a:buChar char="•"/>
                      </a:pPr>
                      <a:r>
                        <a:rPr lang="zh-TW" altLang="en-US" sz="2500" b="1" kern="1200" dirty="0" smtClean="0">
                          <a:solidFill>
                            <a:schemeClr val="tx1"/>
                          </a:solidFill>
                          <a:latin typeface="微軟正黑體" panose="020B0604030504040204" pitchFamily="34" charset="-120"/>
                          <a:ea typeface="微軟正黑體" panose="020B0604030504040204" pitchFamily="34" charset="-120"/>
                          <a:cs typeface="+mn-cs"/>
                        </a:rPr>
                        <a:t> </a:t>
                      </a:r>
                      <a:r>
                        <a:rPr lang="zh-TW" altLang="en-US" sz="2500" b="1" kern="1200" dirty="0" smtClean="0">
                          <a:solidFill>
                            <a:srgbClr val="FF0000"/>
                          </a:solidFill>
                          <a:latin typeface="微軟正黑體" panose="020B0604030504040204" pitchFamily="34" charset="-120"/>
                          <a:ea typeface="微軟正黑體" panose="020B0604030504040204" pitchFamily="34" charset="-120"/>
                          <a:cs typeface="+mn-cs"/>
                        </a:rPr>
                        <a:t>耐高溫</a:t>
                      </a:r>
                      <a:r>
                        <a:rPr lang="zh-TW" altLang="en-US" sz="2500" b="1" kern="1200" dirty="0" smtClean="0">
                          <a:solidFill>
                            <a:schemeClr val="tx1"/>
                          </a:solidFill>
                          <a:latin typeface="微軟正黑體" panose="020B0604030504040204" pitchFamily="34" charset="-120"/>
                          <a:ea typeface="微軟正黑體" panose="020B0604030504040204" pitchFamily="34" charset="-120"/>
                          <a:cs typeface="+mn-cs"/>
                        </a:rPr>
                        <a:t>（約</a:t>
                      </a:r>
                      <a:r>
                        <a:rPr lang="en-US" altLang="zh-TW" sz="2500" b="1" kern="1200" dirty="0" smtClean="0">
                          <a:solidFill>
                            <a:schemeClr val="tx1"/>
                          </a:solidFill>
                          <a:latin typeface="微軟正黑體" panose="020B0604030504040204" pitchFamily="34" charset="-120"/>
                          <a:ea typeface="微軟正黑體" panose="020B0604030504040204" pitchFamily="34" charset="-120"/>
                          <a:cs typeface="+mn-cs"/>
                        </a:rPr>
                        <a:t>100</a:t>
                      </a:r>
                      <a:r>
                        <a:rPr lang="zh-TW" altLang="en-US" sz="2500" b="1" kern="1200" dirty="0" smtClean="0">
                          <a:solidFill>
                            <a:schemeClr val="tx1"/>
                          </a:solidFill>
                          <a:latin typeface="微軟正黑體" panose="020B0604030504040204" pitchFamily="34" charset="-120"/>
                          <a:ea typeface="微軟正黑體" panose="020B0604030504040204" pitchFamily="34" charset="-120"/>
                          <a:cs typeface="+mn-cs"/>
                        </a:rPr>
                        <a:t>℃</a:t>
                      </a:r>
                      <a:r>
                        <a:rPr lang="zh-TW" altLang="en-US" sz="2500" dirty="0" smtClean="0">
                          <a:latin typeface="微軟正黑體" panose="020B0604030504040204" pitchFamily="34" charset="-120"/>
                          <a:ea typeface="微軟正黑體" panose="020B0604030504040204" pitchFamily="34" charset="-120"/>
                        </a:rPr>
                        <a:t>～</a:t>
                      </a:r>
                      <a:r>
                        <a:rPr lang="en-US" altLang="zh-TW" sz="2500" b="1" dirty="0" smtClean="0">
                          <a:latin typeface="微軟正黑體" panose="020B0604030504040204" pitchFamily="34" charset="-120"/>
                          <a:ea typeface="微軟正黑體" panose="020B0604030504040204" pitchFamily="34" charset="-120"/>
                        </a:rPr>
                        <a:t>140</a:t>
                      </a:r>
                      <a:r>
                        <a:rPr lang="zh-TW" altLang="en-US" sz="2500" b="1" kern="1200" dirty="0" smtClean="0">
                          <a:solidFill>
                            <a:schemeClr val="tx1"/>
                          </a:solidFill>
                          <a:latin typeface="微軟正黑體" panose="020B0604030504040204" pitchFamily="34" charset="-120"/>
                          <a:ea typeface="微軟正黑體" panose="020B0604030504040204" pitchFamily="34" charset="-120"/>
                          <a:cs typeface="+mn-cs"/>
                        </a:rPr>
                        <a:t>℃）</a:t>
                      </a:r>
                      <a:endParaRPr lang="zh-TW" altLang="en-US" sz="2500" b="1" dirty="0">
                        <a:latin typeface="微軟正黑體" panose="020B0604030504040204" pitchFamily="34" charset="-120"/>
                        <a:ea typeface="微軟正黑體" panose="020B0604030504040204" pitchFamily="34" charset="-120"/>
                      </a:endParaRPr>
                    </a:p>
                  </a:txBody>
                  <a:tcPr marL="91446" marR="91446" marT="45715" marB="45715"/>
                </a:tc>
              </a:tr>
              <a:tr h="763049">
                <a:tc>
                  <a:txBody>
                    <a:bodyPr/>
                    <a:lstStyle/>
                    <a:p>
                      <a:r>
                        <a:rPr lang="zh-TW" altLang="en-US" sz="2500" b="1" dirty="0" smtClean="0">
                          <a:latin typeface="微軟正黑體" panose="020B0604030504040204" pitchFamily="34" charset="-120"/>
                          <a:ea typeface="微軟正黑體" panose="020B0604030504040204" pitchFamily="34" charset="-120"/>
                        </a:rPr>
                        <a:t>應用例子</a:t>
                      </a:r>
                      <a:endParaRPr lang="zh-TW" altLang="en-US" sz="2500" b="1" dirty="0">
                        <a:latin typeface="微軟正黑體" panose="020B0604030504040204" pitchFamily="34" charset="-120"/>
                        <a:ea typeface="微軟正黑體" panose="020B0604030504040204" pitchFamily="34" charset="-120"/>
                      </a:endParaRPr>
                    </a:p>
                  </a:txBody>
                  <a:tcPr marL="91446" marR="91446" marT="45715" marB="45715"/>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500" b="1" i="0" u="none" strike="noStrike" dirty="0" smtClean="0">
                          <a:solidFill>
                            <a:srgbClr val="000000"/>
                          </a:solidFill>
                          <a:latin typeface="微軟正黑體" panose="020B0604030504040204" pitchFamily="34" charset="-120"/>
                          <a:ea typeface="微軟正黑體" panose="020B0604030504040204" pitchFamily="34" charset="-120"/>
                        </a:rPr>
                        <a:t>膠杯</a:t>
                      </a:r>
                      <a:r>
                        <a:rPr lang="en-US" altLang="zh-TW" sz="2500" b="1" i="0" u="none" strike="noStrike" dirty="0" smtClean="0">
                          <a:solidFill>
                            <a:srgbClr val="000000"/>
                          </a:solidFill>
                          <a:latin typeface="微軟正黑體" panose="020B0604030504040204" pitchFamily="34" charset="-120"/>
                          <a:ea typeface="微軟正黑體" panose="020B0604030504040204" pitchFamily="34" charset="-120"/>
                        </a:rPr>
                        <a:t>,</a:t>
                      </a:r>
                      <a:r>
                        <a:rPr lang="zh-TW" altLang="en-US" sz="2500" b="1" i="0" u="none" strike="noStrike" dirty="0" smtClean="0">
                          <a:solidFill>
                            <a:srgbClr val="000000"/>
                          </a:solidFill>
                          <a:latin typeface="微軟正黑體" panose="020B0604030504040204" pitchFamily="34" charset="-120"/>
                          <a:ea typeface="微軟正黑體" panose="020B0604030504040204" pitchFamily="34" charset="-120"/>
                        </a:rPr>
                        <a:t> 膠文件夾</a:t>
                      </a:r>
                    </a:p>
                  </a:txBody>
                  <a:tcPr marL="91446" marR="91446" marT="45715" marB="45715"/>
                </a:tc>
              </a:tr>
            </a:tbl>
          </a:graphicData>
        </a:graphic>
      </p:graphicFrame>
      <p:sp>
        <p:nvSpPr>
          <p:cNvPr id="15" name="Content Placeholder 8"/>
          <p:cNvSpPr txBox="1">
            <a:spLocks/>
          </p:cNvSpPr>
          <p:nvPr/>
        </p:nvSpPr>
        <p:spPr>
          <a:xfrm>
            <a:off x="351468" y="5531804"/>
            <a:ext cx="3240088" cy="1008063"/>
          </a:xfrm>
          <a:prstGeom prst="rect">
            <a:avLst/>
          </a:prstGeom>
          <a:solidFill>
            <a:srgbClr val="CCFFCC"/>
          </a:solidFill>
          <a:ln w="38100">
            <a:solidFill>
              <a:srgbClr val="00B050"/>
            </a:solidFill>
          </a:ln>
        </p:spPr>
        <p:txBody>
          <a:bodyPr/>
          <a:lstStyle/>
          <a:p>
            <a:pPr marL="342900" indent="-342900">
              <a:spcBef>
                <a:spcPct val="20000"/>
              </a:spcBef>
              <a:buClr>
                <a:schemeClr val="folHlink"/>
              </a:buClr>
              <a:buFont typeface="Wingdings" pitchFamily="2" charset="2"/>
              <a:buChar char="Ø"/>
              <a:defRPr/>
            </a:pPr>
            <a:r>
              <a:rPr lang="zh-TW" altLang="en-US" sz="2500" b="1" dirty="0">
                <a:latin typeface="微軟正黑體" panose="020B0604030504040204" pitchFamily="34" charset="-120"/>
                <a:ea typeface="微軟正黑體" panose="020B0604030504040204" pitchFamily="34" charset="-120"/>
              </a:rPr>
              <a:t>外觀和</a:t>
            </a:r>
            <a:r>
              <a:rPr lang="en-US" altLang="zh-TW" sz="2500" b="1" dirty="0">
                <a:latin typeface="微軟正黑體" panose="020B0604030504040204" pitchFamily="34" charset="-120"/>
                <a:ea typeface="微軟正黑體" panose="020B0604030504040204" pitchFamily="34" charset="-120"/>
              </a:rPr>
              <a:t>PE</a:t>
            </a:r>
            <a:r>
              <a:rPr lang="zh-TW" altLang="en-US" sz="2500" b="1" dirty="0">
                <a:latin typeface="微軟正黑體" panose="020B0604030504040204" pitchFamily="34" charset="-120"/>
                <a:ea typeface="微軟正黑體" panose="020B0604030504040204" pitchFamily="34" charset="-120"/>
              </a:rPr>
              <a:t>容器類似</a:t>
            </a:r>
            <a:endParaRPr lang="en-US" altLang="zh-TW" sz="2500" b="1" dirty="0">
              <a:latin typeface="微軟正黑體" panose="020B0604030504040204" pitchFamily="34" charset="-120"/>
              <a:ea typeface="微軟正黑體" panose="020B0604030504040204" pitchFamily="34" charset="-120"/>
            </a:endParaRPr>
          </a:p>
          <a:p>
            <a:pPr marL="342900" indent="-342900">
              <a:spcBef>
                <a:spcPct val="20000"/>
              </a:spcBef>
              <a:buClr>
                <a:schemeClr val="folHlink"/>
              </a:buClr>
              <a:buFont typeface="Wingdings" pitchFamily="2" charset="2"/>
              <a:buChar char="Ø"/>
              <a:defRPr/>
            </a:pPr>
            <a:r>
              <a:rPr lang="zh-TW" altLang="en-US" sz="2500" b="1" dirty="0">
                <a:solidFill>
                  <a:srgbClr val="FF0000"/>
                </a:solidFill>
                <a:latin typeface="微軟正黑體" panose="020B0604030504040204" pitchFamily="34" charset="-120"/>
                <a:ea typeface="微軟正黑體" panose="020B0604030504040204" pitchFamily="34" charset="-120"/>
              </a:rPr>
              <a:t>韌性更強</a:t>
            </a:r>
            <a:endParaRPr lang="zh-TW" altLang="en-US" sz="2500" b="1" kern="0" dirty="0">
              <a:solidFill>
                <a:srgbClr val="FF0000"/>
              </a:solidFill>
              <a:latin typeface="微軟正黑體" panose="020B0604030504040204" pitchFamily="34" charset="-120"/>
              <a:ea typeface="微軟正黑體" panose="020B0604030504040204" pitchFamily="34" charset="-120"/>
            </a:endParaRPr>
          </a:p>
        </p:txBody>
      </p:sp>
      <p:grpSp>
        <p:nvGrpSpPr>
          <p:cNvPr id="23564" name="Group 13"/>
          <p:cNvGrpSpPr>
            <a:grpSpLocks/>
          </p:cNvGrpSpPr>
          <p:nvPr/>
        </p:nvGrpSpPr>
        <p:grpSpPr bwMode="auto">
          <a:xfrm>
            <a:off x="278443" y="4307842"/>
            <a:ext cx="3457575" cy="1223962"/>
            <a:chOff x="395536" y="3846351"/>
            <a:chExt cx="3312368" cy="1022809"/>
          </a:xfrm>
        </p:grpSpPr>
        <p:sp>
          <p:nvSpPr>
            <p:cNvPr id="13" name="Cloud Callout 12"/>
            <p:cNvSpPr/>
            <p:nvPr/>
          </p:nvSpPr>
          <p:spPr bwMode="auto">
            <a:xfrm>
              <a:off x="827452" y="4077180"/>
              <a:ext cx="2880452" cy="791980"/>
            </a:xfrm>
            <a:prstGeom prst="cloudCallout">
              <a:avLst>
                <a:gd name="adj1" fmla="val -43103"/>
                <a:gd name="adj2" fmla="val 52162"/>
              </a:avLst>
            </a:prstGeom>
            <a:solidFill>
              <a:srgbClr val="FFFF00"/>
            </a:solidFill>
            <a:ln w="9525" cap="flat" cmpd="sng" algn="ctr">
              <a:solidFill>
                <a:srgbClr val="0070C0"/>
              </a:solidFill>
              <a:prstDash val="solid"/>
              <a:round/>
              <a:headEnd type="none" w="med" len="med"/>
              <a:tailEnd type="none" w="med" len="med"/>
            </a:ln>
            <a:effectLst>
              <a:outerShdw blurRad="50800" dist="38100" algn="l" rotWithShape="0">
                <a:prstClr val="black">
                  <a:alpha val="40000"/>
                </a:prstClr>
              </a:outerShdw>
            </a:effectLst>
          </p:spPr>
          <p:txBody>
            <a:bodyPr/>
            <a:lstStyle/>
            <a:p>
              <a:pPr algn="ctr">
                <a:defRPr/>
              </a:pPr>
              <a:r>
                <a:rPr lang="zh-TW" altLang="en-US" sz="2500" b="1" dirty="0">
                  <a:latin typeface="微軟正黑體" panose="020B0604030504040204" pitchFamily="34" charset="-120"/>
                  <a:ea typeface="微軟正黑體" panose="020B0604030504040204" pitchFamily="34" charset="-120"/>
                </a:rPr>
                <a:t>如何辨識？</a:t>
              </a:r>
            </a:p>
          </p:txBody>
        </p:sp>
        <p:pic>
          <p:nvPicPr>
            <p:cNvPr id="23569" name="Picture 3" descr="C:\Users\user\AppData\Local\Microsoft\Windows\Temporary Internet Files\Content.IE5\0YFQWHE2\MC900434411[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3846351"/>
              <a:ext cx="792088" cy="806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3262"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6018" y="4811079"/>
            <a:ext cx="1584325"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63"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63218" y="4955542"/>
            <a:ext cx="1728788"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64" name="Picture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36468" y="4566604"/>
            <a:ext cx="1457325" cy="190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73DA0BB7-265A-403C-9275-D587AB510EDC}" type="slidenum">
              <a:rPr lang="zh-TW" altLang="en-US" smtClean="0"/>
              <a:t>11</a:t>
            </a:fld>
            <a:endParaRPr lang="zh-TW" altLang="en-US"/>
          </a:p>
        </p:txBody>
      </p:sp>
    </p:spTree>
    <p:extLst>
      <p:ext uri="{BB962C8B-B14F-4D97-AF65-F5344CB8AC3E}">
        <p14:creationId xmlns:p14="http://schemas.microsoft.com/office/powerpoint/2010/main" val="310151415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3262"/>
                                        </p:tgtEl>
                                        <p:attrNameLst>
                                          <p:attrName>style.visibility</p:attrName>
                                        </p:attrNameLst>
                                      </p:cBhvr>
                                      <p:to>
                                        <p:strVal val="visible"/>
                                      </p:to>
                                    </p:set>
                                    <p:anim calcmode="lin" valueType="num">
                                      <p:cBhvr additive="base">
                                        <p:cTn id="7" dur="500" fill="hold"/>
                                        <p:tgtEl>
                                          <p:spTgt spid="53262"/>
                                        </p:tgtEl>
                                        <p:attrNameLst>
                                          <p:attrName>ppt_x</p:attrName>
                                        </p:attrNameLst>
                                      </p:cBhvr>
                                      <p:tavLst>
                                        <p:tav tm="0">
                                          <p:val>
                                            <p:strVal val="#ppt_x"/>
                                          </p:val>
                                        </p:tav>
                                        <p:tav tm="100000">
                                          <p:val>
                                            <p:strVal val="#ppt_x"/>
                                          </p:val>
                                        </p:tav>
                                      </p:tavLst>
                                    </p:anim>
                                    <p:anim calcmode="lin" valueType="num">
                                      <p:cBhvr additive="base">
                                        <p:cTn id="8" dur="500" fill="hold"/>
                                        <p:tgtEl>
                                          <p:spTgt spid="5326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3263"/>
                                        </p:tgtEl>
                                        <p:attrNameLst>
                                          <p:attrName>style.visibility</p:attrName>
                                        </p:attrNameLst>
                                      </p:cBhvr>
                                      <p:to>
                                        <p:strVal val="visible"/>
                                      </p:to>
                                    </p:set>
                                    <p:anim calcmode="lin" valueType="num">
                                      <p:cBhvr additive="base">
                                        <p:cTn id="13" dur="500" fill="hold"/>
                                        <p:tgtEl>
                                          <p:spTgt spid="53263"/>
                                        </p:tgtEl>
                                        <p:attrNameLst>
                                          <p:attrName>ppt_x</p:attrName>
                                        </p:attrNameLst>
                                      </p:cBhvr>
                                      <p:tavLst>
                                        <p:tav tm="0">
                                          <p:val>
                                            <p:strVal val="#ppt_x"/>
                                          </p:val>
                                        </p:tav>
                                        <p:tav tm="100000">
                                          <p:val>
                                            <p:strVal val="#ppt_x"/>
                                          </p:val>
                                        </p:tav>
                                      </p:tavLst>
                                    </p:anim>
                                    <p:anim calcmode="lin" valueType="num">
                                      <p:cBhvr additive="base">
                                        <p:cTn id="14" dur="500" fill="hold"/>
                                        <p:tgtEl>
                                          <p:spTgt spid="5326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3264"/>
                                        </p:tgtEl>
                                        <p:attrNameLst>
                                          <p:attrName>style.visibility</p:attrName>
                                        </p:attrNameLst>
                                      </p:cBhvr>
                                      <p:to>
                                        <p:strVal val="visible"/>
                                      </p:to>
                                    </p:set>
                                    <p:anim calcmode="lin" valueType="num">
                                      <p:cBhvr additive="base">
                                        <p:cTn id="19" dur="500" fill="hold"/>
                                        <p:tgtEl>
                                          <p:spTgt spid="53264"/>
                                        </p:tgtEl>
                                        <p:attrNameLst>
                                          <p:attrName>ppt_x</p:attrName>
                                        </p:attrNameLst>
                                      </p:cBhvr>
                                      <p:tavLst>
                                        <p:tav tm="0">
                                          <p:val>
                                            <p:strVal val="#ppt_x"/>
                                          </p:val>
                                        </p:tav>
                                        <p:tav tm="100000">
                                          <p:val>
                                            <p:strVal val="#ppt_x"/>
                                          </p:val>
                                        </p:tav>
                                      </p:tavLst>
                                    </p:anim>
                                    <p:anim calcmode="lin" valueType="num">
                                      <p:cBhvr additive="base">
                                        <p:cTn id="20" dur="500" fill="hold"/>
                                        <p:tgtEl>
                                          <p:spTgt spid="532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0" descr="http://www.greensense.org.hk/plasticbag/images/subpage1_d_6.gif"/>
          <p:cNvPicPr>
            <a:picLocks noChangeAspect="1" noChangeArrowheads="1"/>
          </p:cNvPicPr>
          <p:nvPr/>
        </p:nvPicPr>
        <p:blipFill>
          <a:blip r:embed="rId3" cstate="print">
            <a:duotone>
              <a:prstClr val="black"/>
              <a:srgbClr val="FF9900">
                <a:tint val="45000"/>
                <a:satMod val="400000"/>
              </a:srgbClr>
            </a:duotone>
            <a:lum contrast="20000"/>
          </a:blip>
          <a:srcRect/>
          <a:stretch>
            <a:fillRect/>
          </a:stretch>
        </p:blipFill>
        <p:spPr bwMode="auto">
          <a:xfrm>
            <a:off x="2843808" y="692695"/>
            <a:ext cx="3528839" cy="17451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10" name="Table 9"/>
          <p:cNvGraphicFramePr>
            <a:graphicFrameLocks noGrp="1"/>
          </p:cNvGraphicFramePr>
          <p:nvPr>
            <p:extLst>
              <p:ext uri="{D42A27DB-BD31-4B8C-83A1-F6EECF244321}">
                <p14:modId xmlns:p14="http://schemas.microsoft.com/office/powerpoint/2010/main" val="1125743669"/>
              </p:ext>
            </p:extLst>
          </p:nvPr>
        </p:nvGraphicFramePr>
        <p:xfrm>
          <a:off x="1167778" y="2468381"/>
          <a:ext cx="6769100" cy="1752544"/>
        </p:xfrm>
        <a:graphic>
          <a:graphicData uri="http://schemas.openxmlformats.org/drawingml/2006/table">
            <a:tbl>
              <a:tblPr firstRow="1" bandRow="1">
                <a:tableStyleId>{5FD0F851-EC5A-4D38-B0AD-8093EC10F338}</a:tableStyleId>
              </a:tblPr>
              <a:tblGrid>
                <a:gridCol w="1801037"/>
                <a:gridCol w="4968063"/>
              </a:tblGrid>
              <a:tr h="899131">
                <a:tc>
                  <a:txBody>
                    <a:bodyPr/>
                    <a:lstStyle/>
                    <a:p>
                      <a:r>
                        <a:rPr lang="zh-TW" altLang="en-US" sz="2500" b="1" dirty="0" smtClean="0">
                          <a:latin typeface="微軟正黑體" panose="020B0604030504040204" pitchFamily="34" charset="-120"/>
                          <a:ea typeface="微軟正黑體" panose="020B0604030504040204" pitchFamily="34" charset="-120"/>
                        </a:rPr>
                        <a:t>特性</a:t>
                      </a:r>
                      <a:endParaRPr lang="zh-TW" altLang="en-US" sz="2500" b="1" dirty="0">
                        <a:latin typeface="微軟正黑體" panose="020B0604030504040204" pitchFamily="34" charset="-120"/>
                        <a:ea typeface="微軟正黑體" panose="020B0604030504040204" pitchFamily="34" charset="-120"/>
                      </a:endParaRPr>
                    </a:p>
                  </a:txBody>
                  <a:tcPr marL="91445" marR="91445" marT="45706" marB="45706"/>
                </a:tc>
                <a:tc>
                  <a:txBody>
                    <a:bodyPr/>
                    <a:lstStyle/>
                    <a:p>
                      <a:pPr>
                        <a:buFont typeface="Arial" pitchFamily="34" charset="0"/>
                        <a:buChar char="•"/>
                      </a:pPr>
                      <a:r>
                        <a:rPr lang="zh-TW" altLang="en-US" sz="2500" b="1" dirty="0" smtClean="0">
                          <a:latin typeface="微軟正黑體" panose="020B0604030504040204" pitchFamily="34" charset="-120"/>
                          <a:ea typeface="微軟正黑體" panose="020B0604030504040204" pitchFamily="34" charset="-120"/>
                        </a:rPr>
                        <a:t> 吸水性低</a:t>
                      </a:r>
                      <a:endParaRPr lang="en-US" altLang="zh-TW" sz="2500" b="1" dirty="0" smtClean="0">
                        <a:latin typeface="微軟正黑體" panose="020B0604030504040204" pitchFamily="34" charset="-120"/>
                        <a:ea typeface="微軟正黑體" panose="020B0604030504040204" pitchFamily="34" charset="-120"/>
                      </a:endParaRPr>
                    </a:p>
                    <a:p>
                      <a:pPr>
                        <a:buFont typeface="Arial" pitchFamily="34" charset="0"/>
                        <a:buChar char="•"/>
                      </a:pPr>
                      <a:r>
                        <a:rPr kumimoji="0" lang="zh-HK" altLang="en-US" sz="2800" b="0" i="0" kern="1200" dirty="0" smtClean="0">
                          <a:solidFill>
                            <a:schemeClr val="tx1"/>
                          </a:solidFill>
                          <a:effectLst/>
                          <a:latin typeface="微軟正黑體" panose="020B0604030504040204" pitchFamily="34" charset="-120"/>
                          <a:ea typeface="微軟正黑體" panose="020B0604030504040204" pitchFamily="34" charset="-120"/>
                          <a:cs typeface="+mn-cs"/>
                        </a:rPr>
                        <a:t>耐熱度</a:t>
                      </a:r>
                      <a:r>
                        <a:rPr kumimoji="0" lang="en-US" altLang="zh-HK" sz="2800" b="0" i="0" kern="1200" smtClean="0">
                          <a:solidFill>
                            <a:schemeClr val="tx1"/>
                          </a:solidFill>
                          <a:effectLst/>
                          <a:latin typeface="微軟正黑體" panose="020B0604030504040204" pitchFamily="34" charset="-120"/>
                          <a:ea typeface="微軟正黑體" panose="020B0604030504040204" pitchFamily="34" charset="-120"/>
                          <a:cs typeface="+mn-cs"/>
                        </a:rPr>
                        <a:t>70~90℃</a:t>
                      </a:r>
                      <a:endParaRPr lang="zh-TW" altLang="en-US" sz="2500" b="1" dirty="0" smtClean="0">
                        <a:latin typeface="微軟正黑體" panose="020B0604030504040204" pitchFamily="34" charset="-120"/>
                        <a:ea typeface="微軟正黑體" panose="020B0604030504040204" pitchFamily="34" charset="-120"/>
                      </a:endParaRPr>
                    </a:p>
                  </a:txBody>
                  <a:tcPr marL="91445" marR="91445" marT="45706" marB="45706"/>
                </a:tc>
              </a:tr>
              <a:tr h="707419">
                <a:tc>
                  <a:txBody>
                    <a:bodyPr/>
                    <a:lstStyle/>
                    <a:p>
                      <a:r>
                        <a:rPr lang="zh-TW" altLang="en-US" sz="2500" b="1" dirty="0" smtClean="0">
                          <a:latin typeface="微軟正黑體" panose="020B0604030504040204" pitchFamily="34" charset="-120"/>
                          <a:ea typeface="微軟正黑體" panose="020B0604030504040204" pitchFamily="34" charset="-120"/>
                        </a:rPr>
                        <a:t>應用例子</a:t>
                      </a:r>
                      <a:endParaRPr lang="zh-TW" altLang="en-US" sz="2500" b="1" dirty="0">
                        <a:latin typeface="微軟正黑體" panose="020B0604030504040204" pitchFamily="34" charset="-120"/>
                        <a:ea typeface="微軟正黑體" panose="020B0604030504040204" pitchFamily="34" charset="-120"/>
                      </a:endParaRPr>
                    </a:p>
                  </a:txBody>
                  <a:tcPr marL="91445" marR="91445" marT="45706" marB="4570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500" b="1" i="0" u="none" strike="noStrike" dirty="0" smtClean="0">
                          <a:solidFill>
                            <a:srgbClr val="000000"/>
                          </a:solidFill>
                          <a:latin typeface="微軟正黑體" panose="020B0604030504040204" pitchFamily="34" charset="-120"/>
                          <a:ea typeface="微軟正黑體" panose="020B0604030504040204" pitchFamily="34" charset="-120"/>
                        </a:rPr>
                        <a:t>硬身光碟盒</a:t>
                      </a:r>
                      <a:r>
                        <a:rPr lang="en-US" altLang="zh-TW" sz="2500" b="1" i="0" u="none" strike="noStrike" dirty="0" smtClean="0">
                          <a:solidFill>
                            <a:srgbClr val="000000"/>
                          </a:solidFill>
                          <a:latin typeface="微軟正黑體" panose="020B0604030504040204" pitchFamily="34" charset="-120"/>
                          <a:ea typeface="微軟正黑體" panose="020B0604030504040204" pitchFamily="34" charset="-120"/>
                        </a:rPr>
                        <a:t>,</a:t>
                      </a:r>
                      <a:r>
                        <a:rPr lang="zh-TW" altLang="en-US" sz="2500" b="1" i="0" u="none" strike="noStrike" dirty="0" smtClean="0">
                          <a:solidFill>
                            <a:srgbClr val="000000"/>
                          </a:solidFill>
                          <a:latin typeface="微軟正黑體" panose="020B0604030504040204" pitchFamily="34" charset="-120"/>
                          <a:ea typeface="微軟正黑體" panose="020B0604030504040204" pitchFamily="34" charset="-120"/>
                        </a:rPr>
                        <a:t> 發泡膠盒</a:t>
                      </a:r>
                      <a:r>
                        <a:rPr lang="en-US" altLang="zh-TW" sz="2500" b="1" i="0" u="none" strike="noStrike" dirty="0" smtClean="0">
                          <a:solidFill>
                            <a:srgbClr val="000000"/>
                          </a:solidFill>
                          <a:latin typeface="微軟正黑體" panose="020B0604030504040204" pitchFamily="34" charset="-120"/>
                          <a:ea typeface="微軟正黑體" panose="020B0604030504040204" pitchFamily="34" charset="-120"/>
                        </a:rPr>
                        <a:t>,</a:t>
                      </a:r>
                      <a:r>
                        <a:rPr lang="zh-TW" altLang="en-US" sz="2500" b="1" i="0" u="none" strike="noStrike" dirty="0" smtClean="0">
                          <a:solidFill>
                            <a:srgbClr val="000000"/>
                          </a:solidFill>
                          <a:latin typeface="微軟正黑體" panose="020B0604030504040204" pitchFamily="34" charset="-120"/>
                          <a:ea typeface="微軟正黑體" panose="020B0604030504040204" pitchFamily="34" charset="-120"/>
                        </a:rPr>
                        <a:t> </a:t>
                      </a:r>
                      <a:endParaRPr lang="en-US" altLang="zh-TW" sz="2500" b="1" i="0" u="none" strike="noStrike" dirty="0" smtClean="0">
                        <a:solidFill>
                          <a:srgbClr val="000000"/>
                        </a:solidFill>
                        <a:latin typeface="微軟正黑體" panose="020B0604030504040204" pitchFamily="34" charset="-120"/>
                        <a:ea typeface="微軟正黑體" panose="020B0604030504040204" pitchFamily="34" charset="-120"/>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500" b="1" i="0" u="none" strike="noStrike" dirty="0" smtClean="0">
                          <a:solidFill>
                            <a:srgbClr val="000000"/>
                          </a:solidFill>
                          <a:latin typeface="微軟正黑體" panose="020B0604030504040204" pitchFamily="34" charset="-120"/>
                          <a:ea typeface="微軟正黑體" panose="020B0604030504040204" pitchFamily="34" charset="-120"/>
                        </a:rPr>
                        <a:t>活性乳酸飲品樽</a:t>
                      </a:r>
                    </a:p>
                  </a:txBody>
                  <a:tcPr marL="91445" marR="91445" marT="45706" marB="45706"/>
                </a:tc>
              </a:tr>
            </a:tbl>
          </a:graphicData>
        </a:graphic>
      </p:graphicFrame>
      <p:sp>
        <p:nvSpPr>
          <p:cNvPr id="14" name="Content Placeholder 8"/>
          <p:cNvSpPr txBox="1">
            <a:spLocks/>
          </p:cNvSpPr>
          <p:nvPr/>
        </p:nvSpPr>
        <p:spPr>
          <a:xfrm>
            <a:off x="231153" y="5349694"/>
            <a:ext cx="2879725" cy="1008062"/>
          </a:xfrm>
          <a:prstGeom prst="rect">
            <a:avLst/>
          </a:prstGeom>
          <a:solidFill>
            <a:srgbClr val="CCFFCC"/>
          </a:solidFill>
          <a:ln w="38100">
            <a:solidFill>
              <a:srgbClr val="00B050"/>
            </a:solidFill>
          </a:ln>
        </p:spPr>
        <p:txBody>
          <a:bodyPr/>
          <a:lstStyle/>
          <a:p>
            <a:pPr marL="342900" indent="-342900">
              <a:spcBef>
                <a:spcPct val="20000"/>
              </a:spcBef>
              <a:buClr>
                <a:schemeClr val="folHlink"/>
              </a:buClr>
              <a:buFont typeface="Wingdings" pitchFamily="2" charset="2"/>
              <a:buChar char="Ø"/>
              <a:defRPr/>
            </a:pPr>
            <a:r>
              <a:rPr lang="zh-TW" altLang="en-US" sz="2500" b="1" dirty="0">
                <a:solidFill>
                  <a:srgbClr val="FF0000"/>
                </a:solidFill>
                <a:latin typeface="微軟正黑體" panose="020B0604030504040204" pitchFamily="34" charset="-120"/>
                <a:ea typeface="微軟正黑體" panose="020B0604030504040204" pitchFamily="34" charset="-120"/>
              </a:rPr>
              <a:t>重擊易脆裂</a:t>
            </a:r>
            <a:endParaRPr lang="en-US" altLang="zh-TW" sz="2500" b="1" dirty="0">
              <a:solidFill>
                <a:srgbClr val="FF0000"/>
              </a:solidFill>
              <a:latin typeface="微軟正黑體" panose="020B0604030504040204" pitchFamily="34" charset="-120"/>
              <a:ea typeface="微軟正黑體" panose="020B0604030504040204" pitchFamily="34" charset="-120"/>
            </a:endParaRPr>
          </a:p>
          <a:p>
            <a:pPr marL="342900" indent="-342900">
              <a:spcBef>
                <a:spcPct val="20000"/>
              </a:spcBef>
              <a:buClr>
                <a:schemeClr val="folHlink"/>
              </a:buClr>
              <a:buFont typeface="Wingdings" pitchFamily="2" charset="2"/>
              <a:buChar char="Ø"/>
              <a:defRPr/>
            </a:pPr>
            <a:r>
              <a:rPr lang="zh-TW" altLang="en-US" sz="2500" b="1" dirty="0">
                <a:solidFill>
                  <a:srgbClr val="FF0000"/>
                </a:solidFill>
                <a:latin typeface="微軟正黑體" panose="020B0604030504040204" pitchFamily="34" charset="-120"/>
                <a:ea typeface="微軟正黑體" panose="020B0604030504040204" pitchFamily="34" charset="-120"/>
              </a:rPr>
              <a:t>輕折有白痕出現</a:t>
            </a:r>
            <a:r>
              <a:rPr lang="zh-TW" altLang="en-US" sz="2500" b="1" kern="0" dirty="0">
                <a:latin typeface="微軟正黑體" panose="020B0604030504040204" pitchFamily="34" charset="-120"/>
                <a:ea typeface="微軟正黑體" panose="020B0604030504040204" pitchFamily="34" charset="-120"/>
              </a:rPr>
              <a:t>　</a:t>
            </a:r>
          </a:p>
        </p:txBody>
      </p:sp>
      <p:grpSp>
        <p:nvGrpSpPr>
          <p:cNvPr id="24589" name="Group 13"/>
          <p:cNvGrpSpPr>
            <a:grpSpLocks/>
          </p:cNvGrpSpPr>
          <p:nvPr/>
        </p:nvGrpSpPr>
        <p:grpSpPr bwMode="auto">
          <a:xfrm>
            <a:off x="231153" y="4327344"/>
            <a:ext cx="3313113" cy="1022350"/>
            <a:chOff x="395536" y="3846351"/>
            <a:chExt cx="3312368" cy="1022809"/>
          </a:xfrm>
        </p:grpSpPr>
        <p:sp>
          <p:nvSpPr>
            <p:cNvPr id="12" name="Cloud Callout 11"/>
            <p:cNvSpPr/>
            <p:nvPr/>
          </p:nvSpPr>
          <p:spPr bwMode="auto">
            <a:xfrm>
              <a:off x="827239" y="4076641"/>
              <a:ext cx="2880665" cy="792519"/>
            </a:xfrm>
            <a:prstGeom prst="cloudCallout">
              <a:avLst>
                <a:gd name="adj1" fmla="val -43103"/>
                <a:gd name="adj2" fmla="val 52162"/>
              </a:avLst>
            </a:prstGeom>
            <a:solidFill>
              <a:srgbClr val="FFFF00"/>
            </a:solidFill>
            <a:ln w="9525" cap="flat" cmpd="sng" algn="ctr">
              <a:solidFill>
                <a:srgbClr val="0070C0"/>
              </a:solidFill>
              <a:prstDash val="solid"/>
              <a:round/>
              <a:headEnd type="none" w="med" len="med"/>
              <a:tailEnd type="none" w="med" len="med"/>
            </a:ln>
            <a:effectLst>
              <a:outerShdw blurRad="50800" dist="38100" algn="l" rotWithShape="0">
                <a:prstClr val="black">
                  <a:alpha val="40000"/>
                </a:prstClr>
              </a:outerShdw>
            </a:effectLst>
          </p:spPr>
          <p:txBody>
            <a:bodyPr/>
            <a:lstStyle/>
            <a:p>
              <a:pPr algn="ctr">
                <a:defRPr/>
              </a:pPr>
              <a:r>
                <a:rPr lang="zh-TW" altLang="en-US" sz="2500" b="1" dirty="0">
                  <a:latin typeface="微軟正黑體" panose="020B0604030504040204" pitchFamily="34" charset="-120"/>
                  <a:ea typeface="微軟正黑體" panose="020B0604030504040204" pitchFamily="34" charset="-120"/>
                </a:rPr>
                <a:t>如何辨識？</a:t>
              </a:r>
            </a:p>
          </p:txBody>
        </p:sp>
        <p:pic>
          <p:nvPicPr>
            <p:cNvPr id="24593" name="Picture 3" descr="C:\Users\user\AppData\Local\Microsoft\Windows\Temporary Internet Files\Content.IE5\0YFQWHE2\MC900434411[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3846351"/>
              <a:ext cx="792088" cy="806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064" name="Picture 3" descr="P6_1b copy"/>
          <p:cNvPicPr>
            <a:picLocks noChangeAspect="1" noChangeArrowheads="1"/>
          </p:cNvPicPr>
          <p:nvPr/>
        </p:nvPicPr>
        <p:blipFill>
          <a:blip r:embed="rId5">
            <a:extLst>
              <a:ext uri="{28A0092B-C50C-407E-A947-70E740481C1C}">
                <a14:useLocalDpi xmlns:a14="http://schemas.microsoft.com/office/drawing/2010/main" val="0"/>
              </a:ext>
            </a:extLst>
          </a:blip>
          <a:srcRect l="6799" t="17079" r="5600" b="27824"/>
          <a:stretch>
            <a:fillRect/>
          </a:stretch>
        </p:blipFill>
        <p:spPr bwMode="auto">
          <a:xfrm>
            <a:off x="5057153" y="4844869"/>
            <a:ext cx="1655763" cy="150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73DA0BB7-265A-403C-9275-D587AB510EDC}" type="slidenum">
              <a:rPr lang="zh-TW" altLang="en-US" smtClean="0"/>
              <a:t>12</a:t>
            </a:fld>
            <a:endParaRPr lang="zh-TW" altLang="en-US"/>
          </a:p>
        </p:txBody>
      </p:sp>
      <p:pic>
        <p:nvPicPr>
          <p:cNvPr id="1091" name="Picture 6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44266" y="4578169"/>
            <a:ext cx="1352550" cy="2038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93" name="Picture 6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76256" y="4952471"/>
            <a:ext cx="2114550" cy="1562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0639810"/>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064"/>
                                        </p:tgtEl>
                                        <p:attrNameLst>
                                          <p:attrName>style.visibility</p:attrName>
                                        </p:attrNameLst>
                                      </p:cBhvr>
                                      <p:to>
                                        <p:strVal val="visible"/>
                                      </p:to>
                                    </p:set>
                                    <p:anim calcmode="lin" valueType="num">
                                      <p:cBhvr additive="base">
                                        <p:cTn id="7" dur="500" fill="hold"/>
                                        <p:tgtEl>
                                          <p:spTgt spid="2064"/>
                                        </p:tgtEl>
                                        <p:attrNameLst>
                                          <p:attrName>ppt_x</p:attrName>
                                        </p:attrNameLst>
                                      </p:cBhvr>
                                      <p:tavLst>
                                        <p:tav tm="0">
                                          <p:val>
                                            <p:strVal val="#ppt_x"/>
                                          </p:val>
                                        </p:tav>
                                        <p:tav tm="100000">
                                          <p:val>
                                            <p:strVal val="#ppt_x"/>
                                          </p:val>
                                        </p:tav>
                                      </p:tavLst>
                                    </p:anim>
                                    <p:anim calcmode="lin" valueType="num">
                                      <p:cBhvr additive="base">
                                        <p:cTn id="8" dur="500" fill="hold"/>
                                        <p:tgtEl>
                                          <p:spTgt spid="20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1" descr="http://www.greensense.org.hk/plasticbag/images/subpage1_d_7.gif"/>
          <p:cNvPicPr>
            <a:picLocks noChangeAspect="1" noChangeArrowheads="1"/>
          </p:cNvPicPr>
          <p:nvPr/>
        </p:nvPicPr>
        <p:blipFill>
          <a:blip r:embed="rId3" cstate="print">
            <a:duotone>
              <a:prstClr val="black"/>
              <a:srgbClr val="FF9900">
                <a:tint val="45000"/>
                <a:satMod val="400000"/>
              </a:srgbClr>
            </a:duotone>
            <a:lum contrast="20000"/>
          </a:blip>
          <a:srcRect/>
          <a:stretch>
            <a:fillRect/>
          </a:stretch>
        </p:blipFill>
        <p:spPr bwMode="auto">
          <a:xfrm>
            <a:off x="3059832" y="620688"/>
            <a:ext cx="3209578" cy="159547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4" name="Table 3"/>
          <p:cNvGraphicFramePr>
            <a:graphicFrameLocks noGrp="1"/>
          </p:cNvGraphicFramePr>
          <p:nvPr>
            <p:extLst>
              <p:ext uri="{D42A27DB-BD31-4B8C-83A1-F6EECF244321}">
                <p14:modId xmlns:p14="http://schemas.microsoft.com/office/powerpoint/2010/main" val="4247542888"/>
              </p:ext>
            </p:extLst>
          </p:nvPr>
        </p:nvGraphicFramePr>
        <p:xfrm>
          <a:off x="1403350" y="2292113"/>
          <a:ext cx="6408738" cy="1954212"/>
        </p:xfrm>
        <a:graphic>
          <a:graphicData uri="http://schemas.openxmlformats.org/drawingml/2006/table">
            <a:tbl>
              <a:tblPr firstRow="1" bandRow="1">
                <a:tableStyleId>{5FD0F851-EC5A-4D38-B0AD-8093EC10F338}</a:tableStyleId>
              </a:tblPr>
              <a:tblGrid>
                <a:gridCol w="2020146"/>
                <a:gridCol w="4388592"/>
              </a:tblGrid>
              <a:tr h="1371848">
                <a:tc>
                  <a:txBody>
                    <a:bodyPr/>
                    <a:lstStyle/>
                    <a:p>
                      <a:r>
                        <a:rPr lang="zh-TW" altLang="en-US" sz="2500" b="1" dirty="0" smtClean="0">
                          <a:latin typeface="微軟正黑體" panose="020B0604030504040204" pitchFamily="34" charset="-120"/>
                          <a:ea typeface="微軟正黑體" panose="020B0604030504040204" pitchFamily="34" charset="-120"/>
                        </a:rPr>
                        <a:t>特性</a:t>
                      </a:r>
                      <a:endParaRPr lang="zh-TW" altLang="en-US" sz="2500" b="1" dirty="0">
                        <a:latin typeface="微軟正黑體" panose="020B0604030504040204" pitchFamily="34" charset="-120"/>
                        <a:ea typeface="微軟正黑體" panose="020B0604030504040204" pitchFamily="34" charset="-120"/>
                      </a:endParaRPr>
                    </a:p>
                  </a:txBody>
                  <a:tcPr marT="45728" marB="45728"/>
                </a:tc>
                <a:tc>
                  <a:txBody>
                    <a:bodyPr/>
                    <a:lstStyle/>
                    <a:p>
                      <a:pPr>
                        <a:buFont typeface="Arial" pitchFamily="34" charset="0"/>
                        <a:buNone/>
                      </a:pPr>
                      <a:r>
                        <a:rPr lang="zh-TW" altLang="en-US" sz="2800" b="1" dirty="0" smtClean="0">
                          <a:solidFill>
                            <a:srgbClr val="FF0000"/>
                          </a:solidFill>
                          <a:latin typeface="微軟正黑體" panose="020B0604030504040204" pitchFamily="34" charset="-120"/>
                          <a:ea typeface="微軟正黑體" panose="020B0604030504040204" pitchFamily="34" charset="-120"/>
                        </a:rPr>
                        <a:t>不屬於第</a:t>
                      </a:r>
                      <a:r>
                        <a:rPr lang="en-US" altLang="zh-TW" sz="2800" b="1" dirty="0" smtClean="0">
                          <a:solidFill>
                            <a:srgbClr val="FF0000"/>
                          </a:solidFill>
                          <a:latin typeface="微軟正黑體" panose="020B0604030504040204" pitchFamily="34" charset="-120"/>
                          <a:ea typeface="微軟正黑體" panose="020B0604030504040204" pitchFamily="34" charset="-120"/>
                        </a:rPr>
                        <a:t>1</a:t>
                      </a:r>
                      <a:r>
                        <a:rPr lang="zh-TW" altLang="en-US" sz="2800" b="1" dirty="0" smtClean="0">
                          <a:solidFill>
                            <a:srgbClr val="FF0000"/>
                          </a:solidFill>
                          <a:latin typeface="微軟正黑體" panose="020B0604030504040204" pitchFamily="34" charset="-120"/>
                          <a:ea typeface="微軟正黑體" panose="020B0604030504040204" pitchFamily="34" charset="-120"/>
                        </a:rPr>
                        <a:t>至</a:t>
                      </a:r>
                      <a:r>
                        <a:rPr lang="en-US" altLang="zh-TW" sz="2800" b="1" dirty="0" smtClean="0">
                          <a:solidFill>
                            <a:srgbClr val="FF0000"/>
                          </a:solidFill>
                          <a:latin typeface="微軟正黑體" panose="020B0604030504040204" pitchFamily="34" charset="-120"/>
                          <a:ea typeface="微軟正黑體" panose="020B0604030504040204" pitchFamily="34" charset="-120"/>
                        </a:rPr>
                        <a:t>6</a:t>
                      </a:r>
                      <a:r>
                        <a:rPr lang="zh-TW" altLang="en-US" sz="2800" b="1" dirty="0" smtClean="0">
                          <a:solidFill>
                            <a:srgbClr val="FF0000"/>
                          </a:solidFill>
                          <a:latin typeface="微軟正黑體" panose="020B0604030504040204" pitchFamily="34" charset="-120"/>
                          <a:ea typeface="微軟正黑體" panose="020B0604030504040204" pitchFamily="34" charset="-120"/>
                        </a:rPr>
                        <a:t>類的塑膠</a:t>
                      </a:r>
                      <a:endParaRPr lang="en-US" altLang="zh-TW" sz="2800" b="1" dirty="0" smtClean="0">
                        <a:solidFill>
                          <a:srgbClr val="FF0000"/>
                        </a:solidFill>
                        <a:latin typeface="微軟正黑體" panose="020B0604030504040204" pitchFamily="34" charset="-120"/>
                        <a:ea typeface="微軟正黑體" panose="020B0604030504040204" pitchFamily="34" charset="-120"/>
                      </a:endParaRPr>
                    </a:p>
                    <a:p>
                      <a:pPr>
                        <a:buFont typeface="Arial" pitchFamily="34" charset="0"/>
                        <a:buNone/>
                      </a:pPr>
                      <a:r>
                        <a:rPr lang="zh-TW" altLang="en-US" sz="2800" b="1" dirty="0" smtClean="0">
                          <a:solidFill>
                            <a:schemeClr val="tx1"/>
                          </a:solidFill>
                          <a:latin typeface="微軟正黑體" panose="020B0604030504040204" pitchFamily="34" charset="-120"/>
                          <a:ea typeface="微軟正黑體" panose="020B0604030504040204" pitchFamily="34" charset="-120"/>
                        </a:rPr>
                        <a:t>視乎塑膠製品用甚麼塑膠原料製成</a:t>
                      </a:r>
                      <a:endParaRPr lang="en-US" altLang="zh-TW" sz="2800" b="1" dirty="0" smtClean="0">
                        <a:solidFill>
                          <a:schemeClr val="tx1"/>
                        </a:solidFill>
                        <a:latin typeface="微軟正黑體" panose="020B0604030504040204" pitchFamily="34" charset="-120"/>
                        <a:ea typeface="微軟正黑體" panose="020B0604030504040204" pitchFamily="34" charset="-120"/>
                      </a:endParaRPr>
                    </a:p>
                  </a:txBody>
                  <a:tcPr marT="45728" marB="45728"/>
                </a:tc>
              </a:tr>
              <a:tr h="582364">
                <a:tc>
                  <a:txBody>
                    <a:bodyPr/>
                    <a:lstStyle/>
                    <a:p>
                      <a:r>
                        <a:rPr lang="zh-TW" altLang="en-US" sz="2500" b="1" dirty="0" smtClean="0">
                          <a:solidFill>
                            <a:schemeClr val="tx1"/>
                          </a:solidFill>
                          <a:latin typeface="微軟正黑體" panose="020B0604030504040204" pitchFamily="34" charset="-120"/>
                          <a:ea typeface="微軟正黑體" panose="020B0604030504040204" pitchFamily="34" charset="-120"/>
                        </a:rPr>
                        <a:t>應用例子</a:t>
                      </a:r>
                      <a:endParaRPr lang="zh-TW" altLang="en-US" sz="2500" b="1" dirty="0">
                        <a:solidFill>
                          <a:schemeClr val="tx1"/>
                        </a:solidFill>
                        <a:latin typeface="微軟正黑體" panose="020B0604030504040204" pitchFamily="34" charset="-120"/>
                        <a:ea typeface="微軟正黑體" panose="020B0604030504040204" pitchFamily="34" charset="-120"/>
                      </a:endParaRPr>
                    </a:p>
                  </a:txBody>
                  <a:tcPr marT="45728" marB="4572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800" b="1" u="none" strike="noStrike" dirty="0" smtClean="0">
                          <a:solidFill>
                            <a:schemeClr val="tx1"/>
                          </a:solidFill>
                          <a:latin typeface="微軟正黑體" panose="020B0604030504040204" pitchFamily="34" charset="-120"/>
                          <a:ea typeface="微軟正黑體" panose="020B0604030504040204" pitchFamily="34" charset="-120"/>
                        </a:rPr>
                        <a:t>光碟</a:t>
                      </a:r>
                      <a:r>
                        <a:rPr lang="en-US" altLang="zh-TW" sz="2800" b="1" u="none" strike="noStrike" dirty="0" smtClean="0">
                          <a:solidFill>
                            <a:schemeClr val="tx1"/>
                          </a:solidFill>
                          <a:latin typeface="微軟正黑體" panose="020B0604030504040204" pitchFamily="34" charset="-120"/>
                          <a:ea typeface="微軟正黑體" panose="020B0604030504040204" pitchFamily="34" charset="-120"/>
                        </a:rPr>
                        <a:t>,</a:t>
                      </a:r>
                      <a:r>
                        <a:rPr lang="zh-TW" altLang="en-US" sz="2800" b="1" u="none" strike="noStrike" baseline="0" dirty="0" smtClean="0">
                          <a:solidFill>
                            <a:schemeClr val="tx1"/>
                          </a:solidFill>
                          <a:latin typeface="微軟正黑體" panose="020B0604030504040204" pitchFamily="34" charset="-120"/>
                          <a:ea typeface="微軟正黑體" panose="020B0604030504040204" pitchFamily="34" charset="-120"/>
                        </a:rPr>
                        <a:t> </a:t>
                      </a:r>
                      <a:r>
                        <a:rPr lang="zh-TW" altLang="en-US" sz="2800" b="1" u="none" strike="noStrike" dirty="0" smtClean="0">
                          <a:solidFill>
                            <a:schemeClr val="tx1"/>
                          </a:solidFill>
                          <a:latin typeface="微軟正黑體" panose="020B0604030504040204" pitchFamily="34" charset="-120"/>
                          <a:ea typeface="微軟正黑體" panose="020B0604030504040204" pitchFamily="34" charset="-120"/>
                        </a:rPr>
                        <a:t>合成樹脂製品</a:t>
                      </a:r>
                      <a:endParaRPr lang="zh-TW" altLang="en-US" sz="2800" b="1" i="0" u="none" strike="noStrike" dirty="0" smtClean="0">
                        <a:solidFill>
                          <a:schemeClr val="tx1"/>
                        </a:solidFill>
                        <a:latin typeface="微軟正黑體" panose="020B0604030504040204" pitchFamily="34" charset="-120"/>
                        <a:ea typeface="微軟正黑體" panose="020B0604030504040204" pitchFamily="34" charset="-120"/>
                      </a:endParaRPr>
                    </a:p>
                  </a:txBody>
                  <a:tcPr marT="45728" marB="45728"/>
                </a:tc>
              </a:tr>
            </a:tbl>
          </a:graphicData>
        </a:graphic>
      </p:graphicFrame>
      <p:pic>
        <p:nvPicPr>
          <p:cNvPr id="54284" name="Picture 4" descr="7 OTHER - 3.jpg"/>
          <p:cNvPicPr>
            <a:picLocks noChangeAspect="1"/>
          </p:cNvPicPr>
          <p:nvPr/>
        </p:nvPicPr>
        <p:blipFill>
          <a:blip r:embed="rId4">
            <a:extLst>
              <a:ext uri="{28A0092B-C50C-407E-A947-70E740481C1C}">
                <a14:useLocalDpi xmlns:a14="http://schemas.microsoft.com/office/drawing/2010/main" val="0"/>
              </a:ext>
            </a:extLst>
          </a:blip>
          <a:srcRect l="3610" t="18500" r="2203" b="11151"/>
          <a:stretch>
            <a:fillRect/>
          </a:stretch>
        </p:blipFill>
        <p:spPr bwMode="auto">
          <a:xfrm>
            <a:off x="1403350" y="4368563"/>
            <a:ext cx="1870075" cy="187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8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2225" y="4368563"/>
            <a:ext cx="1627188"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86"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79838" y="4368563"/>
            <a:ext cx="2074862" cy="184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73DA0BB7-265A-403C-9275-D587AB510EDC}" type="slidenum">
              <a:rPr lang="zh-TW" altLang="en-US" smtClean="0"/>
              <a:t>13</a:t>
            </a:fld>
            <a:endParaRPr lang="zh-TW" altLang="en-US"/>
          </a:p>
        </p:txBody>
      </p:sp>
    </p:spTree>
    <p:extLst>
      <p:ext uri="{BB962C8B-B14F-4D97-AF65-F5344CB8AC3E}">
        <p14:creationId xmlns:p14="http://schemas.microsoft.com/office/powerpoint/2010/main" val="268199364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4284"/>
                                        </p:tgtEl>
                                        <p:attrNameLst>
                                          <p:attrName>style.visibility</p:attrName>
                                        </p:attrNameLst>
                                      </p:cBhvr>
                                      <p:to>
                                        <p:strVal val="visible"/>
                                      </p:to>
                                    </p:set>
                                    <p:anim calcmode="lin" valueType="num">
                                      <p:cBhvr additive="base">
                                        <p:cTn id="7" dur="500" fill="hold"/>
                                        <p:tgtEl>
                                          <p:spTgt spid="54284"/>
                                        </p:tgtEl>
                                        <p:attrNameLst>
                                          <p:attrName>ppt_x</p:attrName>
                                        </p:attrNameLst>
                                      </p:cBhvr>
                                      <p:tavLst>
                                        <p:tav tm="0">
                                          <p:val>
                                            <p:strVal val="#ppt_x"/>
                                          </p:val>
                                        </p:tav>
                                        <p:tav tm="100000">
                                          <p:val>
                                            <p:strVal val="#ppt_x"/>
                                          </p:val>
                                        </p:tav>
                                      </p:tavLst>
                                    </p:anim>
                                    <p:anim calcmode="lin" valueType="num">
                                      <p:cBhvr additive="base">
                                        <p:cTn id="8" dur="500" fill="hold"/>
                                        <p:tgtEl>
                                          <p:spTgt spid="5428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4286"/>
                                        </p:tgtEl>
                                        <p:attrNameLst>
                                          <p:attrName>style.visibility</p:attrName>
                                        </p:attrNameLst>
                                      </p:cBhvr>
                                      <p:to>
                                        <p:strVal val="visible"/>
                                      </p:to>
                                    </p:set>
                                    <p:anim calcmode="lin" valueType="num">
                                      <p:cBhvr additive="base">
                                        <p:cTn id="13" dur="500" fill="hold"/>
                                        <p:tgtEl>
                                          <p:spTgt spid="54286"/>
                                        </p:tgtEl>
                                        <p:attrNameLst>
                                          <p:attrName>ppt_x</p:attrName>
                                        </p:attrNameLst>
                                      </p:cBhvr>
                                      <p:tavLst>
                                        <p:tav tm="0">
                                          <p:val>
                                            <p:strVal val="#ppt_x"/>
                                          </p:val>
                                        </p:tav>
                                        <p:tav tm="100000">
                                          <p:val>
                                            <p:strVal val="#ppt_x"/>
                                          </p:val>
                                        </p:tav>
                                      </p:tavLst>
                                    </p:anim>
                                    <p:anim calcmode="lin" valueType="num">
                                      <p:cBhvr additive="base">
                                        <p:cTn id="14" dur="500" fill="hold"/>
                                        <p:tgtEl>
                                          <p:spTgt spid="5428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4285"/>
                                        </p:tgtEl>
                                        <p:attrNameLst>
                                          <p:attrName>style.visibility</p:attrName>
                                        </p:attrNameLst>
                                      </p:cBhvr>
                                      <p:to>
                                        <p:strVal val="visible"/>
                                      </p:to>
                                    </p:set>
                                    <p:anim calcmode="lin" valueType="num">
                                      <p:cBhvr additive="base">
                                        <p:cTn id="19" dur="500" fill="hold"/>
                                        <p:tgtEl>
                                          <p:spTgt spid="54285"/>
                                        </p:tgtEl>
                                        <p:attrNameLst>
                                          <p:attrName>ppt_x</p:attrName>
                                        </p:attrNameLst>
                                      </p:cBhvr>
                                      <p:tavLst>
                                        <p:tav tm="0">
                                          <p:val>
                                            <p:strVal val="#ppt_x"/>
                                          </p:val>
                                        </p:tav>
                                        <p:tav tm="100000">
                                          <p:val>
                                            <p:strVal val="#ppt_x"/>
                                          </p:val>
                                        </p:tav>
                                      </p:tavLst>
                                    </p:anim>
                                    <p:anim calcmode="lin" valueType="num">
                                      <p:cBhvr additive="base">
                                        <p:cTn id="20" dur="500" fill="hold"/>
                                        <p:tgtEl>
                                          <p:spTgt spid="542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03648" y="3124098"/>
            <a:ext cx="2105616" cy="2808365"/>
          </a:xfrm>
          <a:prstGeom prst="rect">
            <a:avLst/>
          </a:prstGeom>
        </p:spPr>
      </p:pic>
      <p:sp>
        <p:nvSpPr>
          <p:cNvPr id="4" name="Oval Callout 3"/>
          <p:cNvSpPr/>
          <p:nvPr/>
        </p:nvSpPr>
        <p:spPr>
          <a:xfrm>
            <a:off x="2123728" y="476672"/>
            <a:ext cx="5616624" cy="2647426"/>
          </a:xfrm>
          <a:prstGeom prst="wedgeEllipseCallou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zh-TW" altLang="en-US" sz="40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塑膠分類望清楚</a:t>
            </a:r>
            <a:r>
              <a:rPr lang="en-US" altLang="zh-TW" sz="40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40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 </a:t>
            </a:r>
            <a:endParaRPr lang="en-US" altLang="zh-TW" sz="40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p>
            <a:pPr algn="ctr"/>
            <a:r>
              <a:rPr lang="zh-TW" altLang="en-US" sz="4000" b="1" dirty="0" smtClean="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放入正確回收箱。 </a:t>
            </a:r>
            <a:endParaRPr lang="zh-TW" altLang="en-US" sz="4000"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14</a:t>
            </a:fld>
            <a:endParaRPr lang="zh-TW" altLang="en-US"/>
          </a:p>
        </p:txBody>
      </p:sp>
    </p:spTree>
    <p:extLst>
      <p:ext uri="{BB962C8B-B14F-4D97-AF65-F5344CB8AC3E}">
        <p14:creationId xmlns:p14="http://schemas.microsoft.com/office/powerpoint/2010/main" val="32199966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idx="1"/>
          </p:nvPr>
        </p:nvSpPr>
        <p:spPr>
          <a:xfrm>
            <a:off x="457200" y="3068960"/>
            <a:ext cx="8229600" cy="3408040"/>
          </a:xfrm>
        </p:spPr>
        <p:txBody>
          <a:bodyPr>
            <a:normAutofit/>
          </a:bodyPr>
          <a:lstStyle/>
          <a:p>
            <a:pPr marL="0" indent="0">
              <a:buNone/>
            </a:pPr>
            <a:r>
              <a:rPr lang="zh-TW" altLang="en-US" sz="6000" b="1" dirty="0" smtClean="0">
                <a:solidFill>
                  <a:schemeClr val="tx1">
                    <a:lumMod val="65000"/>
                    <a:lumOff val="35000"/>
                  </a:schemeClr>
                </a:solidFill>
                <a:effectLst>
                  <a:outerShdw blurRad="38100" dist="38100" dir="2700000" algn="tl">
                    <a:srgbClr val="000000">
                      <a:alpha val="43137"/>
                    </a:srgbClr>
                  </a:outerShdw>
                </a:effectLst>
              </a:rPr>
              <a:t>浮沉法 </a:t>
            </a:r>
            <a:endParaRPr lang="zh-TW" altLang="en-US" sz="6000" b="1" dirty="0">
              <a:solidFill>
                <a:schemeClr val="tx1">
                  <a:lumMod val="65000"/>
                  <a:lumOff val="35000"/>
                </a:schemeClr>
              </a:solidFill>
              <a:effectLst>
                <a:outerShdw blurRad="38100" dist="38100" dir="2700000" algn="tl">
                  <a:srgbClr val="000000">
                    <a:alpha val="43137"/>
                  </a:srgbClr>
                </a:outerShdw>
              </a:effectLst>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15</a:t>
            </a:fld>
            <a:endParaRPr lang="zh-TW" altLang="en-US"/>
          </a:p>
        </p:txBody>
      </p:sp>
    </p:spTree>
    <p:extLst>
      <p:ext uri="{BB962C8B-B14F-4D97-AF65-F5344CB8AC3E}">
        <p14:creationId xmlns:p14="http://schemas.microsoft.com/office/powerpoint/2010/main" val="16918564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r>
              <a:rPr lang="zh-TW"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rPr>
              <a:t>浮沉法實驗</a:t>
            </a:r>
          </a:p>
        </p:txBody>
      </p:sp>
      <p:sp>
        <p:nvSpPr>
          <p:cNvPr id="3075" name="Content Placeholder 2"/>
          <p:cNvSpPr>
            <a:spLocks noGrp="1"/>
          </p:cNvSpPr>
          <p:nvPr>
            <p:ph idx="1"/>
          </p:nvPr>
        </p:nvSpPr>
        <p:spPr>
          <a:xfrm>
            <a:off x="499170" y="1744216"/>
            <a:ext cx="4160143" cy="532656"/>
          </a:xfrm>
        </p:spPr>
        <p:style>
          <a:lnRef idx="3">
            <a:schemeClr val="lt1"/>
          </a:lnRef>
          <a:fillRef idx="1">
            <a:schemeClr val="accent3"/>
          </a:fillRef>
          <a:effectRef idx="1">
            <a:schemeClr val="accent3"/>
          </a:effectRef>
          <a:fontRef idx="minor">
            <a:schemeClr val="lt1"/>
          </a:fontRef>
        </p:style>
        <p:txBody>
          <a:bodyPr>
            <a:noAutofit/>
          </a:bodyPr>
          <a:lstStyle/>
          <a:p>
            <a:pPr marL="0" indent="0">
              <a:buFontTx/>
              <a:buNone/>
            </a:pPr>
            <a:r>
              <a:rPr lang="zh-TW" altLang="en-US" sz="2800" b="1" dirty="0" smtClean="0">
                <a:latin typeface="微軟正黑體" panose="020B0604030504040204" pitchFamily="34" charset="-120"/>
                <a:ea typeface="微軟正黑體" panose="020B0604030504040204" pitchFamily="34" charset="-120"/>
              </a:rPr>
              <a:t>各種塑膠材料的密度不</a:t>
            </a:r>
            <a:r>
              <a:rPr lang="zh-TW" altLang="en-US" sz="2800" b="1" dirty="0">
                <a:latin typeface="微軟正黑體" panose="020B0604030504040204" pitchFamily="34" charset="-120"/>
                <a:ea typeface="微軟正黑體" panose="020B0604030504040204" pitchFamily="34" charset="-120"/>
              </a:rPr>
              <a:t>同</a:t>
            </a:r>
            <a:endParaRPr lang="zh-TW" altLang="en-US" sz="2800" b="1" dirty="0" smtClean="0">
              <a:latin typeface="微軟正黑體" panose="020B0604030504040204" pitchFamily="34" charset="-120"/>
              <a:ea typeface="微軟正黑體" panose="020B0604030504040204" pitchFamily="34" charset="-120"/>
            </a:endParaRPr>
          </a:p>
        </p:txBody>
      </p:sp>
      <p:pic>
        <p:nvPicPr>
          <p:cNvPr id="307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2348880"/>
            <a:ext cx="4781550" cy="3933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fld id="{73DA0BB7-265A-403C-9275-D587AB510EDC}" type="slidenum">
              <a:rPr lang="zh-TW" altLang="en-US" smtClean="0"/>
              <a:t>16</a:t>
            </a:fld>
            <a:endParaRPr lang="zh-TW" altLang="en-US"/>
          </a:p>
        </p:txBody>
      </p:sp>
    </p:spTree>
    <p:extLst>
      <p:ext uri="{BB962C8B-B14F-4D97-AF65-F5344CB8AC3E}">
        <p14:creationId xmlns:p14="http://schemas.microsoft.com/office/powerpoint/2010/main" val="27062221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467544" y="332656"/>
            <a:ext cx="8229600" cy="1143000"/>
          </a:xfrm>
        </p:spPr>
        <p:txBody>
          <a:bodyPr/>
          <a:lstStyle/>
          <a:p>
            <a:r>
              <a:rPr lang="zh-TW"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rPr>
              <a:t>浮沉法實驗</a:t>
            </a:r>
          </a:p>
        </p:txBody>
      </p:sp>
      <p:sp>
        <p:nvSpPr>
          <p:cNvPr id="3" name="Content Placeholder 2"/>
          <p:cNvSpPr>
            <a:spLocks noGrp="1"/>
          </p:cNvSpPr>
          <p:nvPr>
            <p:ph idx="1"/>
          </p:nvPr>
        </p:nvSpPr>
        <p:spPr>
          <a:xfrm>
            <a:off x="323528" y="1628800"/>
            <a:ext cx="8229600" cy="4525962"/>
          </a:xfrm>
        </p:spPr>
        <p:txBody>
          <a:bodyPr/>
          <a:lstStyle/>
          <a:p>
            <a:pPr>
              <a:buFont typeface="Wingdings" panose="05000000000000000000" pitchFamily="2" charset="2"/>
              <a:buChar char="l"/>
              <a:defRPr/>
            </a:pPr>
            <a:r>
              <a:rPr lang="zh-TW" altLang="en-US" dirty="0" smtClean="0">
                <a:latin typeface="微軟正黑體" panose="020B0604030504040204" pitchFamily="34" charset="-120"/>
                <a:ea typeface="微軟正黑體" panose="020B0604030504040204" pitchFamily="34" charset="-120"/>
              </a:rPr>
              <a:t>於</a:t>
            </a:r>
            <a:r>
              <a:rPr lang="zh-TW" altLang="en-US" u="sng" dirty="0" smtClean="0">
                <a:solidFill>
                  <a:srgbClr val="FF0000"/>
                </a:solidFill>
                <a:latin typeface="微軟正黑體" panose="020B0604030504040204" pitchFamily="34" charset="-120"/>
                <a:ea typeface="微軟正黑體" panose="020B0604030504040204" pitchFamily="34" charset="-120"/>
              </a:rPr>
              <a:t>清</a:t>
            </a:r>
            <a:r>
              <a:rPr lang="zh-TW" altLang="zh-TW" u="sng" dirty="0" smtClean="0">
                <a:solidFill>
                  <a:srgbClr val="FF0000"/>
                </a:solidFill>
                <a:latin typeface="微軟正黑體" panose="020B0604030504040204" pitchFamily="34" charset="-120"/>
                <a:ea typeface="微軟正黑體" panose="020B0604030504040204" pitchFamily="34" charset="-120"/>
              </a:rPr>
              <a:t>水</a:t>
            </a:r>
            <a:r>
              <a:rPr lang="zh-TW" altLang="en-US" dirty="0" smtClean="0">
                <a:solidFill>
                  <a:schemeClr val="tx1">
                    <a:lumMod val="85000"/>
                    <a:lumOff val="15000"/>
                  </a:schemeClr>
                </a:solidFill>
                <a:latin typeface="微軟正黑體" panose="020B0604030504040204" pitchFamily="34" charset="-120"/>
                <a:ea typeface="微軟正黑體" panose="020B0604030504040204" pitchFamily="34" charset="-120"/>
              </a:rPr>
              <a:t>中</a:t>
            </a:r>
            <a:r>
              <a:rPr lang="zh-TW" altLang="en-US" dirty="0" smtClean="0">
                <a:solidFill>
                  <a:schemeClr val="accent4"/>
                </a:solidFill>
                <a:latin typeface="微軟正黑體" panose="020B0604030504040204" pitchFamily="34" charset="-120"/>
                <a:ea typeface="微軟正黑體" panose="020B0604030504040204" pitchFamily="34" charset="-120"/>
              </a:rPr>
              <a:t>，</a:t>
            </a:r>
            <a:r>
              <a:rPr lang="zh-TW" altLang="en-US" dirty="0" smtClean="0">
                <a:latin typeface="微軟正黑體" panose="020B0604030504040204" pitchFamily="34" charset="-120"/>
                <a:ea typeface="微軟正黑體" panose="020B0604030504040204" pitchFamily="34" charset="-120"/>
              </a:rPr>
              <a:t>密度</a:t>
            </a:r>
            <a:r>
              <a:rPr lang="zh-TW" altLang="en-US" dirty="0">
                <a:solidFill>
                  <a:srgbClr val="FF0000"/>
                </a:solidFill>
                <a:latin typeface="微軟正黑體" panose="020B0604030504040204" pitchFamily="34" charset="-120"/>
                <a:ea typeface="微軟正黑體" panose="020B0604030504040204" pitchFamily="34" charset="-120"/>
              </a:rPr>
              <a:t>大於</a:t>
            </a:r>
            <a:r>
              <a:rPr lang="en-US" altLang="zh-TW" dirty="0">
                <a:solidFill>
                  <a:srgbClr val="FF0000"/>
                </a:solidFill>
                <a:latin typeface="微軟正黑體" panose="020B0604030504040204" pitchFamily="34" charset="-120"/>
                <a:ea typeface="微軟正黑體" panose="020B0604030504040204" pitchFamily="34" charset="-120"/>
              </a:rPr>
              <a:t>1</a:t>
            </a:r>
            <a:r>
              <a:rPr lang="zh-TW" altLang="en-US" dirty="0">
                <a:latin typeface="微軟正黑體" panose="020B0604030504040204" pitchFamily="34" charset="-120"/>
                <a:ea typeface="微軟正黑體" panose="020B0604030504040204" pitchFamily="34" charset="-120"/>
              </a:rPr>
              <a:t>的會</a:t>
            </a:r>
            <a:r>
              <a:rPr lang="zh-TW" altLang="en-US" dirty="0">
                <a:solidFill>
                  <a:srgbClr val="FF0000"/>
                </a:solidFill>
                <a:latin typeface="微軟正黑體" panose="020B0604030504040204" pitchFamily="34" charset="-120"/>
                <a:ea typeface="微軟正黑體" panose="020B0604030504040204" pitchFamily="34" charset="-120"/>
              </a:rPr>
              <a:t>下沉</a:t>
            </a:r>
            <a:r>
              <a:rPr lang="zh-TW" altLang="en-US" dirty="0">
                <a:latin typeface="微軟正黑體" panose="020B0604030504040204" pitchFamily="34" charset="-120"/>
                <a:ea typeface="微軟正黑體" panose="020B0604030504040204" pitchFamily="34" charset="-120"/>
              </a:rPr>
              <a:t>，</a:t>
            </a:r>
            <a:r>
              <a:rPr lang="zh-TW" altLang="en-US" dirty="0">
                <a:solidFill>
                  <a:srgbClr val="FF0000"/>
                </a:solidFill>
                <a:latin typeface="微軟正黑體" panose="020B0604030504040204" pitchFamily="34" charset="-120"/>
                <a:ea typeface="微軟正黑體" panose="020B0604030504040204" pitchFamily="34" charset="-120"/>
              </a:rPr>
              <a:t>小於</a:t>
            </a:r>
            <a:r>
              <a:rPr lang="en-US" altLang="zh-TW" dirty="0">
                <a:solidFill>
                  <a:srgbClr val="FF0000"/>
                </a:solidFill>
                <a:latin typeface="微軟正黑體" panose="020B0604030504040204" pitchFamily="34" charset="-120"/>
                <a:ea typeface="微軟正黑體" panose="020B0604030504040204" pitchFamily="34" charset="-120"/>
              </a:rPr>
              <a:t>1</a:t>
            </a:r>
            <a:r>
              <a:rPr lang="zh-TW" altLang="en-US" dirty="0">
                <a:latin typeface="微軟正黑體" panose="020B0604030504040204" pitchFamily="34" charset="-120"/>
                <a:ea typeface="微軟正黑體" panose="020B0604030504040204" pitchFamily="34" charset="-120"/>
              </a:rPr>
              <a:t>的會</a:t>
            </a:r>
            <a:r>
              <a:rPr lang="zh-TW" altLang="en-US" dirty="0">
                <a:solidFill>
                  <a:srgbClr val="FF0000"/>
                </a:solidFill>
                <a:latin typeface="微軟正黑體" panose="020B0604030504040204" pitchFamily="34" charset="-120"/>
                <a:ea typeface="微軟正黑體" panose="020B0604030504040204" pitchFamily="34" charset="-120"/>
              </a:rPr>
              <a:t>浮起</a:t>
            </a:r>
          </a:p>
          <a:p>
            <a:pPr>
              <a:buFont typeface="Wingdings" panose="05000000000000000000" pitchFamily="2" charset="2"/>
              <a:buChar char="l"/>
              <a:defRPr/>
            </a:pPr>
            <a:endParaRPr lang="en-US" altLang="zh-TW" dirty="0" smtClean="0">
              <a:latin typeface="微軟正黑體" panose="020B0604030504040204" pitchFamily="34" charset="-120"/>
              <a:ea typeface="微軟正黑體" panose="020B0604030504040204" pitchFamily="34" charset="-120"/>
            </a:endParaRPr>
          </a:p>
          <a:p>
            <a:pPr>
              <a:buFont typeface="Wingdings" panose="05000000000000000000" pitchFamily="2" charset="2"/>
              <a:buChar char="l"/>
              <a:defRPr/>
            </a:pPr>
            <a:r>
              <a:rPr lang="zh-TW" altLang="zh-TW" dirty="0" smtClean="0">
                <a:latin typeface="微軟正黑體" panose="020B0604030504040204" pitchFamily="34" charset="-120"/>
                <a:ea typeface="微軟正黑體" panose="020B0604030504040204" pitchFamily="34" charset="-120"/>
              </a:rPr>
              <a:t>用</a:t>
            </a:r>
            <a:r>
              <a:rPr lang="zh-TW" altLang="en-US" u="sng" dirty="0" smtClean="0">
                <a:solidFill>
                  <a:srgbClr val="FF0000"/>
                </a:solidFill>
                <a:latin typeface="微軟正黑體" panose="020B0604030504040204" pitchFamily="34" charset="-120"/>
                <a:ea typeface="微軟正黑體" panose="020B0604030504040204" pitchFamily="34" charset="-120"/>
              </a:rPr>
              <a:t>清</a:t>
            </a:r>
            <a:r>
              <a:rPr lang="zh-TW" altLang="zh-TW" u="sng" dirty="0" smtClean="0">
                <a:solidFill>
                  <a:srgbClr val="FF0000"/>
                </a:solidFill>
                <a:latin typeface="微軟正黑體" panose="020B0604030504040204" pitchFamily="34" charset="-120"/>
                <a:ea typeface="微軟正黑體" panose="020B0604030504040204" pitchFamily="34" charset="-120"/>
              </a:rPr>
              <a:t>水</a:t>
            </a:r>
            <a:r>
              <a:rPr lang="zh-TW" altLang="zh-TW" dirty="0">
                <a:latin typeface="微軟正黑體" panose="020B0604030504040204" pitchFamily="34" charset="-120"/>
                <a:ea typeface="微軟正黑體" panose="020B0604030504040204" pitchFamily="34" charset="-120"/>
              </a:rPr>
              <a:t>區分了</a:t>
            </a:r>
            <a:r>
              <a:rPr lang="en-US" altLang="zh-TW" dirty="0">
                <a:latin typeface="微軟正黑體" panose="020B0604030504040204" pitchFamily="34" charset="-120"/>
                <a:ea typeface="微軟正黑體" panose="020B0604030504040204" pitchFamily="34" charset="-120"/>
              </a:rPr>
              <a:t>3</a:t>
            </a:r>
            <a:r>
              <a:rPr lang="zh-TW" altLang="zh-TW" dirty="0">
                <a:latin typeface="微軟正黑體" panose="020B0604030504040204" pitchFamily="34" charset="-120"/>
                <a:ea typeface="微軟正黑體" panose="020B0604030504040204" pitchFamily="34" charset="-120"/>
              </a:rPr>
              <a:t>種會浮於水上和</a:t>
            </a:r>
            <a:r>
              <a:rPr lang="en-US" altLang="zh-TW" dirty="0">
                <a:latin typeface="微軟正黑體" panose="020B0604030504040204" pitchFamily="34" charset="-120"/>
                <a:ea typeface="微軟正黑體" panose="020B0604030504040204" pitchFamily="34" charset="-120"/>
              </a:rPr>
              <a:t>3</a:t>
            </a:r>
            <a:r>
              <a:rPr lang="zh-TW" altLang="zh-TW" dirty="0">
                <a:latin typeface="微軟正黑體" panose="020B0604030504040204" pitchFamily="34" charset="-120"/>
                <a:ea typeface="微軟正黑體" panose="020B0604030504040204" pitchFamily="34" charset="-120"/>
              </a:rPr>
              <a:t>種</a:t>
            </a:r>
            <a:r>
              <a:rPr lang="zh-TW" altLang="zh-TW" dirty="0" smtClean="0">
                <a:latin typeface="微軟正黑體" panose="020B0604030504040204" pitchFamily="34" charset="-120"/>
                <a:ea typeface="微軟正黑體" panose="020B0604030504040204" pitchFamily="34" charset="-120"/>
              </a:rPr>
              <a:t>會</a:t>
            </a:r>
            <a:r>
              <a:rPr lang="zh-TW" altLang="en-US" dirty="0" smtClean="0">
                <a:latin typeface="微軟正黑體" panose="020B0604030504040204" pitchFamily="34" charset="-120"/>
                <a:ea typeface="微軟正黑體" panose="020B0604030504040204" pitchFamily="34" charset="-120"/>
              </a:rPr>
              <a:t>下</a:t>
            </a:r>
            <a:r>
              <a:rPr lang="zh-TW" altLang="zh-TW" dirty="0" smtClean="0">
                <a:latin typeface="微軟正黑體" panose="020B0604030504040204" pitchFamily="34" charset="-120"/>
                <a:ea typeface="微軟正黑體" panose="020B0604030504040204" pitchFamily="34" charset="-120"/>
              </a:rPr>
              <a:t>沉的塑膠</a:t>
            </a:r>
            <a:r>
              <a:rPr lang="zh-TW" altLang="en-US" dirty="0">
                <a:latin typeface="微軟正黑體" panose="020B0604030504040204" pitchFamily="34" charset="-120"/>
                <a:ea typeface="微軟正黑體" panose="020B0604030504040204" pitchFamily="34" charset="-120"/>
              </a:rPr>
              <a:t>後</a:t>
            </a:r>
            <a:r>
              <a:rPr lang="zh-TW" altLang="zh-TW" dirty="0" smtClean="0">
                <a:latin typeface="微軟正黑體" panose="020B0604030504040204" pitchFamily="34" charset="-120"/>
                <a:ea typeface="微軟正黑體" panose="020B0604030504040204" pitchFamily="34" charset="-120"/>
              </a:rPr>
              <a:t>，</a:t>
            </a:r>
            <a:r>
              <a:rPr lang="zh-TW" altLang="zh-TW" dirty="0">
                <a:latin typeface="微軟正黑體" panose="020B0604030504040204" pitchFamily="34" charset="-120"/>
                <a:ea typeface="微軟正黑體" panose="020B0604030504040204" pitchFamily="34" charset="-120"/>
              </a:rPr>
              <a:t>我們可進一步用</a:t>
            </a:r>
            <a:r>
              <a:rPr lang="zh-TW" altLang="zh-TW" u="sng" dirty="0">
                <a:solidFill>
                  <a:srgbClr val="FF0000"/>
                </a:solidFill>
                <a:latin typeface="微軟正黑體" panose="020B0604030504040204" pitchFamily="34" charset="-120"/>
                <a:ea typeface="微軟正黑體" panose="020B0604030504040204" pitchFamily="34" charset="-120"/>
              </a:rPr>
              <a:t>鹽水</a:t>
            </a:r>
            <a:r>
              <a:rPr lang="zh-TW" altLang="zh-TW" dirty="0">
                <a:latin typeface="微軟正黑體" panose="020B0604030504040204" pitchFamily="34" charset="-120"/>
                <a:ea typeface="微軟正黑體" panose="020B0604030504040204" pitchFamily="34" charset="-120"/>
              </a:rPr>
              <a:t>和</a:t>
            </a:r>
            <a:r>
              <a:rPr lang="zh-TW" altLang="zh-TW" u="sng" dirty="0">
                <a:solidFill>
                  <a:srgbClr val="FF0000"/>
                </a:solidFill>
                <a:latin typeface="微軟正黑體" panose="020B0604030504040204" pitchFamily="34" charset="-120"/>
                <a:ea typeface="微軟正黑體" panose="020B0604030504040204" pitchFamily="34" charset="-120"/>
              </a:rPr>
              <a:t>橄欖油</a:t>
            </a:r>
            <a:r>
              <a:rPr lang="zh-TW" altLang="zh-TW" dirty="0">
                <a:latin typeface="微軟正黑體" panose="020B0604030504040204" pitchFamily="34" charset="-120"/>
                <a:ea typeface="微軟正黑體" panose="020B0604030504040204" pitchFamily="34" charset="-120"/>
              </a:rPr>
              <a:t>來識別不同塑膠</a:t>
            </a:r>
            <a:r>
              <a:rPr lang="zh-TW" altLang="zh-TW" dirty="0" smtClean="0">
                <a:latin typeface="微軟正黑體" panose="020B0604030504040204" pitchFamily="34" charset="-120"/>
                <a:ea typeface="微軟正黑體" panose="020B0604030504040204" pitchFamily="34" charset="-120"/>
              </a:rPr>
              <a:t>。</a:t>
            </a:r>
            <a:endParaRPr lang="en-US" altLang="zh-TW" dirty="0" smtClean="0">
              <a:latin typeface="微軟正黑體" panose="020B0604030504040204" pitchFamily="34" charset="-120"/>
              <a:ea typeface="微軟正黑體" panose="020B0604030504040204" pitchFamily="34" charset="-120"/>
            </a:endParaRPr>
          </a:p>
          <a:p>
            <a:pPr>
              <a:buFont typeface="Wingdings" panose="05000000000000000000" pitchFamily="2" charset="2"/>
              <a:buChar char="l"/>
              <a:defRPr/>
            </a:pPr>
            <a:endParaRPr lang="en-US" altLang="zh-TW" dirty="0">
              <a:latin typeface="微軟正黑體" panose="020B0604030504040204" pitchFamily="34" charset="-120"/>
              <a:ea typeface="微軟正黑體" panose="020B0604030504040204" pitchFamily="34" charset="-120"/>
            </a:endParaRPr>
          </a:p>
          <a:p>
            <a:pPr>
              <a:buFont typeface="Wingdings" panose="05000000000000000000" pitchFamily="2" charset="2"/>
              <a:buChar char="l"/>
              <a:defRPr/>
            </a:pPr>
            <a:r>
              <a:rPr lang="zh-TW" altLang="en-US" dirty="0" smtClean="0">
                <a:latin typeface="微軟正黑體" panose="020B0604030504040204" pitchFamily="34" charset="-120"/>
                <a:ea typeface="微軟正黑體" panose="020B0604030504040204" pitchFamily="34" charset="-120"/>
              </a:rPr>
              <a:t>因為</a:t>
            </a:r>
            <a:r>
              <a:rPr lang="zh-TW" altLang="zh-TW" u="sng" dirty="0" smtClean="0">
                <a:solidFill>
                  <a:srgbClr val="FF0000"/>
                </a:solidFill>
                <a:latin typeface="微軟正黑體" panose="020B0604030504040204" pitchFamily="34" charset="-120"/>
                <a:ea typeface="微軟正黑體" panose="020B0604030504040204" pitchFamily="34" charset="-120"/>
              </a:rPr>
              <a:t>鹽水</a:t>
            </a:r>
            <a:r>
              <a:rPr lang="zh-TW" altLang="zh-TW" u="sng" dirty="0">
                <a:solidFill>
                  <a:srgbClr val="FF0000"/>
                </a:solidFill>
                <a:latin typeface="微軟正黑體" panose="020B0604030504040204" pitchFamily="34" charset="-120"/>
                <a:ea typeface="微軟正黑體" panose="020B0604030504040204" pitchFamily="34" charset="-120"/>
              </a:rPr>
              <a:t>的密度較水高</a:t>
            </a:r>
            <a:r>
              <a:rPr lang="zh-TW" altLang="zh-TW" dirty="0">
                <a:latin typeface="微軟正黑體" panose="020B0604030504040204" pitchFamily="34" charset="-120"/>
                <a:ea typeface="微軟正黑體" panose="020B0604030504040204" pitchFamily="34" charset="-120"/>
              </a:rPr>
              <a:t>，</a:t>
            </a:r>
            <a:r>
              <a:rPr lang="zh-TW" altLang="zh-TW" u="sng" dirty="0">
                <a:solidFill>
                  <a:srgbClr val="FF0000"/>
                </a:solidFill>
                <a:latin typeface="微軟正黑體" panose="020B0604030504040204" pitchFamily="34" charset="-120"/>
                <a:ea typeface="微軟正黑體" panose="020B0604030504040204" pitchFamily="34" charset="-120"/>
              </a:rPr>
              <a:t>而橄欖油的密度較水低</a:t>
            </a:r>
            <a:r>
              <a:rPr lang="zh-TW" altLang="zh-TW" dirty="0">
                <a:latin typeface="微軟正黑體" panose="020B0604030504040204" pitchFamily="34" charset="-120"/>
                <a:ea typeface="微軟正黑體" panose="020B0604030504040204" pitchFamily="34" charset="-120"/>
              </a:rPr>
              <a:t>，因此能幫助我們進一步識別這些塑膠種類。</a:t>
            </a:r>
            <a:endParaRPr lang="zh-TW" altLang="en-US" dirty="0">
              <a:latin typeface="微軟正黑體" panose="020B0604030504040204" pitchFamily="34" charset="-120"/>
              <a:ea typeface="微軟正黑體" panose="020B0604030504040204" pitchFamily="34" charset="-120"/>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17</a:t>
            </a:fld>
            <a:endParaRPr lang="zh-TW" altLang="en-US"/>
          </a:p>
        </p:txBody>
      </p:sp>
    </p:spTree>
    <p:extLst>
      <p:ext uri="{BB962C8B-B14F-4D97-AF65-F5344CB8AC3E}">
        <p14:creationId xmlns:p14="http://schemas.microsoft.com/office/powerpoint/2010/main" val="6030762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7"/>
          <p:cNvSpPr>
            <a:spLocks noGrp="1"/>
          </p:cNvSpPr>
          <p:nvPr>
            <p:ph type="title"/>
          </p:nvPr>
        </p:nvSpPr>
        <p:spPr/>
        <p:txBody>
          <a:bodyPr/>
          <a:lstStyle/>
          <a:p>
            <a:pPr algn="l"/>
            <a:r>
              <a:rPr lang="zh-TW"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rPr>
              <a:t>試一試吧</a:t>
            </a:r>
          </a:p>
        </p:txBody>
      </p:sp>
      <p:sp>
        <p:nvSpPr>
          <p:cNvPr id="5123" name="Subtitle 8"/>
          <p:cNvSpPr>
            <a:spLocks noGrp="1"/>
          </p:cNvSpPr>
          <p:nvPr>
            <p:ph idx="1"/>
          </p:nvPr>
        </p:nvSpPr>
        <p:spPr>
          <a:xfrm>
            <a:off x="457200" y="1600200"/>
            <a:ext cx="2674640" cy="460648"/>
          </a:xfrm>
        </p:spPr>
        <p:style>
          <a:lnRef idx="3">
            <a:schemeClr val="lt1"/>
          </a:lnRef>
          <a:fillRef idx="1">
            <a:schemeClr val="accent3"/>
          </a:fillRef>
          <a:effectRef idx="1">
            <a:schemeClr val="accent3"/>
          </a:effectRef>
          <a:fontRef idx="minor">
            <a:schemeClr val="lt1"/>
          </a:fontRef>
        </p:style>
        <p:txBody>
          <a:bodyPr>
            <a:noAutofit/>
          </a:bodyPr>
          <a:lstStyle/>
          <a:p>
            <a:pPr marL="0" indent="0" algn="l">
              <a:buNone/>
            </a:pPr>
            <a:r>
              <a:rPr lang="zh-TW" altLang="en-US" sz="2800" b="1" dirty="0" smtClean="0">
                <a:latin typeface="微軟正黑體" panose="020B0604030504040204" pitchFamily="34" charset="-120"/>
                <a:ea typeface="微軟正黑體" panose="020B0604030504040204" pitchFamily="34" charset="-120"/>
              </a:rPr>
              <a:t>先準備</a:t>
            </a:r>
            <a:r>
              <a:rPr lang="en-US" altLang="zh-TW" sz="2800" b="1" dirty="0" smtClean="0">
                <a:latin typeface="微軟正黑體" panose="020B0604030504040204" pitchFamily="34" charset="-120"/>
                <a:ea typeface="微軟正黑體" panose="020B0604030504040204" pitchFamily="34" charset="-120"/>
              </a:rPr>
              <a:t>3</a:t>
            </a:r>
            <a:r>
              <a:rPr lang="zh-TW" altLang="en-US" sz="2800" b="1" dirty="0" smtClean="0">
                <a:latin typeface="微軟正黑體" panose="020B0604030504040204" pitchFamily="34" charset="-120"/>
                <a:ea typeface="微軟正黑體" panose="020B0604030504040204" pitchFamily="34" charset="-120"/>
              </a:rPr>
              <a:t>個膠杯</a:t>
            </a:r>
            <a:endParaRPr lang="en-US" altLang="zh-TW" sz="2800" b="1" dirty="0" smtClean="0">
              <a:latin typeface="微軟正黑體" panose="020B0604030504040204" pitchFamily="34" charset="-120"/>
              <a:ea typeface="微軟正黑體" panose="020B0604030504040204" pitchFamily="34" charset="-120"/>
            </a:endParaRPr>
          </a:p>
          <a:p>
            <a:pPr algn="l"/>
            <a:endParaRPr lang="zh-TW" altLang="en-US" sz="2800" b="1" dirty="0" smtClean="0">
              <a:latin typeface="微軟正黑體" panose="020B0604030504040204" pitchFamily="34" charset="-120"/>
              <a:ea typeface="微軟正黑體" panose="020B0604030504040204" pitchFamily="34" charset="-120"/>
            </a:endParaRPr>
          </a:p>
        </p:txBody>
      </p:sp>
      <p:graphicFrame>
        <p:nvGraphicFramePr>
          <p:cNvPr id="2" name="Table 1"/>
          <p:cNvGraphicFramePr>
            <a:graphicFrameLocks noGrp="1"/>
          </p:cNvGraphicFramePr>
          <p:nvPr>
            <p:extLst>
              <p:ext uri="{D42A27DB-BD31-4B8C-83A1-F6EECF244321}">
                <p14:modId xmlns:p14="http://schemas.microsoft.com/office/powerpoint/2010/main" val="4133910838"/>
              </p:ext>
            </p:extLst>
          </p:nvPr>
        </p:nvGraphicFramePr>
        <p:xfrm>
          <a:off x="971550" y="2492375"/>
          <a:ext cx="7392988" cy="2503488"/>
        </p:xfrm>
        <a:graphic>
          <a:graphicData uri="http://schemas.openxmlformats.org/drawingml/2006/table">
            <a:tbl>
              <a:tblPr firstRow="1" bandRow="1">
                <a:tableStyleId>{D7AC3CCA-C797-4891-BE02-D94E43425B78}</a:tableStyleId>
              </a:tblPr>
              <a:tblGrid>
                <a:gridCol w="3696494"/>
                <a:gridCol w="3696494"/>
              </a:tblGrid>
              <a:tr h="779146">
                <a:tc>
                  <a:txBody>
                    <a:bodyPr/>
                    <a:lstStyle/>
                    <a:p>
                      <a:pPr algn="ctr"/>
                      <a:r>
                        <a:rPr lang="zh-TW" altLang="en-US" sz="2800" b="1" u="none" dirty="0" smtClean="0">
                          <a:latin typeface="微軟正黑體" panose="020B0604030504040204" pitchFamily="34" charset="-120"/>
                          <a:ea typeface="微軟正黑體" panose="020B0604030504040204" pitchFamily="34" charset="-120"/>
                        </a:rPr>
                        <a:t>膠杯 </a:t>
                      </a:r>
                      <a:r>
                        <a:rPr lang="en-US" altLang="zh-TW" sz="2800" b="1" u="none" dirty="0" smtClean="0">
                          <a:latin typeface="微軟正黑體" panose="020B0604030504040204" pitchFamily="34" charset="-120"/>
                          <a:ea typeface="微軟正黑體" panose="020B0604030504040204" pitchFamily="34" charset="-120"/>
                        </a:rPr>
                        <a:t>1</a:t>
                      </a:r>
                      <a:endParaRPr lang="zh-TW" altLang="en-US" sz="2800" b="1" u="none" dirty="0">
                        <a:latin typeface="微軟正黑體" panose="020B0604030504040204" pitchFamily="34" charset="-120"/>
                        <a:ea typeface="微軟正黑體" panose="020B0604030504040204" pitchFamily="34" charset="-120"/>
                      </a:endParaRPr>
                    </a:p>
                  </a:txBody>
                  <a:tcPr marL="91450" marR="91450" marT="45735" marB="45735"/>
                </a:tc>
                <a:tc>
                  <a:txBody>
                    <a:bodyPr/>
                    <a:lstStyle/>
                    <a:p>
                      <a:pPr algn="ctr"/>
                      <a:r>
                        <a:rPr lang="en-US" altLang="zh-TW" sz="2800" b="1" u="none" dirty="0" smtClean="0">
                          <a:latin typeface="微軟正黑體" panose="020B0604030504040204" pitchFamily="34" charset="-120"/>
                          <a:ea typeface="微軟正黑體" panose="020B0604030504040204" pitchFamily="34" charset="-120"/>
                        </a:rPr>
                        <a:t>100ml </a:t>
                      </a:r>
                      <a:r>
                        <a:rPr lang="zh-TW" altLang="en-US" sz="2800" b="1" u="none" dirty="0" smtClean="0">
                          <a:latin typeface="微軟正黑體" panose="020B0604030504040204" pitchFamily="34" charset="-120"/>
                          <a:ea typeface="微軟正黑體" panose="020B0604030504040204" pitchFamily="34" charset="-120"/>
                        </a:rPr>
                        <a:t>清水</a:t>
                      </a:r>
                      <a:endParaRPr lang="en-US" altLang="zh-TW" sz="2800" b="1" u="none" dirty="0" smtClean="0">
                        <a:latin typeface="微軟正黑體" panose="020B0604030504040204" pitchFamily="34" charset="-120"/>
                        <a:ea typeface="微軟正黑體" panose="020B0604030504040204" pitchFamily="34" charset="-120"/>
                      </a:endParaRPr>
                    </a:p>
                  </a:txBody>
                  <a:tcPr marL="91450" marR="91450" marT="45735" marB="45735"/>
                </a:tc>
              </a:tr>
              <a:tr h="945196">
                <a:tc>
                  <a:txBody>
                    <a:bodyPr/>
                    <a:lstStyle/>
                    <a:p>
                      <a:pPr algn="ctr"/>
                      <a:r>
                        <a:rPr lang="zh-TW" altLang="en-US" sz="2800" b="1" u="none" dirty="0" smtClean="0">
                          <a:latin typeface="微軟正黑體" panose="020B0604030504040204" pitchFamily="34" charset="-120"/>
                          <a:ea typeface="微軟正黑體" panose="020B0604030504040204" pitchFamily="34" charset="-120"/>
                        </a:rPr>
                        <a:t>膠杯 </a:t>
                      </a:r>
                      <a:r>
                        <a:rPr lang="en-US" altLang="zh-TW" sz="2800" b="1" u="none" dirty="0" smtClean="0">
                          <a:latin typeface="微軟正黑體" panose="020B0604030504040204" pitchFamily="34" charset="-120"/>
                          <a:ea typeface="微軟正黑體" panose="020B0604030504040204" pitchFamily="34" charset="-120"/>
                        </a:rPr>
                        <a:t>2</a:t>
                      </a:r>
                      <a:endParaRPr lang="zh-TW" altLang="en-US" sz="2800" b="1" u="none" dirty="0">
                        <a:latin typeface="微軟正黑體" panose="020B0604030504040204" pitchFamily="34" charset="-120"/>
                        <a:ea typeface="微軟正黑體" panose="020B0604030504040204" pitchFamily="34" charset="-120"/>
                      </a:endParaRPr>
                    </a:p>
                  </a:txBody>
                  <a:tcPr marL="91450" marR="91450" marT="45735" marB="45735"/>
                </a:tc>
                <a:tc>
                  <a:txBody>
                    <a:bodyPr/>
                    <a:lstStyle/>
                    <a:p>
                      <a:pPr algn="ctr"/>
                      <a:r>
                        <a:rPr lang="en-US" altLang="zh-TW" sz="2800" b="1" u="none" dirty="0" smtClean="0">
                          <a:latin typeface="微軟正黑體" panose="020B0604030504040204" pitchFamily="34" charset="-120"/>
                          <a:ea typeface="微軟正黑體" panose="020B0604030504040204" pitchFamily="34" charset="-120"/>
                        </a:rPr>
                        <a:t>100ml</a:t>
                      </a:r>
                      <a:r>
                        <a:rPr lang="zh-TW" altLang="en-US" sz="2800" b="1" u="none" dirty="0" smtClean="0">
                          <a:latin typeface="微軟正黑體" panose="020B0604030504040204" pitchFamily="34" charset="-120"/>
                          <a:ea typeface="微軟正黑體" panose="020B0604030504040204" pitchFamily="34" charset="-120"/>
                        </a:rPr>
                        <a:t> 清水</a:t>
                      </a:r>
                      <a:r>
                        <a:rPr lang="en-US" altLang="zh-TW" sz="2800" b="1" u="none" dirty="0" smtClean="0">
                          <a:latin typeface="微軟正黑體" panose="020B0604030504040204" pitchFamily="34" charset="-120"/>
                          <a:ea typeface="微軟正黑體" panose="020B0604030504040204" pitchFamily="34" charset="-120"/>
                        </a:rPr>
                        <a:t>+</a:t>
                      </a:r>
                      <a:r>
                        <a:rPr lang="zh-TW" altLang="en-US" sz="2800" b="1" u="none" dirty="0" smtClean="0">
                          <a:latin typeface="微軟正黑體" panose="020B0604030504040204" pitchFamily="34" charset="-120"/>
                          <a:ea typeface="微軟正黑體" panose="020B0604030504040204" pitchFamily="34" charset="-120"/>
                        </a:rPr>
                        <a:t> </a:t>
                      </a:r>
                      <a:r>
                        <a:rPr lang="en-US" altLang="zh-TW" sz="2800" b="1" u="none" dirty="0" smtClean="0">
                          <a:latin typeface="微軟正黑體" panose="020B0604030504040204" pitchFamily="34" charset="-120"/>
                          <a:ea typeface="微軟正黑體" panose="020B0604030504040204" pitchFamily="34" charset="-120"/>
                        </a:rPr>
                        <a:t>10g</a:t>
                      </a:r>
                      <a:r>
                        <a:rPr lang="zh-TW" altLang="en-US" sz="2800" b="1" u="none" baseline="0" dirty="0" smtClean="0">
                          <a:latin typeface="微軟正黑體" panose="020B0604030504040204" pitchFamily="34" charset="-120"/>
                          <a:ea typeface="微軟正黑體" panose="020B0604030504040204" pitchFamily="34" charset="-120"/>
                        </a:rPr>
                        <a:t> 鹽</a:t>
                      </a:r>
                      <a:r>
                        <a:rPr lang="en-US" altLang="zh-TW" sz="2800" b="1" u="none" baseline="0" dirty="0" smtClean="0">
                          <a:latin typeface="微軟正黑體" panose="020B0604030504040204" pitchFamily="34" charset="-120"/>
                          <a:ea typeface="微軟正黑體" panose="020B0604030504040204" pitchFamily="34" charset="-120"/>
                        </a:rPr>
                        <a:t>(</a:t>
                      </a:r>
                      <a:r>
                        <a:rPr lang="zh-TW" altLang="en-US" sz="2800" b="1" u="none" baseline="0" dirty="0" smtClean="0">
                          <a:latin typeface="微軟正黑體" panose="020B0604030504040204" pitchFamily="34" charset="-120"/>
                          <a:ea typeface="微軟正黑體" panose="020B0604030504040204" pitchFamily="34" charset="-120"/>
                        </a:rPr>
                        <a:t>約</a:t>
                      </a:r>
                      <a:r>
                        <a:rPr lang="en-US" altLang="zh-TW" sz="2800" b="1" u="none" baseline="0" dirty="0" smtClean="0">
                          <a:latin typeface="微軟正黑體" panose="020B0604030504040204" pitchFamily="34" charset="-120"/>
                          <a:ea typeface="微軟正黑體" panose="020B0604030504040204" pitchFamily="34" charset="-120"/>
                        </a:rPr>
                        <a:t>2</a:t>
                      </a:r>
                      <a:r>
                        <a:rPr lang="zh-TW" altLang="en-US" sz="2800" b="1" u="none" baseline="0" dirty="0" smtClean="0">
                          <a:latin typeface="微軟正黑體" panose="020B0604030504040204" pitchFamily="34" charset="-120"/>
                          <a:ea typeface="微軟正黑體" panose="020B0604030504040204" pitchFamily="34" charset="-120"/>
                        </a:rPr>
                        <a:t>匙</a:t>
                      </a:r>
                      <a:r>
                        <a:rPr lang="en-US" altLang="zh-TW" sz="2800" b="1" u="none" baseline="0" dirty="0" smtClean="0">
                          <a:latin typeface="微軟正黑體" panose="020B0604030504040204" pitchFamily="34" charset="-120"/>
                          <a:ea typeface="微軟正黑體" panose="020B0604030504040204" pitchFamily="34" charset="-120"/>
                        </a:rPr>
                        <a:t>)</a:t>
                      </a:r>
                    </a:p>
                  </a:txBody>
                  <a:tcPr marL="91450" marR="91450" marT="45735" marB="45735"/>
                </a:tc>
              </a:tr>
              <a:tr h="779146">
                <a:tc>
                  <a:txBody>
                    <a:bodyPr/>
                    <a:lstStyle/>
                    <a:p>
                      <a:pPr algn="ctr"/>
                      <a:r>
                        <a:rPr lang="zh-TW" altLang="en-US" sz="2800" b="1" u="none" dirty="0" smtClean="0">
                          <a:latin typeface="微軟正黑體" panose="020B0604030504040204" pitchFamily="34" charset="-120"/>
                          <a:ea typeface="微軟正黑體" panose="020B0604030504040204" pitchFamily="34" charset="-120"/>
                        </a:rPr>
                        <a:t>膠杯</a:t>
                      </a:r>
                      <a:r>
                        <a:rPr lang="en-US" altLang="zh-TW" sz="2800" b="1" u="none" dirty="0" smtClean="0">
                          <a:latin typeface="微軟正黑體" panose="020B0604030504040204" pitchFamily="34" charset="-120"/>
                          <a:ea typeface="微軟正黑體" panose="020B0604030504040204" pitchFamily="34" charset="-120"/>
                        </a:rPr>
                        <a:t>3</a:t>
                      </a:r>
                      <a:endParaRPr lang="zh-TW" altLang="en-US" sz="2800" b="1" u="none" dirty="0">
                        <a:latin typeface="微軟正黑體" panose="020B0604030504040204" pitchFamily="34" charset="-120"/>
                        <a:ea typeface="微軟正黑體" panose="020B0604030504040204" pitchFamily="34" charset="-120"/>
                      </a:endParaRPr>
                    </a:p>
                  </a:txBody>
                  <a:tcPr marL="91450" marR="91450" marT="45735" marB="45735"/>
                </a:tc>
                <a:tc>
                  <a:txBody>
                    <a:bodyPr/>
                    <a:lstStyle/>
                    <a:p>
                      <a:pPr algn="ctr"/>
                      <a:r>
                        <a:rPr lang="en-US" altLang="zh-TW" sz="2800" b="1" u="none" dirty="0" smtClean="0">
                          <a:latin typeface="微軟正黑體" panose="020B0604030504040204" pitchFamily="34" charset="-120"/>
                          <a:ea typeface="微軟正黑體" panose="020B0604030504040204" pitchFamily="34" charset="-120"/>
                        </a:rPr>
                        <a:t>100ml</a:t>
                      </a:r>
                      <a:r>
                        <a:rPr lang="zh-TW" altLang="en-US" sz="2800" b="1" u="none" dirty="0" smtClean="0">
                          <a:latin typeface="微軟正黑體" panose="020B0604030504040204" pitchFamily="34" charset="-120"/>
                          <a:ea typeface="微軟正黑體" panose="020B0604030504040204" pitchFamily="34" charset="-120"/>
                        </a:rPr>
                        <a:t> </a:t>
                      </a:r>
                      <a:r>
                        <a:rPr lang="zh-CN" altLang="zh-TW" sz="2800" b="1" u="none" kern="1200" dirty="0" smtClean="0">
                          <a:solidFill>
                            <a:schemeClr val="dk1"/>
                          </a:solidFill>
                          <a:effectLst/>
                          <a:latin typeface="微軟正黑體" panose="020B0604030504040204" pitchFamily="34" charset="-120"/>
                          <a:ea typeface="微軟正黑體" panose="020B0604030504040204" pitchFamily="34" charset="-120"/>
                          <a:cs typeface="+mn-cs"/>
                        </a:rPr>
                        <a:t>橄欖油</a:t>
                      </a:r>
                      <a:endParaRPr lang="zh-TW" altLang="en-US" sz="2800" b="1" u="none" dirty="0">
                        <a:latin typeface="微軟正黑體" panose="020B0604030504040204" pitchFamily="34" charset="-120"/>
                        <a:ea typeface="微軟正黑體" panose="020B0604030504040204" pitchFamily="34" charset="-120"/>
                      </a:endParaRPr>
                    </a:p>
                  </a:txBody>
                  <a:tcPr marL="91450" marR="91450" marT="45735" marB="45735"/>
                </a:tc>
              </a:tr>
            </a:tbl>
          </a:graphicData>
        </a:graphic>
      </p:graphicFrame>
      <p:sp>
        <p:nvSpPr>
          <p:cNvPr id="3" name="Slide Number Placeholder 2"/>
          <p:cNvSpPr>
            <a:spLocks noGrp="1"/>
          </p:cNvSpPr>
          <p:nvPr>
            <p:ph type="sldNum" sz="quarter" idx="12"/>
          </p:nvPr>
        </p:nvSpPr>
        <p:spPr/>
        <p:txBody>
          <a:bodyPr/>
          <a:lstStyle/>
          <a:p>
            <a:fld id="{73DA0BB7-265A-403C-9275-D587AB510EDC}" type="slidenum">
              <a:rPr lang="zh-TW" altLang="en-US" smtClean="0"/>
              <a:t>18</a:t>
            </a:fld>
            <a:endParaRPr lang="zh-TW" altLang="en-US"/>
          </a:p>
        </p:txBody>
      </p:sp>
    </p:spTree>
    <p:extLst>
      <p:ext uri="{BB962C8B-B14F-4D97-AF65-F5344CB8AC3E}">
        <p14:creationId xmlns:p14="http://schemas.microsoft.com/office/powerpoint/2010/main" val="6684057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395338" y="332433"/>
            <a:ext cx="8229600" cy="1143000"/>
          </a:xfrm>
        </p:spPr>
        <p:txBody>
          <a:bodyPr/>
          <a:lstStyle/>
          <a:p>
            <a:r>
              <a:rPr lang="zh-TW" altLang="en-US" b="1" dirty="0" smtClean="0">
                <a:solidFill>
                  <a:schemeClr val="tx1">
                    <a:lumMod val="65000"/>
                    <a:lumOff val="35000"/>
                  </a:schemeClr>
                </a:solidFill>
                <a:latin typeface="微軟正黑體" panose="020B0604030504040204" pitchFamily="34" charset="-120"/>
                <a:ea typeface="微軟正黑體" panose="020B0604030504040204" pitchFamily="34" charset="-120"/>
              </a:rPr>
              <a:t>浮沉法實驗</a:t>
            </a:r>
          </a:p>
        </p:txBody>
      </p:sp>
      <p:sp>
        <p:nvSpPr>
          <p:cNvPr id="6147" name="Content Placeholder 2"/>
          <p:cNvSpPr>
            <a:spLocks noGrp="1"/>
          </p:cNvSpPr>
          <p:nvPr>
            <p:ph idx="1"/>
          </p:nvPr>
        </p:nvSpPr>
        <p:spPr>
          <a:xfrm>
            <a:off x="539552" y="1340768"/>
            <a:ext cx="8229600" cy="4525963"/>
          </a:xfrm>
        </p:spPr>
        <p:txBody>
          <a:bodyPr>
            <a:normAutofit/>
          </a:bodyPr>
          <a:lstStyle/>
          <a:p>
            <a:pPr marL="0" indent="0">
              <a:lnSpc>
                <a:spcPct val="200000"/>
              </a:lnSpc>
              <a:buFontTx/>
              <a:buNone/>
            </a:pPr>
            <a:r>
              <a:rPr lang="zh-TW" altLang="zh-TW" sz="3200" b="1" dirty="0" smtClean="0">
                <a:latin typeface="微軟正黑體" panose="020B0604030504040204" pitchFamily="34" charset="-120"/>
                <a:ea typeface="微軟正黑體" panose="020B0604030504040204" pitchFamily="34" charset="-120"/>
              </a:rPr>
              <a:t>注意：</a:t>
            </a:r>
          </a:p>
          <a:p>
            <a:pPr lvl="1">
              <a:lnSpc>
                <a:spcPct val="200000"/>
              </a:lnSpc>
              <a:buFont typeface="Wingdings" pitchFamily="2" charset="2"/>
              <a:buChar char="l"/>
            </a:pPr>
            <a:r>
              <a:rPr lang="zh-TW" altLang="zh-TW" sz="2800" b="1" dirty="0" smtClean="0">
                <a:latin typeface="微軟正黑體" panose="020B0604030504040204" pitchFamily="34" charset="-120"/>
                <a:ea typeface="微軟正黑體" panose="020B0604030504040204" pitchFamily="34" charset="-120"/>
              </a:rPr>
              <a:t>把塑膠樣本放進水中間，不能放在水面</a:t>
            </a:r>
            <a:endParaRPr lang="en-US" altLang="zh-TW" sz="2800" b="1" dirty="0" smtClean="0">
              <a:latin typeface="微軟正黑體" panose="020B0604030504040204" pitchFamily="34" charset="-120"/>
              <a:ea typeface="微軟正黑體" panose="020B0604030504040204" pitchFamily="34" charset="-120"/>
            </a:endParaRPr>
          </a:p>
          <a:p>
            <a:pPr lvl="1">
              <a:lnSpc>
                <a:spcPct val="200000"/>
              </a:lnSpc>
              <a:buFont typeface="Wingdings" pitchFamily="2" charset="2"/>
              <a:buChar char="l"/>
            </a:pPr>
            <a:r>
              <a:rPr lang="zh-TW" altLang="zh-TW" sz="2800" b="1" dirty="0" smtClean="0">
                <a:latin typeface="微軟正黑體" panose="020B0604030504040204" pitchFamily="34" charset="-120"/>
                <a:ea typeface="微軟正黑體" panose="020B0604030504040204" pitchFamily="34" charset="-120"/>
              </a:rPr>
              <a:t>每個樣本試三次，以提高實驗的可信度</a:t>
            </a:r>
            <a:endParaRPr lang="en-US" altLang="zh-TW" sz="2800" b="1" dirty="0" smtClean="0">
              <a:latin typeface="微軟正黑體" panose="020B0604030504040204" pitchFamily="34" charset="-120"/>
              <a:ea typeface="微軟正黑體" panose="020B0604030504040204" pitchFamily="34" charset="-120"/>
            </a:endParaRPr>
          </a:p>
          <a:p>
            <a:pPr lvl="1">
              <a:lnSpc>
                <a:spcPct val="200000"/>
              </a:lnSpc>
              <a:buFont typeface="Wingdings" pitchFamily="2" charset="2"/>
              <a:buChar char="l"/>
            </a:pPr>
            <a:r>
              <a:rPr lang="zh-TW" altLang="en-US" sz="2800" b="1" dirty="0" smtClean="0">
                <a:latin typeface="微軟正黑體" panose="020B0604030504040204" pitchFamily="34" charset="-120"/>
                <a:ea typeface="微軟正黑體" panose="020B0604030504040204" pitchFamily="34" charset="-120"/>
              </a:rPr>
              <a:t>紀錄結果</a:t>
            </a: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19</a:t>
            </a:fld>
            <a:endParaRPr lang="zh-TW" altLang="en-US"/>
          </a:p>
        </p:txBody>
      </p:sp>
    </p:spTree>
    <p:extLst>
      <p:ext uri="{BB962C8B-B14F-4D97-AF65-F5344CB8AC3E}">
        <p14:creationId xmlns:p14="http://schemas.microsoft.com/office/powerpoint/2010/main" val="392417835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075" y="1185863"/>
            <a:ext cx="8705850" cy="448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171" name="群組 1"/>
          <p:cNvGrpSpPr>
            <a:grpSpLocks/>
          </p:cNvGrpSpPr>
          <p:nvPr/>
        </p:nvGrpSpPr>
        <p:grpSpPr bwMode="auto">
          <a:xfrm>
            <a:off x="30163" y="3041650"/>
            <a:ext cx="8940800" cy="2630488"/>
            <a:chOff x="179388" y="3140857"/>
            <a:chExt cx="8940800" cy="2631099"/>
          </a:xfrm>
        </p:grpSpPr>
        <p:sp>
          <p:nvSpPr>
            <p:cNvPr id="7173" name="Rectangle 4"/>
            <p:cNvSpPr>
              <a:spLocks noChangeArrowheads="1"/>
            </p:cNvSpPr>
            <p:nvPr/>
          </p:nvSpPr>
          <p:spPr bwMode="auto">
            <a:xfrm>
              <a:off x="1979611" y="3284891"/>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sp>
          <p:nvSpPr>
            <p:cNvPr id="7174" name="Rectangle 5"/>
            <p:cNvSpPr>
              <a:spLocks noChangeArrowheads="1"/>
            </p:cNvSpPr>
            <p:nvPr/>
          </p:nvSpPr>
          <p:spPr bwMode="auto">
            <a:xfrm>
              <a:off x="5220013" y="3140857"/>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sp>
          <p:nvSpPr>
            <p:cNvPr id="7175" name="Rectangle 6"/>
            <p:cNvSpPr>
              <a:spLocks noChangeArrowheads="1"/>
            </p:cNvSpPr>
            <p:nvPr/>
          </p:nvSpPr>
          <p:spPr bwMode="auto">
            <a:xfrm>
              <a:off x="179388"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sp>
          <p:nvSpPr>
            <p:cNvPr id="7176" name="Rectangle 7"/>
            <p:cNvSpPr>
              <a:spLocks noChangeArrowheads="1"/>
            </p:cNvSpPr>
            <p:nvPr/>
          </p:nvSpPr>
          <p:spPr bwMode="auto">
            <a:xfrm>
              <a:off x="2735705"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sp>
          <p:nvSpPr>
            <p:cNvPr id="7177" name="Rectangle 8"/>
            <p:cNvSpPr>
              <a:spLocks noChangeArrowheads="1"/>
            </p:cNvSpPr>
            <p:nvPr/>
          </p:nvSpPr>
          <p:spPr bwMode="auto">
            <a:xfrm>
              <a:off x="4859969"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sp>
          <p:nvSpPr>
            <p:cNvPr id="7178" name="Rectangle 9"/>
            <p:cNvSpPr>
              <a:spLocks noChangeArrowheads="1"/>
            </p:cNvSpPr>
            <p:nvPr/>
          </p:nvSpPr>
          <p:spPr bwMode="auto">
            <a:xfrm>
              <a:off x="7608000"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grpSp>
      <p:sp>
        <p:nvSpPr>
          <p:cNvPr id="7172" name="TextBox 1"/>
          <p:cNvSpPr txBox="1">
            <a:spLocks noChangeArrowheads="1"/>
          </p:cNvSpPr>
          <p:nvPr/>
        </p:nvSpPr>
        <p:spPr bwMode="auto">
          <a:xfrm>
            <a:off x="4572000" y="2119313"/>
            <a:ext cx="9540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MS PGothic" pitchFamily="34" charset="-128"/>
              </a:defRPr>
            </a:lvl1pPr>
            <a:lvl2pPr marL="742950" indent="-285750">
              <a:defRPr>
                <a:solidFill>
                  <a:schemeClr val="tx1"/>
                </a:solidFill>
                <a:latin typeface="Arial" charset="0"/>
                <a:ea typeface="MS PGothic" pitchFamily="34" charset="-128"/>
              </a:defRPr>
            </a:lvl2pPr>
            <a:lvl3pPr marL="1143000" indent="-228600">
              <a:defRPr>
                <a:solidFill>
                  <a:schemeClr val="tx1"/>
                </a:solidFill>
                <a:latin typeface="Arial" charset="0"/>
                <a:ea typeface="MS PGothic" pitchFamily="34" charset="-128"/>
              </a:defRPr>
            </a:lvl3pPr>
            <a:lvl4pPr marL="1600200" indent="-228600">
              <a:defRPr>
                <a:solidFill>
                  <a:schemeClr val="tx1"/>
                </a:solidFill>
                <a:latin typeface="Arial" charset="0"/>
                <a:ea typeface="MS PGothic" pitchFamily="34" charset="-128"/>
              </a:defRPr>
            </a:lvl4pPr>
            <a:lvl5pPr marL="2057400" indent="-22860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r>
              <a:rPr lang="en-US" altLang="zh-TW" sz="2000">
                <a:latin typeface="細明體" pitchFamily="49" charset="-120"/>
                <a:ea typeface="細明體" pitchFamily="49" charset="-120"/>
              </a:rPr>
              <a:t>(</a:t>
            </a:r>
            <a:r>
              <a:rPr lang="zh-TW" altLang="en-US" sz="2000">
                <a:latin typeface="細明體" pitchFamily="49" charset="-120"/>
                <a:ea typeface="細明體" pitchFamily="49" charset="-120"/>
              </a:rPr>
              <a:t>清水</a:t>
            </a:r>
            <a:r>
              <a:rPr lang="en-US" altLang="zh-TW" sz="2000">
                <a:latin typeface="細明體" pitchFamily="49" charset="-120"/>
                <a:ea typeface="細明體" pitchFamily="49" charset="-120"/>
              </a:rPr>
              <a:t>)</a:t>
            </a:r>
            <a:endParaRPr lang="zh-TW" altLang="en-US" sz="2000">
              <a:latin typeface="細明體" pitchFamily="49" charset="-120"/>
              <a:ea typeface="細明體" pitchFamily="49" charset="-120"/>
            </a:endParaRPr>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20</a:t>
            </a:fld>
            <a:endParaRPr lang="zh-TW" altLang="en-US"/>
          </a:p>
        </p:txBody>
      </p:sp>
    </p:spTree>
    <p:extLst>
      <p:ext uri="{BB962C8B-B14F-4D97-AF65-F5344CB8AC3E}">
        <p14:creationId xmlns:p14="http://schemas.microsoft.com/office/powerpoint/2010/main" val="24948394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075" y="1185863"/>
            <a:ext cx="8705850" cy="448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195" name="群組 1"/>
          <p:cNvGrpSpPr>
            <a:grpSpLocks/>
          </p:cNvGrpSpPr>
          <p:nvPr/>
        </p:nvGrpSpPr>
        <p:grpSpPr bwMode="auto">
          <a:xfrm>
            <a:off x="30163" y="3041650"/>
            <a:ext cx="8940800" cy="2630488"/>
            <a:chOff x="179388" y="3140857"/>
            <a:chExt cx="8940800" cy="2631099"/>
          </a:xfrm>
        </p:grpSpPr>
        <p:sp>
          <p:nvSpPr>
            <p:cNvPr id="8196" name="Rectangle 5"/>
            <p:cNvSpPr>
              <a:spLocks noChangeArrowheads="1"/>
            </p:cNvSpPr>
            <p:nvPr/>
          </p:nvSpPr>
          <p:spPr bwMode="auto">
            <a:xfrm>
              <a:off x="5220013" y="3140857"/>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sp>
          <p:nvSpPr>
            <p:cNvPr id="8197" name="Rectangle 6"/>
            <p:cNvSpPr>
              <a:spLocks noChangeArrowheads="1"/>
            </p:cNvSpPr>
            <p:nvPr/>
          </p:nvSpPr>
          <p:spPr bwMode="auto">
            <a:xfrm>
              <a:off x="179388"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sp>
          <p:nvSpPr>
            <p:cNvPr id="8198" name="Rectangle 7"/>
            <p:cNvSpPr>
              <a:spLocks noChangeArrowheads="1"/>
            </p:cNvSpPr>
            <p:nvPr/>
          </p:nvSpPr>
          <p:spPr bwMode="auto">
            <a:xfrm>
              <a:off x="2735705"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sp>
          <p:nvSpPr>
            <p:cNvPr id="8199" name="Rectangle 8"/>
            <p:cNvSpPr>
              <a:spLocks noChangeArrowheads="1"/>
            </p:cNvSpPr>
            <p:nvPr/>
          </p:nvSpPr>
          <p:spPr bwMode="auto">
            <a:xfrm>
              <a:off x="4859969"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sp>
          <p:nvSpPr>
            <p:cNvPr id="8200" name="Rectangle 9"/>
            <p:cNvSpPr>
              <a:spLocks noChangeArrowheads="1"/>
            </p:cNvSpPr>
            <p:nvPr/>
          </p:nvSpPr>
          <p:spPr bwMode="auto">
            <a:xfrm>
              <a:off x="7608000"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grpSp>
      <p:sp>
        <p:nvSpPr>
          <p:cNvPr id="2" name="Slide Number Placeholder 1"/>
          <p:cNvSpPr>
            <a:spLocks noGrp="1"/>
          </p:cNvSpPr>
          <p:nvPr>
            <p:ph type="sldNum" sz="quarter" idx="12"/>
          </p:nvPr>
        </p:nvSpPr>
        <p:spPr/>
        <p:txBody>
          <a:bodyPr/>
          <a:lstStyle/>
          <a:p>
            <a:fld id="{73DA0BB7-265A-403C-9275-D587AB510EDC}" type="slidenum">
              <a:rPr lang="zh-TW" altLang="en-US" smtClean="0"/>
              <a:t>21</a:t>
            </a:fld>
            <a:endParaRPr lang="zh-TW" altLang="en-US"/>
          </a:p>
        </p:txBody>
      </p:sp>
    </p:spTree>
    <p:extLst>
      <p:ext uri="{BB962C8B-B14F-4D97-AF65-F5344CB8AC3E}">
        <p14:creationId xmlns:p14="http://schemas.microsoft.com/office/powerpoint/2010/main" val="8956552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075" y="1185863"/>
            <a:ext cx="8705850" cy="448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19" name="群組 1"/>
          <p:cNvGrpSpPr>
            <a:grpSpLocks/>
          </p:cNvGrpSpPr>
          <p:nvPr/>
        </p:nvGrpSpPr>
        <p:grpSpPr bwMode="auto">
          <a:xfrm>
            <a:off x="30163" y="5095875"/>
            <a:ext cx="8940800" cy="576263"/>
            <a:chOff x="179388" y="5195819"/>
            <a:chExt cx="8940800" cy="576137"/>
          </a:xfrm>
        </p:grpSpPr>
        <p:sp>
          <p:nvSpPr>
            <p:cNvPr id="9220" name="Rectangle 6"/>
            <p:cNvSpPr>
              <a:spLocks noChangeArrowheads="1"/>
            </p:cNvSpPr>
            <p:nvPr/>
          </p:nvSpPr>
          <p:spPr bwMode="auto">
            <a:xfrm>
              <a:off x="179388"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sp>
          <p:nvSpPr>
            <p:cNvPr id="9221" name="Rectangle 7"/>
            <p:cNvSpPr>
              <a:spLocks noChangeArrowheads="1"/>
            </p:cNvSpPr>
            <p:nvPr/>
          </p:nvSpPr>
          <p:spPr bwMode="auto">
            <a:xfrm>
              <a:off x="2735705"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sp>
          <p:nvSpPr>
            <p:cNvPr id="9222" name="Rectangle 8"/>
            <p:cNvSpPr>
              <a:spLocks noChangeArrowheads="1"/>
            </p:cNvSpPr>
            <p:nvPr/>
          </p:nvSpPr>
          <p:spPr bwMode="auto">
            <a:xfrm>
              <a:off x="4859969"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sp>
          <p:nvSpPr>
            <p:cNvPr id="9223" name="Rectangle 9"/>
            <p:cNvSpPr>
              <a:spLocks noChangeArrowheads="1"/>
            </p:cNvSpPr>
            <p:nvPr/>
          </p:nvSpPr>
          <p:spPr bwMode="auto">
            <a:xfrm>
              <a:off x="7608000"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grpSp>
      <p:sp>
        <p:nvSpPr>
          <p:cNvPr id="2" name="Slide Number Placeholder 1"/>
          <p:cNvSpPr>
            <a:spLocks noGrp="1"/>
          </p:cNvSpPr>
          <p:nvPr>
            <p:ph type="sldNum" sz="quarter" idx="12"/>
          </p:nvPr>
        </p:nvSpPr>
        <p:spPr/>
        <p:txBody>
          <a:bodyPr/>
          <a:lstStyle/>
          <a:p>
            <a:fld id="{73DA0BB7-265A-403C-9275-D587AB510EDC}" type="slidenum">
              <a:rPr lang="zh-TW" altLang="en-US" smtClean="0"/>
              <a:t>22</a:t>
            </a:fld>
            <a:endParaRPr lang="zh-TW" altLang="en-US"/>
          </a:p>
        </p:txBody>
      </p:sp>
    </p:spTree>
    <p:extLst>
      <p:ext uri="{BB962C8B-B14F-4D97-AF65-F5344CB8AC3E}">
        <p14:creationId xmlns:p14="http://schemas.microsoft.com/office/powerpoint/2010/main" val="26342952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075" y="1185863"/>
            <a:ext cx="8705850" cy="448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43" name="群組 1"/>
          <p:cNvGrpSpPr>
            <a:grpSpLocks/>
          </p:cNvGrpSpPr>
          <p:nvPr/>
        </p:nvGrpSpPr>
        <p:grpSpPr bwMode="auto">
          <a:xfrm>
            <a:off x="2586038" y="5095875"/>
            <a:ext cx="6384925" cy="576263"/>
            <a:chOff x="2735705" y="5195819"/>
            <a:chExt cx="6384483" cy="576137"/>
          </a:xfrm>
        </p:grpSpPr>
        <p:sp>
          <p:nvSpPr>
            <p:cNvPr id="10244" name="Rectangle 7"/>
            <p:cNvSpPr>
              <a:spLocks noChangeArrowheads="1"/>
            </p:cNvSpPr>
            <p:nvPr/>
          </p:nvSpPr>
          <p:spPr bwMode="auto">
            <a:xfrm>
              <a:off x="2735705"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sp>
          <p:nvSpPr>
            <p:cNvPr id="10245" name="Rectangle 8"/>
            <p:cNvSpPr>
              <a:spLocks noChangeArrowheads="1"/>
            </p:cNvSpPr>
            <p:nvPr/>
          </p:nvSpPr>
          <p:spPr bwMode="auto">
            <a:xfrm>
              <a:off x="4859969"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sp>
          <p:nvSpPr>
            <p:cNvPr id="10246" name="Rectangle 9"/>
            <p:cNvSpPr>
              <a:spLocks noChangeArrowheads="1"/>
            </p:cNvSpPr>
            <p:nvPr/>
          </p:nvSpPr>
          <p:spPr bwMode="auto">
            <a:xfrm>
              <a:off x="7608000"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grpSp>
      <p:sp>
        <p:nvSpPr>
          <p:cNvPr id="2" name="Slide Number Placeholder 1"/>
          <p:cNvSpPr>
            <a:spLocks noGrp="1"/>
          </p:cNvSpPr>
          <p:nvPr>
            <p:ph type="sldNum" sz="quarter" idx="12"/>
          </p:nvPr>
        </p:nvSpPr>
        <p:spPr/>
        <p:txBody>
          <a:bodyPr/>
          <a:lstStyle/>
          <a:p>
            <a:fld id="{73DA0BB7-265A-403C-9275-D587AB510EDC}" type="slidenum">
              <a:rPr lang="zh-TW" altLang="en-US" smtClean="0"/>
              <a:t>23</a:t>
            </a:fld>
            <a:endParaRPr lang="zh-TW" altLang="en-US"/>
          </a:p>
        </p:txBody>
      </p:sp>
    </p:spTree>
    <p:extLst>
      <p:ext uri="{BB962C8B-B14F-4D97-AF65-F5344CB8AC3E}">
        <p14:creationId xmlns:p14="http://schemas.microsoft.com/office/powerpoint/2010/main" val="3412483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075" y="1185863"/>
            <a:ext cx="8705850" cy="448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67" name="群組 1"/>
          <p:cNvGrpSpPr>
            <a:grpSpLocks/>
          </p:cNvGrpSpPr>
          <p:nvPr/>
        </p:nvGrpSpPr>
        <p:grpSpPr bwMode="auto">
          <a:xfrm>
            <a:off x="4711700" y="5095875"/>
            <a:ext cx="4259263" cy="576263"/>
            <a:chOff x="4859969" y="5195819"/>
            <a:chExt cx="4260219" cy="576137"/>
          </a:xfrm>
        </p:grpSpPr>
        <p:sp>
          <p:nvSpPr>
            <p:cNvPr id="11268" name="Rectangle 8"/>
            <p:cNvSpPr>
              <a:spLocks noChangeArrowheads="1"/>
            </p:cNvSpPr>
            <p:nvPr/>
          </p:nvSpPr>
          <p:spPr bwMode="auto">
            <a:xfrm>
              <a:off x="4859969"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sp>
          <p:nvSpPr>
            <p:cNvPr id="11269" name="Rectangle 9"/>
            <p:cNvSpPr>
              <a:spLocks noChangeArrowheads="1"/>
            </p:cNvSpPr>
            <p:nvPr/>
          </p:nvSpPr>
          <p:spPr bwMode="auto">
            <a:xfrm>
              <a:off x="7608000" y="5195819"/>
              <a:ext cx="1512188" cy="576137"/>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grpSp>
      <p:sp>
        <p:nvSpPr>
          <p:cNvPr id="2" name="Slide Number Placeholder 1"/>
          <p:cNvSpPr>
            <a:spLocks noGrp="1"/>
          </p:cNvSpPr>
          <p:nvPr>
            <p:ph type="sldNum" sz="quarter" idx="12"/>
          </p:nvPr>
        </p:nvSpPr>
        <p:spPr/>
        <p:txBody>
          <a:bodyPr/>
          <a:lstStyle/>
          <a:p>
            <a:fld id="{73DA0BB7-265A-403C-9275-D587AB510EDC}" type="slidenum">
              <a:rPr lang="zh-TW" altLang="en-US" smtClean="0"/>
              <a:t>24</a:t>
            </a:fld>
            <a:endParaRPr lang="zh-TW" altLang="en-US"/>
          </a:p>
        </p:txBody>
      </p:sp>
    </p:spTree>
    <p:extLst>
      <p:ext uri="{BB962C8B-B14F-4D97-AF65-F5344CB8AC3E}">
        <p14:creationId xmlns:p14="http://schemas.microsoft.com/office/powerpoint/2010/main" val="24675202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075" y="1185863"/>
            <a:ext cx="8705850" cy="448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Rectangle 9"/>
          <p:cNvSpPr>
            <a:spLocks noChangeArrowheads="1"/>
          </p:cNvSpPr>
          <p:nvPr/>
        </p:nvSpPr>
        <p:spPr bwMode="auto">
          <a:xfrm>
            <a:off x="7459663" y="5095875"/>
            <a:ext cx="1511300" cy="576263"/>
          </a:xfrm>
          <a:prstGeom prst="rect">
            <a:avLst/>
          </a:prstGeom>
          <a:solidFill>
            <a:schemeClr val="accent1"/>
          </a:solidFill>
          <a:ln w="9525" algn="ctr">
            <a:solidFill>
              <a:schemeClr val="tx1"/>
            </a:solidFill>
            <a:round/>
            <a:headEnd/>
            <a:tailEnd/>
          </a:ln>
        </p:spPr>
        <p:txBody>
          <a:bodyPr/>
          <a:lstStyle>
            <a:lvl1pPr>
              <a:spcBef>
                <a:spcPct val="20000"/>
              </a:spcBef>
              <a:buChar char="•"/>
              <a:defRPr sz="3200">
                <a:solidFill>
                  <a:schemeClr val="tx1"/>
                </a:solidFill>
                <a:latin typeface="Arial" charset="0"/>
                <a:ea typeface="MS PGothic" pitchFamily="34" charset="-128"/>
                <a:cs typeface="Arial" charset="0"/>
              </a:defRPr>
            </a:lvl1pPr>
            <a:lvl2pPr marL="742950" indent="-285750">
              <a:spcBef>
                <a:spcPct val="20000"/>
              </a:spcBef>
              <a:buChar char="–"/>
              <a:defRPr sz="2800">
                <a:solidFill>
                  <a:schemeClr val="tx1"/>
                </a:solidFill>
                <a:latin typeface="Arial" charset="0"/>
                <a:ea typeface="Arial" charset="0"/>
                <a:cs typeface="Arial" charset="0"/>
              </a:defRPr>
            </a:lvl2pPr>
            <a:lvl3pPr marL="1143000" indent="-228600">
              <a:spcBef>
                <a:spcPct val="20000"/>
              </a:spcBef>
              <a:buChar char="•"/>
              <a:defRPr sz="2400">
                <a:solidFill>
                  <a:schemeClr val="tx1"/>
                </a:solidFill>
                <a:latin typeface="Arial" charset="0"/>
                <a:ea typeface="Arial" charset="0"/>
                <a:cs typeface="Arial" charset="0"/>
              </a:defRPr>
            </a:lvl3pPr>
            <a:lvl4pPr marL="1600200" indent="-228600">
              <a:spcBef>
                <a:spcPct val="20000"/>
              </a:spcBef>
              <a:buChar char="–"/>
              <a:defRPr sz="2000">
                <a:solidFill>
                  <a:schemeClr val="tx1"/>
                </a:solidFill>
                <a:latin typeface="Arial" charset="0"/>
                <a:ea typeface="Arial" charset="0"/>
                <a:cs typeface="Arial" charset="0"/>
              </a:defRPr>
            </a:lvl4pPr>
            <a:lvl5pPr marL="2057400" indent="-228600">
              <a:spcBef>
                <a:spcPct val="20000"/>
              </a:spcBef>
              <a:buChar char="»"/>
              <a:defRPr sz="2000">
                <a:solidFill>
                  <a:schemeClr val="tx1"/>
                </a:solidFill>
                <a:latin typeface="Arial" charset="0"/>
                <a:ea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ea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ea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ea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ea typeface="Arial" charset="0"/>
                <a:cs typeface="Arial" charset="0"/>
              </a:defRPr>
            </a:lvl9pPr>
          </a:lstStyle>
          <a:p>
            <a:pPr eaLnBrk="1" hangingPunct="1">
              <a:spcBef>
                <a:spcPct val="0"/>
              </a:spcBef>
              <a:buFontTx/>
              <a:buNone/>
            </a:pPr>
            <a:endParaRPr lang="zh-HK" altLang="en-US" sz="1800"/>
          </a:p>
        </p:txBody>
      </p:sp>
      <p:sp>
        <p:nvSpPr>
          <p:cNvPr id="2" name="Slide Number Placeholder 1"/>
          <p:cNvSpPr>
            <a:spLocks noGrp="1"/>
          </p:cNvSpPr>
          <p:nvPr>
            <p:ph type="sldNum" sz="quarter" idx="12"/>
          </p:nvPr>
        </p:nvSpPr>
        <p:spPr/>
        <p:txBody>
          <a:bodyPr/>
          <a:lstStyle/>
          <a:p>
            <a:fld id="{73DA0BB7-265A-403C-9275-D587AB510EDC}" type="slidenum">
              <a:rPr lang="zh-TW" altLang="en-US" smtClean="0"/>
              <a:t>25</a:t>
            </a:fld>
            <a:endParaRPr lang="zh-TW" altLang="en-US"/>
          </a:p>
        </p:txBody>
      </p:sp>
    </p:spTree>
    <p:extLst>
      <p:ext uri="{BB962C8B-B14F-4D97-AF65-F5344CB8AC3E}">
        <p14:creationId xmlns:p14="http://schemas.microsoft.com/office/powerpoint/2010/main" val="34357081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9075" y="1185863"/>
            <a:ext cx="8705850" cy="448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73DA0BB7-265A-403C-9275-D587AB510EDC}" type="slidenum">
              <a:rPr lang="zh-TW" altLang="en-US" smtClean="0"/>
              <a:t>26</a:t>
            </a:fld>
            <a:endParaRPr lang="zh-TW" altLang="en-US"/>
          </a:p>
        </p:txBody>
      </p:sp>
    </p:spTree>
    <p:extLst>
      <p:ext uri="{BB962C8B-B14F-4D97-AF65-F5344CB8AC3E}">
        <p14:creationId xmlns:p14="http://schemas.microsoft.com/office/powerpoint/2010/main" val="2294950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zh-TW" altLang="en-US" b="1" dirty="0" smtClean="0"/>
              <a:t>小總結</a:t>
            </a:r>
            <a:endParaRPr lang="zh-TW" altLang="en-US" b="1" dirty="0"/>
          </a:p>
        </p:txBody>
      </p:sp>
      <p:sp>
        <p:nvSpPr>
          <p:cNvPr id="2" name="Content Placeholder 1"/>
          <p:cNvSpPr>
            <a:spLocks noGrp="1"/>
          </p:cNvSpPr>
          <p:nvPr>
            <p:ph idx="1"/>
          </p:nvPr>
        </p:nvSpPr>
        <p:spPr/>
        <p:txBody>
          <a:bodyPr>
            <a:normAutofit/>
          </a:bodyPr>
          <a:lstStyle/>
          <a:p>
            <a:pPr defTabSz="931774">
              <a:defRPr/>
            </a:pPr>
            <a:r>
              <a:rPr lang="zh-TW" altLang="en-US" sz="3600" b="1" dirty="0" smtClean="0">
                <a:latin typeface="微軟正黑體" panose="020B0604030504040204" pitchFamily="34" charset="-120"/>
                <a:ea typeface="微軟正黑體" panose="020B0604030504040204" pitchFamily="34" charset="-120"/>
              </a:rPr>
              <a:t>塑膠分為多少類</a:t>
            </a:r>
            <a:r>
              <a:rPr lang="en-US" altLang="zh-TW" sz="3600" b="1" dirty="0" smtClean="0">
                <a:latin typeface="微軟正黑體" panose="020B0604030504040204" pitchFamily="34" charset="-120"/>
                <a:ea typeface="微軟正黑體" panose="020B0604030504040204" pitchFamily="34" charset="-120"/>
              </a:rPr>
              <a:t>?</a:t>
            </a:r>
          </a:p>
          <a:p>
            <a:pPr lvl="1" defTabSz="931774">
              <a:defRPr/>
            </a:pPr>
            <a:r>
              <a:rPr lang="en-US" altLang="zh-TW" sz="3200" b="1" dirty="0" smtClean="0">
                <a:solidFill>
                  <a:srgbClr val="7030A0"/>
                </a:solidFill>
                <a:latin typeface="微軟正黑體" panose="020B0604030504040204" pitchFamily="34" charset="-120"/>
                <a:ea typeface="微軟正黑體" panose="020B0604030504040204" pitchFamily="34" charset="-120"/>
              </a:rPr>
              <a:t>7</a:t>
            </a:r>
            <a:r>
              <a:rPr lang="zh-TW" altLang="en-US" sz="3200" b="1" dirty="0" smtClean="0">
                <a:solidFill>
                  <a:srgbClr val="7030A0"/>
                </a:solidFill>
                <a:latin typeface="微軟正黑體" panose="020B0604030504040204" pitchFamily="34" charset="-120"/>
                <a:ea typeface="微軟正黑體" panose="020B0604030504040204" pitchFamily="34" charset="-120"/>
              </a:rPr>
              <a:t>類</a:t>
            </a:r>
            <a:endParaRPr lang="en-US" altLang="zh-TW" sz="3200" b="1" dirty="0" smtClean="0">
              <a:solidFill>
                <a:srgbClr val="7030A0"/>
              </a:solidFill>
              <a:latin typeface="微軟正黑體" panose="020B0604030504040204" pitchFamily="34" charset="-120"/>
              <a:ea typeface="微軟正黑體" panose="020B0604030504040204" pitchFamily="34" charset="-120"/>
            </a:endParaRPr>
          </a:p>
          <a:p>
            <a:pPr lvl="1" defTabSz="931774">
              <a:defRPr/>
            </a:pPr>
            <a:endParaRPr lang="en-US" altLang="zh-TW" sz="3200" b="1" dirty="0" smtClean="0">
              <a:latin typeface="微軟正黑體" panose="020B0604030504040204" pitchFamily="34" charset="-120"/>
              <a:ea typeface="微軟正黑體" panose="020B0604030504040204" pitchFamily="34" charset="-120"/>
            </a:endParaRPr>
          </a:p>
          <a:p>
            <a:pPr defTabSz="931774">
              <a:defRPr/>
            </a:pPr>
            <a:r>
              <a:rPr lang="zh-TW" altLang="en-US" sz="3600" b="1" dirty="0" smtClean="0">
                <a:latin typeface="微軟正黑體" panose="020B0604030504040204" pitchFamily="34" charset="-120"/>
                <a:ea typeface="微軟正黑體" panose="020B0604030504040204" pitchFamily="34" charset="-120"/>
              </a:rPr>
              <a:t>如何知道塑膠的類別</a:t>
            </a:r>
            <a:r>
              <a:rPr lang="en-US" altLang="zh-TW" sz="3600" b="1" dirty="0" smtClean="0">
                <a:latin typeface="微軟正黑體" panose="020B0604030504040204" pitchFamily="34" charset="-120"/>
                <a:ea typeface="微軟正黑體" panose="020B0604030504040204" pitchFamily="34" charset="-120"/>
              </a:rPr>
              <a:t>?</a:t>
            </a:r>
          </a:p>
          <a:p>
            <a:pPr lvl="1" defTabSz="931774">
              <a:defRPr/>
            </a:pPr>
            <a:r>
              <a:rPr lang="zh-TW" altLang="en-US" sz="3200" b="1" dirty="0" smtClean="0">
                <a:solidFill>
                  <a:srgbClr val="7030A0"/>
                </a:solidFill>
                <a:latin typeface="微軟正黑體" panose="020B0604030504040204" pitchFamily="34" charset="-120"/>
                <a:ea typeface="微軟正黑體" panose="020B0604030504040204" pitchFamily="34" charset="-120"/>
              </a:rPr>
              <a:t>透過「</a:t>
            </a:r>
            <a:r>
              <a:rPr lang="zh-TW" altLang="en-US" sz="3200" b="1" dirty="0">
                <a:solidFill>
                  <a:srgbClr val="7030A0"/>
                </a:solidFill>
                <a:latin typeface="微軟正黑體" panose="020B0604030504040204" pitchFamily="34" charset="-120"/>
                <a:ea typeface="微軟正黑體" panose="020B0604030504040204" pitchFamily="34" charset="-120"/>
              </a:rPr>
              <a:t>感觀法</a:t>
            </a:r>
            <a:r>
              <a:rPr lang="zh-TW" altLang="en-US" sz="3200" b="1" dirty="0" smtClean="0">
                <a:solidFill>
                  <a:srgbClr val="7030A0"/>
                </a:solidFill>
                <a:latin typeface="微軟正黑體" panose="020B0604030504040204" pitchFamily="34" charset="-120"/>
                <a:ea typeface="微軟正黑體" panose="020B0604030504040204" pitchFamily="34" charset="-120"/>
              </a:rPr>
              <a:t>」</a:t>
            </a:r>
            <a:r>
              <a:rPr lang="zh-TW" altLang="en-US" sz="3200" b="1" dirty="0" smtClean="0">
                <a:solidFill>
                  <a:srgbClr val="7030A0"/>
                </a:solidFill>
                <a:latin typeface="微軟正黑體" panose="020B0604030504040204" pitchFamily="34" charset="-120"/>
              </a:rPr>
              <a:t>：</a:t>
            </a:r>
            <a:endParaRPr lang="en-US" altLang="zh-TW" sz="3200" b="1" dirty="0" smtClean="0">
              <a:solidFill>
                <a:srgbClr val="7030A0"/>
              </a:solidFill>
              <a:latin typeface="微軟正黑體" panose="020B0604030504040204" pitchFamily="34" charset="-120"/>
            </a:endParaRPr>
          </a:p>
          <a:p>
            <a:pPr marL="273050" lvl="1" indent="179388" defTabSz="931774">
              <a:buNone/>
              <a:defRPr/>
            </a:pPr>
            <a:r>
              <a:rPr lang="zh-TW" altLang="en-US" sz="2800" b="1" dirty="0" smtClean="0">
                <a:latin typeface="微軟正黑體" panose="020B0604030504040204" pitchFamily="34" charset="-120"/>
              </a:rPr>
              <a:t>根據</a:t>
            </a:r>
            <a:r>
              <a:rPr lang="zh-TW" altLang="en-US" sz="2800" b="1" dirty="0">
                <a:latin typeface="微軟正黑體" panose="020B0604030504040204" pitchFamily="34" charset="-120"/>
              </a:rPr>
              <a:t>塑膠的</a:t>
            </a:r>
            <a:r>
              <a:rPr lang="zh-TW" altLang="en-US" sz="2800" b="1" dirty="0" smtClean="0">
                <a:latin typeface="微軟正黑體" panose="020B0604030504040204" pitchFamily="34" charset="-120"/>
              </a:rPr>
              <a:t>特性</a:t>
            </a:r>
            <a:r>
              <a:rPr lang="zh-TW" altLang="en-US" sz="2800" b="1" dirty="0" smtClean="0">
                <a:latin typeface="微軟正黑體" panose="020B0604030504040204" pitchFamily="34" charset="-120"/>
                <a:ea typeface="微軟正黑體" panose="020B0604030504040204" pitchFamily="34" charset="-120"/>
              </a:rPr>
              <a:t>分辨塑膠的種類</a:t>
            </a:r>
            <a:endParaRPr lang="en-US" altLang="zh-TW" sz="2800" b="1" dirty="0" smtClean="0">
              <a:latin typeface="微軟正黑體" panose="020B0604030504040204" pitchFamily="34" charset="-120"/>
              <a:ea typeface="微軟正黑體" panose="020B0604030504040204" pitchFamily="34" charset="-120"/>
            </a:endParaRPr>
          </a:p>
          <a:p>
            <a:pPr lvl="1" defTabSz="931774">
              <a:defRPr/>
            </a:pPr>
            <a:r>
              <a:rPr lang="zh-TW" altLang="en-US" sz="3200" b="1" dirty="0" smtClean="0">
                <a:solidFill>
                  <a:srgbClr val="7030A0"/>
                </a:solidFill>
                <a:latin typeface="微軟正黑體" panose="020B0604030504040204" pitchFamily="34" charset="-120"/>
                <a:ea typeface="微軟正黑體" panose="020B0604030504040204" pitchFamily="34" charset="-120"/>
              </a:rPr>
              <a:t>透過「浮</a:t>
            </a:r>
            <a:r>
              <a:rPr lang="zh-TW" altLang="en-US" sz="3200" b="1" dirty="0">
                <a:solidFill>
                  <a:srgbClr val="7030A0"/>
                </a:solidFill>
                <a:latin typeface="微軟正黑體" panose="020B0604030504040204" pitchFamily="34" charset="-120"/>
                <a:ea typeface="微軟正黑體" panose="020B0604030504040204" pitchFamily="34" charset="-120"/>
              </a:rPr>
              <a:t>沉</a:t>
            </a:r>
            <a:r>
              <a:rPr lang="zh-TW" altLang="en-US" sz="3200" b="1" dirty="0" smtClean="0">
                <a:solidFill>
                  <a:srgbClr val="7030A0"/>
                </a:solidFill>
                <a:latin typeface="微軟正黑體" panose="020B0604030504040204" pitchFamily="34" charset="-120"/>
                <a:ea typeface="微軟正黑體" panose="020B0604030504040204" pitchFamily="34" charset="-120"/>
              </a:rPr>
              <a:t>法」：</a:t>
            </a:r>
            <a:endParaRPr lang="en-US" altLang="zh-TW" sz="3200" b="1" dirty="0" smtClean="0">
              <a:solidFill>
                <a:srgbClr val="7030A0"/>
              </a:solidFill>
              <a:latin typeface="微軟正黑體" panose="020B0604030504040204" pitchFamily="34" charset="-120"/>
              <a:ea typeface="微軟正黑體" panose="020B0604030504040204" pitchFamily="34" charset="-120"/>
            </a:endParaRPr>
          </a:p>
          <a:p>
            <a:pPr marL="273050" lvl="1" indent="179388" defTabSz="931774">
              <a:buNone/>
              <a:defRPr/>
            </a:pPr>
            <a:r>
              <a:rPr lang="zh-TW" altLang="en-US" sz="2800" b="1" dirty="0">
                <a:latin typeface="微軟正黑體" panose="020B0604030504040204" pitchFamily="34" charset="-120"/>
              </a:rPr>
              <a:t>根據塑膠</a:t>
            </a:r>
            <a:r>
              <a:rPr lang="zh-TW" altLang="en-US" sz="2800" b="1" dirty="0" smtClean="0">
                <a:latin typeface="微軟正黑體" panose="020B0604030504040204" pitchFamily="34" charset="-120"/>
              </a:rPr>
              <a:t>的密度差異分辨</a:t>
            </a:r>
            <a:r>
              <a:rPr lang="zh-TW" altLang="en-US" sz="2800" b="1" dirty="0">
                <a:latin typeface="微軟正黑體" panose="020B0604030504040204" pitchFamily="34" charset="-120"/>
              </a:rPr>
              <a:t>塑膠的種類</a:t>
            </a:r>
            <a:endParaRPr lang="en-US" altLang="zh-TW" sz="2800" b="1" dirty="0" smtClean="0">
              <a:latin typeface="微軟正黑體" panose="020B0604030504040204" pitchFamily="34" charset="-120"/>
              <a:ea typeface="微軟正黑體" panose="020B0604030504040204" pitchFamily="34" charset="-120"/>
            </a:endParaRPr>
          </a:p>
          <a:p>
            <a:pPr lvl="1" defTabSz="931774">
              <a:defRPr/>
            </a:pPr>
            <a:endParaRPr lang="en-US" altLang="zh-TW" sz="3200" b="1" dirty="0">
              <a:latin typeface="微軟正黑體" panose="020B0604030504040204" pitchFamily="34" charset="-120"/>
              <a:ea typeface="微軟正黑體" panose="020B0604030504040204" pitchFamily="34" charset="-120"/>
            </a:endParaRPr>
          </a:p>
          <a:p>
            <a:pPr lvl="1"/>
            <a:endParaRPr lang="en-US" altLang="zh-TW" sz="3200" b="1" dirty="0" smtClean="0">
              <a:latin typeface="微軟正黑體" panose="020B0604030504040204" pitchFamily="34" charset="-120"/>
              <a:ea typeface="微軟正黑體" panose="020B0604030504040204" pitchFamily="34" charset="-120"/>
            </a:endParaRPr>
          </a:p>
          <a:p>
            <a:pPr lvl="1"/>
            <a:endParaRPr lang="zh-TW" altLang="en-US" sz="3200" b="1" dirty="0">
              <a:latin typeface="微軟正黑體" panose="020B0604030504040204" pitchFamily="34" charset="-120"/>
              <a:ea typeface="微軟正黑體" panose="020B0604030504040204" pitchFamily="34" charset="-120"/>
            </a:endParaRPr>
          </a:p>
        </p:txBody>
      </p:sp>
      <p:sp>
        <p:nvSpPr>
          <p:cNvPr id="4" name="Slide Number Placeholder 3"/>
          <p:cNvSpPr>
            <a:spLocks noGrp="1"/>
          </p:cNvSpPr>
          <p:nvPr>
            <p:ph type="sldNum" sz="quarter" idx="12"/>
          </p:nvPr>
        </p:nvSpPr>
        <p:spPr/>
        <p:txBody>
          <a:bodyPr/>
          <a:lstStyle/>
          <a:p>
            <a:fld id="{73DA0BB7-265A-403C-9275-D587AB510EDC}" type="slidenum">
              <a:rPr lang="zh-TW" altLang="en-US" smtClean="0"/>
              <a:t>27</a:t>
            </a:fld>
            <a:endParaRPr lang="zh-TW" altLang="en-US"/>
          </a:p>
        </p:txBody>
      </p:sp>
    </p:spTree>
    <p:extLst>
      <p:ext uri="{BB962C8B-B14F-4D97-AF65-F5344CB8AC3E}">
        <p14:creationId xmlns:p14="http://schemas.microsoft.com/office/powerpoint/2010/main" val="59369532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429</TotalTime>
  <Words>675</Words>
  <Application>Microsoft Office PowerPoint</Application>
  <PresentationFormat>On-screen Show (4:3)</PresentationFormat>
  <Paragraphs>245</Paragraphs>
  <Slides>27</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MS PGothic</vt:lpstr>
      <vt:lpstr>微軟正黑體</vt:lpstr>
      <vt:lpstr>新細明體</vt:lpstr>
      <vt:lpstr>細明體</vt:lpstr>
      <vt:lpstr>Arial</vt:lpstr>
      <vt:lpstr>Calibri</vt:lpstr>
      <vt:lpstr>Wingdings</vt:lpstr>
      <vt:lpstr>Clarity</vt:lpstr>
      <vt:lpstr>第七課</vt:lpstr>
      <vt:lpstr>PowerPoint Presentation</vt:lpstr>
      <vt:lpstr>PowerPoint Presentation</vt:lpstr>
      <vt:lpstr>PowerPoint Presentation</vt:lpstr>
      <vt:lpstr> 你知道圖中的三角形和數字分別代表甚麼？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浮沉法實驗</vt:lpstr>
      <vt:lpstr>浮沉法實驗</vt:lpstr>
      <vt:lpstr>試一試吧</vt:lpstr>
      <vt:lpstr>浮沉法實驗</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小總結</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 Yik Ki</dc:creator>
  <cp:lastModifiedBy>CHAN, Chung Sum</cp:lastModifiedBy>
  <cp:revision>57</cp:revision>
  <dcterms:created xsi:type="dcterms:W3CDTF">2016-03-04T02:27:13Z</dcterms:created>
  <dcterms:modified xsi:type="dcterms:W3CDTF">2016-11-14T07:39:27Z</dcterms:modified>
</cp:coreProperties>
</file>