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9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10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62" r:id="rId3"/>
    <p:sldId id="263" r:id="rId4"/>
    <p:sldId id="264" r:id="rId5"/>
    <p:sldId id="266" r:id="rId6"/>
    <p:sldId id="258" r:id="rId7"/>
    <p:sldId id="257" r:id="rId8"/>
    <p:sldId id="259" r:id="rId9"/>
    <p:sldId id="293" r:id="rId10"/>
    <p:sldId id="294" r:id="rId11"/>
    <p:sldId id="295" r:id="rId12"/>
    <p:sldId id="296" r:id="rId13"/>
    <p:sldId id="297" r:id="rId14"/>
    <p:sldId id="298" r:id="rId15"/>
    <p:sldId id="288" r:id="rId16"/>
    <p:sldId id="289" r:id="rId17"/>
    <p:sldId id="299" r:id="rId18"/>
    <p:sldId id="269" r:id="rId19"/>
    <p:sldId id="268" r:id="rId20"/>
    <p:sldId id="270" r:id="rId21"/>
    <p:sldId id="271" r:id="rId22"/>
    <p:sldId id="272" r:id="rId23"/>
    <p:sldId id="290" r:id="rId24"/>
    <p:sldId id="274" r:id="rId25"/>
    <p:sldId id="291" r:id="rId26"/>
    <p:sldId id="292" r:id="rId27"/>
    <p:sldId id="277" r:id="rId2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7E7"/>
    <a:srgbClr val="E9E1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8"/>
    <p:restoredTop sz="71972" autoAdjust="0"/>
  </p:normalViewPr>
  <p:slideViewPr>
    <p:cSldViewPr snapToGrid="0">
      <p:cViewPr varScale="1">
        <p:scale>
          <a:sx n="56" d="100"/>
          <a:sy n="56" d="100"/>
        </p:scale>
        <p:origin x="14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G:\STEM%20education%20in%20Taiwan\TW_raw%20data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G:\STEM%20education%20in%20Taiwan\TW_raw%20data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G:\STEM%20education%20in%20Taiwan\TW_raw%20data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G:\STEM%20education%20in%20Taiwan\TW_raw%20data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G:\STEM%20education%20in%20Taiwan\TW_raw%20data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G:\STEM%20education%20in%20Taiwan\TW_raw%20data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&#27963;&#38913;&#31807;1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&#27963;&#38913;&#31807;1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&#27963;&#38913;&#31807;1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&#27963;&#38913;&#31807;1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esktop\STEM%20education%20in%20Taiwan\&#27963;&#38913;&#31807;1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&#27963;&#38913;&#31807;1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&#27963;&#38913;&#31807;1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&#27963;&#38913;&#31807;1" TargetMode="External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2400" u="sng" dirty="0" smtClean="0"/>
              <a:t>School </a:t>
            </a:r>
            <a:r>
              <a:rPr lang="en-US" sz="2400" u="sng" dirty="0"/>
              <a:t>STEM educational opportunities</a:t>
            </a:r>
            <a:endParaRPr lang="zh-TW" sz="2400" u="sng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工作表2!$A$8</c:f>
              <c:strCache>
                <c:ptCount val="1"/>
                <c:pt idx="0">
                  <c:v>male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800000"/>
              </a:lightRig>
            </a:scene3d>
            <a:sp3d contourW="10160" prstMaterial="dkEdge">
              <a:bevelT w="0" h="0" prst="angle"/>
              <a:contourClr>
                <a:scrgbClr r="0" g="0" b="0">
                  <a:shade val="30000"/>
                  <a:satMod val="15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2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工作表2!$J$1:$Q$1</c:f>
              <c:strCache>
                <c:ptCount val="8"/>
                <c:pt idx="0">
                  <c:v>My school provides STEM opportunities in Math lessons. </c:v>
                </c:pt>
                <c:pt idx="1">
                  <c:v>My school provides STEM opportunities in Science-related lessons.</c:v>
                </c:pt>
                <c:pt idx="2">
                  <c:v>My school provides STEM opportunities in IT-related lessons. </c:v>
                </c:pt>
                <c:pt idx="3">
                  <c:v>My school provides STEM opportunities in Engineering-related lessons.</c:v>
                </c:pt>
                <c:pt idx="4">
                  <c:v>My school provides STEM opportunities in other lessons. (e.g. Arts, Music, Sports and language studies) </c:v>
                </c:pt>
                <c:pt idx="5">
                  <c:v>My school provides STEM opportunities outside of class time. </c:v>
                </c:pt>
                <c:pt idx="6">
                  <c:v>I think my school does not attach great importance to STEM. (N) </c:v>
                </c:pt>
                <c:pt idx="7">
                  <c:v>I don’t have enough opportunities to engage in STEM learning. (N) </c:v>
                </c:pt>
              </c:strCache>
            </c:strRef>
          </c:cat>
          <c:val>
            <c:numRef>
              <c:f>工作表2!$J$8:$Q$8</c:f>
              <c:numCache>
                <c:formatCode>0.0%</c:formatCode>
                <c:ptCount val="8"/>
                <c:pt idx="0">
                  <c:v>0.84677419354838712</c:v>
                </c:pt>
                <c:pt idx="1">
                  <c:v>0.87096774193548387</c:v>
                </c:pt>
                <c:pt idx="2">
                  <c:v>0.87096774193548387</c:v>
                </c:pt>
                <c:pt idx="3">
                  <c:v>0.7661290322580645</c:v>
                </c:pt>
                <c:pt idx="4">
                  <c:v>0.80645161290322576</c:v>
                </c:pt>
                <c:pt idx="5">
                  <c:v>0.79032258064516125</c:v>
                </c:pt>
                <c:pt idx="6">
                  <c:v>0.29032258064516131</c:v>
                </c:pt>
                <c:pt idx="7">
                  <c:v>0.33870967741935482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238-4FD7-ADCC-F6777493C299}"/>
            </c:ext>
          </c:extLst>
        </c:ser>
        <c:ser>
          <c:idx val="1"/>
          <c:order val="1"/>
          <c:tx>
            <c:strRef>
              <c:f>工作表2!$A$10</c:f>
              <c:strCache>
                <c:ptCount val="1"/>
                <c:pt idx="0">
                  <c:v>female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800000"/>
              </a:lightRig>
            </a:scene3d>
            <a:sp3d contourW="10160" prstMaterial="dkEdge">
              <a:bevelT w="0" h="0" prst="angle"/>
              <a:contourClr>
                <a:scrgbClr r="0" g="0" b="0">
                  <a:shade val="30000"/>
                  <a:satMod val="15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2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工作表2!$J$1:$Q$1</c:f>
              <c:strCache>
                <c:ptCount val="8"/>
                <c:pt idx="0">
                  <c:v>My school provides STEM opportunities in Math lessons. </c:v>
                </c:pt>
                <c:pt idx="1">
                  <c:v>My school provides STEM opportunities in Science-related lessons.</c:v>
                </c:pt>
                <c:pt idx="2">
                  <c:v>My school provides STEM opportunities in IT-related lessons. </c:v>
                </c:pt>
                <c:pt idx="3">
                  <c:v>My school provides STEM opportunities in Engineering-related lessons.</c:v>
                </c:pt>
                <c:pt idx="4">
                  <c:v>My school provides STEM opportunities in other lessons. (e.g. Arts, Music, Sports and language studies) </c:v>
                </c:pt>
                <c:pt idx="5">
                  <c:v>My school provides STEM opportunities outside of class time. </c:v>
                </c:pt>
                <c:pt idx="6">
                  <c:v>I think my school does not attach great importance to STEM. (N) </c:v>
                </c:pt>
                <c:pt idx="7">
                  <c:v>I don’t have enough opportunities to engage in STEM learning. (N) </c:v>
                </c:pt>
              </c:strCache>
            </c:strRef>
          </c:cat>
          <c:val>
            <c:numRef>
              <c:f>工作表2!$J$10:$Q$10</c:f>
              <c:numCache>
                <c:formatCode>0.0%</c:formatCode>
                <c:ptCount val="8"/>
                <c:pt idx="0">
                  <c:v>0.81034482758620685</c:v>
                </c:pt>
                <c:pt idx="1">
                  <c:v>0.86206896551724133</c:v>
                </c:pt>
                <c:pt idx="2">
                  <c:v>0.86206896551724133</c:v>
                </c:pt>
                <c:pt idx="3">
                  <c:v>0.81034482758620685</c:v>
                </c:pt>
                <c:pt idx="4">
                  <c:v>0.74137931034482762</c:v>
                </c:pt>
                <c:pt idx="5">
                  <c:v>0.67241379310344829</c:v>
                </c:pt>
                <c:pt idx="6">
                  <c:v>0.17241379310344829</c:v>
                </c:pt>
                <c:pt idx="7">
                  <c:v>0.25862068965517243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238-4FD7-ADCC-F6777493C2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1825371424"/>
        <c:axId val="1825368704"/>
      </c:barChart>
      <c:catAx>
        <c:axId val="182537142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68704"/>
        <c:crosses val="autoZero"/>
        <c:auto val="1"/>
        <c:lblAlgn val="ctr"/>
        <c:lblOffset val="100"/>
        <c:noMultiLvlLbl val="0"/>
      </c:catAx>
      <c:valAx>
        <c:axId val="182536870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crossAx val="1825371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solidFill>
        <a:schemeClr val="bg1"/>
      </a:solidFill>
    </a:ln>
    <a:effectLst/>
  </c:spPr>
  <c:txPr>
    <a:bodyPr/>
    <a:lstStyle/>
    <a:p>
      <a:pPr>
        <a:defRPr sz="16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sng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2400" u="sng" dirty="0" smtClean="0"/>
              <a:t>School </a:t>
            </a:r>
            <a:r>
              <a:rPr lang="en-US" sz="2400" u="sng" dirty="0"/>
              <a:t>STEM teaching quality</a:t>
            </a:r>
            <a:endParaRPr lang="zh-TW" sz="2400" u="sng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sng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title>
    <c:autoTitleDeleted val="0"/>
    <c:plotArea>
      <c:layout>
        <c:manualLayout>
          <c:layoutTarget val="inner"/>
          <c:xMode val="edge"/>
          <c:yMode val="edge"/>
          <c:x val="0.39682388711312078"/>
          <c:y val="0.11605618841888667"/>
          <c:w val="0.54918061042681798"/>
          <c:h val="0.7950959502957719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工作表2!$A$8</c:f>
              <c:strCache>
                <c:ptCount val="1"/>
                <c:pt idx="0">
                  <c:v>male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800000"/>
              </a:lightRig>
            </a:scene3d>
            <a:sp3d contourW="10160" prstMaterial="dkEdge">
              <a:bevelT w="0" h="0" prst="angle"/>
              <a:contourClr>
                <a:scrgbClr r="0" g="0" b="0">
                  <a:shade val="30000"/>
                  <a:satMod val="15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2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工作表2!$R$1:$Z$1</c:f>
              <c:strCache>
                <c:ptCount val="9"/>
                <c:pt idx="0">
                  <c:v>I learn interesting things from STEM. </c:v>
                </c:pt>
                <c:pt idx="1">
                  <c:v>My teachers have adequate STEM knowledge. </c:v>
                </c:pt>
                <c:pt idx="2">
                  <c:v>I look forward to STEM learning opportunities. </c:v>
                </c:pt>
                <c:pt idx="3">
                  <c:v>My teacher has clear answer to my question. </c:v>
                </c:pt>
                <c:pt idx="4">
                  <c:v>My teacher is good at explaining the STEM content. </c:v>
                </c:pt>
                <c:pt idx="5">
                  <c:v>My teacher lets me show what I have learned. </c:v>
                </c:pt>
                <c:pt idx="6">
                  <c:v>My teacher does various activities to help us learn STEM. </c:v>
                </c:pt>
                <c:pt idx="7">
                  <c:v>My teacher tells me how to do better when I make mistake. </c:v>
                </c:pt>
                <c:pt idx="8">
                  <c:v>My teacher listens to what I say about STEM. </c:v>
                </c:pt>
              </c:strCache>
            </c:strRef>
          </c:cat>
          <c:val>
            <c:numRef>
              <c:f>工作表2!$R$8:$Z$8</c:f>
              <c:numCache>
                <c:formatCode>0.0%</c:formatCode>
                <c:ptCount val="9"/>
                <c:pt idx="0">
                  <c:v>0.84677419354838712</c:v>
                </c:pt>
                <c:pt idx="1">
                  <c:v>0.84677419354838712</c:v>
                </c:pt>
                <c:pt idx="2">
                  <c:v>0.85483870967741937</c:v>
                </c:pt>
                <c:pt idx="3">
                  <c:v>0.87903225806451613</c:v>
                </c:pt>
                <c:pt idx="4">
                  <c:v>0.81451612903225812</c:v>
                </c:pt>
                <c:pt idx="5">
                  <c:v>0.83064516129032262</c:v>
                </c:pt>
                <c:pt idx="6">
                  <c:v>0.79032258064516125</c:v>
                </c:pt>
                <c:pt idx="7">
                  <c:v>0.93548387096774188</c:v>
                </c:pt>
                <c:pt idx="8">
                  <c:v>0.86290322580645162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986-41BA-A178-3F3708BE56C6}"/>
            </c:ext>
          </c:extLst>
        </c:ser>
        <c:ser>
          <c:idx val="1"/>
          <c:order val="1"/>
          <c:tx>
            <c:strRef>
              <c:f>工作表2!$A$10</c:f>
              <c:strCache>
                <c:ptCount val="1"/>
                <c:pt idx="0">
                  <c:v>female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800000"/>
              </a:lightRig>
            </a:scene3d>
            <a:sp3d contourW="10160" prstMaterial="dkEdge">
              <a:bevelT w="0" h="0" prst="angle"/>
              <a:contourClr>
                <a:scrgbClr r="0" g="0" b="0">
                  <a:shade val="30000"/>
                  <a:satMod val="15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2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工作表2!$R$1:$Z$1</c:f>
              <c:strCache>
                <c:ptCount val="9"/>
                <c:pt idx="0">
                  <c:v>I learn interesting things from STEM. </c:v>
                </c:pt>
                <c:pt idx="1">
                  <c:v>My teachers have adequate STEM knowledge. </c:v>
                </c:pt>
                <c:pt idx="2">
                  <c:v>I look forward to STEM learning opportunities. </c:v>
                </c:pt>
                <c:pt idx="3">
                  <c:v>My teacher has clear answer to my question. </c:v>
                </c:pt>
                <c:pt idx="4">
                  <c:v>My teacher is good at explaining the STEM content. </c:v>
                </c:pt>
                <c:pt idx="5">
                  <c:v>My teacher lets me show what I have learned. </c:v>
                </c:pt>
                <c:pt idx="6">
                  <c:v>My teacher does various activities to help us learn STEM. </c:v>
                </c:pt>
                <c:pt idx="7">
                  <c:v>My teacher tells me how to do better when I make mistake. </c:v>
                </c:pt>
                <c:pt idx="8">
                  <c:v>My teacher listens to what I say about STEM. </c:v>
                </c:pt>
              </c:strCache>
            </c:strRef>
          </c:cat>
          <c:val>
            <c:numRef>
              <c:f>工作表2!$R$10:$Z$10</c:f>
              <c:numCache>
                <c:formatCode>0.0%</c:formatCode>
                <c:ptCount val="9"/>
                <c:pt idx="0">
                  <c:v>0.86206896551724133</c:v>
                </c:pt>
                <c:pt idx="1">
                  <c:v>0.86206896551724133</c:v>
                </c:pt>
                <c:pt idx="2">
                  <c:v>0.82758620689655171</c:v>
                </c:pt>
                <c:pt idx="3">
                  <c:v>0.93103448275862066</c:v>
                </c:pt>
                <c:pt idx="4">
                  <c:v>0.87931034482758619</c:v>
                </c:pt>
                <c:pt idx="5">
                  <c:v>0.84482758620689657</c:v>
                </c:pt>
                <c:pt idx="6">
                  <c:v>0.7931034482758621</c:v>
                </c:pt>
                <c:pt idx="7">
                  <c:v>0.93103448275862066</c:v>
                </c:pt>
                <c:pt idx="8">
                  <c:v>0.75862068965517238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986-41BA-A178-3F3708BE56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axId val="1825369248"/>
        <c:axId val="1825372512"/>
      </c:barChart>
      <c:catAx>
        <c:axId val="182536924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72512"/>
        <c:crosses val="autoZero"/>
        <c:auto val="1"/>
        <c:lblAlgn val="ctr"/>
        <c:lblOffset val="100"/>
        <c:noMultiLvlLbl val="0"/>
      </c:catAx>
      <c:valAx>
        <c:axId val="1825372512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crossAx val="1825369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 sz="16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sng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2400" u="sng"/>
              <a:t>Self-efficacy in Mathematics</a:t>
            </a:r>
            <a:endParaRPr lang="zh-TW" sz="2400" u="sng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sng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title>
    <c:autoTitleDeleted val="0"/>
    <c:plotArea>
      <c:layout>
        <c:manualLayout>
          <c:layoutTarget val="inner"/>
          <c:xMode val="edge"/>
          <c:yMode val="edge"/>
          <c:x val="9.3471474973441729E-2"/>
          <c:y val="0.17694444444444443"/>
          <c:w val="0.87245979825270226"/>
          <c:h val="0.60975284339457569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工作表3!$B$7</c:f>
              <c:strCache>
                <c:ptCount val="1"/>
                <c:pt idx="0">
                  <c:v>agree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800000"/>
              </a:lightRig>
            </a:scene3d>
            <a:sp3d contourW="10160" prstMaterial="dkEdge">
              <a:bevelT w="0" h="0" prst="angle"/>
              <a:contourClr>
                <a:scrgbClr r="0" g="0" b="0">
                  <a:shade val="30000"/>
                  <a:satMod val="15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工作表3!$C$1:$J$2</c:f>
              <c:multiLvlStrCache>
                <c:ptCount val="8"/>
                <c:lvl>
                  <c:pt idx="0">
                    <c:v>M</c:v>
                  </c:pt>
                  <c:pt idx="1">
                    <c:v>F</c:v>
                  </c:pt>
                  <c:pt idx="2">
                    <c:v>M</c:v>
                  </c:pt>
                  <c:pt idx="3">
                    <c:v>F</c:v>
                  </c:pt>
                  <c:pt idx="4">
                    <c:v>M</c:v>
                  </c:pt>
                  <c:pt idx="5">
                    <c:v>F</c:v>
                  </c:pt>
                  <c:pt idx="6">
                    <c:v>M</c:v>
                  </c:pt>
                  <c:pt idx="7">
                    <c:v>F</c:v>
                  </c:pt>
                </c:lvl>
                <c:lvl>
                  <c:pt idx="0">
                    <c:v>I find learning Math difficult. (N)</c:v>
                  </c:pt>
                  <c:pt idx="2">
                    <c:v>I understand most of the things in my Math learning.</c:v>
                  </c:pt>
                  <c:pt idx="4">
                    <c:v>I am not good at Math. (N)</c:v>
                  </c:pt>
                  <c:pt idx="6">
                    <c:v>I do well in Math</c:v>
                  </c:pt>
                </c:lvl>
              </c:multiLvlStrCache>
            </c:multiLvlStrRef>
          </c:cat>
          <c:val>
            <c:numRef>
              <c:f>工作表3!$C$7:$J$7</c:f>
              <c:numCache>
                <c:formatCode>0.0%</c:formatCode>
                <c:ptCount val="8"/>
                <c:pt idx="0">
                  <c:v>0.43548387096774194</c:v>
                </c:pt>
                <c:pt idx="1">
                  <c:v>0.55172413793103448</c:v>
                </c:pt>
                <c:pt idx="2">
                  <c:v>0.79032258064516125</c:v>
                </c:pt>
                <c:pt idx="3">
                  <c:v>0.84482758620689657</c:v>
                </c:pt>
                <c:pt idx="4">
                  <c:v>0.37903225806451613</c:v>
                </c:pt>
                <c:pt idx="5">
                  <c:v>0.46551724137931033</c:v>
                </c:pt>
                <c:pt idx="6">
                  <c:v>0.57258064516129037</c:v>
                </c:pt>
                <c:pt idx="7">
                  <c:v>0.53448275862068961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F29-4CA9-9264-EC2749308202}"/>
            </c:ext>
          </c:extLst>
        </c:ser>
        <c:ser>
          <c:idx val="1"/>
          <c:order val="1"/>
          <c:tx>
            <c:strRef>
              <c:f>工作表3!$B$8</c:f>
              <c:strCache>
                <c:ptCount val="1"/>
                <c:pt idx="0">
                  <c:v>disagree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800000"/>
              </a:lightRig>
            </a:scene3d>
            <a:sp3d contourW="10160" prstMaterial="dkEdge">
              <a:bevelT w="0" h="0" prst="angle"/>
              <a:contourClr>
                <a:scrgbClr r="0" g="0" b="0">
                  <a:shade val="30000"/>
                  <a:satMod val="15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工作表3!$C$1:$J$2</c:f>
              <c:multiLvlStrCache>
                <c:ptCount val="8"/>
                <c:lvl>
                  <c:pt idx="0">
                    <c:v>M</c:v>
                  </c:pt>
                  <c:pt idx="1">
                    <c:v>F</c:v>
                  </c:pt>
                  <c:pt idx="2">
                    <c:v>M</c:v>
                  </c:pt>
                  <c:pt idx="3">
                    <c:v>F</c:v>
                  </c:pt>
                  <c:pt idx="4">
                    <c:v>M</c:v>
                  </c:pt>
                  <c:pt idx="5">
                    <c:v>F</c:v>
                  </c:pt>
                  <c:pt idx="6">
                    <c:v>M</c:v>
                  </c:pt>
                  <c:pt idx="7">
                    <c:v>F</c:v>
                  </c:pt>
                </c:lvl>
                <c:lvl>
                  <c:pt idx="0">
                    <c:v>I find learning Math difficult. (N)</c:v>
                  </c:pt>
                  <c:pt idx="2">
                    <c:v>I understand most of the things in my Math learning.</c:v>
                  </c:pt>
                  <c:pt idx="4">
                    <c:v>I am not good at Math. (N)</c:v>
                  </c:pt>
                  <c:pt idx="6">
                    <c:v>I do well in Math</c:v>
                  </c:pt>
                </c:lvl>
              </c:multiLvlStrCache>
            </c:multiLvlStrRef>
          </c:cat>
          <c:val>
            <c:numRef>
              <c:f>工作表3!$C$8:$J$8</c:f>
              <c:numCache>
                <c:formatCode>0.0%</c:formatCode>
                <c:ptCount val="8"/>
                <c:pt idx="0">
                  <c:v>0.56451612903225812</c:v>
                </c:pt>
                <c:pt idx="1">
                  <c:v>0.44827586206896552</c:v>
                </c:pt>
                <c:pt idx="2">
                  <c:v>0.20967741935483872</c:v>
                </c:pt>
                <c:pt idx="3">
                  <c:v>0.15517241379310345</c:v>
                </c:pt>
                <c:pt idx="4">
                  <c:v>0.62096774193548387</c:v>
                </c:pt>
                <c:pt idx="5">
                  <c:v>0.53448275862068961</c:v>
                </c:pt>
                <c:pt idx="6">
                  <c:v>0.42741935483870969</c:v>
                </c:pt>
                <c:pt idx="7">
                  <c:v>0.46551724137931033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F29-4CA9-9264-EC2749308202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88"/>
        <c:overlap val="100"/>
        <c:axId val="1825369792"/>
        <c:axId val="1825359456"/>
      </c:barChart>
      <c:catAx>
        <c:axId val="1825369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59456"/>
        <c:crosses val="autoZero"/>
        <c:auto val="1"/>
        <c:lblAlgn val="ctr"/>
        <c:lblOffset val="100"/>
        <c:noMultiLvlLbl val="0"/>
      </c:catAx>
      <c:valAx>
        <c:axId val="1825359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69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solidFill>
        <a:schemeClr val="bg1"/>
      </a:solidFill>
    </a:ln>
    <a:effectLst/>
  </c:spPr>
  <c:txPr>
    <a:bodyPr/>
    <a:lstStyle/>
    <a:p>
      <a:pPr>
        <a:defRPr sz="16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sng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2200" u="sng"/>
              <a:t>Self-efficacy in Science</a:t>
            </a:r>
            <a:endParaRPr lang="zh-TW" sz="2200" u="sng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sng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title>
    <c:autoTitleDeleted val="0"/>
    <c:plotArea>
      <c:layout>
        <c:manualLayout>
          <c:layoutTarget val="inner"/>
          <c:xMode val="edge"/>
          <c:yMode val="edge"/>
          <c:x val="9.3471474973441729E-2"/>
          <c:y val="0.17694444444444443"/>
          <c:w val="0.87245979825270226"/>
          <c:h val="0.60975284339457569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工作表3!$B$7</c:f>
              <c:strCache>
                <c:ptCount val="1"/>
                <c:pt idx="0">
                  <c:v>agree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800000"/>
              </a:lightRig>
            </a:scene3d>
            <a:sp3d contourW="10160" prstMaterial="dkEdge">
              <a:bevelT w="0" h="0" prst="angle"/>
              <a:contourClr>
                <a:scrgbClr r="0" g="0" b="0">
                  <a:shade val="30000"/>
                  <a:satMod val="15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工作表3!$K$1:$R$2</c:f>
              <c:multiLvlStrCache>
                <c:ptCount val="8"/>
                <c:lvl>
                  <c:pt idx="0">
                    <c:v>M</c:v>
                  </c:pt>
                  <c:pt idx="1">
                    <c:v>F</c:v>
                  </c:pt>
                  <c:pt idx="2">
                    <c:v>M</c:v>
                  </c:pt>
                  <c:pt idx="3">
                    <c:v>F</c:v>
                  </c:pt>
                  <c:pt idx="4">
                    <c:v>M</c:v>
                  </c:pt>
                  <c:pt idx="5">
                    <c:v>F</c:v>
                  </c:pt>
                  <c:pt idx="6">
                    <c:v>M</c:v>
                  </c:pt>
                  <c:pt idx="7">
                    <c:v>F</c:v>
                  </c:pt>
                </c:lvl>
                <c:lvl>
                  <c:pt idx="0">
                    <c:v>I find learning Science-related subject difficult. (N)</c:v>
                  </c:pt>
                  <c:pt idx="2">
                    <c:v>I understand most of the things in my Science-related subject
learning.</c:v>
                  </c:pt>
                  <c:pt idx="4">
                    <c:v>I am not good at Science-related subject. (N)</c:v>
                  </c:pt>
                  <c:pt idx="6">
                    <c:v>I do well in Science-related subject.</c:v>
                  </c:pt>
                </c:lvl>
              </c:multiLvlStrCache>
            </c:multiLvlStrRef>
          </c:cat>
          <c:val>
            <c:numRef>
              <c:f>工作表3!$K$7:$R$7</c:f>
              <c:numCache>
                <c:formatCode>0.0%</c:formatCode>
                <c:ptCount val="8"/>
                <c:pt idx="0">
                  <c:v>0.4838709677419355</c:v>
                </c:pt>
                <c:pt idx="1">
                  <c:v>0.51724137931034486</c:v>
                </c:pt>
                <c:pt idx="2">
                  <c:v>0.68548387096774188</c:v>
                </c:pt>
                <c:pt idx="3">
                  <c:v>0.7931034482758621</c:v>
                </c:pt>
                <c:pt idx="4">
                  <c:v>0.39516129032258063</c:v>
                </c:pt>
                <c:pt idx="5">
                  <c:v>0.44827586206896552</c:v>
                </c:pt>
                <c:pt idx="6">
                  <c:v>0.57258064516129037</c:v>
                </c:pt>
                <c:pt idx="7">
                  <c:v>0.63793103448275867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020-4EB9-B541-99B4CB385B35}"/>
            </c:ext>
          </c:extLst>
        </c:ser>
        <c:ser>
          <c:idx val="1"/>
          <c:order val="1"/>
          <c:tx>
            <c:strRef>
              <c:f>工作表3!$B$8</c:f>
              <c:strCache>
                <c:ptCount val="1"/>
                <c:pt idx="0">
                  <c:v>disagree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800000"/>
              </a:lightRig>
            </a:scene3d>
            <a:sp3d contourW="10160" prstMaterial="dkEdge">
              <a:bevelT w="0" h="0" prst="angle"/>
              <a:contourClr>
                <a:scrgbClr r="0" g="0" b="0">
                  <a:shade val="30000"/>
                  <a:satMod val="15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工作表3!$K$1:$R$2</c:f>
              <c:multiLvlStrCache>
                <c:ptCount val="8"/>
                <c:lvl>
                  <c:pt idx="0">
                    <c:v>M</c:v>
                  </c:pt>
                  <c:pt idx="1">
                    <c:v>F</c:v>
                  </c:pt>
                  <c:pt idx="2">
                    <c:v>M</c:v>
                  </c:pt>
                  <c:pt idx="3">
                    <c:v>F</c:v>
                  </c:pt>
                  <c:pt idx="4">
                    <c:v>M</c:v>
                  </c:pt>
                  <c:pt idx="5">
                    <c:v>F</c:v>
                  </c:pt>
                  <c:pt idx="6">
                    <c:v>M</c:v>
                  </c:pt>
                  <c:pt idx="7">
                    <c:v>F</c:v>
                  </c:pt>
                </c:lvl>
                <c:lvl>
                  <c:pt idx="0">
                    <c:v>I find learning Science-related subject difficult. (N)</c:v>
                  </c:pt>
                  <c:pt idx="2">
                    <c:v>I understand most of the things in my Science-related subject
learning.</c:v>
                  </c:pt>
                  <c:pt idx="4">
                    <c:v>I am not good at Science-related subject. (N)</c:v>
                  </c:pt>
                  <c:pt idx="6">
                    <c:v>I do well in Science-related subject.</c:v>
                  </c:pt>
                </c:lvl>
              </c:multiLvlStrCache>
            </c:multiLvlStrRef>
          </c:cat>
          <c:val>
            <c:numRef>
              <c:f>工作表3!$K$8:$R$8</c:f>
              <c:numCache>
                <c:formatCode>0.0%</c:formatCode>
                <c:ptCount val="8"/>
                <c:pt idx="0">
                  <c:v>0.5161290322580645</c:v>
                </c:pt>
                <c:pt idx="1">
                  <c:v>0.48275862068965519</c:v>
                </c:pt>
                <c:pt idx="2">
                  <c:v>0.31451612903225806</c:v>
                </c:pt>
                <c:pt idx="3">
                  <c:v>0.20689655172413793</c:v>
                </c:pt>
                <c:pt idx="4">
                  <c:v>0.60483870967741937</c:v>
                </c:pt>
                <c:pt idx="5">
                  <c:v>0.55172413793103448</c:v>
                </c:pt>
                <c:pt idx="6">
                  <c:v>0.42741935483870969</c:v>
                </c:pt>
                <c:pt idx="7">
                  <c:v>0.36206896551724138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020-4EB9-B541-99B4CB385B3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88"/>
        <c:overlap val="100"/>
        <c:axId val="1825363808"/>
        <c:axId val="1825370336"/>
      </c:barChart>
      <c:catAx>
        <c:axId val="1825363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70336"/>
        <c:crosses val="autoZero"/>
        <c:auto val="1"/>
        <c:lblAlgn val="ctr"/>
        <c:lblOffset val="100"/>
        <c:noMultiLvlLbl val="0"/>
      </c:catAx>
      <c:valAx>
        <c:axId val="182537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63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solidFill>
        <a:schemeClr val="bg1"/>
      </a:solidFill>
    </a:ln>
    <a:effectLst/>
  </c:spPr>
  <c:txPr>
    <a:bodyPr/>
    <a:lstStyle/>
    <a:p>
      <a:pPr>
        <a:defRPr sz="16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sng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2200" u="sng"/>
              <a:t>Self-efficacy in IT</a:t>
            </a:r>
            <a:endParaRPr lang="zh-TW" sz="2200" u="sng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sng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title>
    <c:autoTitleDeleted val="0"/>
    <c:plotArea>
      <c:layout>
        <c:manualLayout>
          <c:layoutTarget val="inner"/>
          <c:xMode val="edge"/>
          <c:yMode val="edge"/>
          <c:x val="9.3471474973441729E-2"/>
          <c:y val="0.17694444444444443"/>
          <c:w val="0.87245979825270226"/>
          <c:h val="0.60975284339457569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工作表3!$B$7</c:f>
              <c:strCache>
                <c:ptCount val="1"/>
                <c:pt idx="0">
                  <c:v>agree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800000"/>
              </a:lightRig>
            </a:scene3d>
            <a:sp3d contourW="10160" prstMaterial="dkEdge">
              <a:bevelT w="0" h="0" prst="angle"/>
              <a:contourClr>
                <a:scrgbClr r="0" g="0" b="0">
                  <a:shade val="30000"/>
                  <a:satMod val="15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工作表3!$S$1:$Z$2</c:f>
              <c:multiLvlStrCache>
                <c:ptCount val="8"/>
                <c:lvl>
                  <c:pt idx="0">
                    <c:v>M</c:v>
                  </c:pt>
                  <c:pt idx="1">
                    <c:v>F</c:v>
                  </c:pt>
                  <c:pt idx="2">
                    <c:v>M</c:v>
                  </c:pt>
                  <c:pt idx="3">
                    <c:v>F</c:v>
                  </c:pt>
                  <c:pt idx="4">
                    <c:v>M</c:v>
                  </c:pt>
                  <c:pt idx="5">
                    <c:v>F</c:v>
                  </c:pt>
                  <c:pt idx="6">
                    <c:v>M</c:v>
                  </c:pt>
                  <c:pt idx="7">
                    <c:v>F</c:v>
                  </c:pt>
                </c:lvl>
                <c:lvl>
                  <c:pt idx="0">
                    <c:v>I find learning IT-related subject difficult. (N)</c:v>
                  </c:pt>
                  <c:pt idx="2">
                    <c:v>I understand most of the things in my IT-related subject
learning.</c:v>
                  </c:pt>
                  <c:pt idx="4">
                    <c:v>I am not good at IT-related subject. (N)</c:v>
                  </c:pt>
                  <c:pt idx="6">
                    <c:v>I do well in IT-related subject.</c:v>
                  </c:pt>
                </c:lvl>
              </c:multiLvlStrCache>
            </c:multiLvlStrRef>
          </c:cat>
          <c:val>
            <c:numRef>
              <c:f>工作表3!$S$7:$Z$7</c:f>
              <c:numCache>
                <c:formatCode>0.0%</c:formatCode>
                <c:ptCount val="8"/>
                <c:pt idx="0">
                  <c:v>0.43548387096774194</c:v>
                </c:pt>
                <c:pt idx="1">
                  <c:v>0.34482758620689657</c:v>
                </c:pt>
                <c:pt idx="2">
                  <c:v>0.717741935483871</c:v>
                </c:pt>
                <c:pt idx="3">
                  <c:v>0.77586206896551724</c:v>
                </c:pt>
                <c:pt idx="4">
                  <c:v>0.33870967741935482</c:v>
                </c:pt>
                <c:pt idx="5">
                  <c:v>0.39655172413793105</c:v>
                </c:pt>
                <c:pt idx="6">
                  <c:v>0.64516129032258063</c:v>
                </c:pt>
                <c:pt idx="7">
                  <c:v>0.7068965517241379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734-4BDC-9867-C6BBD9C04864}"/>
            </c:ext>
          </c:extLst>
        </c:ser>
        <c:ser>
          <c:idx val="1"/>
          <c:order val="1"/>
          <c:tx>
            <c:strRef>
              <c:f>工作表3!$B$8</c:f>
              <c:strCache>
                <c:ptCount val="1"/>
                <c:pt idx="0">
                  <c:v>disagree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800000"/>
              </a:lightRig>
            </a:scene3d>
            <a:sp3d contourW="10160" prstMaterial="dkEdge">
              <a:bevelT w="0" h="0" prst="angle"/>
              <a:contourClr>
                <a:scrgbClr r="0" g="0" b="0">
                  <a:shade val="30000"/>
                  <a:satMod val="15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工作表3!$S$1:$Z$2</c:f>
              <c:multiLvlStrCache>
                <c:ptCount val="8"/>
                <c:lvl>
                  <c:pt idx="0">
                    <c:v>M</c:v>
                  </c:pt>
                  <c:pt idx="1">
                    <c:v>F</c:v>
                  </c:pt>
                  <c:pt idx="2">
                    <c:v>M</c:v>
                  </c:pt>
                  <c:pt idx="3">
                    <c:v>F</c:v>
                  </c:pt>
                  <c:pt idx="4">
                    <c:v>M</c:v>
                  </c:pt>
                  <c:pt idx="5">
                    <c:v>F</c:v>
                  </c:pt>
                  <c:pt idx="6">
                    <c:v>M</c:v>
                  </c:pt>
                  <c:pt idx="7">
                    <c:v>F</c:v>
                  </c:pt>
                </c:lvl>
                <c:lvl>
                  <c:pt idx="0">
                    <c:v>I find learning IT-related subject difficult. (N)</c:v>
                  </c:pt>
                  <c:pt idx="2">
                    <c:v>I understand most of the things in my IT-related subject
learning.</c:v>
                  </c:pt>
                  <c:pt idx="4">
                    <c:v>I am not good at IT-related subject. (N)</c:v>
                  </c:pt>
                  <c:pt idx="6">
                    <c:v>I do well in IT-related subject.</c:v>
                  </c:pt>
                </c:lvl>
              </c:multiLvlStrCache>
            </c:multiLvlStrRef>
          </c:cat>
          <c:val>
            <c:numRef>
              <c:f>工作表3!$S$8:$Z$8</c:f>
              <c:numCache>
                <c:formatCode>0.0%</c:formatCode>
                <c:ptCount val="8"/>
                <c:pt idx="0">
                  <c:v>0.56451612903225812</c:v>
                </c:pt>
                <c:pt idx="1">
                  <c:v>0.65517241379310343</c:v>
                </c:pt>
                <c:pt idx="2">
                  <c:v>0.28225806451612906</c:v>
                </c:pt>
                <c:pt idx="3">
                  <c:v>0.22413793103448276</c:v>
                </c:pt>
                <c:pt idx="4">
                  <c:v>0.66129032258064513</c:v>
                </c:pt>
                <c:pt idx="5">
                  <c:v>0.60344827586206895</c:v>
                </c:pt>
                <c:pt idx="6">
                  <c:v>0.35483870967741937</c:v>
                </c:pt>
                <c:pt idx="7">
                  <c:v>0.29310344827586204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734-4BDC-9867-C6BBD9C0486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88"/>
        <c:overlap val="100"/>
        <c:axId val="1825360544"/>
        <c:axId val="1825360000"/>
      </c:barChart>
      <c:catAx>
        <c:axId val="1825360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60000"/>
        <c:crosses val="autoZero"/>
        <c:auto val="1"/>
        <c:lblAlgn val="ctr"/>
        <c:lblOffset val="100"/>
        <c:noMultiLvlLbl val="0"/>
      </c:catAx>
      <c:valAx>
        <c:axId val="1825360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60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solidFill>
        <a:schemeClr val="bg1"/>
      </a:solidFill>
    </a:ln>
    <a:effectLst/>
  </c:spPr>
  <c:txPr>
    <a:bodyPr/>
    <a:lstStyle/>
    <a:p>
      <a:pPr>
        <a:defRPr sz="16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sng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2200" u="sng"/>
              <a:t>Self-efficacy in Engineering</a:t>
            </a:r>
            <a:endParaRPr lang="zh-TW" sz="2200" u="sng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sng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title>
    <c:autoTitleDeleted val="0"/>
    <c:plotArea>
      <c:layout>
        <c:manualLayout>
          <c:layoutTarget val="inner"/>
          <c:xMode val="edge"/>
          <c:yMode val="edge"/>
          <c:x val="9.3471474973441729E-2"/>
          <c:y val="0.17694444444444443"/>
          <c:w val="0.87245979825270226"/>
          <c:h val="0.60975284339457569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工作表3!$B$7</c:f>
              <c:strCache>
                <c:ptCount val="1"/>
                <c:pt idx="0">
                  <c:v>agree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800000"/>
              </a:lightRig>
            </a:scene3d>
            <a:sp3d contourW="10160" prstMaterial="dkEdge">
              <a:bevelT w="0" h="0" prst="angle"/>
              <a:contourClr>
                <a:scrgbClr r="0" g="0" b="0">
                  <a:shade val="30000"/>
                  <a:satMod val="15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工作表3!$AA$1:$AH$2</c:f>
              <c:multiLvlStrCache>
                <c:ptCount val="8"/>
                <c:lvl>
                  <c:pt idx="0">
                    <c:v>M</c:v>
                  </c:pt>
                  <c:pt idx="1">
                    <c:v>F</c:v>
                  </c:pt>
                  <c:pt idx="2">
                    <c:v>M</c:v>
                  </c:pt>
                  <c:pt idx="3">
                    <c:v>F</c:v>
                  </c:pt>
                  <c:pt idx="4">
                    <c:v>M</c:v>
                  </c:pt>
                  <c:pt idx="5">
                    <c:v>F</c:v>
                  </c:pt>
                  <c:pt idx="6">
                    <c:v>M</c:v>
                  </c:pt>
                  <c:pt idx="7">
                    <c:v>F</c:v>
                  </c:pt>
                </c:lvl>
                <c:lvl>
                  <c:pt idx="0">
                    <c:v>I find learning Engineering-related subject difficult. (N)</c:v>
                  </c:pt>
                  <c:pt idx="2">
                    <c:v>I understand most of the things in my Engineering-related
subject learning.</c:v>
                  </c:pt>
                  <c:pt idx="4">
                    <c:v>I am not good at Engineering-related subject. (N)</c:v>
                  </c:pt>
                  <c:pt idx="6">
                    <c:v>I do well in Engineering-related subject.</c:v>
                  </c:pt>
                </c:lvl>
              </c:multiLvlStrCache>
            </c:multiLvlStrRef>
          </c:cat>
          <c:val>
            <c:numRef>
              <c:f>工作表3!$AA$7:$AH$7</c:f>
              <c:numCache>
                <c:formatCode>0.0%</c:formatCode>
                <c:ptCount val="8"/>
                <c:pt idx="0">
                  <c:v>0.45161290322580644</c:v>
                </c:pt>
                <c:pt idx="1">
                  <c:v>0.55172413793103448</c:v>
                </c:pt>
                <c:pt idx="2">
                  <c:v>0.59677419354838712</c:v>
                </c:pt>
                <c:pt idx="3">
                  <c:v>0.62068965517241381</c:v>
                </c:pt>
                <c:pt idx="4">
                  <c:v>0.37903225806451613</c:v>
                </c:pt>
                <c:pt idx="5">
                  <c:v>0.51724137931034486</c:v>
                </c:pt>
                <c:pt idx="6">
                  <c:v>0.5</c:v>
                </c:pt>
                <c:pt idx="7">
                  <c:v>0.48275862068965519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97A-4DF5-8555-E907D3EC800D}"/>
            </c:ext>
          </c:extLst>
        </c:ser>
        <c:ser>
          <c:idx val="1"/>
          <c:order val="1"/>
          <c:tx>
            <c:strRef>
              <c:f>工作表3!$B$8</c:f>
              <c:strCache>
                <c:ptCount val="1"/>
                <c:pt idx="0">
                  <c:v>disagree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l">
                <a:rot lat="0" lon="0" rev="1800000"/>
              </a:lightRig>
            </a:scene3d>
            <a:sp3d contourW="10160" prstMaterial="dkEdge">
              <a:bevelT w="0" h="0" prst="angle"/>
              <a:contourClr>
                <a:scrgbClr r="0" g="0" b="0">
                  <a:shade val="30000"/>
                  <a:satMod val="15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工作表3!$AA$1:$AH$2</c:f>
              <c:multiLvlStrCache>
                <c:ptCount val="8"/>
                <c:lvl>
                  <c:pt idx="0">
                    <c:v>M</c:v>
                  </c:pt>
                  <c:pt idx="1">
                    <c:v>F</c:v>
                  </c:pt>
                  <c:pt idx="2">
                    <c:v>M</c:v>
                  </c:pt>
                  <c:pt idx="3">
                    <c:v>F</c:v>
                  </c:pt>
                  <c:pt idx="4">
                    <c:v>M</c:v>
                  </c:pt>
                  <c:pt idx="5">
                    <c:v>F</c:v>
                  </c:pt>
                  <c:pt idx="6">
                    <c:v>M</c:v>
                  </c:pt>
                  <c:pt idx="7">
                    <c:v>F</c:v>
                  </c:pt>
                </c:lvl>
                <c:lvl>
                  <c:pt idx="0">
                    <c:v>I find learning Engineering-related subject difficult. (N)</c:v>
                  </c:pt>
                  <c:pt idx="2">
                    <c:v>I understand most of the things in my Engineering-related
subject learning.</c:v>
                  </c:pt>
                  <c:pt idx="4">
                    <c:v>I am not good at Engineering-related subject. (N)</c:v>
                  </c:pt>
                  <c:pt idx="6">
                    <c:v>I do well in Engineering-related subject.</c:v>
                  </c:pt>
                </c:lvl>
              </c:multiLvlStrCache>
            </c:multiLvlStrRef>
          </c:cat>
          <c:val>
            <c:numRef>
              <c:f>工作表3!$AA$8:$AH$8</c:f>
              <c:numCache>
                <c:formatCode>0.0%</c:formatCode>
                <c:ptCount val="8"/>
                <c:pt idx="0">
                  <c:v>0.54838709677419351</c:v>
                </c:pt>
                <c:pt idx="1">
                  <c:v>0.44827586206896552</c:v>
                </c:pt>
                <c:pt idx="2">
                  <c:v>0.40322580645161288</c:v>
                </c:pt>
                <c:pt idx="3">
                  <c:v>0.37931034482758619</c:v>
                </c:pt>
                <c:pt idx="4">
                  <c:v>0.62096774193548387</c:v>
                </c:pt>
                <c:pt idx="5">
                  <c:v>0.48275862068965519</c:v>
                </c:pt>
                <c:pt idx="6">
                  <c:v>0.5</c:v>
                </c:pt>
                <c:pt idx="7">
                  <c:v>0.51724137931034486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97A-4DF5-8555-E907D3EC800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88"/>
        <c:overlap val="100"/>
        <c:axId val="1825364352"/>
        <c:axId val="1825361088"/>
      </c:barChart>
      <c:catAx>
        <c:axId val="1825364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61088"/>
        <c:crosses val="autoZero"/>
        <c:auto val="1"/>
        <c:lblAlgn val="ctr"/>
        <c:lblOffset val="100"/>
        <c:noMultiLvlLbl val="0"/>
      </c:catAx>
      <c:valAx>
        <c:axId val="18253610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643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solidFill>
        <a:schemeClr val="bg1"/>
      </a:solidFill>
    </a:ln>
    <a:effectLst/>
  </c:spPr>
  <c:txPr>
    <a:bodyPr/>
    <a:lstStyle/>
    <a:p>
      <a:pPr>
        <a:defRPr sz="16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958796457239141"/>
          <c:y val="3.0663151561790419E-2"/>
          <c:w val="0.67334868728057407"/>
          <c:h val="0.8318844975929315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工作表1!$A$3</c:f>
              <c:strCache>
                <c:ptCount val="1"/>
                <c:pt idx="0">
                  <c:v>non-experienced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工作表1!$B$1:$I$2</c:f>
              <c:multiLvlStrCache>
                <c:ptCount val="8"/>
                <c:lvl>
                  <c:pt idx="0">
                    <c:v>strategy A</c:v>
                  </c:pt>
                  <c:pt idx="1">
                    <c:v>strategy B</c:v>
                  </c:pt>
                  <c:pt idx="2">
                    <c:v>strategy C</c:v>
                  </c:pt>
                  <c:pt idx="3">
                    <c:v>others</c:v>
                  </c:pt>
                  <c:pt idx="4">
                    <c:v>strategy A</c:v>
                  </c:pt>
                  <c:pt idx="5">
                    <c:v>strategy B</c:v>
                  </c:pt>
                  <c:pt idx="6">
                    <c:v>strategy C</c:v>
                  </c:pt>
                  <c:pt idx="7">
                    <c:v>others</c:v>
                  </c:pt>
                </c:lvl>
                <c:lvl>
                  <c:pt idx="0">
                    <c:v>adopt in school</c:v>
                  </c:pt>
                  <c:pt idx="4">
                    <c:v>teachers' expectation</c:v>
                  </c:pt>
                </c:lvl>
              </c:multiLvlStrCache>
            </c:multiLvlStrRef>
          </c:cat>
          <c:val>
            <c:numRef>
              <c:f>工作表1!$B$3:$I$3</c:f>
              <c:numCache>
                <c:formatCode>General</c:formatCode>
                <c:ptCount val="8"/>
                <c:pt idx="0">
                  <c:v>223</c:v>
                </c:pt>
                <c:pt idx="1">
                  <c:v>112</c:v>
                </c:pt>
                <c:pt idx="2">
                  <c:v>94</c:v>
                </c:pt>
                <c:pt idx="3">
                  <c:v>19</c:v>
                </c:pt>
                <c:pt idx="4">
                  <c:v>110</c:v>
                </c:pt>
                <c:pt idx="5">
                  <c:v>101</c:v>
                </c:pt>
                <c:pt idx="6">
                  <c:v>223</c:v>
                </c:pt>
                <c:pt idx="7">
                  <c:v>14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F6E-44F4-B420-531D2C75DF80}"/>
            </c:ext>
          </c:extLst>
        </c:ser>
        <c:ser>
          <c:idx val="1"/>
          <c:order val="1"/>
          <c:tx>
            <c:strRef>
              <c:f>工作表1!$A$4</c:f>
              <c:strCache>
                <c:ptCount val="1"/>
                <c:pt idx="0">
                  <c:v>experienced</c:v>
                </c:pt>
              </c:strCache>
            </c:strRef>
          </c:tx>
          <c:spPr>
            <a:solidFill>
              <a:schemeClr val="accent3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3"/>
              <c:layout>
                <c:manualLayout>
                  <c:x val="2.6845633800752694E-2"/>
                  <c:y val="-2.303390719762197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F6E-44F4-B420-531D2C75DF80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2.5055924880702511E-2"/>
                  <c:y val="-3.2388735179875276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BF6E-44F4-B420-531D2C75DF80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工作表1!$B$1:$I$2</c:f>
              <c:multiLvlStrCache>
                <c:ptCount val="8"/>
                <c:lvl>
                  <c:pt idx="0">
                    <c:v>strategy A</c:v>
                  </c:pt>
                  <c:pt idx="1">
                    <c:v>strategy B</c:v>
                  </c:pt>
                  <c:pt idx="2">
                    <c:v>strategy C</c:v>
                  </c:pt>
                  <c:pt idx="3">
                    <c:v>others</c:v>
                  </c:pt>
                  <c:pt idx="4">
                    <c:v>strategy A</c:v>
                  </c:pt>
                  <c:pt idx="5">
                    <c:v>strategy B</c:v>
                  </c:pt>
                  <c:pt idx="6">
                    <c:v>strategy C</c:v>
                  </c:pt>
                  <c:pt idx="7">
                    <c:v>others</c:v>
                  </c:pt>
                </c:lvl>
                <c:lvl>
                  <c:pt idx="0">
                    <c:v>adopt in school</c:v>
                  </c:pt>
                  <c:pt idx="4">
                    <c:v>teachers' expectation</c:v>
                  </c:pt>
                </c:lvl>
              </c:multiLvlStrCache>
            </c:multiLvlStrRef>
          </c:cat>
          <c:val>
            <c:numRef>
              <c:f>工作表1!$B$4:$I$4</c:f>
              <c:numCache>
                <c:formatCode>General</c:formatCode>
                <c:ptCount val="8"/>
                <c:pt idx="0">
                  <c:v>108</c:v>
                </c:pt>
                <c:pt idx="1">
                  <c:v>46</c:v>
                </c:pt>
                <c:pt idx="2">
                  <c:v>50</c:v>
                </c:pt>
                <c:pt idx="3">
                  <c:v>1</c:v>
                </c:pt>
                <c:pt idx="4">
                  <c:v>43</c:v>
                </c:pt>
                <c:pt idx="5">
                  <c:v>48</c:v>
                </c:pt>
                <c:pt idx="6">
                  <c:v>113</c:v>
                </c:pt>
                <c:pt idx="7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F6E-44F4-B420-531D2C75DF80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100"/>
        <c:axId val="1825361632"/>
        <c:axId val="1825362176"/>
      </c:barChart>
      <c:catAx>
        <c:axId val="18253616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  <a:headEnd type="none" w="sm" len="sm"/>
            <a:tailEnd type="none" w="sm" len="sm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62176"/>
        <c:crosses val="autoZero"/>
        <c:auto val="1"/>
        <c:lblAlgn val="ctr"/>
        <c:lblOffset val="100"/>
        <c:noMultiLvlLbl val="0"/>
      </c:catAx>
      <c:valAx>
        <c:axId val="1825362176"/>
        <c:scaling>
          <c:orientation val="minMax"/>
        </c:scaling>
        <c:delete val="1"/>
        <c:axPos val="b"/>
        <c:majorGridlines>
          <c:spPr>
            <a:ln w="9525" cap="flat" cmpd="sng" algn="ctr">
              <a:gradFill>
                <a:gsLst>
                  <a:gs pos="0">
                    <a:schemeClr val="tx1">
                      <a:lumMod val="5000"/>
                      <a:lumOff val="95000"/>
                    </a:schemeClr>
                  </a:gs>
                  <a:gs pos="10000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25361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24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none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1600"/>
              <a:t>21</a:t>
            </a:r>
            <a:r>
              <a:rPr lang="en-US" sz="1600" baseline="30000"/>
              <a:t>st</a:t>
            </a:r>
            <a:r>
              <a:rPr lang="en-US" sz="1600"/>
              <a:t> Century Skills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none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工作表1!$A$5</c:f>
              <c:strCache>
                <c:ptCount val="1"/>
                <c:pt idx="0">
                  <c:v>21st Century Skills 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cap="none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工作表1!$B$1:$C$1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工作表1!$B$5:$C$5</c:f>
              <c:numCache>
                <c:formatCode>General</c:formatCode>
                <c:ptCount val="2"/>
                <c:pt idx="0">
                  <c:v>33.9</c:v>
                </c:pt>
                <c:pt idx="1">
                  <c:v>33.090000000000003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4FFD-4BC7-82A8-C82D6DE383F6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825364896"/>
        <c:axId val="1825367072"/>
      </c:lineChart>
      <c:catAx>
        <c:axId val="18253648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none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67072"/>
        <c:crosses val="autoZero"/>
        <c:auto val="1"/>
        <c:lblAlgn val="ctr"/>
        <c:lblOffset val="100"/>
        <c:noMultiLvlLbl val="0"/>
      </c:catAx>
      <c:valAx>
        <c:axId val="18253670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253648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solidFill>
        <a:schemeClr val="tx1"/>
      </a:solidFill>
    </a:ln>
    <a:effectLst/>
  </c:spPr>
  <c:txPr>
    <a:bodyPr/>
    <a:lstStyle/>
    <a:p>
      <a:pPr>
        <a:defRPr sz="1800" cap="none" baseline="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none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工作表1!$A$6</c:f>
              <c:strCache>
                <c:ptCount val="1"/>
                <c:pt idx="0">
                  <c:v>STEM Literacy 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cap="none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工作表1!$B$1:$C$1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工作表1!$B$6:$C$6</c:f>
              <c:numCache>
                <c:formatCode>General</c:formatCode>
                <c:ptCount val="2"/>
                <c:pt idx="0">
                  <c:v>16.850000000000001</c:v>
                </c:pt>
                <c:pt idx="1">
                  <c:v>16.46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BF81-4442-AEA6-8CE1EA838ED4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825365440"/>
        <c:axId val="1825365984"/>
      </c:lineChart>
      <c:catAx>
        <c:axId val="18253654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none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825365984"/>
        <c:crosses val="autoZero"/>
        <c:auto val="1"/>
        <c:lblAlgn val="ctr"/>
        <c:lblOffset val="100"/>
        <c:noMultiLvlLbl val="0"/>
      </c:catAx>
      <c:valAx>
        <c:axId val="18253659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253654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solidFill>
        <a:schemeClr val="tx1"/>
      </a:solidFill>
    </a:ln>
    <a:effectLst/>
  </c:spPr>
  <c:txPr>
    <a:bodyPr/>
    <a:lstStyle/>
    <a:p>
      <a:pPr>
        <a:defRPr sz="1800" cap="none" baseline="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none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工作表1!$A$7</c:f>
              <c:strCache>
                <c:ptCount val="1"/>
                <c:pt idx="0">
                  <c:v>Transformative Competency in Problem Solving 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cap="none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工作表1!$B$1:$C$1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工作表1!$B$7:$C$7</c:f>
              <c:numCache>
                <c:formatCode>General</c:formatCode>
                <c:ptCount val="2"/>
                <c:pt idx="0">
                  <c:v>20.77</c:v>
                </c:pt>
                <c:pt idx="1">
                  <c:v>20.100000000000001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8B3-4D4B-A953-18A953FBB7E6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825367616"/>
        <c:axId val="1958099168"/>
      </c:lineChart>
      <c:catAx>
        <c:axId val="18253676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none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958099168"/>
        <c:crosses val="autoZero"/>
        <c:auto val="1"/>
        <c:lblAlgn val="ctr"/>
        <c:lblOffset val="100"/>
        <c:noMultiLvlLbl val="0"/>
      </c:catAx>
      <c:valAx>
        <c:axId val="19580991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25367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solidFill>
        <a:schemeClr val="tx1"/>
      </a:solidFill>
    </a:ln>
    <a:effectLst/>
  </c:spPr>
  <c:txPr>
    <a:bodyPr/>
    <a:lstStyle/>
    <a:p>
      <a:pPr>
        <a:defRPr sz="1800" cap="none" baseline="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544305160136236E-2"/>
          <c:y val="0.23633007587470822"/>
          <c:w val="0.97091138967972757"/>
          <c:h val="0.52832699551676587"/>
        </c:manualLayout>
      </c:layout>
      <c:lineChart>
        <c:grouping val="standard"/>
        <c:varyColors val="0"/>
        <c:ser>
          <c:idx val="0"/>
          <c:order val="0"/>
          <c:tx>
            <c:v>21st century skills</c:v>
          </c:tx>
          <c:spPr>
            <a:ln w="22225" cap="rnd">
              <a:noFill/>
              <a:round/>
            </a:ln>
            <a:effectLst/>
          </c:spPr>
          <c:marker>
            <c:symbol val="diamond"/>
            <c:size val="9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工作表5!$A$3:$B$8</c:f>
              <c:multiLvlStrCache>
                <c:ptCount val="6"/>
                <c:lvl>
                  <c:pt idx="0">
                    <c:v>A</c:v>
                  </c:pt>
                  <c:pt idx="1">
                    <c:v>B</c:v>
                  </c:pt>
                  <c:pt idx="2">
                    <c:v>C</c:v>
                  </c:pt>
                  <c:pt idx="3">
                    <c:v>A</c:v>
                  </c:pt>
                  <c:pt idx="4">
                    <c:v>B</c:v>
                  </c:pt>
                  <c:pt idx="5">
                    <c:v>C</c:v>
                  </c:pt>
                </c:lvl>
                <c:lvl>
                  <c:pt idx="0">
                    <c:v>single</c:v>
                  </c:pt>
                  <c:pt idx="3">
                    <c:v>Interdisciplinary </c:v>
                  </c:pt>
                </c:lvl>
              </c:multiLvlStrCache>
            </c:multiLvlStrRef>
          </c:cat>
          <c:val>
            <c:numRef>
              <c:f>工作表5!$C$3:$C$8</c:f>
              <c:numCache>
                <c:formatCode>General</c:formatCode>
                <c:ptCount val="6"/>
                <c:pt idx="0">
                  <c:v>28.95</c:v>
                </c:pt>
                <c:pt idx="1">
                  <c:v>28.92</c:v>
                </c:pt>
                <c:pt idx="2">
                  <c:v>27.69</c:v>
                </c:pt>
                <c:pt idx="3">
                  <c:v>32.25</c:v>
                </c:pt>
                <c:pt idx="4">
                  <c:v>33.75</c:v>
                </c:pt>
                <c:pt idx="5">
                  <c:v>33.82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AFF-49A8-9C23-0A791470CE8C}"/>
            </c:ext>
          </c:extLst>
        </c:ser>
        <c:ser>
          <c:idx val="1"/>
          <c:order val="1"/>
          <c:tx>
            <c:v>STEM literacy</c:v>
          </c:tx>
          <c:spPr>
            <a:ln w="25400" cap="rnd">
              <a:noFill/>
              <a:round/>
            </a:ln>
            <a:effectLst/>
          </c:spPr>
          <c:marker>
            <c:symbol val="square"/>
            <c:size val="9"/>
            <c:spPr>
              <a:solidFill>
                <a:schemeClr val="accent2"/>
              </a:solidFill>
              <a:ln w="9525">
                <a:solidFill>
                  <a:schemeClr val="accent2"/>
                </a:solidFill>
                <a:round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工作表5!$A$3:$B$8</c:f>
              <c:multiLvlStrCache>
                <c:ptCount val="6"/>
                <c:lvl>
                  <c:pt idx="0">
                    <c:v>A</c:v>
                  </c:pt>
                  <c:pt idx="1">
                    <c:v>B</c:v>
                  </c:pt>
                  <c:pt idx="2">
                    <c:v>C</c:v>
                  </c:pt>
                  <c:pt idx="3">
                    <c:v>A</c:v>
                  </c:pt>
                  <c:pt idx="4">
                    <c:v>B</c:v>
                  </c:pt>
                  <c:pt idx="5">
                    <c:v>C</c:v>
                  </c:pt>
                </c:lvl>
                <c:lvl>
                  <c:pt idx="0">
                    <c:v>single</c:v>
                  </c:pt>
                  <c:pt idx="3">
                    <c:v>Interdisciplinary </c:v>
                  </c:pt>
                </c:lvl>
              </c:multiLvlStrCache>
            </c:multiLvlStrRef>
          </c:cat>
          <c:val>
            <c:numRef>
              <c:f>工作表5!$F$3:$F$8</c:f>
              <c:numCache>
                <c:formatCode>General</c:formatCode>
                <c:ptCount val="6"/>
                <c:pt idx="0">
                  <c:v>14.7</c:v>
                </c:pt>
                <c:pt idx="1">
                  <c:v>14.4</c:v>
                </c:pt>
                <c:pt idx="2">
                  <c:v>14.01</c:v>
                </c:pt>
                <c:pt idx="3">
                  <c:v>15.93</c:v>
                </c:pt>
                <c:pt idx="4">
                  <c:v>16.89</c:v>
                </c:pt>
                <c:pt idx="5">
                  <c:v>16.829999999999998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AFF-49A8-9C23-0A791470CE8C}"/>
            </c:ext>
          </c:extLst>
        </c:ser>
        <c:ser>
          <c:idx val="2"/>
          <c:order val="2"/>
          <c:tx>
            <c:v>transformative competency</c:v>
          </c:tx>
          <c:spPr>
            <a:ln w="25400" cap="rnd">
              <a:noFill/>
              <a:round/>
            </a:ln>
            <a:effectLst/>
          </c:spPr>
          <c:marker>
            <c:symbol val="triangle"/>
            <c:size val="9"/>
            <c:spPr>
              <a:solidFill>
                <a:schemeClr val="accent3"/>
              </a:solidFill>
              <a:ln w="9525">
                <a:solidFill>
                  <a:schemeClr val="accent3"/>
                </a:solidFill>
                <a:round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工作表5!$A$3:$B$8</c:f>
              <c:multiLvlStrCache>
                <c:ptCount val="6"/>
                <c:lvl>
                  <c:pt idx="0">
                    <c:v>A</c:v>
                  </c:pt>
                  <c:pt idx="1">
                    <c:v>B</c:v>
                  </c:pt>
                  <c:pt idx="2">
                    <c:v>C</c:v>
                  </c:pt>
                  <c:pt idx="3">
                    <c:v>A</c:v>
                  </c:pt>
                  <c:pt idx="4">
                    <c:v>B</c:v>
                  </c:pt>
                  <c:pt idx="5">
                    <c:v>C</c:v>
                  </c:pt>
                </c:lvl>
                <c:lvl>
                  <c:pt idx="0">
                    <c:v>single</c:v>
                  </c:pt>
                  <c:pt idx="3">
                    <c:v>Interdisciplinary </c:v>
                  </c:pt>
                </c:lvl>
              </c:multiLvlStrCache>
            </c:multiLvlStrRef>
          </c:cat>
          <c:val>
            <c:numRef>
              <c:f>工作表5!$I$3:$I$8</c:f>
              <c:numCache>
                <c:formatCode>General</c:formatCode>
                <c:ptCount val="6"/>
                <c:pt idx="0">
                  <c:v>18.079999999999998</c:v>
                </c:pt>
                <c:pt idx="1">
                  <c:v>17.53</c:v>
                </c:pt>
                <c:pt idx="2">
                  <c:v>17.41</c:v>
                </c:pt>
                <c:pt idx="3">
                  <c:v>19.62</c:v>
                </c:pt>
                <c:pt idx="4">
                  <c:v>20.43</c:v>
                </c:pt>
                <c:pt idx="5">
                  <c:v>20.68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AFF-49A8-9C23-0A791470CE8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958101344"/>
        <c:axId val="1958089376"/>
      </c:lineChart>
      <c:catAx>
        <c:axId val="19581013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cap="all" spc="120" normalizeH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958089376"/>
        <c:crosses val="autoZero"/>
        <c:auto val="1"/>
        <c:lblAlgn val="ctr"/>
        <c:lblOffset val="100"/>
        <c:noMultiLvlLbl val="0"/>
      </c:catAx>
      <c:valAx>
        <c:axId val="19580893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958101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 sz="20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1" i="0" u="none" strike="noStrike" kern="1200" cap="none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工作表1!$A$2</c:f>
              <c:strCache>
                <c:ptCount val="1"/>
                <c:pt idx="0">
                  <c:v>A. designer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工作表1!$B$1:$C$1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工作表1!$B$2:$C$2</c:f>
              <c:numCache>
                <c:formatCode>General</c:formatCode>
                <c:ptCount val="2"/>
                <c:pt idx="0">
                  <c:v>28.75</c:v>
                </c:pt>
                <c:pt idx="1">
                  <c:v>24.96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F787-422D-900B-8C6069699FB1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958094272"/>
        <c:axId val="1958096992"/>
      </c:lineChart>
      <c:catAx>
        <c:axId val="19580942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none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958096992"/>
        <c:crosses val="autoZero"/>
        <c:auto val="1"/>
        <c:lblAlgn val="ctr"/>
        <c:lblOffset val="100"/>
        <c:noMultiLvlLbl val="0"/>
      </c:catAx>
      <c:valAx>
        <c:axId val="19580969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9580942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solidFill>
        <a:schemeClr val="tx1"/>
      </a:solidFill>
    </a:ln>
    <a:effectLst/>
  </c:spPr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1" i="0" u="none" strike="noStrike" kern="1200" cap="none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工作表1!$A$3</c:f>
              <c:strCache>
                <c:ptCount val="1"/>
                <c:pt idx="0">
                  <c:v>B. implementor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工作表1!$B$1:$C$1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工作表1!$B$3:$C$3</c:f>
              <c:numCache>
                <c:formatCode>General</c:formatCode>
                <c:ptCount val="2"/>
                <c:pt idx="0">
                  <c:v>36.24</c:v>
                </c:pt>
                <c:pt idx="1">
                  <c:v>31.36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C4D-4374-9B8E-45CDB7E66D94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958099712"/>
        <c:axId val="1958098080"/>
      </c:lineChart>
      <c:catAx>
        <c:axId val="1958099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none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958098080"/>
        <c:crosses val="autoZero"/>
        <c:auto val="1"/>
        <c:lblAlgn val="ctr"/>
        <c:lblOffset val="100"/>
        <c:noMultiLvlLbl val="0"/>
      </c:catAx>
      <c:valAx>
        <c:axId val="19580980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958099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solidFill>
        <a:schemeClr val="tx1"/>
      </a:solidFill>
    </a:ln>
    <a:effectLst/>
  </c:spPr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1" i="0" u="none" strike="noStrike" kern="1200" cap="none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zh-TW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工作表1!$A$4</c:f>
              <c:strCache>
                <c:ptCount val="1"/>
                <c:pt idx="0">
                  <c:v>C. disseminator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工作表1!$B$1:$C$1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工作表1!$B$4:$C$4</c:f>
              <c:numCache>
                <c:formatCode>General</c:formatCode>
                <c:ptCount val="2"/>
                <c:pt idx="0">
                  <c:v>30.55</c:v>
                </c:pt>
                <c:pt idx="1">
                  <c:v>24.88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B77-4283-9E7C-AC8CD1072BEC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958093728"/>
        <c:axId val="1958092640"/>
      </c:lineChart>
      <c:catAx>
        <c:axId val="19580937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none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zh-TW"/>
          </a:p>
        </c:txPr>
        <c:crossAx val="1958092640"/>
        <c:crosses val="autoZero"/>
        <c:auto val="1"/>
        <c:lblAlgn val="ctr"/>
        <c:lblOffset val="100"/>
        <c:noMultiLvlLbl val="0"/>
      </c:catAx>
      <c:valAx>
        <c:axId val="19580926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958093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solidFill>
        <a:schemeClr val="tx1"/>
      </a:solidFill>
    </a:ln>
    <a:effectLst/>
  </c:spPr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02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02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02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02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0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  <a:headEnd type="none" w="sm" len="sm"/>
        <a:tailEnd type="none" w="sm" len="sm"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7ADE68-1339-49F2-9A83-5848D2AAF197}" type="datetimeFigureOut">
              <a:rPr lang="zh-TW" altLang="en-US" smtClean="0"/>
              <a:t>2021/4/10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7076D-0BAA-4C61-B623-6C0A28C0904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157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Lin, K. –Y. (2019). Reflection on the current situation of STEM education in Taiwan. Journal of Youth Studies January, 21(1), 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57076D-0BAA-4C61-B623-6C0A28C0904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88151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The questionnaire was designed with reference to the studies on ‘Challenges and Opportunities with Hong Kong students’ STEM aspirations’ 1 (So &amp; Chiu, 2020), ‘Understanding Young People’s Science Aspirations’ 2 (Archer &amp; Dewitt, 2017), and UNESCO 3 (2017).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57076D-0BAA-4C61-B623-6C0A28C0904E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02857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F: female, M: male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57076D-0BAA-4C61-B623-6C0A28C0904E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35583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57076D-0BAA-4C61-B623-6C0A28C0904E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11000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57076D-0BAA-4C61-B623-6C0A28C0904E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55205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57076D-0BAA-4C61-B623-6C0A28C0904E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0471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57076D-0BAA-4C61-B623-6C0A28C0904E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3115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No: no </a:t>
            </a:r>
            <a:r>
              <a:rPr lang="en-US" altLang="zh-TW" dirty="0"/>
              <a:t>experience of STEM teaching</a:t>
            </a:r>
          </a:p>
          <a:p>
            <a:r>
              <a:rPr lang="en-US" altLang="zh-TW" dirty="0"/>
              <a:t>Yes: have STEM teaching experience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57076D-0BAA-4C61-B623-6C0A28C0904E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9076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57076D-0BAA-4C61-B623-6C0A28C0904E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59989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57076D-0BAA-4C61-B623-6C0A28C0904E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9031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findings could be used to respond</a:t>
            </a:r>
            <a:r>
              <a:rPr lang="zh-TW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reflection on STEM education in Taiwan.</a:t>
            </a:r>
            <a:endParaRPr lang="zh-TW" alt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57076D-0BAA-4C61-B623-6C0A28C0904E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7139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>
            <a:extLst>
              <a:ext uri="{FF2B5EF4-FFF2-40B4-BE49-F238E27FC236}">
                <a16:creationId xmlns:a16="http://schemas.microsoft.com/office/drawing/2014/main" xmlns="" id="{9D6FD00B-20D9-42FE-8882-49F0A8699F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t="20886" r="-1" b="-1"/>
          <a:stretch/>
        </p:blipFill>
        <p:spPr>
          <a:xfrm rot="9892819">
            <a:off x="-1748407" y="-3439900"/>
            <a:ext cx="8668512" cy="685799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8000"/>
                </a:schemeClr>
              </a:gs>
              <a:gs pos="61000">
                <a:schemeClr val="bg1">
                  <a:alpha val="46000"/>
                </a:schemeClr>
              </a:gs>
            </a:gsLst>
            <a:lin ang="10800000" scaled="1"/>
          </a:gra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D693332-04E9-4C6D-9515-B7977E58CD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t="20886" r="-1" b="-1"/>
          <a:stretch/>
        </p:blipFill>
        <p:spPr>
          <a:xfrm>
            <a:off x="5285994" y="1000924"/>
            <a:ext cx="8668512" cy="685799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8000"/>
                </a:schemeClr>
              </a:gs>
              <a:gs pos="61000">
                <a:schemeClr val="bg1">
                  <a:alpha val="46000"/>
                </a:schemeClr>
              </a:gs>
            </a:gsLst>
            <a:lin ang="10800000" scaled="1"/>
          </a:gradFill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xmlns="" id="{9C145127-4F30-4856-A4C7-7D5B6B55FA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27538AC2-A51B-4D0A-8DE7-21BF1C2480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8B586A54-4930-4D8F-A13B-15934549B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79D1CCD2-FD7C-42BD-8DF9-6F2CB0D6FCC6}" type="datetimeFigureOut">
              <a:rPr lang="zh-TW" altLang="en-US" smtClean="0"/>
              <a:pPr/>
              <a:t>2021/4/10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3BDC6DE1-E07E-41D0-AD14-7DE410694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E2C7EB45-4AFF-4250-B8F3-C7C0E8480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8EC112AB-A45C-4075-8F41-522FA1F12F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831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59581D6-1805-4167-A437-6C0D3199A5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t="20886" r="-1" b="-1"/>
          <a:stretch/>
        </p:blipFill>
        <p:spPr>
          <a:xfrm rot="9892819">
            <a:off x="-1068980" y="-6841914"/>
            <a:ext cx="8668512" cy="685799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8000"/>
                </a:schemeClr>
              </a:gs>
              <a:gs pos="61000">
                <a:schemeClr val="bg1">
                  <a:alpha val="46000"/>
                </a:schemeClr>
              </a:gs>
            </a:gsLst>
            <a:lin ang="10800000" scaled="1"/>
          </a:gradFill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xmlns="" id="{CE64B749-E38B-4341-8E6C-43C4D4B47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4E337E2C-385A-4152-AF64-001BCF2BA6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A22B8460-2F81-49A2-998A-E0772F81C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CCD2-FD7C-42BD-8DF9-6F2CB0D6FCC6}" type="datetimeFigureOut">
              <a:rPr lang="zh-TW" altLang="en-US" smtClean="0"/>
              <a:t>2021/4/10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8D91CCEC-29CD-47AF-AD02-FEBEF99A9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C839A2C1-EE85-43CC-A3BB-5B30A0A7E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12AB-A45C-4075-8F41-522FA1F12F0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8942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>
            <a:extLst>
              <a:ext uri="{FF2B5EF4-FFF2-40B4-BE49-F238E27FC236}">
                <a16:creationId xmlns:a16="http://schemas.microsoft.com/office/drawing/2014/main" xmlns="" id="{D345BA26-CBE4-47D0-983E-4719EC51D7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t="20886" r="-1" b="-1"/>
          <a:stretch/>
        </p:blipFill>
        <p:spPr>
          <a:xfrm rot="10800000">
            <a:off x="-1919857" y="-2996790"/>
            <a:ext cx="8668512" cy="685799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8000"/>
                </a:schemeClr>
              </a:gs>
              <a:gs pos="61000">
                <a:schemeClr val="bg1">
                  <a:alpha val="46000"/>
                </a:schemeClr>
              </a:gs>
            </a:gsLst>
            <a:lin ang="10800000" scaled="1"/>
          </a:gradFill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xmlns="" id="{B762A85B-882D-4776-9553-C3C7D04EE65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t="20886" r="-1" b="-1"/>
          <a:stretch/>
        </p:blipFill>
        <p:spPr>
          <a:xfrm>
            <a:off x="4276344" y="3861201"/>
            <a:ext cx="8668512" cy="685799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8000"/>
                </a:schemeClr>
              </a:gs>
              <a:gs pos="61000">
                <a:schemeClr val="bg1">
                  <a:alpha val="46000"/>
                </a:schemeClr>
              </a:gs>
            </a:gsLst>
            <a:lin ang="10800000" scaled="1"/>
          </a:gradFill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xmlns="" id="{33B7FCCF-381E-48FB-874F-0F77A8DFA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4827128E-B392-4F6E-A3E0-55BBCA734997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CDF3FCBD-6154-4E83-A68E-ED1238D34365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79D1CCD2-FD7C-42BD-8DF9-6F2CB0D6FCC6}" type="datetimeFigureOut">
              <a:rPr lang="zh-TW" altLang="en-US" smtClean="0"/>
              <a:pPr/>
              <a:t>2021/4/10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20CF4D1C-6297-4608-9F0F-A24B96831AEA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D448BDF1-93D2-4E0D-9358-14061F1CB7C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8EC112AB-A45C-4075-8F41-522FA1F12F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96074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92364DDF-0D80-4CCD-8809-83346E49A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97B667D3-2229-4453-9392-46CBA303AC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xmlns="" id="{3F663640-89D7-445D-A263-8D38ADE2D2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xmlns="" id="{EC55AE0A-6B40-4989-A4A5-E6A2755F0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CCD2-FD7C-42BD-8DF9-6F2CB0D6FCC6}" type="datetimeFigureOut">
              <a:rPr lang="zh-TW" altLang="en-US" smtClean="0"/>
              <a:t>2021/4/10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xmlns="" id="{D696B2F1-9610-4E93-A4DE-FE44EEB37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xmlns="" id="{F0468958-C8D9-4B7F-AB07-F69918F77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12AB-A45C-4075-8F41-522FA1F12F0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9945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4545B7BD-9C1C-4A3E-8A1E-C7B43DD06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E0EE9F9A-AC05-42C9-866C-D02EA39DB3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xmlns="" id="{155ADA3B-20CA-4ABE-A6B3-067F69099D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xmlns="" id="{12C52720-9F72-40DC-BF2A-F1FDB4DB1B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xmlns="" id="{1D0239F8-A4C4-4A92-9063-43C946E4B2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xmlns="" id="{BAF0DA51-436B-4F98-BE71-2BFFF36B7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CCD2-FD7C-42BD-8DF9-6F2CB0D6FCC6}" type="datetimeFigureOut">
              <a:rPr lang="zh-TW" altLang="en-US" smtClean="0"/>
              <a:t>2021/4/10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xmlns="" id="{A6D4E6AC-818A-4AA4-A514-10ED0ECED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xmlns="" id="{6AD9C857-2D14-4440-8F1A-F080977E4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12AB-A45C-4075-8F41-522FA1F12F0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6188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8B2995AF-AFBA-4B14-89F9-769A54973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xmlns="" id="{37D4AF9F-056C-46E5-9F1A-41C56B26B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CCD2-FD7C-42BD-8DF9-6F2CB0D6FCC6}" type="datetimeFigureOut">
              <a:rPr lang="zh-TW" altLang="en-US" smtClean="0"/>
              <a:t>2021/4/10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xmlns="" id="{3E151471-AD81-4632-8A3C-C3CC6096B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xmlns="" id="{1ECEAC28-6068-4A31-B313-CA2606B5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12AB-A45C-4075-8F41-522FA1F12F0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07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xmlns="" id="{99A024EC-59F8-4534-A9D5-5D623A093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CCD2-FD7C-42BD-8DF9-6F2CB0D6FCC6}" type="datetimeFigureOut">
              <a:rPr lang="zh-TW" altLang="en-US" smtClean="0"/>
              <a:t>2021/4/10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xmlns="" id="{D137119D-6CE8-478D-B571-8A0F77B41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240D6A84-E416-46F2-9892-F61714FEC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12AB-A45C-4075-8F41-522FA1F12F0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2628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AF1665CF-38EE-4E08-808D-21A4148C7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AB317A8E-637A-476B-95FA-9E03A29BC3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xmlns="" id="{5EB54B83-1624-4C30-9930-21FBDA11E4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xmlns="" id="{82742575-0DC1-4253-8FC6-1FD30B40B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CCD2-FD7C-42BD-8DF9-6F2CB0D6FCC6}" type="datetimeFigureOut">
              <a:rPr lang="zh-TW" altLang="en-US" smtClean="0"/>
              <a:t>2021/4/10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xmlns="" id="{98D31FD2-22CB-4340-9263-7CE769090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xmlns="" id="{8CAF3763-E4DF-4494-AA24-5E9092227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12AB-A45C-4075-8F41-522FA1F12F0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9595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65BA291-B6FB-4650-97B8-1A582B372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xmlns="" id="{C98CE153-C447-4D4B-B641-AA0BD08737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xmlns="" id="{D3FA6940-68D4-44AB-B0C1-F1363D4D83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xmlns="" id="{7A4A85DD-2B74-4111-B07F-4E6F0213A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CCD2-FD7C-42BD-8DF9-6F2CB0D6FCC6}" type="datetimeFigureOut">
              <a:rPr lang="zh-TW" altLang="en-US" smtClean="0"/>
              <a:t>2021/4/10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xmlns="" id="{AD973186-7E82-4253-86B2-5B572269F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xmlns="" id="{326607C1-C4D9-4094-9782-3C5434752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12AB-A45C-4075-8F41-522FA1F12F0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0281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4F28BD6-CA6A-4388-95BE-59F48F08B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xmlns="" id="{AE11B297-2345-4CAE-90CB-C85E208E6B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EF594761-5ED8-4FB0-9266-0E9D82213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CCD2-FD7C-42BD-8DF9-6F2CB0D6FCC6}" type="datetimeFigureOut">
              <a:rPr lang="zh-TW" altLang="en-US" smtClean="0"/>
              <a:t>2021/4/10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D6D3E12E-1BE9-4DEB-9642-A4E39CC81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4E8E9834-8AFF-4B88-8559-7F7B1523C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12AB-A45C-4075-8F41-522FA1F12F0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933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xmlns="" id="{14E67331-9019-4EE9-81A5-CAF910C486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xmlns="" id="{7C2FB533-670B-42DB-8999-0E2D5B2350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AC64AB6E-CE81-4321-AEAF-CE9E8E77F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1CCD2-FD7C-42BD-8DF9-6F2CB0D6FCC6}" type="datetimeFigureOut">
              <a:rPr lang="zh-TW" altLang="en-US" smtClean="0"/>
              <a:t>2021/4/10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2ABE0968-BF89-4A4E-B356-5CC016DB3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25EF88DA-8150-4D1F-9AE7-E8E78AFD7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112AB-A45C-4075-8F41-522FA1F12F0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1712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1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xmlns="" id="{AE06FBD4-CB9A-4C16-AF5D-43CD7A0A6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CE87DC21-F4B5-4913-B3B2-5FDF559AB5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B6B4F88E-A367-42A0-A196-A017788755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79D1CCD2-FD7C-42BD-8DF9-6F2CB0D6FCC6}" type="datetimeFigureOut">
              <a:rPr lang="zh-TW" altLang="en-US" smtClean="0"/>
              <a:pPr/>
              <a:t>2021/4/10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07E7EC95-392B-4831-ACAE-0F07A22773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B1BCF8D0-E726-4C4F-8795-9FFFDDF1AB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8EC112AB-A45C-4075-8F41-522FA1F12F0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7568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highscope.ntue.edu.tw/magazine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A38BAE88-74F0-45BB-9422-16A3C47CA9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030270"/>
          </a:xfrm>
        </p:spPr>
        <p:txBody>
          <a:bodyPr/>
          <a:lstStyle/>
          <a:p>
            <a:r>
              <a:rPr lang="en-US" altLang="zh-TW" b="1" dirty="0">
                <a:latin typeface="Arial Narrow" panose="020B0606020202030204" pitchFamily="34" charset="0"/>
              </a:rPr>
              <a:t>STEM education in Taiwan</a:t>
            </a:r>
            <a:endParaRPr lang="zh-TW" altLang="en-US" b="1" dirty="0">
              <a:latin typeface="Arial Narrow" panose="020B0606020202030204" pitchFamily="34" charset="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CB9BF453-0A06-4559-8E0A-D72DDE0892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97823"/>
            <a:ext cx="9144000" cy="1655762"/>
          </a:xfrm>
        </p:spPr>
        <p:txBody>
          <a:bodyPr>
            <a:normAutofit/>
          </a:bodyPr>
          <a:lstStyle/>
          <a:p>
            <a:r>
              <a:rPr lang="en-US" altLang="zh-TW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Ying-Shao Hsu</a:t>
            </a:r>
          </a:p>
          <a:p>
            <a:r>
              <a:rPr lang="en-US" altLang="zh-TW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National Taiwan Normal University</a:t>
            </a:r>
            <a:endParaRPr lang="zh-TW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95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xmlns="" id="{F1D8D15D-4AB0-4FCD-933F-A03DB0BF6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39"/>
            <a:ext cx="11267385" cy="1974366"/>
          </a:xfrm>
        </p:spPr>
        <p:txBody>
          <a:bodyPr>
            <a:normAutofit/>
          </a:bodyPr>
          <a:lstStyle/>
          <a:p>
            <a:r>
              <a:rPr lang="en-US" altLang="zh-TW" sz="4400" dirty="0">
                <a:latin typeface="Arial" panose="020B0604020202020204" pitchFamily="34" charset="0"/>
                <a:cs typeface="Arial" panose="020B0604020202020204" pitchFamily="34" charset="0"/>
              </a:rPr>
              <a:t>Part 1: </a:t>
            </a:r>
            <a:r>
              <a:rPr lang="en-US" altLang="zh-TW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Current STEM Education </a:t>
            </a:r>
            <a:r>
              <a:rPr lang="en-US" altLang="zh-TW" sz="4400" dirty="0">
                <a:latin typeface="Arial" panose="020B0604020202020204" pitchFamily="34" charset="0"/>
                <a:cs typeface="Arial" panose="020B0604020202020204" pitchFamily="34" charset="0"/>
              </a:rPr>
              <a:t>in Taiwan</a:t>
            </a:r>
            <a:endParaRPr lang="zh-TW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xmlns="" id="{37A26F15-398D-4BAD-BCC2-FF775F63C7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7039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xmlns="" id="{FE814B9B-A40D-4F82-BB74-005A5D76F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Education </a:t>
            </a:r>
            <a:r>
              <a:rPr lang="en-US" altLang="zh-TW" dirty="0"/>
              <a:t>policy</a:t>
            </a:r>
            <a:endParaRPr lang="zh-TW" altLang="en-US" dirty="0"/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xmlns="" id="{E2DA7D8B-0DF7-4329-A789-6246A1CC93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xmlns="" id="{B2C04875-90A8-40A8-8CBA-71277F3937B2}"/>
              </a:ext>
            </a:extLst>
          </p:cNvPr>
          <p:cNvSpPr txBox="1"/>
          <p:nvPr/>
        </p:nvSpPr>
        <p:spPr>
          <a:xfrm>
            <a:off x="3276600" y="6311900"/>
            <a:ext cx="86677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dirty="0"/>
              <a:t>Lin, K. –Y. (2019). Reflection on the current situation of STEM education in Taiwan.</a:t>
            </a:r>
            <a:endParaRPr lang="zh-TW" altLang="en-US" dirty="0"/>
          </a:p>
        </p:txBody>
      </p:sp>
      <p:graphicFrame>
        <p:nvGraphicFramePr>
          <p:cNvPr id="11" name="表格 11">
            <a:extLst>
              <a:ext uri="{FF2B5EF4-FFF2-40B4-BE49-F238E27FC236}">
                <a16:creationId xmlns:a16="http://schemas.microsoft.com/office/drawing/2014/main" xmlns="" id="{7E8B2156-C4DD-4A89-BC6D-11783A91CB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588773"/>
              </p:ext>
            </p:extLst>
          </p:nvPr>
        </p:nvGraphicFramePr>
        <p:xfrm>
          <a:off x="361950" y="1825625"/>
          <a:ext cx="3244850" cy="434206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3244850">
                  <a:extLst>
                    <a:ext uri="{9D8B030D-6E8A-4147-A177-3AD203B41FA5}">
                      <a16:colId xmlns:a16="http://schemas.microsoft.com/office/drawing/2014/main" xmlns="" val="881117970"/>
                    </a:ext>
                  </a:extLst>
                </a:gridCol>
              </a:tblGrid>
              <a:tr h="532278">
                <a:tc>
                  <a:txBody>
                    <a:bodyPr/>
                    <a:lstStyle/>
                    <a:p>
                      <a:r>
                        <a:rPr lang="en-US" altLang="zh-TW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MST</a:t>
                      </a:r>
                      <a:endParaRPr lang="zh-TW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44958123"/>
                  </a:ext>
                </a:extLst>
              </a:tr>
              <a:tr h="38097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1" u="sng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</a:t>
                      </a:r>
                      <a:r>
                        <a:rPr lang="en-US" altLang="zh-TW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:</a:t>
                      </a:r>
                      <a:r>
                        <a:rPr lang="en-US" altLang="zh-TW" sz="2200" u="none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Announce the “Grade 1-9 Curriculum Guidelines.”</a:t>
                      </a:r>
                      <a:r>
                        <a:rPr lang="en-US" altLang="zh-TW" sz="2800" u="none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r>
                        <a:rPr lang="en-US" altLang="zh-TW" sz="2800" b="1" u="sng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2003 </a:t>
                      </a:r>
                      <a:r>
                        <a:rPr lang="en-US" altLang="zh-TW" sz="2800" b="1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en-US" altLang="zh-TW" sz="2200" b="0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Announce the “Curriculum </a:t>
                      </a:r>
                      <a:r>
                        <a:rPr lang="en-US" altLang="zh-TW" sz="2200" b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Guidelines </a:t>
                      </a:r>
                      <a:r>
                        <a:rPr lang="en-US" altLang="zh-TW" sz="2200" b="0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the </a:t>
                      </a:r>
                      <a:r>
                        <a:rPr lang="en-US" altLang="zh-TW" sz="2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Science and Technology field.”</a:t>
                      </a:r>
                      <a:endParaRPr lang="en-US" altLang="zh-TW" sz="2200" b="0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altLang="zh-TW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67366042"/>
                  </a:ext>
                </a:extLst>
              </a:tr>
            </a:tbl>
          </a:graphicData>
        </a:graphic>
      </p:graphicFrame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xmlns="" id="{BF7B5002-8945-4B0F-A1C4-1CEC31F19B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540861"/>
              </p:ext>
            </p:extLst>
          </p:nvPr>
        </p:nvGraphicFramePr>
        <p:xfrm>
          <a:off x="3875087" y="1825625"/>
          <a:ext cx="3908425" cy="4342061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3908425">
                  <a:extLst>
                    <a:ext uri="{9D8B030D-6E8A-4147-A177-3AD203B41FA5}">
                      <a16:colId xmlns:a16="http://schemas.microsoft.com/office/drawing/2014/main" xmlns="" val="881117970"/>
                    </a:ext>
                  </a:extLst>
                </a:gridCol>
              </a:tblGrid>
              <a:tr h="532061">
                <a:tc>
                  <a:txBody>
                    <a:bodyPr/>
                    <a:lstStyle/>
                    <a:p>
                      <a:r>
                        <a:rPr lang="en-US" altLang="zh-TW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STEM/STEAM</a:t>
                      </a:r>
                      <a:endParaRPr lang="zh-TW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44958123"/>
                  </a:ext>
                </a:extLst>
              </a:tr>
              <a:tr h="31297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1" u="sng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r>
                        <a:rPr lang="en-US" altLang="zh-TW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: </a:t>
                      </a:r>
                      <a:r>
                        <a:rPr lang="en-US" altLang="zh-TW" sz="2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Announce the</a:t>
                      </a:r>
                      <a:r>
                        <a:rPr lang="en-US" altLang="zh-TW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“</a:t>
                      </a:r>
                      <a:r>
                        <a:rPr lang="en-US" altLang="zh-TW" sz="2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Curriculum </a:t>
                      </a:r>
                      <a:r>
                        <a:rPr lang="en-US" altLang="zh-TW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Guidelines </a:t>
                      </a:r>
                      <a:r>
                        <a:rPr lang="en-US" altLang="zh-TW" sz="2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 12-year </a:t>
                      </a:r>
                      <a:r>
                        <a:rPr lang="en-US" altLang="zh-TW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Compulsory </a:t>
                      </a:r>
                      <a:r>
                        <a:rPr lang="en-US" altLang="zh-TW" sz="2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altLang="zh-TW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ducation-General </a:t>
                      </a:r>
                      <a:r>
                        <a:rPr lang="en-US" altLang="zh-TW" sz="2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Guidelines.”</a:t>
                      </a:r>
                      <a:endParaRPr lang="en-US" altLang="zh-TW" sz="2800" u="none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altLang="zh-TW" sz="2800" b="1" u="sng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  <a:r>
                        <a:rPr lang="en-US" altLang="zh-TW" sz="2800" b="1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2200" b="0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200" b="0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New Taipei City promoted the “</a:t>
                      </a:r>
                      <a:r>
                        <a:rPr lang="en-US" altLang="zh-TW" sz="2200" b="0" u="none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Techshop</a:t>
                      </a:r>
                      <a:r>
                        <a:rPr lang="en-US" altLang="zh-TW" sz="2200" b="0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200" b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project”</a:t>
                      </a:r>
                      <a:endParaRPr lang="en-US" altLang="zh-TW" sz="2200" b="0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altLang="zh-TW" sz="2800" b="1" u="sng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r>
                        <a:rPr lang="en-US" altLang="zh-TW" sz="2400" b="1" u="sng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200" b="0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altLang="zh-TW" sz="2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Announce the </a:t>
                      </a:r>
                      <a:r>
                        <a:rPr lang="en-US" altLang="zh-TW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Curriculum </a:t>
                      </a:r>
                      <a:r>
                        <a:rPr lang="en-US" altLang="zh-TW" sz="2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altLang="zh-TW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uidelines </a:t>
                      </a:r>
                      <a:r>
                        <a:rPr lang="en-US" altLang="zh-TW" sz="2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science, technology, and mathematic fields.</a:t>
                      </a:r>
                      <a:endParaRPr lang="zh-TW" alt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67366042"/>
                  </a:ext>
                </a:extLst>
              </a:tr>
            </a:tbl>
          </a:graphicData>
        </a:graphic>
      </p:graphicFrame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xmlns="" id="{A3F1A078-4E11-467C-80EC-0BE63D8ED9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4873465"/>
              </p:ext>
            </p:extLst>
          </p:nvPr>
        </p:nvGraphicFramePr>
        <p:xfrm>
          <a:off x="8035925" y="1825624"/>
          <a:ext cx="3908425" cy="4342061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3908425">
                  <a:extLst>
                    <a:ext uri="{9D8B030D-6E8A-4147-A177-3AD203B41FA5}">
                      <a16:colId xmlns:a16="http://schemas.microsoft.com/office/drawing/2014/main" xmlns="" val="881117970"/>
                    </a:ext>
                  </a:extLst>
                </a:gridCol>
              </a:tblGrid>
              <a:tr h="533754">
                <a:tc>
                  <a:txBody>
                    <a:bodyPr/>
                    <a:lstStyle/>
                    <a:p>
                      <a:r>
                        <a:rPr lang="en-US" altLang="zh-TW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New STEM/STEAM</a:t>
                      </a:r>
                      <a:endParaRPr lang="zh-TW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44958123"/>
                  </a:ext>
                </a:extLst>
              </a:tr>
              <a:tr h="38083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1" u="sng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r>
                        <a:rPr lang="en-US" altLang="zh-TW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: </a:t>
                      </a:r>
                      <a:r>
                        <a:rPr lang="en-US" altLang="zh-TW" sz="2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Implement the 12-year </a:t>
                      </a:r>
                      <a:r>
                        <a:rPr lang="en-US" altLang="zh-TW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compulsory </a:t>
                      </a:r>
                      <a:r>
                        <a:rPr lang="en-US" altLang="zh-TW" sz="2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education.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1" u="sng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Future</a:t>
                      </a:r>
                      <a:r>
                        <a:rPr lang="en-US" altLang="zh-TW" sz="2800" b="1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2200" b="0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200" b="0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Develop </a:t>
                      </a:r>
                      <a:r>
                        <a:rPr lang="en-US" altLang="zh-TW" sz="2200" b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and</a:t>
                      </a:r>
                      <a:r>
                        <a:rPr lang="en-US" altLang="zh-TW" sz="2200" b="0" u="none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implement </a:t>
                      </a:r>
                      <a:r>
                        <a:rPr lang="en-US" altLang="zh-TW" sz="2200" b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STEM </a:t>
                      </a:r>
                      <a:r>
                        <a:rPr lang="en-US" altLang="zh-TW" sz="2200" b="0" u="non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curriculum </a:t>
                      </a:r>
                      <a:r>
                        <a:rPr lang="en-US" altLang="zh-TW" sz="2200" b="0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K-12 schools.</a:t>
                      </a:r>
                      <a:endParaRPr lang="en-US" altLang="zh-TW" sz="2200" b="0" u="non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673660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171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EAC2EB3-6358-4D50-955D-1FD246A4C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altLang="zh-TW" sz="5400" kern="1200" dirty="0">
                <a:solidFill>
                  <a:schemeClr val="tx1"/>
                </a:solidFill>
              </a:rPr>
              <a:t>Teaching </a:t>
            </a:r>
            <a:r>
              <a:rPr lang="en-US" altLang="zh-TW" sz="5400" dirty="0"/>
              <a:t>P</a:t>
            </a:r>
            <a:r>
              <a:rPr lang="en-US" altLang="zh-TW" sz="5400" kern="1200" dirty="0" smtClean="0">
                <a:solidFill>
                  <a:schemeClr val="tx1"/>
                </a:solidFill>
              </a:rPr>
              <a:t>ractices in STEM Education</a:t>
            </a:r>
            <a:endParaRPr lang="en-US" altLang="zh-TW" sz="5400" kern="1200" dirty="0">
              <a:solidFill>
                <a:schemeClr val="tx1"/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65E6FFD6-ABF5-45EF-8ECA-757AA06866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822371" cy="4351338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altLang="zh-TW" kern="1200" dirty="0">
                <a:solidFill>
                  <a:schemeClr val="tx1"/>
                </a:solidFill>
              </a:rPr>
              <a:t>The </a:t>
            </a:r>
            <a:r>
              <a:rPr lang="en-US" altLang="zh-TW" kern="1200" dirty="0" smtClean="0">
                <a:solidFill>
                  <a:schemeClr val="tx1"/>
                </a:solidFill>
              </a:rPr>
              <a:t>High-Scope </a:t>
            </a:r>
            <a:r>
              <a:rPr lang="en-US" altLang="zh-TW" kern="1200" dirty="0">
                <a:solidFill>
                  <a:schemeClr val="tx1"/>
                </a:solidFill>
              </a:rPr>
              <a:t>project in Taiwan highlights the prominent role of STEM in curriculum development.</a:t>
            </a:r>
          </a:p>
          <a:p>
            <a:r>
              <a:rPr lang="en-US" altLang="zh-TW" kern="1200" dirty="0" smtClean="0">
                <a:solidFill>
                  <a:schemeClr val="tx1"/>
                </a:solidFill>
              </a:rPr>
              <a:t>Most of </a:t>
            </a:r>
            <a:r>
              <a:rPr lang="en-US" altLang="zh-TW" kern="1200" dirty="0">
                <a:solidFill>
                  <a:schemeClr val="tx1"/>
                </a:solidFill>
              </a:rPr>
              <a:t>the curriculum </a:t>
            </a:r>
            <a:r>
              <a:rPr lang="en-US" altLang="zh-TW" dirty="0" smtClean="0"/>
              <a:t>are not </a:t>
            </a:r>
            <a:r>
              <a:rPr lang="en-US" altLang="zh-TW" dirty="0" smtClean="0"/>
              <a:t>highly-integrated </a:t>
            </a:r>
            <a:r>
              <a:rPr lang="en-US" altLang="zh-TW" dirty="0" smtClean="0"/>
              <a:t>STEM curriculum.</a:t>
            </a:r>
            <a:endParaRPr lang="en-US" altLang="zh-TW" kern="12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zh-TW" kern="1200" dirty="0">
              <a:solidFill>
                <a:schemeClr val="tx1"/>
              </a:solidFill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A5D900FE-CB60-41D4-9F60-1F330006F1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39" t="6075" r="23525" b="5350"/>
          <a:stretch/>
        </p:blipFill>
        <p:spPr>
          <a:xfrm>
            <a:off x="5849257" y="1980521"/>
            <a:ext cx="5608888" cy="4041545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xmlns="" id="{C28BFE3C-086D-42EC-8793-88C977F752E8}"/>
              </a:ext>
            </a:extLst>
          </p:cNvPr>
          <p:cNvSpPr txBox="1"/>
          <p:nvPr/>
        </p:nvSpPr>
        <p:spPr>
          <a:xfrm>
            <a:off x="5849257" y="617696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Link: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http://highscope.ntue.edu.tw/magazine/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01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1DEF2C5-217A-4B76-A9B8-207FF1F7C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Reflection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D39FD90C-1EF1-4D71-BB92-6BC4119BA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/>
              <a:t>The government didn’t have </a:t>
            </a:r>
            <a:r>
              <a:rPr lang="en-US" altLang="zh-TW" dirty="0" smtClean="0">
                <a:solidFill>
                  <a:srgbClr val="FF0000"/>
                </a:solidFill>
              </a:rPr>
              <a:t>particular educational goals </a:t>
            </a:r>
            <a:r>
              <a:rPr lang="en-US" altLang="zh-TW" dirty="0"/>
              <a:t>and </a:t>
            </a:r>
            <a:r>
              <a:rPr lang="en-US" altLang="zh-TW" dirty="0" smtClean="0">
                <a:solidFill>
                  <a:srgbClr val="FF0000"/>
                </a:solidFill>
              </a:rPr>
              <a:t>policies </a:t>
            </a:r>
            <a:r>
              <a:rPr lang="en-US" altLang="zh-TW" dirty="0"/>
              <a:t>for STEM education.</a:t>
            </a:r>
          </a:p>
          <a:p>
            <a:r>
              <a:rPr lang="en-US" altLang="zh-TW" dirty="0"/>
              <a:t>School teachers need </a:t>
            </a:r>
            <a:r>
              <a:rPr lang="en-US" altLang="zh-TW" dirty="0" smtClean="0">
                <a:solidFill>
                  <a:srgbClr val="FF0000"/>
                </a:solidFill>
              </a:rPr>
              <a:t>effective professional development programs </a:t>
            </a:r>
            <a:r>
              <a:rPr lang="en-US" altLang="zh-TW" dirty="0" smtClean="0"/>
              <a:t>for implementing STEM </a:t>
            </a:r>
            <a:r>
              <a:rPr lang="en-US" altLang="zh-TW" dirty="0"/>
              <a:t>teaching </a:t>
            </a:r>
            <a:r>
              <a:rPr lang="en-US" altLang="zh-TW" dirty="0" smtClean="0"/>
              <a:t>practices.</a:t>
            </a:r>
            <a:endParaRPr lang="en-US" altLang="zh-TW" dirty="0"/>
          </a:p>
          <a:p>
            <a:r>
              <a:rPr lang="en-US" altLang="zh-TW" dirty="0"/>
              <a:t>There is a lack of </a:t>
            </a:r>
            <a:r>
              <a:rPr lang="en-US" altLang="zh-TW" dirty="0">
                <a:solidFill>
                  <a:srgbClr val="FF0000"/>
                </a:solidFill>
              </a:rPr>
              <a:t>diversified</a:t>
            </a:r>
            <a:r>
              <a:rPr lang="en-US" altLang="zh-TW" dirty="0"/>
              <a:t>, </a:t>
            </a:r>
            <a:r>
              <a:rPr lang="en-US" altLang="zh-TW" dirty="0">
                <a:solidFill>
                  <a:srgbClr val="FF0000"/>
                </a:solidFill>
              </a:rPr>
              <a:t>flexible</a:t>
            </a:r>
            <a:r>
              <a:rPr lang="en-US" altLang="zh-TW" dirty="0"/>
              <a:t>, and </a:t>
            </a:r>
            <a:r>
              <a:rPr lang="en-US" altLang="zh-TW" dirty="0">
                <a:solidFill>
                  <a:srgbClr val="FF0000"/>
                </a:solidFill>
              </a:rPr>
              <a:t>high-quality</a:t>
            </a:r>
            <a:r>
              <a:rPr lang="en-US" altLang="zh-TW" dirty="0"/>
              <a:t> STEM courses </a:t>
            </a:r>
            <a:r>
              <a:rPr lang="en-US" altLang="zh-TW" dirty="0" smtClean="0"/>
              <a:t>and </a:t>
            </a:r>
            <a:r>
              <a:rPr lang="en-US" altLang="zh-TW" dirty="0"/>
              <a:t>activities to reach STEM </a:t>
            </a:r>
            <a:r>
              <a:rPr lang="en-US" altLang="zh-TW" dirty="0" smtClean="0"/>
              <a:t>education </a:t>
            </a:r>
            <a:r>
              <a:rPr lang="en-US" altLang="zh-TW" dirty="0"/>
              <a:t>goals.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0808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xmlns="" id="{D2AFAD7F-DE12-44A2-BC22-7EC4856D9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580" y="2213322"/>
            <a:ext cx="11638446" cy="1815340"/>
          </a:xfrm>
        </p:spPr>
        <p:txBody>
          <a:bodyPr>
            <a:normAutofit/>
          </a:bodyPr>
          <a:lstStyle/>
          <a:p>
            <a:r>
              <a:rPr lang="en-US" altLang="zh-TW" sz="4400" dirty="0">
                <a:latin typeface="Arial" panose="020B0604020202020204" pitchFamily="34" charset="0"/>
                <a:cs typeface="Arial" panose="020B0604020202020204" pitchFamily="34" charset="0"/>
              </a:rPr>
              <a:t>Part 2: Students’ STEM </a:t>
            </a:r>
            <a:r>
              <a:rPr lang="en-US" altLang="zh-TW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Aspiration </a:t>
            </a:r>
            <a:r>
              <a:rPr lang="en-US" altLang="zh-TW" sz="4400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altLang="zh-TW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Taiwan</a:t>
            </a:r>
            <a:br>
              <a:rPr lang="en-US" altLang="zh-TW" sz="4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zh-TW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(Findings from the Survey across Economies) </a:t>
            </a:r>
            <a:endParaRPr lang="zh-TW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xmlns="" id="{1FCA18B2-B2DA-4CF1-A49B-1366834B8C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1193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E647D484-B566-4E48-A3AB-70640FF7F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Methodology: Survey (online Questionnaire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797834B7-CAD1-486C-A8C2-3A3F83674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9120"/>
            <a:ext cx="10515600" cy="4351338"/>
          </a:xfrm>
        </p:spPr>
        <p:txBody>
          <a:bodyPr>
            <a:noAutofit/>
          </a:bodyPr>
          <a:lstStyle/>
          <a:p>
            <a:pPr lvl="1"/>
            <a:r>
              <a:rPr lang="en-US" altLang="zh-TW" sz="2800" dirty="0" smtClean="0">
                <a:solidFill>
                  <a:srgbClr val="FF0000"/>
                </a:solidFill>
              </a:rPr>
              <a:t>4-point </a:t>
            </a:r>
            <a:r>
              <a:rPr lang="en-US" altLang="zh-TW" sz="2800" dirty="0">
                <a:solidFill>
                  <a:srgbClr val="FF0000"/>
                </a:solidFill>
              </a:rPr>
              <a:t>Likert scale </a:t>
            </a:r>
            <a:r>
              <a:rPr lang="en-US" altLang="zh-TW" sz="2800" dirty="0"/>
              <a:t>from 1 (strongly disagree) to 4 (strongly agree).</a:t>
            </a:r>
          </a:p>
          <a:p>
            <a:pPr lvl="1"/>
            <a:r>
              <a:rPr lang="en-US" altLang="zh-TW" sz="2800" dirty="0"/>
              <a:t>8 </a:t>
            </a:r>
            <a:r>
              <a:rPr lang="en-US" altLang="zh-TW" sz="2800" dirty="0" smtClean="0"/>
              <a:t>parts </a:t>
            </a:r>
            <a:r>
              <a:rPr lang="en-US" altLang="zh-TW" sz="2800" dirty="0"/>
              <a:t>: </a:t>
            </a:r>
          </a:p>
          <a:p>
            <a:pPr marL="1371600" lvl="2" indent="-457200">
              <a:buFont typeface="+mj-lt"/>
              <a:buAutoNum type="arabicParenR"/>
            </a:pPr>
            <a:r>
              <a:rPr lang="en-US" altLang="zh-TW" sz="2800" dirty="0" smtClean="0"/>
              <a:t>Demographic characteristics (e.g., </a:t>
            </a:r>
            <a:r>
              <a:rPr lang="en-US" altLang="zh-TW" sz="2800" dirty="0"/>
              <a:t>Leisure activities</a:t>
            </a:r>
            <a:r>
              <a:rPr lang="en-US" altLang="zh-TW" sz="2800" dirty="0" smtClean="0"/>
              <a:t>)</a:t>
            </a:r>
            <a:endParaRPr lang="en-US" altLang="zh-TW" sz="2800" dirty="0"/>
          </a:p>
          <a:p>
            <a:pPr marL="1371600" lvl="2" indent="-457200">
              <a:buFont typeface="+mj-lt"/>
              <a:buAutoNum type="arabicParenR"/>
            </a:pPr>
            <a:r>
              <a:rPr lang="en-US" altLang="zh-TW" sz="2800" dirty="0"/>
              <a:t>parental expectations regarding STEM learning</a:t>
            </a:r>
          </a:p>
          <a:p>
            <a:pPr marL="1371600" lvl="2" indent="-457200">
              <a:buFont typeface="+mj-lt"/>
              <a:buAutoNum type="arabicParenR"/>
            </a:pPr>
            <a:r>
              <a:rPr lang="en-US" altLang="zh-TW" sz="2800" dirty="0"/>
              <a:t>STEM </a:t>
            </a:r>
            <a:r>
              <a:rPr lang="en-US" altLang="zh-TW" sz="2800" dirty="0" smtClean="0"/>
              <a:t>opportunities/activities and teaching quality </a:t>
            </a:r>
            <a:r>
              <a:rPr lang="en-US" altLang="zh-TW" sz="2800" dirty="0"/>
              <a:t>in schools</a:t>
            </a:r>
          </a:p>
          <a:p>
            <a:pPr marL="1371600" lvl="2" indent="-457200">
              <a:buFont typeface="+mj-lt"/>
              <a:buAutoNum type="arabicParenR"/>
            </a:pPr>
            <a:r>
              <a:rPr lang="en-US" altLang="zh-TW" sz="2800" dirty="0" smtClean="0"/>
              <a:t>Self-efficacy </a:t>
            </a:r>
            <a:r>
              <a:rPr lang="en-US" altLang="zh-TW" sz="2800" dirty="0"/>
              <a:t>in STEM learning</a:t>
            </a:r>
          </a:p>
          <a:p>
            <a:pPr marL="1371600" lvl="2" indent="-457200">
              <a:buFont typeface="+mj-lt"/>
              <a:buAutoNum type="arabicParenR"/>
            </a:pPr>
            <a:r>
              <a:rPr lang="en-US" altLang="zh-TW" sz="2800" dirty="0"/>
              <a:t>values of STEM learning</a:t>
            </a:r>
          </a:p>
          <a:p>
            <a:pPr marL="1371600" lvl="2" indent="-457200">
              <a:buFont typeface="+mj-lt"/>
              <a:buAutoNum type="arabicParenR"/>
            </a:pPr>
            <a:r>
              <a:rPr lang="en-US" altLang="zh-TW" sz="2800" dirty="0"/>
              <a:t>participation in out-of-school STEM activities</a:t>
            </a:r>
          </a:p>
          <a:p>
            <a:pPr marL="1371600" lvl="2" indent="-457200">
              <a:buFont typeface="+mj-lt"/>
              <a:buAutoNum type="arabicParenR"/>
            </a:pPr>
            <a:r>
              <a:rPr lang="en-US" altLang="zh-TW" sz="2800" dirty="0"/>
              <a:t>perceptions of STEM careers</a:t>
            </a:r>
          </a:p>
          <a:p>
            <a:pPr marL="1371600" lvl="2" indent="-457200">
              <a:buFont typeface="+mj-lt"/>
              <a:buAutoNum type="arabicParenR"/>
            </a:pPr>
            <a:r>
              <a:rPr lang="en-US" altLang="zh-TW" sz="2800" dirty="0"/>
              <a:t>STEM career aspirations.</a:t>
            </a:r>
          </a:p>
        </p:txBody>
      </p:sp>
    </p:spTree>
    <p:extLst>
      <p:ext uri="{BB962C8B-B14F-4D97-AF65-F5344CB8AC3E}">
        <p14:creationId xmlns:p14="http://schemas.microsoft.com/office/powerpoint/2010/main" val="168298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1CABC99-2D0A-4264-B578-01237FB5C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Sample in </a:t>
            </a:r>
            <a:r>
              <a:rPr lang="en-US" altLang="zh-TW" dirty="0"/>
              <a:t>Taiwan: 11-18 </a:t>
            </a:r>
            <a:r>
              <a:rPr lang="en-US" altLang="zh-TW" dirty="0" smtClean="0"/>
              <a:t>years-old </a:t>
            </a:r>
            <a:r>
              <a:rPr lang="en-US" altLang="zh-TW" dirty="0"/>
              <a:t>students</a:t>
            </a:r>
            <a:endParaRPr lang="zh-TW" altLang="en-US" dirty="0"/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xmlns="" id="{490693F7-1ABF-41E8-AFB4-A3CD0FA0F4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zh-TW" altLang="en-US" dirty="0"/>
          </a:p>
        </p:txBody>
      </p:sp>
      <p:graphicFrame>
        <p:nvGraphicFramePr>
          <p:cNvPr id="7" name="表格 4">
            <a:extLst>
              <a:ext uri="{FF2B5EF4-FFF2-40B4-BE49-F238E27FC236}">
                <a16:creationId xmlns:a16="http://schemas.microsoft.com/office/drawing/2014/main" xmlns="" id="{1B143E66-DDE7-4A11-A20F-EA5D8E2758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4202816"/>
              </p:ext>
            </p:extLst>
          </p:nvPr>
        </p:nvGraphicFramePr>
        <p:xfrm>
          <a:off x="1206500" y="2705894"/>
          <a:ext cx="9461500" cy="259080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365375">
                  <a:extLst>
                    <a:ext uri="{9D8B030D-6E8A-4147-A177-3AD203B41FA5}">
                      <a16:colId xmlns:a16="http://schemas.microsoft.com/office/drawing/2014/main" xmlns="" val="629949725"/>
                    </a:ext>
                  </a:extLst>
                </a:gridCol>
                <a:gridCol w="2365375">
                  <a:extLst>
                    <a:ext uri="{9D8B030D-6E8A-4147-A177-3AD203B41FA5}">
                      <a16:colId xmlns:a16="http://schemas.microsoft.com/office/drawing/2014/main" xmlns="" val="2713479575"/>
                    </a:ext>
                  </a:extLst>
                </a:gridCol>
                <a:gridCol w="2365375">
                  <a:extLst>
                    <a:ext uri="{9D8B030D-6E8A-4147-A177-3AD203B41FA5}">
                      <a16:colId xmlns:a16="http://schemas.microsoft.com/office/drawing/2014/main" xmlns="" val="1217706730"/>
                    </a:ext>
                  </a:extLst>
                </a:gridCol>
                <a:gridCol w="2365375">
                  <a:extLst>
                    <a:ext uri="{9D8B030D-6E8A-4147-A177-3AD203B41FA5}">
                      <a16:colId xmlns:a16="http://schemas.microsoft.com/office/drawing/2014/main" xmlns="" val="30686592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Gender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TW" sz="28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Respondents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TW" sz="28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Total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259627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Senior primary</a:t>
                      </a:r>
                      <a:endParaRPr lang="zh-TW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male</a:t>
                      </a:r>
                      <a:endParaRPr lang="en-US" sz="28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800" b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en-US" altLang="zh-TW" sz="28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altLang="zh-TW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</a:t>
                      </a:r>
                      <a:endParaRPr lang="en-US" altLang="zh-TW" sz="2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37293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female</a:t>
                      </a:r>
                      <a:endParaRPr lang="en-US" sz="28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en-US" altLang="zh-TW" sz="2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7E7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zh-TW" altLang="en-US" sz="2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10320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Senior second</a:t>
                      </a:r>
                      <a:endParaRPr lang="zh-TW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male</a:t>
                      </a:r>
                      <a:endParaRPr lang="en-US" sz="28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</a:t>
                      </a:r>
                      <a:endParaRPr lang="en-US" altLang="zh-TW" sz="2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altLang="zh-TW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</a:t>
                      </a:r>
                      <a:endParaRPr lang="en-US" altLang="zh-TW" sz="2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898940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28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female</a:t>
                      </a:r>
                      <a:endParaRPr lang="en-US" sz="2800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en-US" altLang="zh-TW" sz="2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b"/>
                      <a:endParaRPr lang="zh-TW" altLang="en-US" sz="2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6445372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01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E39080B6-A54C-574B-8602-B9F4B4089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9846EAA2-6F0E-904D-98AC-44D0D7CD282A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E9E1DF"/>
          </a:solidFill>
        </p:spPr>
        <p:txBody>
          <a:bodyPr/>
          <a:lstStyle/>
          <a:p>
            <a:endParaRPr kumimoji="1" lang="zh-TW" altLang="en-US"/>
          </a:p>
        </p:txBody>
      </p:sp>
      <p:graphicFrame>
        <p:nvGraphicFramePr>
          <p:cNvPr id="6" name="圖表 5">
            <a:extLst>
              <a:ext uri="{FF2B5EF4-FFF2-40B4-BE49-F238E27FC236}">
                <a16:creationId xmlns:a16="http://schemas.microsoft.com/office/drawing/2014/main" xmlns="" id="{0B71B043-AF5F-4385-9F41-AB6C3DF2151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3282660"/>
              </p:ext>
            </p:extLst>
          </p:nvPr>
        </p:nvGraphicFramePr>
        <p:xfrm>
          <a:off x="61912" y="204951"/>
          <a:ext cx="12068175" cy="64953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4938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4E8DCF3-56D0-4E69-9DAD-A6E618F14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AD2E09E1-71F5-449D-B002-4A4B1D595D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4" name="圖表 3">
            <a:extLst>
              <a:ext uri="{FF2B5EF4-FFF2-40B4-BE49-F238E27FC236}">
                <a16:creationId xmlns:a16="http://schemas.microsoft.com/office/drawing/2014/main" xmlns="" id="{0387515D-7C2C-4328-9054-E8B7CF0B40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1247754"/>
              </p:ext>
            </p:extLst>
          </p:nvPr>
        </p:nvGraphicFramePr>
        <p:xfrm>
          <a:off x="47625" y="365124"/>
          <a:ext cx="12096749" cy="62434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221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F6703035-BC5C-5048-8331-34DA5B09A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 dirty="0"/>
              <a:t>Self-efficacy in STEM</a:t>
            </a:r>
            <a:endParaRPr kumimoji="1"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8027E39A-5004-CD43-A30A-939AAE8BF5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graphicFrame>
        <p:nvGraphicFramePr>
          <p:cNvPr id="5" name="圖表 4">
            <a:extLst>
              <a:ext uri="{FF2B5EF4-FFF2-40B4-BE49-F238E27FC236}">
                <a16:creationId xmlns:a16="http://schemas.microsoft.com/office/drawing/2014/main" xmlns="" id="{1CC32C70-FE03-4F4B-B1A6-F6307825EF97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141890" y="220717"/>
          <a:ext cx="11887199" cy="64638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9165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F6703035-BC5C-5048-8331-34DA5B09A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 dirty="0"/>
              <a:t>Self-efficacy in STEM</a:t>
            </a:r>
            <a:endParaRPr kumimoji="1" lang="zh-TW" altLang="en-US" dirty="0"/>
          </a:p>
        </p:txBody>
      </p:sp>
      <p:sp>
        <p:nvSpPr>
          <p:cNvPr id="7" name="內容版面配置區 6">
            <a:extLst>
              <a:ext uri="{FF2B5EF4-FFF2-40B4-BE49-F238E27FC236}">
                <a16:creationId xmlns:a16="http://schemas.microsoft.com/office/drawing/2014/main" xmlns="" id="{8FC2B5E0-3F1F-48CD-BAF3-6EC80A75E8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5" name="圖表 4">
            <a:extLst>
              <a:ext uri="{FF2B5EF4-FFF2-40B4-BE49-F238E27FC236}">
                <a16:creationId xmlns:a16="http://schemas.microsoft.com/office/drawing/2014/main" xmlns="" id="{6ED9377E-BDE0-429A-BB47-ED92C17C6A1D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246993" y="0"/>
          <a:ext cx="11698014" cy="6637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71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F6703035-BC5C-5048-8331-34DA5B09A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 dirty="0"/>
              <a:t>Self-efficacy in STEM</a:t>
            </a:r>
            <a:endParaRPr kumimoji="1"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8027E39A-5004-CD43-A30A-939AAE8BF5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TW" altLang="en-US"/>
          </a:p>
        </p:txBody>
      </p:sp>
      <p:graphicFrame>
        <p:nvGraphicFramePr>
          <p:cNvPr id="6" name="圖表 5">
            <a:extLst>
              <a:ext uri="{FF2B5EF4-FFF2-40B4-BE49-F238E27FC236}">
                <a16:creationId xmlns:a16="http://schemas.microsoft.com/office/drawing/2014/main" xmlns="" id="{D98F99BE-5F6B-4364-B134-501082EDB76A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346841" y="189186"/>
          <a:ext cx="11351173" cy="64323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2972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F6703035-BC5C-5048-8331-34DA5B09A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 dirty="0"/>
              <a:t>Self-efficacy in STEM</a:t>
            </a:r>
            <a:endParaRPr kumimoji="1"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8027E39A-5004-CD43-A30A-939AAE8BF5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graphicFrame>
        <p:nvGraphicFramePr>
          <p:cNvPr id="6" name="圖表 5">
            <a:extLst>
              <a:ext uri="{FF2B5EF4-FFF2-40B4-BE49-F238E27FC236}">
                <a16:creationId xmlns:a16="http://schemas.microsoft.com/office/drawing/2014/main" xmlns="" id="{B5D53604-C9EF-4735-8E89-221A1B8325C3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157655" y="157655"/>
          <a:ext cx="11808373" cy="65269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1014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4107531D-C013-C54E-8020-097014B92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 dirty="0"/>
              <a:t>Multiple R</a:t>
            </a:r>
            <a:r>
              <a:rPr kumimoji="1" lang="en-US" altLang="zh-TW" dirty="0" smtClean="0"/>
              <a:t>egression</a:t>
            </a:r>
            <a:endParaRPr kumimoji="1"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67DAAA12-F8AC-9F4B-8DEC-CA4F774583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98506"/>
            <a:ext cx="10515600" cy="3380220"/>
          </a:xfrm>
        </p:spPr>
        <p:txBody>
          <a:bodyPr>
            <a:normAutofit/>
          </a:bodyPr>
          <a:lstStyle/>
          <a:p>
            <a:r>
              <a:rPr lang="en-US" altLang="zh-TW" dirty="0"/>
              <a:t>The </a:t>
            </a:r>
            <a:r>
              <a:rPr lang="en-US" altLang="zh-TW" dirty="0" smtClean="0"/>
              <a:t>means </a:t>
            </a:r>
            <a:r>
              <a:rPr lang="en-US" altLang="zh-TW" dirty="0"/>
              <a:t>of </a:t>
            </a:r>
            <a:r>
              <a:rPr lang="en-US" altLang="zh-TW" dirty="0" smtClean="0"/>
              <a:t>items in each variable were </a:t>
            </a:r>
            <a:r>
              <a:rPr lang="en-US" altLang="zh-TW" dirty="0"/>
              <a:t>used for multiple regression analysis.</a:t>
            </a:r>
          </a:p>
          <a:p>
            <a:r>
              <a:rPr lang="en-US" altLang="zh-TW" dirty="0" smtClean="0"/>
              <a:t>Apply the method of “STEPWISE”</a:t>
            </a:r>
            <a:endParaRPr lang="en-US" altLang="zh-TW" dirty="0"/>
          </a:p>
          <a:p>
            <a:endParaRPr kumimoji="1" lang="zh-TW" altLang="en-US" dirty="0"/>
          </a:p>
        </p:txBody>
      </p:sp>
      <p:graphicFrame>
        <p:nvGraphicFramePr>
          <p:cNvPr id="10" name="表格 10">
            <a:extLst>
              <a:ext uri="{FF2B5EF4-FFF2-40B4-BE49-F238E27FC236}">
                <a16:creationId xmlns:a16="http://schemas.microsoft.com/office/drawing/2014/main" xmlns="" id="{B6CC34C9-271F-49AD-8924-D1F6345F8EC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8200" y="3429000"/>
          <a:ext cx="10823943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7907">
                  <a:extLst>
                    <a:ext uri="{9D8B030D-6E8A-4147-A177-3AD203B41FA5}">
                      <a16:colId xmlns:a16="http://schemas.microsoft.com/office/drawing/2014/main" xmlns="" val="3596985285"/>
                    </a:ext>
                  </a:extLst>
                </a:gridCol>
                <a:gridCol w="4312227">
                  <a:extLst>
                    <a:ext uri="{9D8B030D-6E8A-4147-A177-3AD203B41FA5}">
                      <a16:colId xmlns:a16="http://schemas.microsoft.com/office/drawing/2014/main" xmlns="" val="3032095035"/>
                    </a:ext>
                  </a:extLst>
                </a:gridCol>
                <a:gridCol w="3113809">
                  <a:extLst>
                    <a:ext uri="{9D8B030D-6E8A-4147-A177-3AD203B41FA5}">
                      <a16:colId xmlns:a16="http://schemas.microsoft.com/office/drawing/2014/main" xmlns="" val="699317060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200" u="sng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Independent variables</a:t>
                      </a:r>
                      <a:endParaRPr lang="zh-TW" altLang="en-US" sz="2200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u="sng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Dependent variables</a:t>
                      </a:r>
                      <a:endParaRPr lang="zh-TW" altLang="en-US" sz="2200" u="sn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22971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44000" lvl="1" algn="l">
                        <a:spcBef>
                          <a:spcPts val="600"/>
                        </a:spcBef>
                        <a:buFont typeface="+mj-lt"/>
                        <a:buAutoNum type="arabicPeriod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Leisure activities</a:t>
                      </a:r>
                    </a:p>
                    <a:p>
                      <a:pPr marL="144000" lvl="1" algn="l">
                        <a:spcBef>
                          <a:spcPts val="600"/>
                        </a:spcBef>
                        <a:buFont typeface="+mj-lt"/>
                        <a:buAutoNum type="arabicPeriod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access STEM information</a:t>
                      </a:r>
                    </a:p>
                    <a:p>
                      <a:pPr marL="144000" lvl="1" algn="l">
                        <a:spcBef>
                          <a:spcPts val="600"/>
                        </a:spcBef>
                        <a:buFont typeface="+mj-lt"/>
                        <a:buAutoNum type="arabicPeriod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parental expectations</a:t>
                      </a:r>
                      <a:endParaRPr lang="en-US" altLang="zh-TW" sz="1800" dirty="0"/>
                    </a:p>
                    <a:p>
                      <a:pPr marL="144000" lvl="1" algn="l">
                        <a:spcBef>
                          <a:spcPts val="600"/>
                        </a:spcBef>
                        <a:buFont typeface="+mj-lt"/>
                        <a:buAutoNum type="arabicPeriod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school STEM opportunities</a:t>
                      </a:r>
                    </a:p>
                    <a:p>
                      <a:pPr marL="144000" lvl="1" algn="l">
                        <a:spcBef>
                          <a:spcPts val="600"/>
                        </a:spcBef>
                        <a:buFont typeface="+mj-lt"/>
                        <a:buAutoNum type="arabicPeriod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school STEM quality</a:t>
                      </a:r>
                    </a:p>
                    <a:p>
                      <a:pPr marL="144000" lvl="1" algn="l">
                        <a:spcBef>
                          <a:spcPts val="600"/>
                        </a:spcBef>
                        <a:buFont typeface="+mj-lt"/>
                        <a:buAutoNum type="arabicPeriod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self-efficacy in Math</a:t>
                      </a:r>
                      <a:endParaRPr lang="en-US" altLang="zh-TW" sz="1800" dirty="0"/>
                    </a:p>
                    <a:p>
                      <a:pPr algn="l"/>
                      <a:endParaRPr lang="zh-TW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44000" lvl="1" indent="-342900" algn="l">
                        <a:spcBef>
                          <a:spcPts val="600"/>
                        </a:spcBef>
                        <a:buFont typeface="+mj-lt"/>
                        <a:buAutoNum type="arabicPeriod" startAt="6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self-efficacy in Math</a:t>
                      </a:r>
                      <a:endParaRPr lang="en-US" altLang="zh-TW" sz="1800" dirty="0"/>
                    </a:p>
                    <a:p>
                      <a:pPr marL="144000" lvl="1" indent="-342900" algn="l">
                        <a:spcBef>
                          <a:spcPts val="600"/>
                        </a:spcBef>
                        <a:buFont typeface="+mj-lt"/>
                        <a:buAutoNum type="arabicPeriod" startAt="6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self-efficacy in Science</a:t>
                      </a:r>
                    </a:p>
                    <a:p>
                      <a:pPr marL="144000" lvl="1" indent="-342900" algn="l">
                        <a:spcBef>
                          <a:spcPts val="600"/>
                        </a:spcBef>
                        <a:buFont typeface="+mj-lt"/>
                        <a:buAutoNum type="arabicPeriod" startAt="6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self-efficacy in IT</a:t>
                      </a:r>
                      <a:endParaRPr lang="en-US" altLang="zh-TW" sz="1800" dirty="0"/>
                    </a:p>
                    <a:p>
                      <a:pPr marL="144000" lvl="1" indent="-342900" algn="l">
                        <a:spcBef>
                          <a:spcPts val="600"/>
                        </a:spcBef>
                        <a:buFont typeface="+mj-lt"/>
                        <a:buAutoNum type="arabicPeriod" startAt="6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self-efficacy in Engineering</a:t>
                      </a:r>
                    </a:p>
                    <a:p>
                      <a:pPr marL="144000" lvl="1" indent="-342900" algn="l">
                        <a:spcBef>
                          <a:spcPts val="600"/>
                        </a:spcBef>
                        <a:buFont typeface="+mj-lt"/>
                        <a:buAutoNum type="arabicPeriod" startAt="6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National identity</a:t>
                      </a:r>
                    </a:p>
                    <a:p>
                      <a:pPr marL="144000" lvl="1" indent="-342900" algn="l">
                        <a:spcBef>
                          <a:spcPts val="600"/>
                        </a:spcBef>
                        <a:buFont typeface="+mj-lt"/>
                        <a:buAutoNum type="arabicPeriod" startAt="6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STEM learning purposes</a:t>
                      </a:r>
                    </a:p>
                    <a:p>
                      <a:pPr marL="144000" lvl="1" indent="-342900" algn="l">
                        <a:spcBef>
                          <a:spcPts val="600"/>
                        </a:spcBef>
                        <a:buFont typeface="+mj-lt"/>
                        <a:buAutoNum type="arabicPeriod" startAt="6"/>
                      </a:pPr>
                      <a:r>
                        <a:rPr lang="en-US" altLang="zh-TW" sz="1800" i="0" u="none" strike="noStrike" dirty="0">
                          <a:effectLst/>
                          <a:latin typeface="Arial" panose="020B0604020202020204" pitchFamily="34" charset="0"/>
                        </a:rPr>
                        <a:t>views towards STEM professionals</a:t>
                      </a:r>
                      <a:endParaRPr lang="zh-TW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/>
                        <a:t>STEM career aspirations</a:t>
                      </a:r>
                      <a:endParaRPr lang="zh-TW" altLang="en-US" sz="1800" u="sng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93969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7082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4107531D-C013-C54E-8020-097014B92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331" y="510899"/>
            <a:ext cx="11820939" cy="1325563"/>
          </a:xfrm>
        </p:spPr>
        <p:txBody>
          <a:bodyPr/>
          <a:lstStyle/>
          <a:p>
            <a:r>
              <a:rPr kumimoji="1" lang="en-US" altLang="zh-TW" dirty="0"/>
              <a:t>Multiple </a:t>
            </a:r>
            <a:r>
              <a:rPr kumimoji="1" lang="en-US" altLang="zh-TW" dirty="0" smtClean="0"/>
              <a:t>Regression for Male and Female Students</a:t>
            </a:r>
            <a:endParaRPr kumimoji="1" lang="zh-TW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xmlns="" id="{67DAAA12-F8AC-9F4B-8DEC-CA4F774583A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2382216"/>
                <a:ext cx="10515600" cy="3380220"/>
              </a:xfrm>
            </p:spPr>
            <p:txBody>
              <a:bodyPr/>
              <a:lstStyle/>
              <a:p>
                <a:r>
                  <a:rPr lang="en-US" altLang="zh-TW" dirty="0"/>
                  <a:t>Male STEM career aspirations = </a:t>
                </a:r>
                <a14:m>
                  <m:oMath xmlns:m="http://schemas.openxmlformats.org/officeDocument/2006/math">
                    <m:r>
                      <a:rPr lang="en-US" altLang="zh-TW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.3</m:t>
                    </m:r>
                    <m:r>
                      <a:rPr lang="en-US" altLang="zh-TW" i="1">
                        <a:latin typeface="Cambria Math" panose="02040503050406030204" pitchFamily="18" charset="0"/>
                      </a:rPr>
                      <m:t>1</m:t>
                    </m:r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𝑆𝑇𝐸𝑀</m:t>
                        </m:r>
                        <m:r>
                          <a:rPr lang="en-US" altLang="zh-TW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zh-TW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𝑙𝑒𝑎𝑟𝑛𝑖𝑛𝑔</m:t>
                        </m:r>
                        <m:r>
                          <a:rPr lang="en-US" altLang="zh-TW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zh-TW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𝑝𝑢𝑟𝑝𝑜𝑠𝑒𝑠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+0.</m:t>
                    </m:r>
                    <m:r>
                      <a:rPr lang="en-US" altLang="zh-TW" i="1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en-US" altLang="zh-TW" dirty="0"/>
                  <a:t>8(</a:t>
                </a:r>
                <a:r>
                  <a:rPr lang="en-US" altLang="zh-TW" dirty="0">
                    <a:solidFill>
                      <a:srgbClr val="FF0000"/>
                    </a:solidFill>
                  </a:rPr>
                  <a:t>Self-efficacy in Engineering</a:t>
                </a:r>
                <a:r>
                  <a:rPr lang="en-US" altLang="zh-TW" dirty="0"/>
                  <a:t>) </a:t>
                </a:r>
                <a14:m>
                  <m:oMath xmlns:m="http://schemas.openxmlformats.org/officeDocument/2006/math">
                    <m:r>
                      <a:rPr lang="en-US" altLang="zh-TW" i="1">
                        <a:latin typeface="Cambria Math" panose="02040503050406030204" pitchFamily="18" charset="0"/>
                      </a:rPr>
                      <m:t>+0.</m:t>
                    </m:r>
                    <m:r>
                      <a:rPr lang="en-US" altLang="zh-TW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altLang="zh-TW" dirty="0"/>
                  <a:t>2(</a:t>
                </a:r>
                <a:r>
                  <a:rPr lang="en-US" altLang="zh-TW" dirty="0">
                    <a:solidFill>
                      <a:srgbClr val="FF0000"/>
                    </a:solidFill>
                  </a:rPr>
                  <a:t>Leisure activities</a:t>
                </a:r>
                <a:r>
                  <a:rPr lang="en-US" altLang="zh-TW" dirty="0"/>
                  <a:t>)</a:t>
                </a:r>
              </a:p>
              <a:p>
                <a:endParaRPr lang="en-US" altLang="zh-TW" dirty="0"/>
              </a:p>
              <a:p>
                <a:r>
                  <a:rPr lang="en-US" altLang="zh-TW" dirty="0"/>
                  <a:t>Female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TW" dirty="0" smtClean="0"/>
                      <m:t>STEM</m:t>
                    </m:r>
                    <m:r>
                      <m:rPr>
                        <m:nor/>
                      </m:rPr>
                      <a:rPr lang="en-US" altLang="zh-TW" dirty="0" smtClean="0"/>
                      <m:t> </m:t>
                    </m:r>
                    <m:r>
                      <m:rPr>
                        <m:nor/>
                      </m:rPr>
                      <a:rPr lang="en-US" altLang="zh-TW" dirty="0" smtClean="0"/>
                      <m:t>career</m:t>
                    </m:r>
                    <m:r>
                      <m:rPr>
                        <m:nor/>
                      </m:rPr>
                      <a:rPr lang="en-US" altLang="zh-TW" dirty="0" smtClean="0"/>
                      <m:t> </m:t>
                    </m:r>
                    <m:r>
                      <m:rPr>
                        <m:nor/>
                      </m:rPr>
                      <a:rPr lang="en-US" altLang="zh-TW" dirty="0" smtClean="0"/>
                      <m:t>aspirations</m:t>
                    </m:r>
                    <m:r>
                      <a:rPr lang="en-US" altLang="zh-TW" i="1" smtClean="0">
                        <a:latin typeface="Cambria Math" panose="02040503050406030204" pitchFamily="18" charset="0"/>
                      </a:rPr>
                      <m:t>=0</m:t>
                    </m:r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.37</m:t>
                    </m:r>
                    <m:d>
                      <m:dPr>
                        <m:ctrlPr>
                          <a:rPr lang="en-US" altLang="zh-TW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TW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𝑆𝑇𝐸𝑀</m:t>
                        </m:r>
                        <m:r>
                          <a:rPr lang="en-US" altLang="zh-TW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zh-TW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𝑙𝑒𝑎𝑟𝑛𝑖𝑛𝑔</m:t>
                        </m:r>
                        <m:r>
                          <a:rPr lang="en-US" altLang="zh-TW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zh-TW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𝑝𝑢𝑟𝑝𝑜𝑠𝑒𝑠</m:t>
                        </m:r>
                      </m:e>
                    </m:d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+0.35</m:t>
                    </m:r>
                  </m:oMath>
                </a14:m>
                <a:r>
                  <a:rPr lang="en-US" altLang="zh-TW" dirty="0"/>
                  <a:t>(</a:t>
                </a:r>
                <a:r>
                  <a:rPr lang="en-US" altLang="zh-TW" dirty="0">
                    <a:solidFill>
                      <a:srgbClr val="FF0000"/>
                    </a:solidFill>
                  </a:rPr>
                  <a:t>Self-efficacy in Science</a:t>
                </a:r>
                <a:r>
                  <a:rPr lang="en-US" altLang="zh-TW" dirty="0"/>
                  <a:t>)</a:t>
                </a:r>
                <a:endParaRPr lang="zh-TW" altLang="en-US" dirty="0"/>
              </a:p>
              <a:p>
                <a:endParaRPr kumimoji="1" lang="zh-TW" altLang="en-US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67DAAA12-F8AC-9F4B-8DEC-CA4F774583A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2382216"/>
                <a:ext cx="10515600" cy="3380220"/>
              </a:xfrm>
              <a:blipFill>
                <a:blip r:embed="rId2"/>
                <a:stretch>
                  <a:fillRect l="-1043" t="-3249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202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DCBC8747-A7BE-48C7-9EA0-D9C574ED5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 dirty="0"/>
              <a:t>Multiple regression</a:t>
            </a:r>
            <a:endParaRPr lang="zh-TW" altLang="en-US" dirty="0"/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xmlns="" id="{FB6FBB27-544E-4C29-B85D-ED6FBD5B1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974725"/>
          </a:xfrm>
        </p:spPr>
        <p:txBody>
          <a:bodyPr/>
          <a:lstStyle/>
          <a:p>
            <a:r>
              <a:rPr lang="en-US" altLang="zh-TW" dirty="0"/>
              <a:t>4 factors affecting all students’ STEM career aspirations.</a:t>
            </a:r>
          </a:p>
          <a:p>
            <a:endParaRPr lang="zh-TW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字方塊 11">
                <a:extLst>
                  <a:ext uri="{FF2B5EF4-FFF2-40B4-BE49-F238E27FC236}">
                    <a16:creationId xmlns:a16="http://schemas.microsoft.com/office/drawing/2014/main" xmlns="" id="{A1CD413A-4B48-40EA-B16F-F6185F5F211E}"/>
                  </a:ext>
                </a:extLst>
              </p:cNvPr>
              <p:cNvSpPr txBox="1"/>
              <p:nvPr/>
            </p:nvSpPr>
            <p:spPr>
              <a:xfrm>
                <a:off x="838200" y="2547868"/>
                <a:ext cx="10442863" cy="138499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STEM career aspirations =</a:t>
                </a:r>
                <a14:m>
                  <m:oMath xmlns:m="http://schemas.openxmlformats.org/officeDocument/2006/math">
                    <m:r>
                      <a:rPr lang="en-US" altLang="zh-TW" sz="2800" i="1">
                        <a:latin typeface="Cambria Math" panose="02040503050406030204" pitchFamily="18" charset="0"/>
                      </a:rPr>
                      <m:t>0.36 </m:t>
                    </m:r>
                  </m:oMath>
                </a14:m>
                <a:r>
                  <a:rPr lang="en-US" altLang="zh-TW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altLang="zh-TW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STEM</a:t>
                </a:r>
                <a:r>
                  <a:rPr lang="zh-TW" alt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TW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learning purposes</a:t>
                </a:r>
                <a:r>
                  <a:rPr lang="en-US" altLang="zh-TW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altLang="zh-TW" sz="2800" dirty="0"/>
                  <a:t> </a:t>
                </a:r>
                <a14:m>
                  <m:oMath xmlns:m="http://schemas.openxmlformats.org/officeDocument/2006/math">
                    <m:r>
                      <a:rPr lang="en-US" altLang="zh-TW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US" altLang="zh-TW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altLang="zh-TW" sz="2800" i="1">
                        <a:latin typeface="Cambria Math" panose="02040503050406030204" pitchFamily="18" charset="0"/>
                      </a:rPr>
                      <m:t>0.35 </m:t>
                    </m:r>
                    <m:r>
                      <m:rPr>
                        <m:nor/>
                      </m:rPr>
                      <a:rPr lang="en-US" altLang="zh-TW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altLang="zh-TW" sz="28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Self</m:t>
                    </m:r>
                    <m:r>
                      <m:rPr>
                        <m:nor/>
                      </m:rPr>
                      <a:rPr lang="en-US" altLang="zh-TW" sz="28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en-US" altLang="zh-TW" sz="28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efficacy</m:t>
                    </m:r>
                    <m:r>
                      <m:rPr>
                        <m:nor/>
                      </m:rPr>
                      <a:rPr lang="en-US" altLang="zh-TW" sz="28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zh-TW" sz="28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in</m:t>
                    </m:r>
                    <m:r>
                      <m:rPr>
                        <m:nor/>
                      </m:rPr>
                      <a:rPr lang="en-US" altLang="zh-TW" sz="28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zh-TW" sz="28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Engineering</m:t>
                    </m:r>
                    <m:r>
                      <m:rPr>
                        <m:nor/>
                      </m:rPr>
                      <a:rPr lang="en-US" altLang="zh-TW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altLang="zh-TW" sz="2800" i="1">
                        <a:latin typeface="Cambria Math" panose="02040503050406030204" pitchFamily="18" charset="0"/>
                      </a:rPr>
                      <m:t>+0.16</m:t>
                    </m:r>
                  </m:oMath>
                </a14:m>
                <a:r>
                  <a:rPr lang="en-US" altLang="zh-TW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altLang="zh-TW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Self-efficacy in Science</a:t>
                </a:r>
                <a:r>
                  <a:rPr lang="en-US" altLang="zh-TW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altLang="zh-TW" sz="2800" dirty="0"/>
                  <a:t> </a:t>
                </a:r>
                <a14:m>
                  <m:oMath xmlns:m="http://schemas.openxmlformats.org/officeDocument/2006/math">
                    <m:r>
                      <a:rPr lang="en-US" altLang="zh-TW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altLang="zh-TW" sz="2800" dirty="0"/>
                  <a:t> </a:t>
                </a:r>
                <a14:m>
                  <m:oMath xmlns:m="http://schemas.openxmlformats.org/officeDocument/2006/math">
                    <m:r>
                      <a:rPr lang="en-US" altLang="zh-TW" sz="2800" i="1">
                        <a:latin typeface="Cambria Math" panose="02040503050406030204" pitchFamily="18" charset="0"/>
                      </a:rPr>
                      <m:t>0.15</m:t>
                    </m:r>
                    <m:d>
                      <m:dPr>
                        <m:ctrlPr>
                          <a:rPr lang="en-US" altLang="zh-TW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TW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Leisure</m:t>
                        </m:r>
                        <m:r>
                          <a:rPr lang="en-US" altLang="zh-TW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altLang="zh-TW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activities</m:t>
                        </m:r>
                      </m:e>
                    </m:d>
                  </m:oMath>
                </a14:m>
                <a:endParaRPr lang="en-US" altLang="zh-TW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文字方塊 11">
                <a:extLst>
                  <a:ext uri="{FF2B5EF4-FFF2-40B4-BE49-F238E27FC236}">
                    <a16:creationId xmlns:a16="http://schemas.microsoft.com/office/drawing/2014/main" id="{A1CD413A-4B48-40EA-B16F-F6185F5F21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2547868"/>
                <a:ext cx="10442863" cy="1384995"/>
              </a:xfrm>
              <a:prstGeom prst="rect">
                <a:avLst/>
              </a:prstGeom>
              <a:blipFill>
                <a:blip r:embed="rId3"/>
                <a:stretch>
                  <a:fillRect l="-1226" t="-5286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105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xmlns="" id="{E0E9E66F-EF38-4ABD-A999-513E61B90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318923"/>
          </a:xfrm>
        </p:spPr>
        <p:txBody>
          <a:bodyPr>
            <a:normAutofit/>
          </a:bodyPr>
          <a:lstStyle/>
          <a:p>
            <a:r>
              <a:rPr lang="en-US" altLang="zh-TW" sz="4400" dirty="0">
                <a:latin typeface="Arial" panose="020B0604020202020204" pitchFamily="34" charset="0"/>
                <a:cs typeface="Arial" panose="020B0604020202020204" pitchFamily="34" charset="0"/>
              </a:rPr>
              <a:t>Part 3: </a:t>
            </a:r>
            <a:r>
              <a:rPr lang="en-US" altLang="zh-TW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Teachers</a:t>
            </a:r>
            <a:r>
              <a:rPr lang="en-US" altLang="zh-TW" sz="4400" dirty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US" altLang="zh-TW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Beliefs </a:t>
            </a:r>
            <a:r>
              <a:rPr lang="en-US" altLang="zh-TW" sz="4400" dirty="0">
                <a:latin typeface="Arial" panose="020B0604020202020204" pitchFamily="34" charset="0"/>
                <a:cs typeface="Arial" panose="020B0604020202020204" pitchFamily="34" charset="0"/>
              </a:rPr>
              <a:t>about STEM </a:t>
            </a:r>
            <a:r>
              <a:rPr lang="en-US" altLang="zh-TW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Education</a:t>
            </a:r>
            <a:endParaRPr lang="zh-TW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xmlns="" id="{E5D41918-7FE9-4819-A2D8-D60694122E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9572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EBDFB893-9AA8-45A6-9585-FE2A56602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Questionnaire: </a:t>
            </a:r>
            <a:r>
              <a:rPr lang="en-US" altLang="zh-TW" dirty="0"/>
              <a:t>STEM Teachers’ Teaching Beliefs Investigation Questionnaire, </a:t>
            </a:r>
            <a:r>
              <a:rPr lang="en-US" altLang="zh-TW" dirty="0" smtClean="0"/>
              <a:t>STEM-TTBIQ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215928E4-0DF5-47E1-9C24-E597269372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/>
            <a:r>
              <a:rPr lang="en-US" altLang="zh-TW" sz="3200" dirty="0" smtClean="0"/>
              <a:t>5-point </a:t>
            </a:r>
            <a:r>
              <a:rPr lang="en-US" altLang="zh-TW" sz="3200" dirty="0"/>
              <a:t>Liker scale.</a:t>
            </a:r>
          </a:p>
          <a:p>
            <a:pPr lvl="1"/>
            <a:r>
              <a:rPr lang="en-US" altLang="zh-TW" sz="3200" dirty="0" smtClean="0"/>
              <a:t>Five </a:t>
            </a:r>
            <a:r>
              <a:rPr lang="en-US" altLang="zh-TW" sz="3200" dirty="0"/>
              <a:t>parts </a:t>
            </a:r>
            <a:r>
              <a:rPr lang="en-US" altLang="zh-TW" sz="3200" dirty="0" smtClean="0"/>
              <a:t>in the </a:t>
            </a:r>
            <a:r>
              <a:rPr lang="en-US" altLang="zh-TW" sz="3200" dirty="0"/>
              <a:t>STEM-TTBIQ: </a:t>
            </a:r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en-US" altLang="zh-TW" sz="3200" dirty="0" smtClean="0"/>
              <a:t>(</a:t>
            </a:r>
            <a:r>
              <a:rPr lang="en-US" altLang="zh-TW" sz="3200" dirty="0"/>
              <a:t>1)</a:t>
            </a:r>
            <a:r>
              <a:rPr lang="zh-TW" altLang="en-US" sz="3200" dirty="0"/>
              <a:t> </a:t>
            </a:r>
            <a:r>
              <a:rPr lang="en-US" altLang="zh-TW" sz="3200" dirty="0"/>
              <a:t>understanding of STEM </a:t>
            </a:r>
            <a:r>
              <a:rPr lang="en-US" altLang="zh-TW" sz="3200" dirty="0" smtClean="0"/>
              <a:t>teaching (strategy A, B, C) </a:t>
            </a:r>
            <a:br>
              <a:rPr lang="en-US" altLang="zh-TW" sz="3200" dirty="0" smtClean="0"/>
            </a:br>
            <a:r>
              <a:rPr lang="en-US" altLang="zh-TW" sz="3200" dirty="0" smtClean="0"/>
              <a:t>(</a:t>
            </a:r>
            <a:r>
              <a:rPr lang="en-US" altLang="zh-TW" sz="3200" dirty="0"/>
              <a:t>2) </a:t>
            </a:r>
            <a:r>
              <a:rPr lang="en-US" altLang="zh-TW" sz="3200" dirty="0" smtClean="0"/>
              <a:t>teachers</a:t>
            </a:r>
            <a:r>
              <a:rPr lang="en-US" altLang="zh-TW" sz="3200" dirty="0"/>
              <a:t>’ </a:t>
            </a:r>
            <a:r>
              <a:rPr lang="en-US" altLang="zh-TW" sz="3200" dirty="0" smtClean="0"/>
              <a:t>background (e.g., </a:t>
            </a:r>
            <a:r>
              <a:rPr lang="en-US" altLang="zh-TW" sz="3200" dirty="0"/>
              <a:t>teaching subject, </a:t>
            </a:r>
            <a:r>
              <a:rPr lang="en-US" altLang="zh-TW" sz="3200" dirty="0" smtClean="0"/>
              <a:t>seniority</a:t>
            </a:r>
            <a:r>
              <a:rPr lang="en-US" altLang="zh-TW" sz="3200" dirty="0"/>
              <a:t>)</a:t>
            </a:r>
            <a:br>
              <a:rPr lang="en-US" altLang="zh-TW" sz="3200" dirty="0"/>
            </a:br>
            <a:r>
              <a:rPr lang="en-US" altLang="zh-TW" sz="3200" dirty="0"/>
              <a:t>(3) the experience of STEM </a:t>
            </a:r>
            <a:r>
              <a:rPr lang="en-US" altLang="zh-TW" sz="3200" dirty="0" smtClean="0"/>
              <a:t>teaching (with or without)</a:t>
            </a:r>
            <a:br>
              <a:rPr lang="en-US" altLang="zh-TW" sz="3200" dirty="0" smtClean="0"/>
            </a:br>
            <a:r>
              <a:rPr lang="en-US" altLang="zh-TW" sz="3200" dirty="0" smtClean="0"/>
              <a:t>(4)STEM educational goals (e.g., </a:t>
            </a:r>
            <a:r>
              <a:rPr lang="en-US" altLang="zh-TW" sz="3200" dirty="0">
                <a:ea typeface="SimSun" panose="02010600030101010101" pitchFamily="2" charset="-122"/>
              </a:rPr>
              <a:t>21</a:t>
            </a:r>
            <a:r>
              <a:rPr lang="en-US" altLang="zh-TW" sz="3200" baseline="30000" dirty="0">
                <a:ea typeface="SimSun" panose="02010600030101010101" pitchFamily="2" charset="-122"/>
              </a:rPr>
              <a:t>st</a:t>
            </a:r>
            <a:r>
              <a:rPr lang="en-US" altLang="zh-TW" sz="3200" dirty="0">
                <a:ea typeface="SimSun" panose="02010600030101010101" pitchFamily="2" charset="-122"/>
              </a:rPr>
              <a:t> Century Skills</a:t>
            </a:r>
            <a:r>
              <a:rPr lang="zh-TW" altLang="en-US" sz="3200" dirty="0">
                <a:ea typeface="SimSun" panose="02010600030101010101" pitchFamily="2" charset="-122"/>
              </a:rPr>
              <a:t> </a:t>
            </a:r>
            <a:r>
              <a:rPr lang="en-US" altLang="zh-TW" sz="3200" dirty="0" smtClean="0"/>
              <a:t>) </a:t>
            </a:r>
            <a:br>
              <a:rPr lang="en-US" altLang="zh-TW" sz="3200" dirty="0" smtClean="0"/>
            </a:br>
            <a:r>
              <a:rPr lang="en-US" altLang="zh-TW" sz="3200" dirty="0" smtClean="0"/>
              <a:t>(</a:t>
            </a:r>
            <a:r>
              <a:rPr lang="en-US" altLang="zh-TW" sz="3200" dirty="0"/>
              <a:t>5</a:t>
            </a:r>
            <a:r>
              <a:rPr lang="en-US" altLang="zh-TW" sz="3200" dirty="0" smtClean="0"/>
              <a:t>) </a:t>
            </a:r>
            <a:r>
              <a:rPr lang="en-US" altLang="zh-TW" sz="3200" dirty="0"/>
              <a:t>self-efficacy of STEM </a:t>
            </a:r>
            <a:r>
              <a:rPr lang="en-US" altLang="zh-TW" sz="3200" dirty="0" smtClean="0"/>
              <a:t>teaching</a:t>
            </a:r>
            <a:br>
              <a:rPr lang="en-US" altLang="zh-TW" sz="3200" dirty="0" smtClean="0"/>
            </a:br>
            <a:endParaRPr lang="en-US" altLang="zh-TW" sz="3200" dirty="0"/>
          </a:p>
          <a:p>
            <a:pPr lvl="1"/>
            <a:r>
              <a:rPr lang="en-US" altLang="zh-TW" sz="3200" dirty="0"/>
              <a:t>The Cronbach’s α </a:t>
            </a:r>
            <a:r>
              <a:rPr lang="en-US" altLang="zh-TW" sz="3200" dirty="0" smtClean="0">
                <a:solidFill>
                  <a:srgbClr val="FF0000"/>
                </a:solidFill>
              </a:rPr>
              <a:t>&gt; 0.8</a:t>
            </a:r>
            <a:r>
              <a:rPr lang="en-US" altLang="zh-TW" sz="3200" dirty="0" smtClean="0"/>
              <a:t> (all </a:t>
            </a:r>
            <a:r>
              <a:rPr lang="en-US" altLang="zh-TW" sz="3200" dirty="0"/>
              <a:t>items in the </a:t>
            </a:r>
            <a:r>
              <a:rPr lang="en-US" altLang="zh-TW" sz="3200" dirty="0" smtClean="0"/>
              <a:t>STEM-TTBIQ)</a:t>
            </a:r>
          </a:p>
          <a:p>
            <a:pPr lvl="1"/>
            <a:r>
              <a:rPr lang="en-US" altLang="zh-TW" sz="3200" dirty="0" smtClean="0"/>
              <a:t>Exploratory </a:t>
            </a:r>
            <a:r>
              <a:rPr lang="en-US" altLang="zh-TW" sz="3200" dirty="0"/>
              <a:t>factor analysis (EFA) indicated that the factors explained </a:t>
            </a:r>
            <a:r>
              <a:rPr lang="en-US" altLang="zh-TW" sz="3200" dirty="0">
                <a:solidFill>
                  <a:srgbClr val="FF0000"/>
                </a:solidFill>
              </a:rPr>
              <a:t>62% of the </a:t>
            </a:r>
            <a:r>
              <a:rPr lang="en-US" altLang="zh-TW" sz="3200" dirty="0" smtClean="0">
                <a:solidFill>
                  <a:srgbClr val="FF0000"/>
                </a:solidFill>
              </a:rPr>
              <a:t>variance of teachers’ self efficacy</a:t>
            </a:r>
            <a:r>
              <a:rPr lang="en-US" altLang="zh-TW" sz="3200" dirty="0" smtClean="0"/>
              <a:t>. </a:t>
            </a:r>
            <a:endParaRPr lang="en-US" altLang="zh-TW" sz="3200" dirty="0"/>
          </a:p>
          <a:p>
            <a:pPr lvl="1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8945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4B30780F-5E47-4A06-9D9E-0C4CB7D60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Sampling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62846A9E-A47F-4358-919E-458DDC02BA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966" y="1507573"/>
            <a:ext cx="10515600" cy="4351338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S</a:t>
            </a:r>
            <a:r>
              <a:rPr lang="en-US" altLang="zh-TW" sz="3200" dirty="0" smtClean="0"/>
              <a:t>tratified </a:t>
            </a:r>
            <a:r>
              <a:rPr lang="en-US" altLang="zh-TW" sz="3200" dirty="0"/>
              <a:t>R</a:t>
            </a:r>
            <a:r>
              <a:rPr lang="en-US" altLang="zh-TW" sz="3200" dirty="0" smtClean="0"/>
              <a:t>andom </a:t>
            </a:r>
            <a:r>
              <a:rPr lang="en-US" altLang="zh-TW" sz="3200" dirty="0"/>
              <a:t>S</a:t>
            </a:r>
            <a:r>
              <a:rPr lang="en-US" altLang="zh-TW" sz="3200" dirty="0" smtClean="0"/>
              <a:t>ampling based on locations (all science</a:t>
            </a:r>
            <a:r>
              <a:rPr lang="en-US" altLang="zh-TW" sz="3200" dirty="0"/>
              <a:t>, technology, and mathematics secondary teachers in </a:t>
            </a:r>
            <a:r>
              <a:rPr lang="en-US" altLang="zh-TW" sz="3200" dirty="0" smtClean="0"/>
              <a:t>a </a:t>
            </a:r>
            <a:r>
              <a:rPr lang="en-US" altLang="zh-TW" sz="3200" dirty="0" smtClean="0"/>
              <a:t>randomly-selected </a:t>
            </a:r>
            <a:r>
              <a:rPr lang="en-US" altLang="zh-TW" sz="3200" dirty="0" smtClean="0"/>
              <a:t>school)</a:t>
            </a:r>
            <a:endParaRPr lang="en-US" altLang="zh-TW" sz="3200" dirty="0"/>
          </a:p>
          <a:p>
            <a:r>
              <a:rPr lang="en-US" altLang="zh-TW" sz="3200" dirty="0" smtClean="0"/>
              <a:t>The valid </a:t>
            </a:r>
            <a:r>
              <a:rPr lang="en-US" altLang="zh-TW" sz="3200" dirty="0"/>
              <a:t>sample </a:t>
            </a:r>
            <a:r>
              <a:rPr lang="en-US" altLang="zh-TW" sz="3200" dirty="0" smtClean="0"/>
              <a:t>size = </a:t>
            </a:r>
            <a:r>
              <a:rPr lang="en-US" altLang="zh-TW" sz="3200" dirty="0"/>
              <a:t>653 </a:t>
            </a:r>
            <a:r>
              <a:rPr lang="en-US" altLang="zh-TW" sz="3200" dirty="0" smtClean="0"/>
              <a:t>(705 - 52 invalid)</a:t>
            </a:r>
            <a:endParaRPr lang="zh-TW" altLang="en-US" sz="3200" dirty="0"/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xmlns="" id="{5083753B-16EB-4DFF-ADBA-A804581A998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61944486"/>
              </p:ext>
            </p:extLst>
          </p:nvPr>
        </p:nvGraphicFramePr>
        <p:xfrm>
          <a:off x="1228056" y="3948285"/>
          <a:ext cx="9735888" cy="2391705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3245296">
                  <a:extLst>
                    <a:ext uri="{9D8B030D-6E8A-4147-A177-3AD203B41FA5}">
                      <a16:colId xmlns:a16="http://schemas.microsoft.com/office/drawing/2014/main" xmlns="" val="629949725"/>
                    </a:ext>
                  </a:extLst>
                </a:gridCol>
                <a:gridCol w="3245296">
                  <a:extLst>
                    <a:ext uri="{9D8B030D-6E8A-4147-A177-3AD203B41FA5}">
                      <a16:colId xmlns:a16="http://schemas.microsoft.com/office/drawing/2014/main" xmlns="" val="1217706730"/>
                    </a:ext>
                  </a:extLst>
                </a:gridCol>
                <a:gridCol w="3245296">
                  <a:extLst>
                    <a:ext uri="{9D8B030D-6E8A-4147-A177-3AD203B41FA5}">
                      <a16:colId xmlns:a16="http://schemas.microsoft.com/office/drawing/2014/main" xmlns="" val="3068659218"/>
                    </a:ext>
                  </a:extLst>
                </a:gridCol>
              </a:tblGrid>
              <a:tr h="135538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STEM teaching Experience </a:t>
                      </a:r>
                      <a:endParaRPr lang="zh-TW" altLang="en-US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TW" sz="28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Respondents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TW" sz="28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Valid samples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259627664"/>
                  </a:ext>
                </a:extLst>
              </a:tr>
              <a:tr h="51203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Yes</a:t>
                      </a:r>
                      <a:endParaRPr lang="zh-TW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</a:t>
                      </a:r>
                      <a:endParaRPr lang="en-US" altLang="zh-TW" sz="2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altLang="zh-TW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653</a:t>
                      </a:r>
                      <a:endParaRPr lang="en-US" altLang="zh-TW" sz="2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37293996"/>
                  </a:ext>
                </a:extLst>
              </a:tr>
              <a:tr h="51203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</a:t>
                      </a:r>
                      <a:endParaRPr lang="zh-TW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TW" sz="28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</a:t>
                      </a:r>
                      <a:endParaRPr lang="en-US" altLang="zh-TW" sz="2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zh-TW" altLang="en-US" sz="2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103201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8173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15AEC047-D7E8-4ADF-95EF-CCEEEBC4C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Preliminary </a:t>
            </a:r>
            <a:r>
              <a:rPr lang="en-US" altLang="zh-TW" dirty="0" smtClean="0"/>
              <a:t>Findings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32B3BD81-F9F2-429C-B880-90674E580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/>
              <a:t>STEM teachers’ understanding of STEM education</a:t>
            </a:r>
            <a:endParaRPr lang="zh-TW" altLang="en-US" dirty="0"/>
          </a:p>
        </p:txBody>
      </p:sp>
      <p:graphicFrame>
        <p:nvGraphicFramePr>
          <p:cNvPr id="7" name="圖表 6">
            <a:extLst>
              <a:ext uri="{FF2B5EF4-FFF2-40B4-BE49-F238E27FC236}">
                <a16:creationId xmlns:a16="http://schemas.microsoft.com/office/drawing/2014/main" xmlns="" id="{DAD3C7E0-C2E7-48A7-8CE0-1927E6E5BE3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6946787"/>
              </p:ext>
            </p:extLst>
          </p:nvPr>
        </p:nvGraphicFramePr>
        <p:xfrm>
          <a:off x="526632" y="2302043"/>
          <a:ext cx="10217568" cy="4555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文字方塊 7">
            <a:extLst>
              <a:ext uri="{FF2B5EF4-FFF2-40B4-BE49-F238E27FC236}">
                <a16:creationId xmlns:a16="http://schemas.microsoft.com/office/drawing/2014/main" xmlns="" id="{F5F93103-78F9-4B22-A182-C4550C65D3F6}"/>
              </a:ext>
            </a:extLst>
          </p:cNvPr>
          <p:cNvSpPr txBox="1"/>
          <p:nvPr/>
        </p:nvSpPr>
        <p:spPr>
          <a:xfrm>
            <a:off x="8973053" y="2951789"/>
            <a:ext cx="3058527" cy="14465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teachers expect to </a:t>
            </a:r>
            <a:r>
              <a:rPr lang="en-US" altLang="zh-TW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altLang="zh-TW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strategy C 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their </a:t>
            </a:r>
            <a:r>
              <a:rPr lang="en-US" altLang="zh-TW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STEM courses 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l-GR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χ</a:t>
            </a:r>
            <a:r>
              <a:rPr lang="en-US" altLang="zh-TW" sz="2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(3) = 319.319, p &lt; .01 ). </a:t>
            </a:r>
            <a:endParaRPr lang="zh-TW" alt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xmlns="" id="{FE7CD838-2CE7-466E-92AA-7ABF258B692E}"/>
              </a:ext>
            </a:extLst>
          </p:cNvPr>
          <p:cNvSpPr txBox="1"/>
          <p:nvPr/>
        </p:nvSpPr>
        <p:spPr>
          <a:xfrm>
            <a:off x="8959768" y="4730413"/>
            <a:ext cx="3058527" cy="11079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teachers adopt </a:t>
            </a:r>
            <a:r>
              <a:rPr lang="en-US" altLang="zh-TW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strategy A in </a:t>
            </a:r>
            <a:r>
              <a:rPr lang="en-US" altLang="zh-TW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schools 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l-GR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χ</a:t>
            </a:r>
            <a:r>
              <a:rPr lang="en-US" altLang="zh-TW" sz="2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(3) = 300.513, p &lt; .01 ). </a:t>
            </a:r>
            <a:endParaRPr lang="zh-TW" alt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xmlns="" id="{B39B6845-39F3-4AF2-99E2-39E27B9C9BED}"/>
              </a:ext>
            </a:extLst>
          </p:cNvPr>
          <p:cNvSpPr txBox="1"/>
          <p:nvPr/>
        </p:nvSpPr>
        <p:spPr>
          <a:xfrm>
            <a:off x="8933196" y="130766"/>
            <a:ext cx="3111669" cy="65248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TW" sz="2200" b="1" u="sng" dirty="0"/>
              <a:t>Strategy A</a:t>
            </a:r>
            <a:r>
              <a:rPr lang="en-US" altLang="zh-TW" sz="2200" dirty="0"/>
              <a:t>: 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Teachers </a:t>
            </a:r>
            <a:r>
              <a:rPr lang="en-US" altLang="zh-TW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instruct individual 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separately but prepare STEM lessons together</a:t>
            </a:r>
          </a:p>
          <a:p>
            <a:endParaRPr lang="en-US" altLang="zh-TW" sz="2200" dirty="0"/>
          </a:p>
          <a:p>
            <a:r>
              <a:rPr lang="en-US" altLang="zh-TW" sz="2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Strategy B: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tech teacher is the main instructor and other subject teachers help guide students’ 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STEM </a:t>
            </a:r>
            <a:r>
              <a:rPr lang="en-US" altLang="zh-TW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during enacting </a:t>
            </a:r>
            <a:r>
              <a:rPr lang="en-US" altLang="zh-TW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STEM </a:t>
            </a:r>
            <a:r>
              <a:rPr lang="en-US" altLang="zh-TW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lessons </a:t>
            </a:r>
            <a:endParaRPr lang="en-US" altLang="zh-TW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TW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TW" sz="2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Strategy C</a:t>
            </a:r>
            <a:r>
              <a:rPr lang="en-US" altLang="zh-TW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All t</a:t>
            </a:r>
            <a:r>
              <a:rPr lang="en-US" altLang="zh-TW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eachers prepare integrated STEM lessons based on the project-based learning approach and enact as team-teaching</a:t>
            </a:r>
            <a:endParaRPr lang="en-US" altLang="zh-TW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456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 animBg="1"/>
      <p:bldP spid="9" grpId="0" animBg="1"/>
      <p:bldP spid="11" grpId="0" animBg="1"/>
      <p:bldP spid="1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39D4A522-3F3D-4106-A343-FE5F028C4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Preliminary findings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17CF364F-9754-48BA-8191-B32221C252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71414" cy="4351338"/>
          </a:xfrm>
        </p:spPr>
        <p:txBody>
          <a:bodyPr/>
          <a:lstStyle/>
          <a:p>
            <a:r>
              <a:rPr lang="en-US" altLang="zh-TW" dirty="0"/>
              <a:t>STEM teachers’ perceptions of STEM education goals</a:t>
            </a:r>
            <a:endParaRPr lang="zh-TW" altLang="en-US" dirty="0"/>
          </a:p>
        </p:txBody>
      </p:sp>
      <p:grpSp>
        <p:nvGrpSpPr>
          <p:cNvPr id="11" name="群組 10">
            <a:extLst>
              <a:ext uri="{FF2B5EF4-FFF2-40B4-BE49-F238E27FC236}">
                <a16:creationId xmlns:a16="http://schemas.microsoft.com/office/drawing/2014/main" xmlns="" id="{624B2038-3F5D-4CBE-8C52-0D6D58D105DB}"/>
              </a:ext>
            </a:extLst>
          </p:cNvPr>
          <p:cNvGrpSpPr/>
          <p:nvPr/>
        </p:nvGrpSpPr>
        <p:grpSpPr>
          <a:xfrm>
            <a:off x="838200" y="2714851"/>
            <a:ext cx="10003972" cy="3597049"/>
            <a:chOff x="1094015" y="2579913"/>
            <a:chExt cx="10003972" cy="3597049"/>
          </a:xfrm>
        </p:grpSpPr>
        <p:sp>
          <p:nvSpPr>
            <p:cNvPr id="6" name="矩形: 圓角 5">
              <a:extLst>
                <a:ext uri="{FF2B5EF4-FFF2-40B4-BE49-F238E27FC236}">
                  <a16:creationId xmlns:a16="http://schemas.microsoft.com/office/drawing/2014/main" xmlns="" id="{025E4F47-824F-4C8C-A5D3-35F1F58BF01D}"/>
                </a:ext>
              </a:extLst>
            </p:cNvPr>
            <p:cNvSpPr/>
            <p:nvPr/>
          </p:nvSpPr>
          <p:spPr>
            <a:xfrm>
              <a:off x="1094015" y="2579913"/>
              <a:ext cx="4675414" cy="359704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>
                <a:spcBef>
                  <a:spcPts val="600"/>
                </a:spcBef>
              </a:pPr>
              <a:r>
                <a:rPr lang="en-US" altLang="zh-TW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Independent variable: </a:t>
              </a:r>
            </a:p>
            <a:p>
              <a:pPr algn="ctr">
                <a:spcBef>
                  <a:spcPts val="600"/>
                </a:spcBef>
              </a:pPr>
              <a:r>
                <a:rPr lang="en-US" altLang="zh-TW" sz="2600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STEM teaching experience</a:t>
              </a:r>
            </a:p>
            <a:p>
              <a:pPr algn="ctr">
                <a:spcBef>
                  <a:spcPts val="600"/>
                </a:spcBef>
              </a:pPr>
              <a:r>
                <a:rPr lang="en-US" altLang="zh-TW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No </a:t>
              </a:r>
              <a:r>
                <a:rPr lang="en-US" altLang="zh-TW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vs. Yes</a:t>
              </a:r>
            </a:p>
            <a:p>
              <a:pPr algn="ctr">
                <a:spcBef>
                  <a:spcPts val="600"/>
                </a:spcBef>
              </a:pPr>
              <a:r>
                <a:rPr lang="en-US" altLang="zh-TW" sz="2600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Teaching strategy</a:t>
              </a:r>
            </a:p>
            <a:p>
              <a:pPr algn="ctr">
                <a:spcBef>
                  <a:spcPts val="600"/>
                </a:spcBef>
              </a:pPr>
              <a:r>
                <a:rPr lang="en-US" altLang="zh-TW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vs. B vs. C</a:t>
              </a:r>
            </a:p>
            <a:p>
              <a:pPr algn="ctr">
                <a:spcBef>
                  <a:spcPts val="600"/>
                </a:spcBef>
              </a:pPr>
              <a:endParaRPr lang="zh-TW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矩形: 圓角 7">
              <a:extLst>
                <a:ext uri="{FF2B5EF4-FFF2-40B4-BE49-F238E27FC236}">
                  <a16:creationId xmlns:a16="http://schemas.microsoft.com/office/drawing/2014/main" xmlns="" id="{C457BA7F-8E2D-46EE-A727-BEBB509D1592}"/>
                </a:ext>
              </a:extLst>
            </p:cNvPr>
            <p:cNvSpPr/>
            <p:nvPr/>
          </p:nvSpPr>
          <p:spPr>
            <a:xfrm>
              <a:off x="6422573" y="2579913"/>
              <a:ext cx="4675414" cy="359704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>
                <a:spcBef>
                  <a:spcPts val="600"/>
                </a:spcBef>
              </a:pPr>
              <a:r>
                <a:rPr lang="en-US" altLang="zh-TW" sz="3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Dependent variables: </a:t>
              </a:r>
            </a:p>
            <a:p>
              <a:pPr algn="ctr">
                <a:spcBef>
                  <a:spcPts val="600"/>
                </a:spcBef>
              </a:pPr>
              <a:r>
                <a:rPr lang="en-US" altLang="zh-TW" sz="2600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Goals of STEM education</a:t>
              </a:r>
            </a:p>
            <a:p>
              <a:pPr algn="ctr">
                <a:spcBef>
                  <a:spcPts val="600"/>
                </a:spcBef>
              </a:pPr>
              <a:endParaRPr lang="en-US" altLang="zh-TW" sz="2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171450" indent="-171450"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en-US" altLang="zh-TW" sz="2400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Times New Roman" panose="02020603050405020304" pitchFamily="18" charset="0"/>
                </a:rPr>
                <a:t>21</a:t>
              </a:r>
              <a:r>
                <a:rPr lang="en-US" altLang="zh-TW" sz="2400" baseline="30000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Times New Roman" panose="02020603050405020304" pitchFamily="18" charset="0"/>
                </a:rPr>
                <a:t>st</a:t>
              </a:r>
              <a:r>
                <a:rPr lang="en-US" altLang="zh-TW" sz="2400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Times New Roman" panose="02020603050405020304" pitchFamily="18" charset="0"/>
                </a:rPr>
                <a:t> Century Skills</a:t>
              </a:r>
              <a:r>
                <a:rPr lang="zh-TW" altLang="en-US" sz="2400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TW" sz="2400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Times New Roman" panose="02020603050405020304" pitchFamily="18" charset="0"/>
                </a:rPr>
                <a:t>(8</a:t>
              </a:r>
              <a:r>
                <a:rPr lang="zh-TW" altLang="en-US" sz="2400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TW" sz="2400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Times New Roman" panose="02020603050405020304" pitchFamily="18" charset="0"/>
                </a:rPr>
                <a:t>items)</a:t>
              </a:r>
              <a:endParaRPr lang="zh-TW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171450" indent="-171450"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en-US" altLang="zh-TW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STEM Literacy (4 items)</a:t>
              </a:r>
              <a:endParaRPr lang="zh-TW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171450" indent="-171450"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en-US" altLang="zh-TW" sz="2400" dirty="0">
                  <a:effectLst/>
                  <a:latin typeface="Times New Roman" panose="02020603050405020304" pitchFamily="18" charset="0"/>
                  <a:ea typeface="SimSun" panose="02010600030101010101" pitchFamily="2" charset="-122"/>
                  <a:cs typeface="Times New Roman" panose="02020603050405020304" pitchFamily="18" charset="0"/>
                </a:rPr>
                <a:t>Transformative Competency in Problem Solving (5 items)</a:t>
              </a:r>
              <a:endParaRPr lang="zh-TW" altLang="zh-TW" sz="24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endParaRPr>
            </a:p>
            <a:p>
              <a:pPr algn="ctr">
                <a:spcBef>
                  <a:spcPts val="600"/>
                </a:spcBef>
              </a:pPr>
              <a:endParaRPr lang="zh-TW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" name="直線單箭頭接點 9">
              <a:extLst>
                <a:ext uri="{FF2B5EF4-FFF2-40B4-BE49-F238E27FC236}">
                  <a16:creationId xmlns:a16="http://schemas.microsoft.com/office/drawing/2014/main" xmlns="" id="{02A74A6A-5D8E-4295-8A9F-55D8806C30E3}"/>
                </a:ext>
              </a:extLst>
            </p:cNvPr>
            <p:cNvCxnSpPr>
              <a:stCxn id="6" idx="3"/>
              <a:endCxn id="8" idx="1"/>
            </p:cNvCxnSpPr>
            <p:nvPr/>
          </p:nvCxnSpPr>
          <p:spPr>
            <a:xfrm>
              <a:off x="5769429" y="4378438"/>
              <a:ext cx="653144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62240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C320B639-2AFD-4465-A74A-613009285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Preliminary findings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E87F8E61-C494-4AA6-AF2D-B35BFA5505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7252"/>
            <a:ext cx="10515600" cy="4639711"/>
          </a:xfrm>
        </p:spPr>
        <p:txBody>
          <a:bodyPr/>
          <a:lstStyle/>
          <a:p>
            <a:r>
              <a:rPr lang="en-US" altLang="zh-TW" dirty="0"/>
              <a:t>C</a:t>
            </a:r>
            <a:r>
              <a:rPr lang="en-US" altLang="zh-TW" dirty="0" smtClean="0"/>
              <a:t>ompare </a:t>
            </a:r>
            <a:r>
              <a:rPr lang="en-US" altLang="zh-TW" dirty="0"/>
              <a:t>different STEM teaching experience teachers’ recognitions in STEM education goals (total scores for each dimension: 40, 20, 25 separately)</a:t>
            </a:r>
            <a:endParaRPr lang="zh-TW" altLang="en-US" dirty="0"/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xmlns="" id="{6B1B8EF6-949E-44FF-AC15-B7B1B54A18D5}"/>
              </a:ext>
            </a:extLst>
          </p:cNvPr>
          <p:cNvGrpSpPr/>
          <p:nvPr/>
        </p:nvGrpSpPr>
        <p:grpSpPr>
          <a:xfrm>
            <a:off x="998576" y="3130550"/>
            <a:ext cx="3130679" cy="3362325"/>
            <a:chOff x="955545" y="2823734"/>
            <a:chExt cx="3130679" cy="3362325"/>
          </a:xfrm>
        </p:grpSpPr>
        <p:graphicFrame>
          <p:nvGraphicFramePr>
            <p:cNvPr id="29" name="圖表 28">
              <a:extLst>
                <a:ext uri="{FF2B5EF4-FFF2-40B4-BE49-F238E27FC236}">
                  <a16:creationId xmlns:a16="http://schemas.microsoft.com/office/drawing/2014/main" xmlns="" id="{9ADCEBC3-BE45-4221-9D16-FF5EA074ECE3}"/>
                </a:ext>
              </a:extLst>
            </p:cNvPr>
            <p:cNvGraphicFramePr>
              <a:graphicFrameLocks/>
            </p:cNvGraphicFramePr>
            <p:nvPr>
              <p:extLst/>
            </p:nvPr>
          </p:nvGraphicFramePr>
          <p:xfrm>
            <a:off x="955545" y="2823734"/>
            <a:ext cx="3057524" cy="336232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4" name="文字方塊 13">
              <a:extLst>
                <a:ext uri="{FF2B5EF4-FFF2-40B4-BE49-F238E27FC236}">
                  <a16:creationId xmlns:a16="http://schemas.microsoft.com/office/drawing/2014/main" xmlns="" id="{49F1ED7A-ADF1-4804-9768-D1A6303CE034}"/>
                </a:ext>
              </a:extLst>
            </p:cNvPr>
            <p:cNvSpPr txBox="1"/>
            <p:nvPr/>
          </p:nvSpPr>
          <p:spPr>
            <a:xfrm>
              <a:off x="1352550" y="5137306"/>
              <a:ext cx="2733674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altLang="zh-TW" sz="2200" i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zh-TW" sz="22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2.17, </a:t>
              </a:r>
              <a:r>
                <a:rPr lang="en-US" altLang="zh-TW" sz="2200" i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en-US" altLang="zh-TW" sz="22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0.03</a:t>
              </a:r>
              <a:endParaRPr lang="zh-TW" altLang="zh-TW" sz="2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" name="群組 4">
            <a:extLst>
              <a:ext uri="{FF2B5EF4-FFF2-40B4-BE49-F238E27FC236}">
                <a16:creationId xmlns:a16="http://schemas.microsoft.com/office/drawing/2014/main" xmlns="" id="{2105770C-9388-45CF-93C7-28F77CD0C271}"/>
              </a:ext>
            </a:extLst>
          </p:cNvPr>
          <p:cNvGrpSpPr/>
          <p:nvPr/>
        </p:nvGrpSpPr>
        <p:grpSpPr>
          <a:xfrm>
            <a:off x="4453105" y="3130550"/>
            <a:ext cx="3197185" cy="3362325"/>
            <a:chOff x="4453105" y="3130550"/>
            <a:chExt cx="3197185" cy="3362325"/>
          </a:xfrm>
        </p:grpSpPr>
        <p:graphicFrame>
          <p:nvGraphicFramePr>
            <p:cNvPr id="30" name="圖表 29">
              <a:extLst>
                <a:ext uri="{FF2B5EF4-FFF2-40B4-BE49-F238E27FC236}">
                  <a16:creationId xmlns:a16="http://schemas.microsoft.com/office/drawing/2014/main" xmlns="" id="{4BBD4894-412F-42E5-BFE7-EE3CEFF25A39}"/>
                </a:ext>
              </a:extLst>
            </p:cNvPr>
            <p:cNvGraphicFramePr>
              <a:graphicFrameLocks/>
            </p:cNvGraphicFramePr>
            <p:nvPr>
              <p:extLst/>
            </p:nvPr>
          </p:nvGraphicFramePr>
          <p:xfrm>
            <a:off x="4453105" y="3130550"/>
            <a:ext cx="3057524" cy="336232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5" name="文字方塊 14">
              <a:extLst>
                <a:ext uri="{FF2B5EF4-FFF2-40B4-BE49-F238E27FC236}">
                  <a16:creationId xmlns:a16="http://schemas.microsoft.com/office/drawing/2014/main" xmlns="" id="{FFD6044E-511D-4038-97F8-95109DB8AEF2}"/>
                </a:ext>
              </a:extLst>
            </p:cNvPr>
            <p:cNvSpPr txBox="1"/>
            <p:nvPr/>
          </p:nvSpPr>
          <p:spPr>
            <a:xfrm>
              <a:off x="4916616" y="5444122"/>
              <a:ext cx="2733674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altLang="zh-TW" sz="2200" i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zh-TW" sz="22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1.76, </a:t>
              </a:r>
              <a:r>
                <a:rPr lang="en-US" altLang="zh-TW" sz="2200" i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en-US" altLang="zh-TW" sz="22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0.08</a:t>
              </a:r>
              <a:endParaRPr lang="zh-TW" altLang="zh-TW" sz="2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" name="群組 5">
            <a:extLst>
              <a:ext uri="{FF2B5EF4-FFF2-40B4-BE49-F238E27FC236}">
                <a16:creationId xmlns:a16="http://schemas.microsoft.com/office/drawing/2014/main" xmlns="" id="{85C3A841-7D13-45DF-A88B-E1FE419C90A4}"/>
              </a:ext>
            </a:extLst>
          </p:cNvPr>
          <p:cNvGrpSpPr/>
          <p:nvPr/>
        </p:nvGrpSpPr>
        <p:grpSpPr>
          <a:xfrm>
            <a:off x="7903452" y="3130550"/>
            <a:ext cx="3253936" cy="3362325"/>
            <a:chOff x="7903452" y="3130550"/>
            <a:chExt cx="3253936" cy="3362325"/>
          </a:xfrm>
        </p:grpSpPr>
        <p:graphicFrame>
          <p:nvGraphicFramePr>
            <p:cNvPr id="31" name="圖表 30">
              <a:extLst>
                <a:ext uri="{FF2B5EF4-FFF2-40B4-BE49-F238E27FC236}">
                  <a16:creationId xmlns:a16="http://schemas.microsoft.com/office/drawing/2014/main" xmlns="" id="{E7AFF3DA-17D3-4951-9224-6C0E7D02ECC5}"/>
                </a:ext>
              </a:extLst>
            </p:cNvPr>
            <p:cNvGraphicFramePr>
              <a:graphicFrameLocks/>
            </p:cNvGraphicFramePr>
            <p:nvPr>
              <p:extLst/>
            </p:nvPr>
          </p:nvGraphicFramePr>
          <p:xfrm>
            <a:off x="7903452" y="3130550"/>
            <a:ext cx="3057524" cy="336232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6" name="文字方塊 15">
              <a:extLst>
                <a:ext uri="{FF2B5EF4-FFF2-40B4-BE49-F238E27FC236}">
                  <a16:creationId xmlns:a16="http://schemas.microsoft.com/office/drawing/2014/main" xmlns="" id="{43656CF8-BF84-41C6-A461-2E511EE8A2F8}"/>
                </a:ext>
              </a:extLst>
            </p:cNvPr>
            <p:cNvSpPr txBox="1"/>
            <p:nvPr/>
          </p:nvSpPr>
          <p:spPr>
            <a:xfrm>
              <a:off x="8423714" y="5654924"/>
              <a:ext cx="2733674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altLang="zh-TW" sz="2200" i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zh-TW" sz="22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2.62, </a:t>
              </a:r>
              <a:r>
                <a:rPr lang="en-US" altLang="zh-TW" sz="2200" i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en-US" altLang="zh-TW" sz="22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0.01</a:t>
              </a:r>
              <a:endParaRPr lang="zh-TW" altLang="zh-TW" sz="2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118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39AB5F13-BCE7-464C-92C4-40A0A5988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Preliminary findings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A00280E2-6E1F-407A-A950-D2851D9D0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5461"/>
            <a:ext cx="10515600" cy="4637503"/>
          </a:xfrm>
        </p:spPr>
        <p:txBody>
          <a:bodyPr/>
          <a:lstStyle/>
          <a:p>
            <a:r>
              <a:rPr lang="en-US" altLang="zh-TW" dirty="0"/>
              <a:t>C</a:t>
            </a:r>
            <a:r>
              <a:rPr lang="en-US" altLang="zh-TW" dirty="0" smtClean="0"/>
              <a:t>ompare </a:t>
            </a:r>
            <a:r>
              <a:rPr lang="en-US" altLang="zh-TW" dirty="0"/>
              <a:t>teachers’ viewpoints </a:t>
            </a:r>
            <a:r>
              <a:rPr lang="en-US" altLang="zh-TW" dirty="0" smtClean="0"/>
              <a:t>about single subject and interdisciplinary teaching using </a:t>
            </a:r>
            <a:r>
              <a:rPr lang="en-US" altLang="zh-TW" dirty="0"/>
              <a:t>three teaching strategies (A vs. B vs. C) </a:t>
            </a:r>
            <a:r>
              <a:rPr lang="en-US" altLang="zh-TW" dirty="0" smtClean="0"/>
              <a:t>to achieve STEM educational goals</a:t>
            </a:r>
            <a:endParaRPr lang="zh-TW" altLang="en-US" dirty="0"/>
          </a:p>
        </p:txBody>
      </p:sp>
      <p:graphicFrame>
        <p:nvGraphicFramePr>
          <p:cNvPr id="4" name="圖表 3">
            <a:extLst>
              <a:ext uri="{FF2B5EF4-FFF2-40B4-BE49-F238E27FC236}">
                <a16:creationId xmlns:a16="http://schemas.microsoft.com/office/drawing/2014/main" xmlns="" id="{03FC7B74-1999-474D-B06E-615B180400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4921151"/>
              </p:ext>
            </p:extLst>
          </p:nvPr>
        </p:nvGraphicFramePr>
        <p:xfrm>
          <a:off x="1293433" y="2569659"/>
          <a:ext cx="9605134" cy="418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8" name="群組 7">
            <a:extLst>
              <a:ext uri="{FF2B5EF4-FFF2-40B4-BE49-F238E27FC236}">
                <a16:creationId xmlns:a16="http://schemas.microsoft.com/office/drawing/2014/main" xmlns="" id="{1DBCA949-E948-449B-930A-07E1B7DBF8C8}"/>
              </a:ext>
            </a:extLst>
          </p:cNvPr>
          <p:cNvGrpSpPr/>
          <p:nvPr/>
        </p:nvGrpSpPr>
        <p:grpSpPr>
          <a:xfrm>
            <a:off x="1677383" y="4172543"/>
            <a:ext cx="8837233" cy="1477568"/>
            <a:chOff x="1695450" y="4149327"/>
            <a:chExt cx="8837233" cy="1477568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98E61D32-66AB-4F52-856D-C2F18967C499}"/>
                </a:ext>
              </a:extLst>
            </p:cNvPr>
            <p:cNvSpPr/>
            <p:nvPr/>
          </p:nvSpPr>
          <p:spPr>
            <a:xfrm>
              <a:off x="1695450" y="4210050"/>
              <a:ext cx="4191000" cy="1416845"/>
            </a:xfrm>
            <a:prstGeom prst="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b="1" u="sng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Single subject to achieve 21</a:t>
              </a:r>
              <a:r>
                <a:rPr lang="en-US" altLang="zh-TW" sz="2400" b="1" u="sng" baseline="300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</a:t>
              </a:r>
              <a:r>
                <a:rPr lang="en-US" altLang="zh-TW" sz="2400" b="1" u="sng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century skills</a:t>
              </a:r>
              <a:r>
                <a:rPr lang="zh-TW" altLang="en-US" sz="2400" b="1" u="sng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altLang="zh-TW" sz="2400" b="1" u="sng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altLang="zh-TW" sz="2400" dirty="0" smtClean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Strategy </a:t>
              </a:r>
              <a:r>
                <a:rPr lang="en-US" altLang="zh-TW" sz="24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 &gt; strategy</a:t>
              </a:r>
              <a:r>
                <a:rPr lang="zh-TW" altLang="en-US" sz="24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TW" sz="24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br>
                <a:rPr lang="en-US" altLang="zh-TW" sz="24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en-US" altLang="zh-TW" sz="24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(F = 4.669, p &lt; .</a:t>
              </a:r>
              <a:r>
                <a:rPr lang="en-US" altLang="zh-TW" sz="2400" dirty="0" smtClean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05)</a:t>
              </a:r>
              <a:endParaRPr lang="zh-TW" altLang="en-US" sz="2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69949695-806C-49B6-8641-4E009C71B4EB}"/>
                </a:ext>
              </a:extLst>
            </p:cNvPr>
            <p:cNvSpPr/>
            <p:nvPr/>
          </p:nvSpPr>
          <p:spPr>
            <a:xfrm>
              <a:off x="6341683" y="4149327"/>
              <a:ext cx="4191000" cy="1416845"/>
            </a:xfrm>
            <a:prstGeom prst="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altLang="zh-TW" sz="2400" b="1" u="sng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altLang="zh-TW" sz="2400" b="1" u="sng" dirty="0" smtClean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Interdisciplinary </a:t>
              </a:r>
              <a:r>
                <a:rPr lang="en-US" altLang="zh-TW" sz="2400" b="1" u="sng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subject to </a:t>
              </a:r>
              <a:endParaRPr lang="en-US" altLang="zh-TW" sz="2400" b="1" u="sng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altLang="zh-TW" sz="2400" b="1" u="sng" dirty="0" smtClean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achieve </a:t>
              </a:r>
              <a:r>
                <a:rPr lang="en-US" altLang="zh-TW" sz="2400" b="1" u="sng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</a:t>
              </a:r>
              <a:r>
                <a:rPr lang="en-US" altLang="zh-TW" sz="2400" b="1" u="sng" baseline="300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</a:t>
              </a:r>
              <a:r>
                <a:rPr lang="en-US" altLang="zh-TW" sz="2400" b="1" u="sng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century skills</a:t>
              </a:r>
              <a:r>
                <a:rPr lang="zh-TW" altLang="en-US" sz="2400" b="1" u="sng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altLang="zh-TW" sz="2400" b="1" u="sng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altLang="zh-TW" sz="2400" dirty="0" smtClean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Strategy </a:t>
              </a:r>
              <a:r>
                <a:rPr lang="en-US" altLang="zh-TW" sz="24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zh-TW" altLang="en-US" sz="24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TW" sz="24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C &gt; strategy</a:t>
              </a:r>
              <a:r>
                <a:rPr lang="zh-TW" altLang="en-US" sz="24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TW" sz="24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br>
                <a:rPr lang="en-US" altLang="zh-TW" sz="24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en-US" altLang="zh-TW" sz="24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(F = 7.605, p &lt;.</a:t>
              </a:r>
              <a:r>
                <a:rPr lang="en-US" altLang="zh-TW" sz="2400" dirty="0" smtClean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05)</a:t>
              </a:r>
              <a:endParaRPr lang="en-US" altLang="zh-TW" sz="2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zh-TW" altLang="en-US" sz="2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群組 8">
            <a:extLst>
              <a:ext uri="{FF2B5EF4-FFF2-40B4-BE49-F238E27FC236}">
                <a16:creationId xmlns:a16="http://schemas.microsoft.com/office/drawing/2014/main" xmlns="" id="{AFA64767-7096-4F21-B3CB-D8274EDEB84F}"/>
              </a:ext>
            </a:extLst>
          </p:cNvPr>
          <p:cNvGrpSpPr/>
          <p:nvPr/>
        </p:nvGrpSpPr>
        <p:grpSpPr>
          <a:xfrm>
            <a:off x="1695204" y="3122015"/>
            <a:ext cx="8801592" cy="1528961"/>
            <a:chOff x="1695450" y="3966570"/>
            <a:chExt cx="8801592" cy="1528961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CBC0EE53-DCDA-4801-9426-42369ADF3039}"/>
                </a:ext>
              </a:extLst>
            </p:cNvPr>
            <p:cNvSpPr/>
            <p:nvPr/>
          </p:nvSpPr>
          <p:spPr>
            <a:xfrm>
              <a:off x="1695450" y="4078686"/>
              <a:ext cx="4191000" cy="1416845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b="1" u="sng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Single subject to achieve STEM</a:t>
              </a:r>
              <a:r>
                <a:rPr lang="zh-TW" altLang="en-US" sz="2400" b="1" u="sng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TW" sz="2400" b="1" u="sng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literacy</a:t>
              </a:r>
              <a:r>
                <a:rPr lang="zh-TW" altLang="en-US" sz="2400" b="1" u="sng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altLang="zh-TW" sz="2400" b="1" u="sng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altLang="zh-TW" sz="2400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Strategy </a:t>
              </a:r>
              <a:r>
                <a:rPr lang="en-US" altLang="zh-TW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 &gt; strategy</a:t>
              </a:r>
              <a:r>
                <a:rPr lang="zh-TW" altLang="en-US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TW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br>
                <a:rPr lang="en-US" altLang="zh-TW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en-US" altLang="zh-TW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(F = 3.251, p&lt; .</a:t>
              </a:r>
              <a:r>
                <a:rPr lang="en-US" altLang="zh-TW" sz="2400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05</a:t>
              </a:r>
              <a:r>
                <a:rPr lang="en-US" altLang="zh-TW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74E435FE-18D8-4010-8DF8-90DEF9B2CA93}"/>
                </a:ext>
              </a:extLst>
            </p:cNvPr>
            <p:cNvSpPr/>
            <p:nvPr/>
          </p:nvSpPr>
          <p:spPr>
            <a:xfrm>
              <a:off x="6306042" y="3966570"/>
              <a:ext cx="4191000" cy="1416845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b="1" u="sng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Interdisciplinary subject to achieve STEM</a:t>
              </a:r>
              <a:r>
                <a:rPr lang="zh-TW" altLang="en-US" sz="2400" b="1" u="sng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TW" sz="2400" b="1" u="sng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literacy</a:t>
              </a:r>
              <a:r>
                <a:rPr lang="zh-TW" altLang="en-US" sz="2400" b="1" u="sng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altLang="zh-TW" sz="2400" b="1" u="sng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altLang="zh-TW" sz="2400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Strategy </a:t>
              </a:r>
              <a:r>
                <a:rPr lang="en-US" altLang="zh-TW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zh-TW" altLang="en-US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TW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C &gt; strategy</a:t>
              </a:r>
              <a:r>
                <a:rPr lang="zh-TW" altLang="en-US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TW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br>
                <a:rPr lang="en-US" altLang="zh-TW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en-US" altLang="zh-TW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(F = 7.655, = &lt;.</a:t>
              </a:r>
              <a:r>
                <a:rPr lang="en-US" altLang="zh-TW" sz="2400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05</a:t>
              </a:r>
              <a:r>
                <a:rPr lang="en-US" altLang="zh-TW" sz="24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</a:p>
          </p:txBody>
        </p: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xmlns="" id="{224A12BA-47AA-460F-8BDF-35CBFE9D0F77}"/>
              </a:ext>
            </a:extLst>
          </p:cNvPr>
          <p:cNvGrpSpPr/>
          <p:nvPr/>
        </p:nvGrpSpPr>
        <p:grpSpPr>
          <a:xfrm>
            <a:off x="1495438" y="3234131"/>
            <a:ext cx="9201123" cy="1429441"/>
            <a:chOff x="1907485" y="3953974"/>
            <a:chExt cx="9201123" cy="1429441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63989C32-A480-47BD-9E9A-B31061ECF15D}"/>
                </a:ext>
              </a:extLst>
            </p:cNvPr>
            <p:cNvSpPr/>
            <p:nvPr/>
          </p:nvSpPr>
          <p:spPr>
            <a:xfrm>
              <a:off x="1907485" y="3953974"/>
              <a:ext cx="4191000" cy="1416845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b="1" u="sng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Single subject to achieve Transformative Competency</a:t>
              </a:r>
            </a:p>
            <a:p>
              <a:pPr algn="ctr"/>
              <a:r>
                <a:rPr lang="en-US" altLang="zh-TW" sz="24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No significance</a:t>
              </a:r>
              <a:br>
                <a:rPr lang="en-US" altLang="zh-TW" sz="24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en-US" altLang="zh-TW" sz="24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(F </a:t>
              </a:r>
              <a:r>
                <a:rPr lang="en-US" altLang="zh-TW" sz="24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= </a:t>
              </a:r>
              <a:r>
                <a:rPr lang="en-US" altLang="zh-TW" sz="24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2.172, p..05)</a:t>
              </a:r>
              <a:endParaRPr lang="en-US" altLang="zh-TW" sz="24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683F85DE-8D7B-4AFE-A995-F952737F54E0}"/>
                </a:ext>
              </a:extLst>
            </p:cNvPr>
            <p:cNvSpPr/>
            <p:nvPr/>
          </p:nvSpPr>
          <p:spPr>
            <a:xfrm>
              <a:off x="6306041" y="3966570"/>
              <a:ext cx="4802567" cy="1416845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altLang="zh-TW" sz="2400" b="1" u="sng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altLang="zh-TW" sz="2400" b="1" u="sng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Interdisciplinary </a:t>
              </a:r>
              <a:r>
                <a:rPr lang="en-US" altLang="zh-TW" sz="2400" b="1" u="sng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subject to achieve Transformative Competency</a:t>
              </a:r>
            </a:p>
            <a:p>
              <a:pPr algn="ctr"/>
              <a:r>
                <a:rPr lang="en-US" altLang="zh-TW" sz="24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Strategy </a:t>
              </a:r>
              <a:r>
                <a:rPr lang="en-US" altLang="zh-TW" sz="24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 &gt; strategy</a:t>
              </a:r>
              <a:r>
                <a:rPr lang="zh-TW" altLang="en-US" sz="24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TW" sz="24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br>
                <a:rPr lang="en-US" altLang="zh-TW" sz="24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en-US" altLang="zh-TW" sz="24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(F = 7.655, p&lt; .</a:t>
              </a:r>
              <a:r>
                <a:rPr lang="en-US" altLang="zh-TW" sz="24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001)</a:t>
              </a:r>
              <a:endParaRPr lang="en-US" altLang="zh-TW" sz="24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zh-TW" altLang="en-US" sz="24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9440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14F29315-DD13-184E-BC9D-AC1FF57A3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Preliminary findings</a:t>
            </a:r>
            <a:endParaRPr kumimoji="1"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0C8F834B-8BEB-B34B-99C4-147E3F6E9D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kumimoji="1" lang="en-US" altLang="zh-TW" dirty="0"/>
              <a:t>C</a:t>
            </a:r>
            <a:r>
              <a:rPr kumimoji="1" lang="en-US" altLang="zh-TW" dirty="0" smtClean="0"/>
              <a:t>ompare </a:t>
            </a:r>
            <a:r>
              <a:rPr kumimoji="1" lang="en-US" altLang="zh-TW" dirty="0"/>
              <a:t>the teachers’ self-efficacy</a:t>
            </a:r>
            <a:r>
              <a:rPr kumimoji="1" lang="zh-TW" altLang="en-US" dirty="0"/>
              <a:t> </a:t>
            </a:r>
            <a:r>
              <a:rPr kumimoji="1" lang="en-US" altLang="zh-TW" dirty="0" smtClean="0"/>
              <a:t>across those who were with and without STEM teaching experiences: </a:t>
            </a:r>
            <a:endParaRPr kumimoji="1" lang="en-US" altLang="zh-TW" dirty="0"/>
          </a:p>
          <a:p>
            <a:pPr lvl="1"/>
            <a:r>
              <a:rPr kumimoji="1" lang="en-US" altLang="zh-TW" dirty="0"/>
              <a:t>A) </a:t>
            </a:r>
            <a:r>
              <a:rPr kumimoji="1" lang="en-US" altLang="zh-TW" dirty="0" smtClean="0"/>
              <a:t>STEM curriculum design</a:t>
            </a:r>
            <a:endParaRPr kumimoji="1" lang="en-US" altLang="zh-TW" dirty="0"/>
          </a:p>
          <a:p>
            <a:pPr lvl="1"/>
            <a:r>
              <a:rPr kumimoji="1" lang="en-US" altLang="zh-TW" dirty="0"/>
              <a:t>B) </a:t>
            </a:r>
            <a:r>
              <a:rPr kumimoji="1" lang="en-US" altLang="zh-TW" dirty="0" smtClean="0"/>
              <a:t>STEM curriculu</a:t>
            </a:r>
            <a:r>
              <a:rPr kumimoji="1" lang="en-US" altLang="zh-TW" dirty="0"/>
              <a:t>m</a:t>
            </a:r>
            <a:r>
              <a:rPr kumimoji="1" lang="en-US" altLang="zh-TW" dirty="0" smtClean="0"/>
              <a:t> implement</a:t>
            </a:r>
            <a:endParaRPr kumimoji="1" lang="en-US" altLang="zh-TW" dirty="0"/>
          </a:p>
          <a:p>
            <a:pPr lvl="1"/>
            <a:r>
              <a:rPr kumimoji="1" lang="en-US" altLang="zh-TW" dirty="0"/>
              <a:t>C) </a:t>
            </a:r>
            <a:r>
              <a:rPr kumimoji="1" lang="en-US" altLang="zh-TW" dirty="0" smtClean="0"/>
              <a:t>STEM curriculum outreach</a:t>
            </a:r>
            <a:endParaRPr kumimoji="1" lang="zh-TW" altLang="en-US" dirty="0"/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xmlns="" id="{42864864-4F7C-4191-9825-E1F5434EE2BF}"/>
              </a:ext>
            </a:extLst>
          </p:cNvPr>
          <p:cNvGrpSpPr/>
          <p:nvPr/>
        </p:nvGrpSpPr>
        <p:grpSpPr>
          <a:xfrm>
            <a:off x="1038730" y="3749675"/>
            <a:ext cx="3206955" cy="2743200"/>
            <a:chOff x="1038730" y="3749675"/>
            <a:chExt cx="3206955" cy="2743200"/>
          </a:xfrm>
        </p:grpSpPr>
        <p:graphicFrame>
          <p:nvGraphicFramePr>
            <p:cNvPr id="4" name="圖表 3">
              <a:extLst>
                <a:ext uri="{FF2B5EF4-FFF2-40B4-BE49-F238E27FC236}">
                  <a16:creationId xmlns:a16="http://schemas.microsoft.com/office/drawing/2014/main" xmlns="" id="{1EF8D10C-7FA2-4D56-834B-284C148E2280}"/>
                </a:ext>
              </a:extLst>
            </p:cNvPr>
            <p:cNvGraphicFramePr>
              <a:graphicFrameLocks/>
            </p:cNvGraphicFramePr>
            <p:nvPr>
              <p:extLst/>
            </p:nvPr>
          </p:nvGraphicFramePr>
          <p:xfrm>
            <a:off x="1038730" y="3749675"/>
            <a:ext cx="3057524" cy="2743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xmlns="" id="{4D67E6E5-9C5D-4C2C-A64C-50D0C7FD920A}"/>
                </a:ext>
              </a:extLst>
            </p:cNvPr>
            <p:cNvSpPr txBox="1"/>
            <p:nvPr/>
          </p:nvSpPr>
          <p:spPr>
            <a:xfrm>
              <a:off x="1512011" y="5567612"/>
              <a:ext cx="2733674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altLang="zh-TW" sz="2200" i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zh-TW" sz="22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7.97, </a:t>
              </a:r>
              <a:r>
                <a:rPr lang="en-US" altLang="zh-TW" sz="2200" i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en-US" altLang="zh-TW" sz="22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&lt; 0.001</a:t>
              </a:r>
              <a:endParaRPr lang="zh-TW" altLang="zh-TW" sz="2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群組 10">
            <a:extLst>
              <a:ext uri="{FF2B5EF4-FFF2-40B4-BE49-F238E27FC236}">
                <a16:creationId xmlns:a16="http://schemas.microsoft.com/office/drawing/2014/main" xmlns="" id="{789E26CD-BDF5-4536-B6A8-2980D4258D9D}"/>
              </a:ext>
            </a:extLst>
          </p:cNvPr>
          <p:cNvGrpSpPr/>
          <p:nvPr/>
        </p:nvGrpSpPr>
        <p:grpSpPr>
          <a:xfrm>
            <a:off x="4395115" y="3749675"/>
            <a:ext cx="3206954" cy="2743200"/>
            <a:chOff x="4395115" y="3749675"/>
            <a:chExt cx="3206954" cy="2743200"/>
          </a:xfrm>
        </p:grpSpPr>
        <p:graphicFrame>
          <p:nvGraphicFramePr>
            <p:cNvPr id="5" name="圖表 4">
              <a:extLst>
                <a:ext uri="{FF2B5EF4-FFF2-40B4-BE49-F238E27FC236}">
                  <a16:creationId xmlns:a16="http://schemas.microsoft.com/office/drawing/2014/main" xmlns="" id="{9F614753-D57F-4C25-BC44-0CB0CB0996A8}"/>
                </a:ext>
              </a:extLst>
            </p:cNvPr>
            <p:cNvGraphicFramePr>
              <a:graphicFrameLocks/>
            </p:cNvGraphicFramePr>
            <p:nvPr>
              <p:extLst/>
            </p:nvPr>
          </p:nvGraphicFramePr>
          <p:xfrm>
            <a:off x="4395115" y="3749675"/>
            <a:ext cx="3057524" cy="2743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xmlns="" id="{A1ACA5D6-70B0-4DA9-BE83-25B011823D63}"/>
                </a:ext>
              </a:extLst>
            </p:cNvPr>
            <p:cNvSpPr txBox="1"/>
            <p:nvPr/>
          </p:nvSpPr>
          <p:spPr>
            <a:xfrm>
              <a:off x="4868395" y="5606083"/>
              <a:ext cx="2733674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altLang="zh-TW" sz="2200" i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zh-TW" sz="22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8.29, </a:t>
              </a:r>
              <a:r>
                <a:rPr lang="en-US" altLang="zh-TW" sz="2200" i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en-US" altLang="zh-TW" sz="22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&lt; 0.001</a:t>
              </a:r>
              <a:endParaRPr lang="zh-TW" altLang="zh-TW" sz="2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xmlns="" id="{C5716C74-4F4F-4BF5-BCE5-7627CEC7F330}"/>
              </a:ext>
            </a:extLst>
          </p:cNvPr>
          <p:cNvGrpSpPr/>
          <p:nvPr/>
        </p:nvGrpSpPr>
        <p:grpSpPr>
          <a:xfrm>
            <a:off x="7874456" y="3749675"/>
            <a:ext cx="3379079" cy="2743200"/>
            <a:chOff x="7874456" y="3749675"/>
            <a:chExt cx="3379079" cy="2743200"/>
          </a:xfrm>
        </p:grpSpPr>
        <p:graphicFrame>
          <p:nvGraphicFramePr>
            <p:cNvPr id="6" name="圖表 5">
              <a:extLst>
                <a:ext uri="{FF2B5EF4-FFF2-40B4-BE49-F238E27FC236}">
                  <a16:creationId xmlns:a16="http://schemas.microsoft.com/office/drawing/2014/main" xmlns="" id="{C0AD6B7F-2EB8-4DBA-B43C-C142CDD50617}"/>
                </a:ext>
              </a:extLst>
            </p:cNvPr>
            <p:cNvGraphicFramePr>
              <a:graphicFrameLocks/>
            </p:cNvGraphicFramePr>
            <p:nvPr>
              <p:extLst/>
            </p:nvPr>
          </p:nvGraphicFramePr>
          <p:xfrm>
            <a:off x="7874456" y="3749675"/>
            <a:ext cx="3278813" cy="2743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xmlns="" id="{554FD0CE-1285-43BB-90DA-A3FCF0E0B129}"/>
                </a:ext>
              </a:extLst>
            </p:cNvPr>
            <p:cNvSpPr txBox="1"/>
            <p:nvPr/>
          </p:nvSpPr>
          <p:spPr>
            <a:xfrm>
              <a:off x="8519861" y="5606083"/>
              <a:ext cx="2733674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altLang="zh-TW" sz="2200" i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altLang="zh-TW" sz="22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8.52, </a:t>
              </a:r>
              <a:r>
                <a:rPr lang="en-US" altLang="zh-TW" sz="2200" i="1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en-US" altLang="zh-TW" sz="2200" dirty="0">
                  <a:solidFill>
                    <a:schemeClr val="accent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&lt; 0.001</a:t>
              </a:r>
              <a:endParaRPr lang="zh-TW" altLang="zh-TW" sz="2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257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398120BD-F3EA-45DC-88C7-1D532237B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157" y="-244475"/>
            <a:ext cx="10515600" cy="1325563"/>
          </a:xfrm>
        </p:spPr>
        <p:txBody>
          <a:bodyPr/>
          <a:lstStyle/>
          <a:p>
            <a:r>
              <a:rPr lang="en-US" altLang="zh-TW" dirty="0"/>
              <a:t>Summary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07585F87-38D2-4A0C-9617-096E78D646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157" y="980661"/>
            <a:ext cx="11486322" cy="5751441"/>
          </a:xfrm>
        </p:spPr>
        <p:txBody>
          <a:bodyPr>
            <a:noAutofit/>
          </a:bodyPr>
          <a:lstStyle/>
          <a:p>
            <a:r>
              <a:rPr lang="en-US" altLang="zh-TW" sz="3200" dirty="0"/>
              <a:t>S</a:t>
            </a:r>
            <a:r>
              <a:rPr lang="en-US" altLang="zh-TW" sz="3200" dirty="0" smtClean="0"/>
              <a:t>trategy </a:t>
            </a:r>
            <a:r>
              <a:rPr lang="en-US" altLang="zh-TW" sz="3200" dirty="0">
                <a:solidFill>
                  <a:srgbClr val="FF0000"/>
                </a:solidFill>
              </a:rPr>
              <a:t>C </a:t>
            </a:r>
            <a:r>
              <a:rPr lang="en-US" altLang="zh-TW" sz="3200" dirty="0" smtClean="0"/>
              <a:t>was teachers’ </a:t>
            </a:r>
            <a:r>
              <a:rPr lang="en-US" altLang="zh-TW" sz="3200" dirty="0"/>
              <a:t>expected STEM teaching </a:t>
            </a:r>
            <a:r>
              <a:rPr lang="en-US" altLang="zh-TW" sz="3200" dirty="0" smtClean="0"/>
              <a:t>strategy no matter with or without STEM teaching experiences, </a:t>
            </a:r>
            <a:r>
              <a:rPr lang="en-US" altLang="zh-TW" sz="3200" dirty="0"/>
              <a:t>but they usually adopt strategy</a:t>
            </a:r>
            <a:r>
              <a:rPr lang="en-US" altLang="zh-TW" sz="3200" dirty="0">
                <a:solidFill>
                  <a:srgbClr val="FF0000"/>
                </a:solidFill>
              </a:rPr>
              <a:t> A </a:t>
            </a:r>
            <a:r>
              <a:rPr lang="en-US" altLang="zh-TW" sz="3200" dirty="0"/>
              <a:t>in schools.</a:t>
            </a:r>
          </a:p>
          <a:p>
            <a:r>
              <a:rPr lang="en-US" altLang="zh-TW" sz="3200" dirty="0"/>
              <a:t>Experienced </a:t>
            </a:r>
            <a:r>
              <a:rPr lang="en-US" altLang="zh-TW" sz="3200" dirty="0" smtClean="0"/>
              <a:t>STEM teachers had </a:t>
            </a:r>
            <a:r>
              <a:rPr lang="en-US" altLang="zh-TW" sz="3200" dirty="0"/>
              <a:t>higher recognition </a:t>
            </a:r>
            <a:r>
              <a:rPr lang="en-US" altLang="zh-TW" sz="3200" dirty="0" smtClean="0"/>
              <a:t>in </a:t>
            </a:r>
            <a:r>
              <a:rPr lang="en-US" altLang="zh-TW" sz="3200" dirty="0"/>
              <a:t>achieving goals of </a:t>
            </a:r>
            <a:r>
              <a:rPr lang="en-US" altLang="zh-TW" sz="3200" dirty="0">
                <a:solidFill>
                  <a:srgbClr val="FF0000"/>
                </a:solidFill>
              </a:rPr>
              <a:t>21</a:t>
            </a:r>
            <a:r>
              <a:rPr lang="en-US" altLang="zh-TW" sz="3200" baseline="30000" dirty="0">
                <a:solidFill>
                  <a:srgbClr val="FF0000"/>
                </a:solidFill>
              </a:rPr>
              <a:t>st</a:t>
            </a:r>
            <a:r>
              <a:rPr lang="en-US" altLang="zh-TW" sz="3200" dirty="0">
                <a:solidFill>
                  <a:srgbClr val="FF0000"/>
                </a:solidFill>
              </a:rPr>
              <a:t> century skills </a:t>
            </a:r>
            <a:r>
              <a:rPr lang="en-US" altLang="zh-TW" sz="3200" dirty="0"/>
              <a:t>and </a:t>
            </a:r>
            <a:r>
              <a:rPr lang="en-US" altLang="zh-TW" sz="3200" dirty="0">
                <a:solidFill>
                  <a:srgbClr val="FF0000"/>
                </a:solidFill>
              </a:rPr>
              <a:t>transformative competency in problem </a:t>
            </a:r>
            <a:r>
              <a:rPr lang="en-US" altLang="zh-TW" sz="3200" dirty="0" smtClean="0">
                <a:solidFill>
                  <a:srgbClr val="FF0000"/>
                </a:solidFill>
              </a:rPr>
              <a:t>solving</a:t>
            </a:r>
            <a:r>
              <a:rPr lang="en-US" altLang="zh-TW" sz="3200" dirty="0" smtClean="0"/>
              <a:t> </a:t>
            </a:r>
            <a:r>
              <a:rPr lang="en-US" altLang="zh-TW" sz="3200" dirty="0"/>
              <a:t>than </a:t>
            </a:r>
            <a:r>
              <a:rPr lang="en-US" altLang="zh-TW" sz="3200" dirty="0" smtClean="0"/>
              <a:t>those without </a:t>
            </a:r>
            <a:r>
              <a:rPr lang="en-US" altLang="zh-TW" sz="3200" dirty="0"/>
              <a:t>STEM teaching </a:t>
            </a:r>
            <a:r>
              <a:rPr lang="en-US" altLang="zh-TW" sz="3200" dirty="0" smtClean="0"/>
              <a:t>experiences.</a:t>
            </a:r>
          </a:p>
          <a:p>
            <a:r>
              <a:rPr lang="en-US" altLang="zh-TW" sz="3200" dirty="0" smtClean="0"/>
              <a:t>Teachers </a:t>
            </a:r>
            <a:r>
              <a:rPr lang="en-US" altLang="zh-TW" sz="3200" dirty="0"/>
              <a:t>who picked </a:t>
            </a:r>
            <a:r>
              <a:rPr lang="en-US" altLang="zh-TW" sz="3200" dirty="0">
                <a:solidFill>
                  <a:srgbClr val="FF0000"/>
                </a:solidFill>
              </a:rPr>
              <a:t>STEM</a:t>
            </a:r>
            <a:r>
              <a:rPr lang="en-US" altLang="zh-TW" sz="3200" dirty="0"/>
              <a:t> </a:t>
            </a:r>
            <a:r>
              <a:rPr lang="en-US" altLang="zh-TW" sz="3200" dirty="0">
                <a:solidFill>
                  <a:srgbClr val="FF0000"/>
                </a:solidFill>
              </a:rPr>
              <a:t>teaching strategy C </a:t>
            </a:r>
            <a:r>
              <a:rPr lang="en-US" altLang="zh-TW" sz="3200" dirty="0" smtClean="0"/>
              <a:t>thought </a:t>
            </a:r>
            <a:r>
              <a:rPr lang="en-US" altLang="zh-TW" sz="3200" dirty="0"/>
              <a:t>that </a:t>
            </a:r>
            <a:r>
              <a:rPr lang="en-US" altLang="zh-TW" sz="3200" dirty="0">
                <a:solidFill>
                  <a:srgbClr val="FF0000"/>
                </a:solidFill>
              </a:rPr>
              <a:t>21</a:t>
            </a:r>
            <a:r>
              <a:rPr lang="en-US" altLang="zh-TW" sz="3200" baseline="30000" dirty="0">
                <a:solidFill>
                  <a:srgbClr val="FF0000"/>
                </a:solidFill>
              </a:rPr>
              <a:t>st</a:t>
            </a:r>
            <a:r>
              <a:rPr lang="en-US" altLang="zh-TW" sz="3200" dirty="0">
                <a:solidFill>
                  <a:srgbClr val="FF0000"/>
                </a:solidFill>
              </a:rPr>
              <a:t> century skills</a:t>
            </a:r>
            <a:r>
              <a:rPr lang="en-US" altLang="zh-TW" sz="3200" dirty="0"/>
              <a:t>,</a:t>
            </a:r>
            <a:r>
              <a:rPr lang="en-US" altLang="zh-TW" sz="3200" dirty="0">
                <a:solidFill>
                  <a:srgbClr val="FF0000"/>
                </a:solidFill>
              </a:rPr>
              <a:t> STEM literacy</a:t>
            </a:r>
            <a:r>
              <a:rPr lang="en-US" altLang="zh-TW" sz="3200" dirty="0"/>
              <a:t>, and </a:t>
            </a:r>
            <a:r>
              <a:rPr lang="en-US" altLang="zh-TW" sz="3200" dirty="0">
                <a:solidFill>
                  <a:srgbClr val="FF0000"/>
                </a:solidFill>
              </a:rPr>
              <a:t>problem-solving skills </a:t>
            </a:r>
            <a:r>
              <a:rPr lang="en-US" altLang="zh-TW" sz="3200" dirty="0"/>
              <a:t>could be </a:t>
            </a:r>
            <a:r>
              <a:rPr lang="en-US" altLang="zh-TW" sz="3200" dirty="0" smtClean="0"/>
              <a:t>achieved </a:t>
            </a:r>
            <a:r>
              <a:rPr lang="en-US" altLang="zh-TW" sz="3200" dirty="0"/>
              <a:t>through</a:t>
            </a:r>
            <a:r>
              <a:rPr lang="en-US" altLang="zh-TW" sz="3200" dirty="0">
                <a:solidFill>
                  <a:srgbClr val="FF0000"/>
                </a:solidFill>
              </a:rPr>
              <a:t> interdisciplinary teaching</a:t>
            </a:r>
            <a:r>
              <a:rPr lang="zh-TW" altLang="en-US" sz="3200" dirty="0">
                <a:solidFill>
                  <a:srgbClr val="FF0000"/>
                </a:solidFill>
              </a:rPr>
              <a:t> </a:t>
            </a:r>
            <a:r>
              <a:rPr lang="en-US" altLang="zh-TW" sz="3200" dirty="0"/>
              <a:t>as opposed to those who choose strategy A</a:t>
            </a:r>
            <a:r>
              <a:rPr lang="en-US" altLang="zh-TW" sz="3200" dirty="0" smtClean="0"/>
              <a:t>.</a:t>
            </a:r>
          </a:p>
          <a:p>
            <a:r>
              <a:rPr lang="en-US" altLang="zh-TW" sz="3200"/>
              <a:t>Experienced STEM teachers demonstrated </a:t>
            </a:r>
            <a:r>
              <a:rPr lang="en-US" altLang="zh-TW" sz="3200">
                <a:solidFill>
                  <a:srgbClr val="FF0000"/>
                </a:solidFill>
              </a:rPr>
              <a:t>higher self-efficacy </a:t>
            </a:r>
            <a:r>
              <a:rPr lang="en-US" altLang="zh-TW" sz="3200"/>
              <a:t>in </a:t>
            </a:r>
            <a:r>
              <a:rPr lang="en-US" altLang="zh-TW" sz="3200">
                <a:solidFill>
                  <a:srgbClr val="FF0000"/>
                </a:solidFill>
              </a:rPr>
              <a:t>curriculum design</a:t>
            </a:r>
            <a:r>
              <a:rPr lang="en-US" altLang="zh-TW" sz="3200"/>
              <a:t>, </a:t>
            </a:r>
            <a:r>
              <a:rPr lang="en-US" altLang="zh-TW" sz="3200">
                <a:solidFill>
                  <a:srgbClr val="FF0000"/>
                </a:solidFill>
              </a:rPr>
              <a:t>implement</a:t>
            </a:r>
            <a:r>
              <a:rPr lang="en-US" altLang="zh-TW" sz="3200"/>
              <a:t>, and </a:t>
            </a:r>
            <a:r>
              <a:rPr lang="en-US" altLang="zh-TW" sz="3200">
                <a:solidFill>
                  <a:srgbClr val="FF0000"/>
                </a:solidFill>
              </a:rPr>
              <a:t>outreach</a:t>
            </a:r>
            <a:r>
              <a:rPr lang="en-US" altLang="zh-TW" sz="3200"/>
              <a:t>.</a:t>
            </a:r>
          </a:p>
          <a:p>
            <a:pPr marL="0" indent="0">
              <a:buNone/>
            </a:pPr>
            <a:endParaRPr lang="en-US" altLang="zh-TW" sz="3200" dirty="0"/>
          </a:p>
          <a:p>
            <a:endParaRPr lang="zh-TW" altLang="en-US" sz="2600" dirty="0"/>
          </a:p>
        </p:txBody>
      </p:sp>
    </p:spTree>
    <p:extLst>
      <p:ext uri="{BB962C8B-B14F-4D97-AF65-F5344CB8AC3E}">
        <p14:creationId xmlns:p14="http://schemas.microsoft.com/office/powerpoint/2010/main" val="389350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xmlns="" id="{91E81583-7A0E-496D-AF8E-A9BCFAA8B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133392"/>
          </a:xfrm>
        </p:spPr>
        <p:txBody>
          <a:bodyPr>
            <a:normAutofit/>
          </a:bodyPr>
          <a:lstStyle/>
          <a:p>
            <a:pPr algn="ctr"/>
            <a:r>
              <a:rPr lang="en-US" altLang="zh-TW" sz="4400" dirty="0">
                <a:latin typeface="Arial" panose="020B0604020202020204" pitchFamily="34" charset="0"/>
                <a:cs typeface="Arial" panose="020B0604020202020204" pitchFamily="34" charset="0"/>
              </a:rPr>
              <a:t>Thank you for your attention</a:t>
            </a:r>
            <a:endParaRPr lang="zh-TW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xmlns="" id="{B9E57341-ECCF-4B6F-B222-EB26B817E6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1861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毛玻璃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1416</TotalTime>
  <Words>1162</Words>
  <Application>Microsoft Office PowerPoint</Application>
  <PresentationFormat>寬螢幕</PresentationFormat>
  <Paragraphs>190</Paragraphs>
  <Slides>27</Slides>
  <Notes>11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35" baseType="lpstr">
      <vt:lpstr>SimSun</vt:lpstr>
      <vt:lpstr>新細明體</vt:lpstr>
      <vt:lpstr>Arial</vt:lpstr>
      <vt:lpstr>Arial Narrow</vt:lpstr>
      <vt:lpstr>Calibri</vt:lpstr>
      <vt:lpstr>Cambria Math</vt:lpstr>
      <vt:lpstr>Times New Roman</vt:lpstr>
      <vt:lpstr>Office 佈景主題</vt:lpstr>
      <vt:lpstr>STEM education in Taiwan</vt:lpstr>
      <vt:lpstr>Part 1: Current STEM Education in Taiwan</vt:lpstr>
      <vt:lpstr>Education policy</vt:lpstr>
      <vt:lpstr>Teaching Practices in STEM Education</vt:lpstr>
      <vt:lpstr>Reflection</vt:lpstr>
      <vt:lpstr>Part 2: Students’ STEM Aspiration in Taiwan (Findings from the Survey across Economies) </vt:lpstr>
      <vt:lpstr>Methodology: Survey (online Questionnaire)</vt:lpstr>
      <vt:lpstr>Sample in Taiwan: 11-18 years-old students</vt:lpstr>
      <vt:lpstr>PowerPoint 簡報</vt:lpstr>
      <vt:lpstr>PowerPoint 簡報</vt:lpstr>
      <vt:lpstr>Self-efficacy in STEM</vt:lpstr>
      <vt:lpstr>Self-efficacy in STEM</vt:lpstr>
      <vt:lpstr>Self-efficacy in STEM</vt:lpstr>
      <vt:lpstr>Self-efficacy in STEM</vt:lpstr>
      <vt:lpstr>Multiple Regression</vt:lpstr>
      <vt:lpstr>Multiple Regression for Male and Female Students</vt:lpstr>
      <vt:lpstr>Multiple regression</vt:lpstr>
      <vt:lpstr>Part 3: Teachers’ Beliefs about STEM Education</vt:lpstr>
      <vt:lpstr>Questionnaire: STEM Teachers’ Teaching Beliefs Investigation Questionnaire, STEM-TTBIQ</vt:lpstr>
      <vt:lpstr>Sampling</vt:lpstr>
      <vt:lpstr>Preliminary Findings</vt:lpstr>
      <vt:lpstr>Preliminary findings</vt:lpstr>
      <vt:lpstr>Preliminary findings</vt:lpstr>
      <vt:lpstr>Preliminary findings</vt:lpstr>
      <vt:lpstr>Preliminary findings</vt:lpstr>
      <vt:lpstr>Summary</vt:lpstr>
      <vt:lpstr>Thank you for your attention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ChiaHang Chang</dc:creator>
  <cp:lastModifiedBy>Yshsu</cp:lastModifiedBy>
  <cp:revision>130</cp:revision>
  <dcterms:created xsi:type="dcterms:W3CDTF">2021-03-30T09:23:25Z</dcterms:created>
  <dcterms:modified xsi:type="dcterms:W3CDTF">2021-04-10T01:30:50Z</dcterms:modified>
</cp:coreProperties>
</file>