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96" r:id="rId2"/>
    <p:sldId id="298" r:id="rId3"/>
    <p:sldId id="299" r:id="rId4"/>
    <p:sldId id="300" r:id="rId5"/>
    <p:sldId id="302" r:id="rId6"/>
    <p:sldId id="303" r:id="rId7"/>
    <p:sldId id="304" r:id="rId8"/>
    <p:sldId id="305" r:id="rId9"/>
    <p:sldId id="306" r:id="rId10"/>
    <p:sldId id="307" r:id="rId11"/>
    <p:sldId id="282" r:id="rId12"/>
    <p:sldId id="309" r:id="rId13"/>
    <p:sldId id="281" r:id="rId14"/>
    <p:sldId id="278" r:id="rId15"/>
    <p:sldId id="275" r:id="rId16"/>
    <p:sldId id="273" r:id="rId17"/>
    <p:sldId id="271" r:id="rId18"/>
    <p:sldId id="308" r:id="rId19"/>
    <p:sldId id="270" r:id="rId20"/>
    <p:sldId id="269" r:id="rId21"/>
    <p:sldId id="268" r:id="rId22"/>
    <p:sldId id="293" r:id="rId23"/>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4580" autoAdjust="0"/>
    <p:restoredTop sz="86410" autoAdjust="0"/>
  </p:normalViewPr>
  <p:slideViewPr>
    <p:cSldViewPr>
      <p:cViewPr varScale="1">
        <p:scale>
          <a:sx n="90" d="100"/>
          <a:sy n="90" d="100"/>
        </p:scale>
        <p:origin x="-488" y="-112"/>
      </p:cViewPr>
      <p:guideLst>
        <p:guide orient="horz" pos="2160"/>
        <p:guide pos="2880"/>
      </p:guideLst>
    </p:cSldViewPr>
  </p:slideViewPr>
  <p:outlineViewPr>
    <p:cViewPr>
      <p:scale>
        <a:sx n="33" d="100"/>
        <a:sy n="33" d="100"/>
      </p:scale>
      <p:origin x="0" y="4234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printerSettings" Target="printerSettings/printerSettings1.bin"/><Relationship Id="rId25" Type="http://schemas.openxmlformats.org/officeDocument/2006/relationships/presProps" Target="presProps.xml"/><Relationship Id="rId26" Type="http://schemas.openxmlformats.org/officeDocument/2006/relationships/viewProps" Target="viewProps.xml"/><Relationship Id="rId27" Type="http://schemas.openxmlformats.org/officeDocument/2006/relationships/theme" Target="theme/theme1.xml"/><Relationship Id="rId28"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9F489A81-8159-4390-BDEB-B314182F0E9A}" type="datetimeFigureOut">
              <a:rPr lang="zh-CN" altLang="en-US" smtClean="0"/>
              <a:t>14/12/4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0A8242-7952-4146-B8E3-AF3FEBC7F71A}" type="slidenum">
              <a:rPr lang="zh-CN" altLang="en-US" smtClean="0"/>
              <a:t>‹#›</a:t>
            </a:fld>
            <a:endParaRPr lang="zh-CN" altLang="en-US"/>
          </a:p>
        </p:txBody>
      </p:sp>
    </p:spTree>
    <p:extLst>
      <p:ext uri="{BB962C8B-B14F-4D97-AF65-F5344CB8AC3E}">
        <p14:creationId xmlns:p14="http://schemas.microsoft.com/office/powerpoint/2010/main" val="7818171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F489A81-8159-4390-BDEB-B314182F0E9A}" type="datetimeFigureOut">
              <a:rPr lang="zh-CN" altLang="en-US" smtClean="0"/>
              <a:t>14/12/4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0A8242-7952-4146-B8E3-AF3FEBC7F71A}" type="slidenum">
              <a:rPr lang="zh-CN" altLang="en-US" smtClean="0"/>
              <a:t>‹#›</a:t>
            </a:fld>
            <a:endParaRPr lang="zh-CN" altLang="en-US"/>
          </a:p>
        </p:txBody>
      </p:sp>
    </p:spTree>
    <p:extLst>
      <p:ext uri="{BB962C8B-B14F-4D97-AF65-F5344CB8AC3E}">
        <p14:creationId xmlns:p14="http://schemas.microsoft.com/office/powerpoint/2010/main" val="31636998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9F489A81-8159-4390-BDEB-B314182F0E9A}" type="datetimeFigureOut">
              <a:rPr lang="zh-CN" altLang="en-US" smtClean="0"/>
              <a:t>14/12/4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0A8242-7952-4146-B8E3-AF3FEBC7F71A}" type="slidenum">
              <a:rPr lang="zh-CN" altLang="en-US" smtClean="0"/>
              <a:t>‹#›</a:t>
            </a:fld>
            <a:endParaRPr lang="zh-CN" altLang="en-US"/>
          </a:p>
        </p:txBody>
      </p:sp>
    </p:spTree>
    <p:extLst>
      <p:ext uri="{BB962C8B-B14F-4D97-AF65-F5344CB8AC3E}">
        <p14:creationId xmlns:p14="http://schemas.microsoft.com/office/powerpoint/2010/main" val="29582197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F489A81-8159-4390-BDEB-B314182F0E9A}" type="datetimeFigureOut">
              <a:rPr lang="zh-CN" altLang="en-US" smtClean="0"/>
              <a:t>14/12/4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0A8242-7952-4146-B8E3-AF3FEBC7F71A}" type="slidenum">
              <a:rPr lang="zh-CN" altLang="en-US" smtClean="0"/>
              <a:t>‹#›</a:t>
            </a:fld>
            <a:endParaRPr lang="zh-CN" altLang="en-US"/>
          </a:p>
        </p:txBody>
      </p:sp>
    </p:spTree>
    <p:extLst>
      <p:ext uri="{BB962C8B-B14F-4D97-AF65-F5344CB8AC3E}">
        <p14:creationId xmlns:p14="http://schemas.microsoft.com/office/powerpoint/2010/main" val="16931591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F489A81-8159-4390-BDEB-B314182F0E9A}" type="datetimeFigureOut">
              <a:rPr lang="zh-CN" altLang="en-US" smtClean="0"/>
              <a:t>14/12/4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70A8242-7952-4146-B8E3-AF3FEBC7F71A}" type="slidenum">
              <a:rPr lang="zh-CN" altLang="en-US" smtClean="0"/>
              <a:t>‹#›</a:t>
            </a:fld>
            <a:endParaRPr lang="zh-CN" altLang="en-US"/>
          </a:p>
        </p:txBody>
      </p:sp>
    </p:spTree>
    <p:extLst>
      <p:ext uri="{BB962C8B-B14F-4D97-AF65-F5344CB8AC3E}">
        <p14:creationId xmlns:p14="http://schemas.microsoft.com/office/powerpoint/2010/main" val="5536124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F489A81-8159-4390-BDEB-B314182F0E9A}" type="datetimeFigureOut">
              <a:rPr lang="zh-CN" altLang="en-US" smtClean="0"/>
              <a:t>14/12/4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70A8242-7952-4146-B8E3-AF3FEBC7F71A}" type="slidenum">
              <a:rPr lang="zh-CN" altLang="en-US" smtClean="0"/>
              <a:t>‹#›</a:t>
            </a:fld>
            <a:endParaRPr lang="zh-CN" altLang="en-US"/>
          </a:p>
        </p:txBody>
      </p:sp>
    </p:spTree>
    <p:extLst>
      <p:ext uri="{BB962C8B-B14F-4D97-AF65-F5344CB8AC3E}">
        <p14:creationId xmlns:p14="http://schemas.microsoft.com/office/powerpoint/2010/main" val="37944141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F489A81-8159-4390-BDEB-B314182F0E9A}" type="datetimeFigureOut">
              <a:rPr lang="zh-CN" altLang="en-US" smtClean="0"/>
              <a:t>14/12/4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70A8242-7952-4146-B8E3-AF3FEBC7F71A}" type="slidenum">
              <a:rPr lang="zh-CN" altLang="en-US" smtClean="0"/>
              <a:t>‹#›</a:t>
            </a:fld>
            <a:endParaRPr lang="zh-CN" altLang="en-US"/>
          </a:p>
        </p:txBody>
      </p:sp>
    </p:spTree>
    <p:extLst>
      <p:ext uri="{BB962C8B-B14F-4D97-AF65-F5344CB8AC3E}">
        <p14:creationId xmlns:p14="http://schemas.microsoft.com/office/powerpoint/2010/main" val="1226360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F489A81-8159-4390-BDEB-B314182F0E9A}" type="datetimeFigureOut">
              <a:rPr lang="zh-CN" altLang="en-US" smtClean="0"/>
              <a:t>14/12/4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0A8242-7952-4146-B8E3-AF3FEBC7F71A}" type="slidenum">
              <a:rPr lang="zh-CN" altLang="en-US" smtClean="0"/>
              <a:t>‹#›</a:t>
            </a:fld>
            <a:endParaRPr lang="zh-CN" altLang="en-US"/>
          </a:p>
        </p:txBody>
      </p:sp>
    </p:spTree>
    <p:extLst>
      <p:ext uri="{BB962C8B-B14F-4D97-AF65-F5344CB8AC3E}">
        <p14:creationId xmlns:p14="http://schemas.microsoft.com/office/powerpoint/2010/main" val="41164522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9F489A81-8159-4390-BDEB-B314182F0E9A}" type="datetimeFigureOut">
              <a:rPr lang="zh-CN" altLang="en-US" smtClean="0"/>
              <a:t>14/12/4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70A8242-7952-4146-B8E3-AF3FEBC7F71A}" type="slidenum">
              <a:rPr lang="zh-CN" altLang="en-US" smtClean="0"/>
              <a:t>‹#›</a:t>
            </a:fld>
            <a:endParaRPr lang="zh-CN" altLang="en-US"/>
          </a:p>
        </p:txBody>
      </p:sp>
    </p:spTree>
    <p:extLst>
      <p:ext uri="{BB962C8B-B14F-4D97-AF65-F5344CB8AC3E}">
        <p14:creationId xmlns:p14="http://schemas.microsoft.com/office/powerpoint/2010/main" val="620605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F489A81-8159-4390-BDEB-B314182F0E9A}" type="datetimeFigureOut">
              <a:rPr lang="zh-CN" altLang="en-US" smtClean="0"/>
              <a:t>14/12/4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0A8242-7952-4146-B8E3-AF3FEBC7F71A}" type="slidenum">
              <a:rPr lang="zh-CN" altLang="en-US" smtClean="0"/>
              <a:t>‹#›</a:t>
            </a:fld>
            <a:endParaRPr lang="zh-CN" altLang="en-US"/>
          </a:p>
        </p:txBody>
      </p:sp>
    </p:spTree>
    <p:extLst>
      <p:ext uri="{BB962C8B-B14F-4D97-AF65-F5344CB8AC3E}">
        <p14:creationId xmlns:p14="http://schemas.microsoft.com/office/powerpoint/2010/main" val="13765136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F489A81-8159-4390-BDEB-B314182F0E9A}" type="datetimeFigureOut">
              <a:rPr lang="zh-CN" altLang="en-US" smtClean="0"/>
              <a:t>14/12/4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70A8242-7952-4146-B8E3-AF3FEBC7F71A}" type="slidenum">
              <a:rPr lang="zh-CN" altLang="en-US" smtClean="0"/>
              <a:t>‹#›</a:t>
            </a:fld>
            <a:endParaRPr lang="zh-CN" altLang="en-US"/>
          </a:p>
        </p:txBody>
      </p:sp>
    </p:spTree>
    <p:extLst>
      <p:ext uri="{BB962C8B-B14F-4D97-AF65-F5344CB8AC3E}">
        <p14:creationId xmlns:p14="http://schemas.microsoft.com/office/powerpoint/2010/main" val="385381258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489A81-8159-4390-BDEB-B314182F0E9A}" type="datetimeFigureOut">
              <a:rPr lang="zh-CN" altLang="en-US" smtClean="0"/>
              <a:t>14/12/4</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0A8242-7952-4146-B8E3-AF3FEBC7F71A}" type="slidenum">
              <a:rPr lang="zh-CN" altLang="en-US" smtClean="0"/>
              <a:t>‹#›</a:t>
            </a:fld>
            <a:endParaRPr lang="zh-CN" altLang="en-US"/>
          </a:p>
        </p:txBody>
      </p:sp>
    </p:spTree>
    <p:extLst>
      <p:ext uri="{BB962C8B-B14F-4D97-AF65-F5344CB8AC3E}">
        <p14:creationId xmlns:p14="http://schemas.microsoft.com/office/powerpoint/2010/main" val="39775883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asiapacificmle.net"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467544" y="1700808"/>
            <a:ext cx="8424936" cy="2016224"/>
          </a:xfrm>
        </p:spPr>
        <p:txBody>
          <a:bodyPr>
            <a:normAutofit fontScale="90000"/>
          </a:bodyPr>
          <a:lstStyle/>
          <a:p>
            <a:r>
              <a:rPr lang="en-GB" altLang="zh-CN" sz="2800" b="1" dirty="0" smtClean="0">
                <a:latin typeface="Charter Black"/>
                <a:cs typeface="Charter Black"/>
              </a:rPr>
              <a:t>R</a:t>
            </a:r>
            <a:r>
              <a:rPr lang="en-US" altLang="zh-CN" sz="2800" b="1" dirty="0" smtClean="0">
                <a:latin typeface="Charter Black"/>
                <a:cs typeface="Charter Black"/>
              </a:rPr>
              <a:t>e-looking at the</a:t>
            </a:r>
            <a:r>
              <a:rPr lang="zh-CN" altLang="en-US" sz="2800" b="1" dirty="0" smtClean="0">
                <a:latin typeface="Charter Black"/>
                <a:cs typeface="Charter Black"/>
              </a:rPr>
              <a:t> </a:t>
            </a:r>
            <a:r>
              <a:rPr lang="en-US" altLang="zh-CN" sz="2800" b="1" dirty="0" smtClean="0">
                <a:latin typeface="Charter Black"/>
                <a:cs typeface="Charter Black"/>
              </a:rPr>
              <a:t>THREE EXAPLES from Xinjiang</a:t>
            </a:r>
            <a:r>
              <a:rPr lang="en-GB" altLang="zh-CN" sz="2800" b="1" kern="1200" dirty="0" smtClean="0">
                <a:solidFill>
                  <a:schemeClr val="tx1"/>
                </a:solidFill>
                <a:effectLst/>
                <a:latin typeface="Charter Black"/>
                <a:cs typeface="Charter Black"/>
              </a:rPr>
              <a:t>:</a:t>
            </a:r>
            <a:r>
              <a:rPr lang="en-GB" altLang="zh-CN" sz="2800" kern="1200" dirty="0" smtClean="0">
                <a:solidFill>
                  <a:schemeClr val="tx1"/>
                </a:solidFill>
                <a:effectLst/>
                <a:latin typeface="Charter Black"/>
                <a:cs typeface="Charter Black"/>
              </a:rPr>
              <a:t>  </a:t>
            </a:r>
            <a:r>
              <a:rPr lang="en-GB" altLang="zh-CN" sz="2800" b="1" dirty="0" smtClean="0">
                <a:latin typeface="Charter Black"/>
                <a:cs typeface="Charter Black"/>
              </a:rPr>
              <a:t>what</a:t>
            </a:r>
            <a:r>
              <a:rPr lang="zh-CN" altLang="en-US" sz="2800" b="1" dirty="0" smtClean="0">
                <a:latin typeface="Charter Black"/>
                <a:cs typeface="Charter Black"/>
              </a:rPr>
              <a:t> </a:t>
            </a:r>
            <a:r>
              <a:rPr lang="en-US" altLang="zh-CN" sz="2800" b="1" dirty="0" smtClean="0">
                <a:latin typeface="Charter Black"/>
                <a:cs typeface="Charter Black"/>
              </a:rPr>
              <a:t>do</a:t>
            </a:r>
            <a:r>
              <a:rPr lang="zh-CN" altLang="en-US" sz="2800" b="1" dirty="0" smtClean="0">
                <a:latin typeface="Charter Black"/>
                <a:cs typeface="Charter Black"/>
              </a:rPr>
              <a:t> </a:t>
            </a:r>
            <a:r>
              <a:rPr lang="en-US" altLang="zh-CN" sz="2800" b="1" dirty="0" smtClean="0">
                <a:latin typeface="Charter Black"/>
                <a:cs typeface="Charter Black"/>
              </a:rPr>
              <a:t>you</a:t>
            </a:r>
            <a:r>
              <a:rPr lang="zh-CN" altLang="en-US" sz="2800" b="1" dirty="0" smtClean="0">
                <a:latin typeface="Charter Black"/>
                <a:cs typeface="Charter Black"/>
              </a:rPr>
              <a:t> </a:t>
            </a:r>
            <a:r>
              <a:rPr lang="en-US" altLang="zh-CN" sz="2800" b="1" dirty="0" smtClean="0">
                <a:latin typeface="Charter Black"/>
                <a:cs typeface="Charter Black"/>
              </a:rPr>
              <a:t>think</a:t>
            </a:r>
            <a:r>
              <a:rPr lang="en-GB" altLang="zh-CN" sz="2800" b="1" kern="1200" dirty="0" smtClean="0">
                <a:solidFill>
                  <a:schemeClr val="tx1"/>
                </a:solidFill>
                <a:effectLst/>
                <a:latin typeface="Charter Black"/>
                <a:cs typeface="Charter Black"/>
              </a:rPr>
              <a:t>?</a:t>
            </a:r>
            <a:r>
              <a:rPr lang="en-GB" altLang="zh-CN" sz="3600" b="1" dirty="0">
                <a:latin typeface="Edwardian Script ITC" pitchFamily="66" charset="0"/>
                <a:cs typeface="Times New Roman" pitchFamily="18" charset="0"/>
              </a:rPr>
              <a:t> Wang Ping </a:t>
            </a:r>
            <a:r>
              <a:rPr lang="zh-CN" altLang="zh-CN" sz="3600" b="1" dirty="0">
                <a:latin typeface="Edwardian Script ITC" pitchFamily="66" charset="0"/>
                <a:cs typeface="Times New Roman" pitchFamily="18" charset="0"/>
              </a:rPr>
              <a:t/>
            </a:r>
            <a:br>
              <a:rPr lang="zh-CN" altLang="zh-CN" sz="3600" b="1" dirty="0">
                <a:latin typeface="Edwardian Script ITC" pitchFamily="66" charset="0"/>
                <a:cs typeface="Times New Roman" pitchFamily="18" charset="0"/>
              </a:rPr>
            </a:br>
            <a:r>
              <a:rPr lang="en-GB" altLang="zh-CN" sz="2800" dirty="0">
                <a:latin typeface="Times New Roman" pitchFamily="18" charset="0"/>
                <a:cs typeface="Times New Roman" pitchFamily="18" charset="0"/>
              </a:rPr>
              <a:t> </a:t>
            </a:r>
            <a:r>
              <a:rPr lang="zh-CN" altLang="zh-CN" sz="2800" dirty="0">
                <a:latin typeface="Times New Roman" pitchFamily="18" charset="0"/>
                <a:cs typeface="Times New Roman" pitchFamily="18" charset="0"/>
              </a:rPr>
              <a:t/>
            </a:r>
            <a:br>
              <a:rPr lang="zh-CN" altLang="zh-CN" sz="2800" dirty="0">
                <a:latin typeface="Times New Roman" pitchFamily="18" charset="0"/>
                <a:cs typeface="Times New Roman" pitchFamily="18" charset="0"/>
              </a:rPr>
            </a:br>
            <a:r>
              <a:rPr lang="en-GB" altLang="zh-CN" sz="2800" dirty="0">
                <a:latin typeface="Times New Roman" pitchFamily="18" charset="0"/>
                <a:cs typeface="Times New Roman" pitchFamily="18" charset="0"/>
              </a:rPr>
              <a:t>Ed. D </a:t>
            </a:r>
            <a:r>
              <a:rPr lang="en-US" altLang="zh-CN" sz="2800" dirty="0">
                <a:latin typeface="Times New Roman" pitchFamily="18" charset="0"/>
                <a:cs typeface="Times New Roman" pitchFamily="18" charset="0"/>
              </a:rPr>
              <a:t>Candidate</a:t>
            </a:r>
            <a:r>
              <a:rPr lang="zh-CN" altLang="zh-CN" sz="2800" dirty="0">
                <a:latin typeface="Times New Roman" pitchFamily="18" charset="0"/>
                <a:cs typeface="Times New Roman" pitchFamily="18" charset="0"/>
              </a:rPr>
              <a:t/>
            </a:r>
            <a:br>
              <a:rPr lang="zh-CN" altLang="zh-CN" sz="2800" dirty="0">
                <a:latin typeface="Times New Roman" pitchFamily="18" charset="0"/>
                <a:cs typeface="Times New Roman" pitchFamily="18" charset="0"/>
              </a:rPr>
            </a:br>
            <a:r>
              <a:rPr lang="en-GB" altLang="zh-CN" sz="2800" dirty="0">
                <a:latin typeface="Times New Roman" pitchFamily="18" charset="0"/>
                <a:cs typeface="Times New Roman" pitchFamily="18" charset="0"/>
              </a:rPr>
              <a:t>School of education, the University of Nottingham, Ningbo</a:t>
            </a:r>
            <a:r>
              <a:rPr lang="zh-CN" altLang="zh-CN" sz="2800" dirty="0">
                <a:latin typeface="Times New Roman" pitchFamily="18" charset="0"/>
                <a:cs typeface="Times New Roman" pitchFamily="18" charset="0"/>
              </a:rPr>
              <a:t/>
            </a:r>
            <a:br>
              <a:rPr lang="zh-CN" altLang="zh-CN" sz="2800" dirty="0">
                <a:latin typeface="Times New Roman" pitchFamily="18" charset="0"/>
                <a:cs typeface="Times New Roman" pitchFamily="18" charset="0"/>
              </a:rPr>
            </a:br>
            <a:r>
              <a:rPr lang="en-GB" altLang="zh-CN" sz="2800" u="sng" dirty="0">
                <a:latin typeface="Times New Roman" pitchFamily="18" charset="0"/>
                <a:cs typeface="Times New Roman" pitchFamily="18" charset="0"/>
              </a:rPr>
              <a:t>zx6515253@nottingham.edu.cn</a:t>
            </a:r>
            <a:endParaRPr lang="zh-CN" altLang="en-US" sz="2800" dirty="0">
              <a:latin typeface="Charter Black"/>
              <a:cs typeface="Charter Black"/>
            </a:endParaRPr>
          </a:p>
        </p:txBody>
      </p:sp>
    </p:spTree>
    <p:extLst>
      <p:ext uri="{BB962C8B-B14F-4D97-AF65-F5344CB8AC3E}">
        <p14:creationId xmlns:p14="http://schemas.microsoft.com/office/powerpoint/2010/main" val="1922583285"/>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1916832"/>
            <a:ext cx="8373616" cy="1143000"/>
          </a:xfrm>
        </p:spPr>
        <p:txBody>
          <a:bodyPr>
            <a:normAutofit fontScale="90000"/>
          </a:bodyPr>
          <a:lstStyle/>
          <a:p>
            <a:pPr algn="just"/>
            <a:endParaRPr lang="zh-CN" altLang="zh-CN" sz="2400" kern="1200" dirty="0" smtClean="0">
              <a:solidFill>
                <a:schemeClr val="tx1"/>
              </a:solidFill>
              <a:effectLst/>
              <a:latin typeface="Times New Roman" pitchFamily="18" charset="0"/>
              <a:ea typeface="+mj-ea"/>
              <a:cs typeface="Times New Roman" pitchFamily="18" charset="0"/>
            </a:endParaRPr>
          </a:p>
          <a:p>
            <a:pPr algn="just"/>
            <a:r>
              <a:rPr lang="en-GB" altLang="zh-CN" sz="3100" kern="1200" dirty="0" smtClean="0">
                <a:solidFill>
                  <a:schemeClr val="tx1"/>
                </a:solidFill>
                <a:effectLst/>
                <a:latin typeface="Times New Roman" pitchFamily="18" charset="0"/>
                <a:cs typeface="Times New Roman" pitchFamily="18" charset="0"/>
              </a:rPr>
              <a:t> </a:t>
            </a:r>
            <a:endParaRPr lang="zh-CN" altLang="zh-CN" sz="3100" kern="1200" dirty="0" smtClean="0">
              <a:solidFill>
                <a:schemeClr val="tx1"/>
              </a:solidFill>
              <a:effectLst/>
              <a:latin typeface="Times New Roman" pitchFamily="18" charset="0"/>
              <a:cs typeface="Times New Roman" pitchFamily="18" charset="0"/>
            </a:endParaRPr>
          </a:p>
          <a:p>
            <a:pPr algn="just"/>
            <a:r>
              <a:rPr lang="en-GB" altLang="zh-CN" sz="3100" b="1" kern="1200" dirty="0" smtClean="0">
                <a:solidFill>
                  <a:schemeClr val="tx1"/>
                </a:solidFill>
                <a:effectLst/>
                <a:latin typeface="Times New Roman" pitchFamily="18" charset="0"/>
                <a:cs typeface="Times New Roman" pitchFamily="18" charset="0"/>
              </a:rPr>
              <a:t>Outline</a:t>
            </a:r>
            <a:r>
              <a:rPr lang="en-GB" altLang="zh-CN" sz="3100" dirty="0">
                <a:latin typeface="Times New Roman" pitchFamily="18" charset="0"/>
                <a:cs typeface="Times New Roman" pitchFamily="18" charset="0"/>
              </a:rPr>
              <a:t/>
            </a:r>
            <a:br>
              <a:rPr lang="en-GB" altLang="zh-CN" sz="3100" dirty="0">
                <a:latin typeface="Times New Roman" pitchFamily="18" charset="0"/>
                <a:cs typeface="Times New Roman" pitchFamily="18" charset="0"/>
              </a:rPr>
            </a:br>
            <a:r>
              <a:rPr lang="en-GB" altLang="zh-CN" sz="3100" dirty="0" smtClean="0">
                <a:latin typeface="Times New Roman" pitchFamily="18" charset="0"/>
                <a:cs typeface="Times New Roman" pitchFamily="18" charset="0"/>
              </a:rPr>
              <a:t/>
            </a:r>
            <a:br>
              <a:rPr lang="en-GB" altLang="zh-CN" sz="3100" dirty="0" smtClean="0">
                <a:latin typeface="Times New Roman" pitchFamily="18" charset="0"/>
                <a:cs typeface="Times New Roman" pitchFamily="18" charset="0"/>
              </a:rPr>
            </a:br>
            <a:r>
              <a:rPr lang="en-GB" altLang="zh-CN" sz="3100" kern="1200" dirty="0" smtClean="0">
                <a:solidFill>
                  <a:schemeClr val="tx1"/>
                </a:solidFill>
                <a:effectLst/>
                <a:latin typeface="Times New Roman" pitchFamily="18" charset="0"/>
                <a:cs typeface="Times New Roman" pitchFamily="18" charset="0"/>
              </a:rPr>
              <a:t>    </a:t>
            </a:r>
            <a:r>
              <a:rPr lang="zh-CN" altLang="en-US" sz="3100" b="1" kern="1200" dirty="0" smtClean="0">
                <a:solidFill>
                  <a:schemeClr val="tx1"/>
                </a:solidFill>
                <a:effectLst/>
                <a:latin typeface="Times New Roman" pitchFamily="18" charset="0"/>
                <a:cs typeface="Times New Roman" pitchFamily="18" charset="0"/>
              </a:rPr>
              <a:t> </a:t>
            </a:r>
            <a:r>
              <a:rPr lang="en-US" altLang="zh-CN" sz="3100" b="1" kern="1200" dirty="0" smtClean="0">
                <a:solidFill>
                  <a:schemeClr val="tx1"/>
                </a:solidFill>
                <a:effectLst/>
                <a:latin typeface="Times New Roman" pitchFamily="18" charset="0"/>
                <a:cs typeface="Times New Roman" pitchFamily="18" charset="0"/>
              </a:rPr>
              <a:t>I. </a:t>
            </a:r>
            <a:r>
              <a:rPr lang="en-GB" altLang="zh-CN" sz="3100" b="1" dirty="0" smtClean="0">
                <a:latin typeface="Times New Roman" pitchFamily="18" charset="0"/>
                <a:cs typeface="Times New Roman" pitchFamily="18" charset="0"/>
              </a:rPr>
              <a:t>Introduction: </a:t>
            </a:r>
            <a:r>
              <a:rPr lang="en-GB" altLang="zh-CN" sz="3100" dirty="0" smtClean="0">
                <a:latin typeface="Times New Roman" pitchFamily="18" charset="0"/>
                <a:cs typeface="Times New Roman" pitchFamily="18" charset="0"/>
              </a:rPr>
              <a:t>geographical + historical </a:t>
            </a:r>
            <a:r>
              <a:rPr lang="en-GB" altLang="zh-CN" sz="3100" kern="1200" dirty="0" smtClean="0">
                <a:solidFill>
                  <a:schemeClr val="tx1"/>
                </a:solidFill>
                <a:effectLst/>
                <a:latin typeface="Times New Roman" pitchFamily="18" charset="0"/>
                <a:cs typeface="Times New Roman" pitchFamily="18" charset="0"/>
              </a:rPr>
              <a:t> </a:t>
            </a:r>
            <a:endParaRPr lang="zh-CN" altLang="zh-CN" sz="3100" kern="1200" dirty="0" smtClean="0">
              <a:solidFill>
                <a:schemeClr val="tx1"/>
              </a:solidFill>
              <a:effectLst/>
              <a:latin typeface="Times New Roman" pitchFamily="18" charset="0"/>
              <a:cs typeface="Times New Roman" pitchFamily="18" charset="0"/>
            </a:endParaRPr>
          </a:p>
          <a:p>
            <a:pPr algn="just"/>
            <a:r>
              <a:rPr lang="en-GB" altLang="zh-CN" sz="3100" kern="1200" dirty="0" smtClean="0">
                <a:solidFill>
                  <a:schemeClr val="tx1"/>
                </a:solidFill>
                <a:effectLst/>
                <a:latin typeface="Times New Roman" pitchFamily="18" charset="0"/>
                <a:cs typeface="Times New Roman" pitchFamily="18" charset="0"/>
              </a:rPr>
              <a:t>    </a:t>
            </a:r>
            <a:r>
              <a:rPr lang="zh-CN" altLang="en-US" sz="3100" kern="1200" dirty="0" smtClean="0">
                <a:solidFill>
                  <a:schemeClr val="tx1"/>
                </a:solidFill>
                <a:effectLst/>
                <a:latin typeface="Times New Roman" pitchFamily="18" charset="0"/>
                <a:cs typeface="Times New Roman" pitchFamily="18" charset="0"/>
              </a:rPr>
              <a:t>  </a:t>
            </a:r>
            <a:r>
              <a:rPr lang="zh-CN" altLang="zh-CN" sz="3100" b="1" dirty="0" smtClean="0">
                <a:latin typeface="Times New Roman" pitchFamily="18" charset="0"/>
                <a:cs typeface="Times New Roman" pitchFamily="18" charset="0"/>
              </a:rPr>
              <a:t> </a:t>
            </a:r>
            <a:r>
              <a:rPr lang="en-US" altLang="zh-CN" sz="3100" b="1" dirty="0" smtClean="0">
                <a:latin typeface="Times New Roman" pitchFamily="18" charset="0"/>
                <a:cs typeface="Times New Roman" pitchFamily="18" charset="0"/>
              </a:rPr>
              <a:t>II. </a:t>
            </a:r>
            <a:r>
              <a:rPr lang="en-US" altLang="zh-CN" sz="3100" b="1" kern="1200" dirty="0" smtClean="0">
                <a:solidFill>
                  <a:schemeClr val="tx1"/>
                </a:solidFill>
                <a:effectLst/>
                <a:latin typeface="Times New Roman" pitchFamily="18" charset="0"/>
                <a:cs typeface="Times New Roman" pitchFamily="18" charset="0"/>
              </a:rPr>
              <a:t>Examples</a:t>
            </a:r>
            <a:r>
              <a:rPr lang="zh-CN" altLang="en-US" sz="3100" b="1" kern="1200" dirty="0" smtClean="0">
                <a:solidFill>
                  <a:schemeClr val="tx1"/>
                </a:solidFill>
                <a:effectLst/>
                <a:latin typeface="Times New Roman" pitchFamily="18" charset="0"/>
                <a:cs typeface="Times New Roman" pitchFamily="18" charset="0"/>
              </a:rPr>
              <a:t> </a:t>
            </a:r>
            <a:r>
              <a:rPr lang="en-US" altLang="zh-CN" sz="3100" b="1" dirty="0" smtClean="0">
                <a:latin typeface="Times New Roman" pitchFamily="18" charset="0"/>
                <a:cs typeface="Times New Roman" pitchFamily="18" charset="0"/>
              </a:rPr>
              <a:t>from</a:t>
            </a:r>
            <a:r>
              <a:rPr lang="zh-CN" altLang="en-US" sz="3100" b="1" kern="1200" dirty="0" smtClean="0">
                <a:solidFill>
                  <a:schemeClr val="tx1"/>
                </a:solidFill>
                <a:effectLst/>
                <a:latin typeface="Times New Roman" pitchFamily="18" charset="0"/>
                <a:cs typeface="Times New Roman" pitchFamily="18" charset="0"/>
              </a:rPr>
              <a:t> </a:t>
            </a:r>
            <a:r>
              <a:rPr lang="en-US" altLang="zh-CN" sz="3100" b="1" kern="1200" dirty="0" smtClean="0">
                <a:solidFill>
                  <a:schemeClr val="tx1"/>
                </a:solidFill>
                <a:effectLst/>
                <a:latin typeface="Times New Roman" pitchFamily="18" charset="0"/>
                <a:cs typeface="Times New Roman" pitchFamily="18" charset="0"/>
              </a:rPr>
              <a:t>Xinjiang</a:t>
            </a:r>
            <a:endParaRPr lang="zh-CN" altLang="zh-CN" sz="3100" b="1" kern="1200" dirty="0" smtClean="0">
              <a:solidFill>
                <a:schemeClr val="tx1"/>
              </a:solidFill>
              <a:effectLst/>
              <a:latin typeface="Times New Roman" pitchFamily="18" charset="0"/>
              <a:cs typeface="Times New Roman" pitchFamily="18" charset="0"/>
            </a:endParaRPr>
          </a:p>
          <a:p>
            <a:pPr algn="just"/>
            <a:r>
              <a:rPr lang="en-GB" altLang="zh-CN" sz="3100" kern="1200" dirty="0" smtClean="0">
                <a:solidFill>
                  <a:schemeClr val="tx1"/>
                </a:solidFill>
                <a:effectLst/>
                <a:latin typeface="Times New Roman" pitchFamily="18" charset="0"/>
                <a:cs typeface="Times New Roman" pitchFamily="18" charset="0"/>
              </a:rPr>
              <a:t>          </a:t>
            </a:r>
            <a:r>
              <a:rPr lang="en-GB" altLang="zh-CN" sz="3100" b="1" kern="1200" dirty="0" smtClean="0">
                <a:solidFill>
                  <a:schemeClr val="tx1"/>
                </a:solidFill>
                <a:effectLst/>
                <a:latin typeface="Times New Roman" pitchFamily="18" charset="0"/>
                <a:cs typeface="Times New Roman" pitchFamily="18" charset="0"/>
              </a:rPr>
              <a:t>III. View</a:t>
            </a:r>
            <a:r>
              <a:rPr lang="en-US" altLang="zh-CN" sz="3100" b="1" dirty="0">
                <a:latin typeface="Times New Roman" pitchFamily="18" charset="0"/>
                <a:cs typeface="Times New Roman" pitchFamily="18" charset="0"/>
              </a:rPr>
              <a:t>p</a:t>
            </a:r>
            <a:r>
              <a:rPr lang="en-US" altLang="zh-CN" sz="3100" b="1" dirty="0" smtClean="0">
                <a:latin typeface="Times New Roman" pitchFamily="18" charset="0"/>
                <a:cs typeface="Times New Roman" pitchFamily="18" charset="0"/>
              </a:rPr>
              <a:t>oints from researchers</a:t>
            </a:r>
            <a:r>
              <a:rPr lang="en-US" altLang="zh-CN" sz="3100" b="1" kern="1200" dirty="0" smtClean="0">
                <a:solidFill>
                  <a:schemeClr val="tx1"/>
                </a:solidFill>
                <a:effectLst/>
                <a:latin typeface="Times New Roman" pitchFamily="18" charset="0"/>
                <a:cs typeface="Times New Roman" pitchFamily="18" charset="0"/>
              </a:rPr>
              <a:t/>
            </a:r>
            <a:br>
              <a:rPr lang="en-US" altLang="zh-CN" sz="3100" b="1" kern="1200" dirty="0" smtClean="0">
                <a:solidFill>
                  <a:schemeClr val="tx1"/>
                </a:solidFill>
                <a:effectLst/>
                <a:latin typeface="Times New Roman" pitchFamily="18" charset="0"/>
                <a:cs typeface="Times New Roman" pitchFamily="18" charset="0"/>
              </a:rPr>
            </a:br>
            <a:r>
              <a:rPr lang="zh-CN" altLang="en-US" sz="3100" b="1" kern="1200" dirty="0" smtClean="0">
                <a:solidFill>
                  <a:schemeClr val="tx1"/>
                </a:solidFill>
                <a:effectLst/>
                <a:latin typeface="Times New Roman" pitchFamily="18" charset="0"/>
                <a:cs typeface="Times New Roman" pitchFamily="18" charset="0"/>
              </a:rPr>
              <a:t>                          </a:t>
            </a:r>
            <a:r>
              <a:rPr lang="en-US" altLang="zh-CN" sz="3100" b="1" kern="1200" dirty="0" smtClean="0">
                <a:solidFill>
                  <a:schemeClr val="tx1"/>
                </a:solidFill>
                <a:effectLst/>
                <a:latin typeface="Times New Roman" pitchFamily="18" charset="0"/>
                <a:cs typeface="Times New Roman" pitchFamily="18" charset="0"/>
              </a:rPr>
              <a:t>IV. </a:t>
            </a:r>
            <a:r>
              <a:rPr lang="en-US" altLang="zh-CN" sz="3100" b="1" dirty="0" smtClean="0">
                <a:latin typeface="Times New Roman" pitchFamily="18" charset="0"/>
                <a:cs typeface="Times New Roman" pitchFamily="18" charset="0"/>
              </a:rPr>
              <a:t>P</a:t>
            </a:r>
            <a:r>
              <a:rPr lang="en-GB" altLang="zh-CN" sz="3100" b="1" dirty="0" err="1" smtClean="0">
                <a:latin typeface="Times New Roman" pitchFamily="18" charset="0"/>
                <a:cs typeface="Times New Roman" pitchFamily="18" charset="0"/>
              </a:rPr>
              <a:t>ossible</a:t>
            </a:r>
            <a:r>
              <a:rPr lang="en-GB" altLang="zh-CN" sz="3100" b="1" kern="1200" dirty="0" smtClean="0">
                <a:solidFill>
                  <a:schemeClr val="tx1"/>
                </a:solidFill>
                <a:effectLst/>
                <a:latin typeface="Times New Roman" pitchFamily="18" charset="0"/>
                <a:cs typeface="Times New Roman" pitchFamily="18" charset="0"/>
              </a:rPr>
              <a:t> outlet</a:t>
            </a:r>
            <a:endParaRPr lang="zh-CN" altLang="en-US" sz="3100" b="1" dirty="0"/>
          </a:p>
        </p:txBody>
      </p:sp>
    </p:spTree>
    <p:extLst>
      <p:ext uri="{BB962C8B-B14F-4D97-AF65-F5344CB8AC3E}">
        <p14:creationId xmlns:p14="http://schemas.microsoft.com/office/powerpoint/2010/main" val="3033611460"/>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2348880"/>
            <a:ext cx="6120680" cy="1143000"/>
          </a:xfrm>
        </p:spPr>
        <p:txBody>
          <a:bodyPr>
            <a:normAutofit fontScale="90000"/>
          </a:bodyPr>
          <a:lstStyle/>
          <a:p>
            <a:pPr algn="just"/>
            <a:endParaRPr lang="zh-CN" altLang="zh-CN" sz="2400" kern="1200" dirty="0" smtClean="0">
              <a:solidFill>
                <a:schemeClr val="tx1"/>
              </a:solidFill>
              <a:effectLst/>
              <a:latin typeface="Times New Roman" pitchFamily="18" charset="0"/>
              <a:ea typeface="+mj-ea"/>
              <a:cs typeface="Times New Roman" pitchFamily="18" charset="0"/>
            </a:endParaRPr>
          </a:p>
          <a:p>
            <a:pPr algn="just"/>
            <a:r>
              <a:rPr lang="en-GB" altLang="zh-CN" sz="2400" kern="1200" dirty="0" smtClean="0">
                <a:solidFill>
                  <a:schemeClr val="tx1"/>
                </a:solidFill>
                <a:effectLst/>
                <a:latin typeface="Times New Roman" pitchFamily="18" charset="0"/>
                <a:ea typeface="+mj-ea"/>
                <a:cs typeface="Times New Roman" pitchFamily="18" charset="0"/>
              </a:rPr>
              <a:t> </a:t>
            </a:r>
            <a:endParaRPr lang="zh-CN" altLang="zh-CN" sz="2400" kern="1200" dirty="0" smtClean="0">
              <a:solidFill>
                <a:schemeClr val="tx1"/>
              </a:solidFill>
              <a:effectLst/>
              <a:latin typeface="Times New Roman" pitchFamily="18" charset="0"/>
              <a:ea typeface="+mj-ea"/>
              <a:cs typeface="Times New Roman" pitchFamily="18" charset="0"/>
            </a:endParaRPr>
          </a:p>
          <a:p>
            <a:pPr algn="l"/>
            <a:r>
              <a:rPr lang="en-GB" altLang="zh-CN" sz="2400" b="1" kern="1200" dirty="0" smtClean="0">
                <a:solidFill>
                  <a:schemeClr val="tx1"/>
                </a:solidFill>
                <a:effectLst/>
                <a:latin typeface="Times New Roman" pitchFamily="18" charset="0"/>
                <a:ea typeface="+mj-ea"/>
                <a:cs typeface="Times New Roman" pitchFamily="18" charset="0"/>
              </a:rPr>
              <a:t/>
            </a:r>
            <a:br>
              <a:rPr lang="en-GB" altLang="zh-CN" sz="2400" b="1" kern="1200" dirty="0" smtClean="0">
                <a:solidFill>
                  <a:schemeClr val="tx1"/>
                </a:solidFill>
                <a:effectLst/>
                <a:latin typeface="Times New Roman" pitchFamily="18" charset="0"/>
                <a:ea typeface="+mj-ea"/>
                <a:cs typeface="Times New Roman" pitchFamily="18" charset="0"/>
              </a:rPr>
            </a:br>
            <a:r>
              <a:rPr lang="en-GB" altLang="zh-CN" sz="3100" b="1" kern="1200" dirty="0" smtClean="0">
                <a:solidFill>
                  <a:schemeClr val="tx1"/>
                </a:solidFill>
                <a:effectLst/>
                <a:latin typeface="Times New Roman" pitchFamily="18" charset="0"/>
                <a:cs typeface="Times New Roman" pitchFamily="18" charset="0"/>
              </a:rPr>
              <a:t>I. Introduction</a:t>
            </a:r>
          </a:p>
          <a:p>
            <a:pPr algn="just"/>
            <a:r>
              <a:rPr lang="en-GB" altLang="zh-CN" sz="2700" kern="1200" dirty="0" smtClean="0">
                <a:solidFill>
                  <a:schemeClr val="tx1"/>
                </a:solidFill>
                <a:effectLst/>
                <a:latin typeface="Times New Roman"/>
                <a:cs typeface="Times New Roman"/>
              </a:rPr>
              <a:t>Xinjiang Uyghur Autonomous Region is located in the north-western part of China and covers one-sixth of China</a:t>
            </a:r>
            <a:r>
              <a:rPr lang="en-US" altLang="zh-CN" sz="2700" kern="1200" dirty="0" smtClean="0">
                <a:solidFill>
                  <a:schemeClr val="tx1"/>
                </a:solidFill>
                <a:effectLst/>
                <a:latin typeface="Times New Roman"/>
                <a:cs typeface="Times New Roman"/>
              </a:rPr>
              <a:t>’</a:t>
            </a:r>
            <a:r>
              <a:rPr lang="en-GB" altLang="zh-CN" sz="2700" kern="1200" dirty="0" smtClean="0">
                <a:solidFill>
                  <a:schemeClr val="tx1"/>
                </a:solidFill>
                <a:effectLst/>
                <a:latin typeface="Times New Roman"/>
                <a:cs typeface="Times New Roman"/>
              </a:rPr>
              <a:t>s total territory.  It is </a:t>
            </a:r>
            <a:r>
              <a:rPr lang="en-US" altLang="zh-CN" sz="2700" kern="1200" dirty="0" smtClean="0">
                <a:solidFill>
                  <a:schemeClr val="tx1"/>
                </a:solidFill>
                <a:effectLst/>
                <a:latin typeface="Times New Roman"/>
                <a:cs typeface="Times New Roman"/>
              </a:rPr>
              <a:t>geographically </a:t>
            </a:r>
            <a:r>
              <a:rPr lang="en-GB" altLang="zh-CN" sz="2700" kern="1200" dirty="0" smtClean="0">
                <a:solidFill>
                  <a:schemeClr val="tx1"/>
                </a:solidFill>
                <a:effectLst/>
                <a:latin typeface="Times New Roman"/>
                <a:cs typeface="Times New Roman"/>
              </a:rPr>
              <a:t>the largest regional administrative province in </a:t>
            </a:r>
            <a:r>
              <a:rPr lang="en-US" altLang="zh-CN" sz="2700" kern="1200" dirty="0" smtClean="0">
                <a:solidFill>
                  <a:schemeClr val="tx1"/>
                </a:solidFill>
                <a:effectLst/>
                <a:latin typeface="Times New Roman"/>
                <a:cs typeface="Times New Roman"/>
              </a:rPr>
              <a:t>China, bordering with Afghanistan, India, Kazakhstan, Pakistan, Russia and Tajikistan etc. </a:t>
            </a:r>
            <a:br>
              <a:rPr lang="en-US" altLang="zh-CN" sz="2700" kern="1200" dirty="0" smtClean="0">
                <a:solidFill>
                  <a:schemeClr val="tx1"/>
                </a:solidFill>
                <a:effectLst/>
                <a:latin typeface="Times New Roman"/>
                <a:cs typeface="Times New Roman"/>
              </a:rPr>
            </a:br>
            <a:r>
              <a:rPr lang="en-US" altLang="zh-CN" sz="2700" dirty="0">
                <a:latin typeface="Times New Roman"/>
                <a:cs typeface="Times New Roman"/>
              </a:rPr>
              <a:t/>
            </a:r>
            <a:br>
              <a:rPr lang="en-US" altLang="zh-CN" sz="2700" dirty="0">
                <a:latin typeface="Times New Roman"/>
                <a:cs typeface="Times New Roman"/>
              </a:rPr>
            </a:br>
            <a:r>
              <a:rPr lang="en-GB" altLang="zh-CN" sz="2700" kern="1200" dirty="0" smtClean="0">
                <a:solidFill>
                  <a:schemeClr val="tx1"/>
                </a:solidFill>
                <a:effectLst/>
                <a:latin typeface="Times New Roman"/>
                <a:cs typeface="Times New Roman"/>
              </a:rPr>
              <a:t>The most populous minority ethnic group in Xinjiang are the </a:t>
            </a:r>
            <a:r>
              <a:rPr lang="en-GB" altLang="zh-CN" sz="2700" kern="1200" dirty="0" err="1" smtClean="0">
                <a:solidFill>
                  <a:schemeClr val="tx1"/>
                </a:solidFill>
                <a:effectLst/>
                <a:latin typeface="Times New Roman"/>
                <a:cs typeface="Times New Roman"/>
              </a:rPr>
              <a:t>Uygurs</a:t>
            </a:r>
            <a:r>
              <a:rPr lang="en-GB" altLang="zh-CN" sz="2700" kern="1200" dirty="0" smtClean="0">
                <a:solidFill>
                  <a:schemeClr val="tx1"/>
                </a:solidFill>
                <a:effectLst/>
                <a:latin typeface="Times New Roman"/>
                <a:cs typeface="Times New Roman"/>
              </a:rPr>
              <a:t>, and they number 10.2 million (2012 census).  As of 2014, approximately 46.23% of the Xinjiang’s population is of Uyghur ethnicity.  Han people in Xinjiang occupy 40.06 </a:t>
            </a:r>
            <a:r>
              <a:rPr lang="en-GB" altLang="zh-CN" sz="2700" kern="1200" dirty="0" err="1" smtClean="0">
                <a:solidFill>
                  <a:schemeClr val="tx1"/>
                </a:solidFill>
                <a:effectLst/>
                <a:latin typeface="Times New Roman"/>
                <a:cs typeface="Times New Roman"/>
              </a:rPr>
              <a:t>percent</a:t>
            </a:r>
            <a:r>
              <a:rPr lang="en-GB" altLang="zh-CN" sz="2700" kern="1200" dirty="0" smtClean="0">
                <a:solidFill>
                  <a:schemeClr val="tx1"/>
                </a:solidFill>
                <a:effectLst/>
                <a:latin typeface="Times New Roman"/>
                <a:cs typeface="Times New Roman"/>
              </a:rPr>
              <a:t> of the population. 13.7 </a:t>
            </a:r>
            <a:r>
              <a:rPr lang="en-GB" altLang="zh-CN" sz="2700" kern="1200" dirty="0" err="1" smtClean="0">
                <a:solidFill>
                  <a:schemeClr val="tx1"/>
                </a:solidFill>
                <a:effectLst/>
                <a:latin typeface="Times New Roman"/>
                <a:cs typeface="Times New Roman"/>
              </a:rPr>
              <a:t>percent</a:t>
            </a:r>
            <a:r>
              <a:rPr lang="en-GB" altLang="zh-CN" sz="2700" kern="1200" dirty="0" smtClean="0">
                <a:solidFill>
                  <a:schemeClr val="tx1"/>
                </a:solidFill>
                <a:effectLst/>
                <a:latin typeface="Times New Roman"/>
                <a:cs typeface="Times New Roman"/>
              </a:rPr>
              <a:t> of much less are populous ethnic groups living in Xinjiang, most of whom are Muslims.</a:t>
            </a:r>
            <a:endParaRPr lang="zh-CN" altLang="en-US" sz="2700" dirty="0">
              <a:latin typeface="Times New Roman"/>
              <a:cs typeface="Times New Roman"/>
            </a:endParaRPr>
          </a:p>
        </p:txBody>
      </p:sp>
      <p:pic>
        <p:nvPicPr>
          <p:cNvPr id="1026" name="Picture 2" descr="http://img5.imgtn.bdimg.com/it/u=712701561,2606211368&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075147"/>
            <a:ext cx="2664296" cy="228184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img2.imgtn.bdimg.com/it/u=1255455983,2245802223&amp;fm=21&amp;gp=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4005064"/>
            <a:ext cx="2520280" cy="25317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9110356"/>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1340768"/>
            <a:ext cx="8229600" cy="1143000"/>
          </a:xfrm>
        </p:spPr>
        <p:txBody>
          <a:bodyPr>
            <a:noAutofit/>
          </a:bodyPr>
          <a:lstStyle/>
          <a:p>
            <a:pPr algn="just"/>
            <a:endParaRPr lang="zh-CN" altLang="zh-CN" sz="2400" kern="1200" dirty="0" smtClean="0">
              <a:solidFill>
                <a:schemeClr val="tx1"/>
              </a:solidFill>
              <a:effectLst/>
              <a:latin typeface="Times New Roman" pitchFamily="18" charset="0"/>
              <a:cs typeface="Times New Roman" pitchFamily="18" charset="0"/>
            </a:endParaRPr>
          </a:p>
          <a:p>
            <a:pPr algn="just"/>
            <a:r>
              <a:rPr lang="en-GB" altLang="zh-CN" sz="2400" kern="1200" dirty="0" smtClean="0">
                <a:solidFill>
                  <a:schemeClr val="tx1"/>
                </a:solidFill>
                <a:effectLst/>
                <a:latin typeface="Times New Roman" pitchFamily="18" charset="0"/>
                <a:cs typeface="Times New Roman" pitchFamily="18" charset="0"/>
              </a:rPr>
              <a:t>Uyghur is a language spoken by about 10.6 million people in Xinjiang, and is an official language of this region along with Mandarin Chinese.  It belongs to the south-eastern branch of the Turkic language family.  </a:t>
            </a:r>
            <a:br>
              <a:rPr lang="en-GB" altLang="zh-CN" sz="2400" kern="1200" dirty="0" smtClean="0">
                <a:solidFill>
                  <a:schemeClr val="tx1"/>
                </a:solidFill>
                <a:effectLst/>
                <a:latin typeface="Times New Roman" pitchFamily="18" charset="0"/>
                <a:cs typeface="Times New Roman" pitchFamily="18" charset="0"/>
              </a:rPr>
            </a:br>
            <a:r>
              <a:rPr lang="en-GB" altLang="zh-CN" sz="2400" dirty="0">
                <a:latin typeface="Times New Roman" pitchFamily="18" charset="0"/>
                <a:cs typeface="Times New Roman" pitchFamily="18" charset="0"/>
              </a:rPr>
              <a:t/>
            </a:r>
            <a:br>
              <a:rPr lang="en-GB" altLang="zh-CN" sz="2400" dirty="0">
                <a:latin typeface="Times New Roman" pitchFamily="18" charset="0"/>
                <a:cs typeface="Times New Roman" pitchFamily="18" charset="0"/>
              </a:rPr>
            </a:br>
            <a:r>
              <a:rPr lang="en-GB" altLang="zh-CN" sz="2400" kern="1200" dirty="0" smtClean="0">
                <a:solidFill>
                  <a:schemeClr val="tx1"/>
                </a:solidFill>
                <a:effectLst/>
                <a:latin typeface="Times New Roman" pitchFamily="18" charset="0"/>
                <a:cs typeface="Times New Roman" pitchFamily="18" charset="0"/>
              </a:rPr>
              <a:t>In addition to the Uyghur inhabitants of Xinjiang, Uyghur language is also spoken by a significant number of people in Kazakhstan, Uzbekistan, Afghanistan and Mongolia. </a:t>
            </a:r>
            <a:endParaRPr lang="zh-CN" altLang="en-US" sz="2400" dirty="0"/>
          </a:p>
        </p:txBody>
      </p:sp>
      <p:pic>
        <p:nvPicPr>
          <p:cNvPr id="2050" name="Picture 2" descr="http://img0.imgtn.bdimg.com/it/u=3267880978,1669272846&amp;fm=23&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4221088"/>
            <a:ext cx="4689629" cy="15121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4340856"/>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2132856"/>
            <a:ext cx="8568952" cy="1143000"/>
          </a:xfrm>
        </p:spPr>
        <p:txBody>
          <a:bodyPr>
            <a:normAutofit fontScale="90000"/>
          </a:bodyPr>
          <a:lstStyle/>
          <a:p>
            <a:pPr algn="just"/>
            <a:endParaRPr lang="zh-CN" altLang="zh-CN" sz="2400" kern="1200" dirty="0" smtClean="0">
              <a:solidFill>
                <a:schemeClr val="tx1"/>
              </a:solidFill>
              <a:effectLst/>
              <a:latin typeface="Times New Roman" pitchFamily="18" charset="0"/>
              <a:ea typeface="+mj-ea"/>
              <a:cs typeface="Times New Roman" pitchFamily="18" charset="0"/>
            </a:endParaRPr>
          </a:p>
          <a:p>
            <a:pPr algn="just"/>
            <a:r>
              <a:rPr lang="en-GB" altLang="zh-CN" sz="2400" kern="1200" dirty="0" smtClean="0">
                <a:solidFill>
                  <a:schemeClr val="tx1"/>
                </a:solidFill>
                <a:effectLst/>
                <a:latin typeface="Times New Roman" pitchFamily="18" charset="0"/>
                <a:ea typeface="+mj-ea"/>
                <a:cs typeface="Times New Roman" pitchFamily="18" charset="0"/>
              </a:rPr>
              <a:t> </a:t>
            </a:r>
            <a:endParaRPr lang="zh-CN" altLang="zh-CN" sz="2400" kern="1200" dirty="0" smtClean="0">
              <a:solidFill>
                <a:schemeClr val="tx1"/>
              </a:solidFill>
              <a:effectLst/>
              <a:latin typeface="Times New Roman" pitchFamily="18" charset="0"/>
              <a:ea typeface="+mj-ea"/>
              <a:cs typeface="Times New Roman" pitchFamily="18" charset="0"/>
            </a:endParaRPr>
          </a:p>
          <a:p>
            <a:pPr algn="just"/>
            <a:r>
              <a:rPr lang="en-US" altLang="zh-CN" sz="3100" b="1" dirty="0" smtClean="0">
                <a:latin typeface="Times New Roman" pitchFamily="18" charset="0"/>
                <a:cs typeface="Times New Roman" pitchFamily="18" charset="0"/>
              </a:rPr>
              <a:t>Some historical  points:</a:t>
            </a:r>
            <a:endParaRPr lang="zh-CN" altLang="zh-CN" sz="3100" kern="1200" dirty="0" smtClean="0">
              <a:solidFill>
                <a:schemeClr val="tx1"/>
              </a:solidFill>
              <a:effectLst/>
              <a:latin typeface="Times New Roman" pitchFamily="18" charset="0"/>
              <a:cs typeface="Times New Roman" pitchFamily="18" charset="0"/>
            </a:endParaRPr>
          </a:p>
          <a:p>
            <a:pPr algn="just"/>
            <a:r>
              <a:rPr lang="en-GB" altLang="zh-CN" sz="3100" b="1" kern="1200" dirty="0" smtClean="0">
                <a:solidFill>
                  <a:schemeClr val="tx1"/>
                </a:solidFill>
                <a:effectLst/>
                <a:latin typeface="Times New Roman" pitchFamily="18" charset="0"/>
                <a:cs typeface="Times New Roman" pitchFamily="18" charset="0"/>
              </a:rPr>
              <a:t> </a:t>
            </a:r>
            <a:endParaRPr lang="zh-CN" altLang="zh-CN" sz="3100" kern="1200" dirty="0" smtClean="0">
              <a:solidFill>
                <a:schemeClr val="tx1"/>
              </a:solidFill>
              <a:effectLst/>
              <a:latin typeface="Times New Roman" pitchFamily="18" charset="0"/>
              <a:cs typeface="Times New Roman" pitchFamily="18" charset="0"/>
            </a:endParaRPr>
          </a:p>
          <a:p>
            <a:pPr algn="l"/>
            <a:r>
              <a:rPr lang="en-GB" altLang="zh-CN" sz="3100" b="1" kern="1200" dirty="0" smtClean="0">
                <a:solidFill>
                  <a:schemeClr val="tx1"/>
                </a:solidFill>
                <a:effectLst/>
                <a:latin typeface="Times New Roman" pitchFamily="18" charset="0"/>
                <a:cs typeface="Times New Roman" pitchFamily="18" charset="0"/>
              </a:rPr>
              <a:t>1951</a:t>
            </a:r>
            <a:br>
              <a:rPr lang="en-GB" altLang="zh-CN" sz="3100" b="1" kern="1200" dirty="0" smtClean="0">
                <a:solidFill>
                  <a:schemeClr val="tx1"/>
                </a:solidFill>
                <a:effectLst/>
                <a:latin typeface="Times New Roman" pitchFamily="18" charset="0"/>
                <a:cs typeface="Times New Roman" pitchFamily="18" charset="0"/>
              </a:rPr>
            </a:br>
            <a:endParaRPr lang="zh-CN" altLang="zh-CN" sz="3100" b="1" kern="1200" dirty="0" smtClean="0">
              <a:solidFill>
                <a:schemeClr val="tx1"/>
              </a:solidFill>
              <a:effectLst/>
              <a:latin typeface="Times New Roman" pitchFamily="18" charset="0"/>
              <a:cs typeface="Times New Roman" pitchFamily="18" charset="0"/>
            </a:endParaRPr>
          </a:p>
          <a:p>
            <a:pPr algn="l"/>
            <a:r>
              <a:rPr lang="en-GB" altLang="zh-CN" sz="3100" kern="1200" dirty="0" smtClean="0">
                <a:solidFill>
                  <a:schemeClr val="tx1"/>
                </a:solidFill>
                <a:effectLst/>
                <a:latin typeface="Times New Roman" pitchFamily="18" charset="0"/>
                <a:cs typeface="Times New Roman" pitchFamily="18" charset="0"/>
              </a:rPr>
              <a:t>The first national conference on minority languages: </a:t>
            </a:r>
            <a:br>
              <a:rPr lang="en-GB" altLang="zh-CN" sz="3100" kern="1200" dirty="0" smtClean="0">
                <a:solidFill>
                  <a:schemeClr val="tx1"/>
                </a:solidFill>
                <a:effectLst/>
                <a:latin typeface="Times New Roman" pitchFamily="18" charset="0"/>
                <a:cs typeface="Times New Roman" pitchFamily="18" charset="0"/>
              </a:rPr>
            </a:br>
            <a:r>
              <a:rPr lang="en-GB" altLang="zh-CN" sz="3100" kern="1200" dirty="0" smtClean="0">
                <a:solidFill>
                  <a:schemeClr val="tx1"/>
                </a:solidFill>
                <a:effectLst/>
                <a:latin typeface="Times New Roman" pitchFamily="18" charset="0"/>
                <a:cs typeface="Times New Roman" pitchFamily="18" charset="0"/>
              </a:rPr>
              <a:t/>
            </a:r>
            <a:br>
              <a:rPr lang="en-GB" altLang="zh-CN" sz="3100" kern="1200" dirty="0" smtClean="0">
                <a:solidFill>
                  <a:schemeClr val="tx1"/>
                </a:solidFill>
                <a:effectLst/>
                <a:latin typeface="Times New Roman" pitchFamily="18" charset="0"/>
                <a:cs typeface="Times New Roman" pitchFamily="18" charset="0"/>
              </a:rPr>
            </a:br>
            <a:r>
              <a:rPr lang="en-GB" altLang="zh-CN" sz="3100" kern="1200" dirty="0" smtClean="0">
                <a:solidFill>
                  <a:schemeClr val="tx1"/>
                </a:solidFill>
                <a:effectLst/>
                <a:latin typeface="Times New Roman" pitchFamily="18" charset="0"/>
                <a:cs typeface="Times New Roman" pitchFamily="18" charset="0"/>
              </a:rPr>
              <a:t>●</a:t>
            </a:r>
            <a:r>
              <a:rPr lang="zh-CN" altLang="en-US" sz="3100" kern="1200" dirty="0" smtClean="0">
                <a:solidFill>
                  <a:schemeClr val="tx1"/>
                </a:solidFill>
                <a:effectLst/>
                <a:latin typeface="Times New Roman" pitchFamily="18" charset="0"/>
                <a:cs typeface="Times New Roman" pitchFamily="18" charset="0"/>
              </a:rPr>
              <a:t>  </a:t>
            </a:r>
            <a:r>
              <a:rPr lang="en-GB" altLang="zh-CN" sz="3100" dirty="0" smtClean="0">
                <a:latin typeface="Times New Roman" pitchFamily="18" charset="0"/>
                <a:cs typeface="Times New Roman" pitchFamily="18" charset="0"/>
              </a:rPr>
              <a:t>S</a:t>
            </a:r>
            <a:r>
              <a:rPr lang="en-GB" altLang="zh-CN" sz="3100" kern="1200" dirty="0" smtClean="0">
                <a:solidFill>
                  <a:schemeClr val="tx1"/>
                </a:solidFill>
                <a:effectLst/>
                <a:latin typeface="Times New Roman" pitchFamily="18" charset="0"/>
                <a:cs typeface="Times New Roman" pitchFamily="18" charset="0"/>
              </a:rPr>
              <a:t>ubject courses taught in minority areas must be instructed through the medium of minority languages;</a:t>
            </a:r>
            <a:br>
              <a:rPr lang="en-GB" altLang="zh-CN" sz="3100" kern="1200" dirty="0" smtClean="0">
                <a:solidFill>
                  <a:schemeClr val="tx1"/>
                </a:solidFill>
                <a:effectLst/>
                <a:latin typeface="Times New Roman" pitchFamily="18" charset="0"/>
                <a:cs typeface="Times New Roman" pitchFamily="18" charset="0"/>
              </a:rPr>
            </a:br>
            <a:r>
              <a:rPr lang="en-GB" altLang="zh-CN" sz="3100" kern="1200" dirty="0" smtClean="0">
                <a:solidFill>
                  <a:schemeClr val="tx1"/>
                </a:solidFill>
                <a:effectLst/>
                <a:latin typeface="Times New Roman" pitchFamily="18" charset="0"/>
                <a:cs typeface="Times New Roman" pitchFamily="18" charset="0"/>
              </a:rPr>
              <a:t> </a:t>
            </a:r>
            <a:br>
              <a:rPr lang="en-GB" altLang="zh-CN" sz="3100" kern="1200" dirty="0" smtClean="0">
                <a:solidFill>
                  <a:schemeClr val="tx1"/>
                </a:solidFill>
                <a:effectLst/>
                <a:latin typeface="Times New Roman" pitchFamily="18" charset="0"/>
                <a:cs typeface="Times New Roman" pitchFamily="18" charset="0"/>
              </a:rPr>
            </a:br>
            <a:r>
              <a:rPr lang="en-GB" altLang="zh-CN" sz="3100" dirty="0" smtClean="0">
                <a:latin typeface="Times New Roman" pitchFamily="18" charset="0"/>
                <a:cs typeface="Times New Roman" pitchFamily="18" charset="0"/>
              </a:rPr>
              <a:t>● </a:t>
            </a:r>
            <a:r>
              <a:rPr lang="zh-CN" altLang="en-US" sz="3100" dirty="0" smtClean="0">
                <a:latin typeface="Times New Roman" pitchFamily="18" charset="0"/>
                <a:cs typeface="Times New Roman" pitchFamily="18" charset="0"/>
              </a:rPr>
              <a:t> </a:t>
            </a:r>
            <a:r>
              <a:rPr lang="en-GB" altLang="zh-CN" sz="3100" kern="1200" dirty="0" smtClean="0">
                <a:solidFill>
                  <a:schemeClr val="tx1"/>
                </a:solidFill>
                <a:effectLst/>
                <a:latin typeface="Times New Roman" pitchFamily="18" charset="0"/>
                <a:cs typeface="Times New Roman" pitchFamily="18" charset="0"/>
              </a:rPr>
              <a:t>Chinese course offerings is to be determined by local communities.</a:t>
            </a:r>
            <a:endParaRPr lang="zh-CN" altLang="en-US" sz="3100" dirty="0"/>
          </a:p>
        </p:txBody>
      </p:sp>
    </p:spTree>
    <p:extLst>
      <p:ext uri="{BB962C8B-B14F-4D97-AF65-F5344CB8AC3E}">
        <p14:creationId xmlns:p14="http://schemas.microsoft.com/office/powerpoint/2010/main" val="2623590363"/>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75048" y="3573016"/>
            <a:ext cx="8568952" cy="1143000"/>
          </a:xfrm>
        </p:spPr>
        <p:txBody>
          <a:bodyPr>
            <a:normAutofit fontScale="90000"/>
          </a:bodyPr>
          <a:lstStyle/>
          <a:p>
            <a:pPr algn="just"/>
            <a:endParaRPr lang="zh-CN" altLang="zh-CN" sz="2400" kern="1200" dirty="0" smtClean="0">
              <a:solidFill>
                <a:schemeClr val="tx1"/>
              </a:solidFill>
              <a:effectLst/>
              <a:latin typeface="Times New Roman" pitchFamily="18" charset="0"/>
              <a:ea typeface="+mj-ea"/>
              <a:cs typeface="Times New Roman" pitchFamily="18" charset="0"/>
            </a:endParaRPr>
          </a:p>
          <a:p>
            <a:pPr algn="l"/>
            <a:r>
              <a:rPr lang="en-GB" altLang="zh-CN" sz="3100" b="1" kern="1200" dirty="0" smtClean="0">
                <a:solidFill>
                  <a:schemeClr val="tx1"/>
                </a:solidFill>
                <a:effectLst/>
                <a:latin typeface="Times New Roman" pitchFamily="18" charset="0"/>
                <a:cs typeface="Times New Roman" pitchFamily="18" charset="0"/>
              </a:rPr>
              <a:t>1966-1976:</a:t>
            </a:r>
            <a:br>
              <a:rPr lang="en-GB" altLang="zh-CN" sz="3100" b="1" kern="1200" dirty="0" smtClean="0">
                <a:solidFill>
                  <a:schemeClr val="tx1"/>
                </a:solidFill>
                <a:effectLst/>
                <a:latin typeface="Times New Roman" pitchFamily="18" charset="0"/>
                <a:cs typeface="Times New Roman" pitchFamily="18" charset="0"/>
              </a:rPr>
            </a:br>
            <a:endParaRPr lang="zh-CN" altLang="zh-CN" sz="3100" b="1" kern="1200" dirty="0" smtClean="0">
              <a:solidFill>
                <a:schemeClr val="tx1"/>
              </a:solidFill>
              <a:effectLst/>
              <a:latin typeface="Times New Roman" pitchFamily="18" charset="0"/>
              <a:cs typeface="Times New Roman" pitchFamily="18" charset="0"/>
            </a:endParaRPr>
          </a:p>
          <a:p>
            <a:pPr algn="l"/>
            <a:r>
              <a:rPr lang="en-GB" altLang="zh-CN" sz="3100" kern="1200" dirty="0" smtClean="0">
                <a:solidFill>
                  <a:schemeClr val="tx1"/>
                </a:solidFill>
                <a:effectLst/>
                <a:latin typeface="Times New Roman" pitchFamily="18" charset="0"/>
                <a:cs typeface="Times New Roman" pitchFamily="18" charset="0"/>
              </a:rPr>
              <a:t>The Chinese Cultural Revolutionary years, the use of minority languages was discouraged, which had a devastating impact on education in Xinjiang.</a:t>
            </a:r>
            <a:endParaRPr lang="zh-CN" altLang="en-US" sz="3100" dirty="0"/>
          </a:p>
        </p:txBody>
      </p:sp>
      <p:pic>
        <p:nvPicPr>
          <p:cNvPr id="5122" name="Picture 2" descr="http://img5.imgtn.bdimg.com/it/u=2512338387,307423130&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916206"/>
            <a:ext cx="6300192" cy="1792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4932104"/>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1124744"/>
            <a:ext cx="8568952" cy="1143000"/>
          </a:xfrm>
        </p:spPr>
        <p:txBody>
          <a:bodyPr>
            <a:normAutofit fontScale="90000"/>
          </a:bodyPr>
          <a:lstStyle/>
          <a:p>
            <a:pPr algn="l"/>
            <a:r>
              <a:rPr lang="en-GB" altLang="zh-CN" sz="2400" kern="1200" dirty="0" smtClean="0">
                <a:solidFill>
                  <a:schemeClr val="tx1"/>
                </a:solidFill>
                <a:effectLst/>
                <a:latin typeface="Times New Roman" pitchFamily="18" charset="0"/>
                <a:ea typeface="+mj-ea"/>
                <a:cs typeface="Times New Roman" pitchFamily="18" charset="0"/>
              </a:rPr>
              <a:t/>
            </a:r>
            <a:br>
              <a:rPr lang="en-GB" altLang="zh-CN" sz="2400" kern="1200" dirty="0" smtClean="0">
                <a:solidFill>
                  <a:schemeClr val="tx1"/>
                </a:solidFill>
                <a:effectLst/>
                <a:latin typeface="Times New Roman" pitchFamily="18" charset="0"/>
                <a:ea typeface="+mj-ea"/>
                <a:cs typeface="Times New Roman" pitchFamily="18" charset="0"/>
              </a:rPr>
            </a:br>
            <a:endParaRPr lang="zh-CN" altLang="zh-CN" sz="2400" kern="1200" dirty="0" smtClean="0">
              <a:solidFill>
                <a:schemeClr val="tx1"/>
              </a:solidFill>
              <a:effectLst/>
              <a:latin typeface="Times New Roman" pitchFamily="18" charset="0"/>
              <a:ea typeface="+mj-ea"/>
              <a:cs typeface="Times New Roman" pitchFamily="18" charset="0"/>
            </a:endParaRPr>
          </a:p>
          <a:p>
            <a:pPr algn="l"/>
            <a:r>
              <a:rPr lang="en-GB" altLang="zh-CN" sz="2700" b="1" kern="1200" dirty="0" smtClean="0">
                <a:solidFill>
                  <a:schemeClr val="tx1"/>
                </a:solidFill>
                <a:effectLst/>
                <a:latin typeface="Times New Roman" pitchFamily="18" charset="0"/>
                <a:cs typeface="Times New Roman" pitchFamily="18" charset="0"/>
              </a:rPr>
              <a:t>1977-2001:</a:t>
            </a:r>
            <a:br>
              <a:rPr lang="en-GB" altLang="zh-CN" sz="2700" b="1" kern="1200" dirty="0" smtClean="0">
                <a:solidFill>
                  <a:schemeClr val="tx1"/>
                </a:solidFill>
                <a:effectLst/>
                <a:latin typeface="Times New Roman" pitchFamily="18" charset="0"/>
                <a:cs typeface="Times New Roman" pitchFamily="18" charset="0"/>
              </a:rPr>
            </a:br>
            <a:endParaRPr lang="zh-CN" altLang="zh-CN" sz="2700" b="1" kern="1200" dirty="0" smtClean="0">
              <a:solidFill>
                <a:schemeClr val="tx1"/>
              </a:solidFill>
              <a:effectLst/>
              <a:latin typeface="Times New Roman" pitchFamily="18" charset="0"/>
              <a:cs typeface="Times New Roman" pitchFamily="18" charset="0"/>
            </a:endParaRPr>
          </a:p>
          <a:p>
            <a:pPr algn="l"/>
            <a:r>
              <a:rPr lang="en-GB" altLang="zh-CN" sz="2700" kern="1200" dirty="0" smtClean="0">
                <a:solidFill>
                  <a:schemeClr val="tx1"/>
                </a:solidFill>
                <a:effectLst/>
                <a:latin typeface="Times New Roman" pitchFamily="18" charset="0"/>
                <a:cs typeface="Times New Roman" pitchFamily="18" charset="0"/>
              </a:rPr>
              <a:t>A new type of classrooms was added to universities, called “min </a:t>
            </a:r>
            <a:r>
              <a:rPr lang="en-GB" altLang="zh-CN" sz="2700" kern="1200" dirty="0" err="1" smtClean="0">
                <a:solidFill>
                  <a:schemeClr val="tx1"/>
                </a:solidFill>
                <a:effectLst/>
                <a:latin typeface="Times New Roman" pitchFamily="18" charset="0"/>
                <a:cs typeface="Times New Roman" pitchFamily="18" charset="0"/>
              </a:rPr>
              <a:t>kao</a:t>
            </a:r>
            <a:r>
              <a:rPr lang="en-GB" altLang="zh-CN" sz="2700" kern="1200" dirty="0" smtClean="0">
                <a:solidFill>
                  <a:schemeClr val="tx1"/>
                </a:solidFill>
                <a:effectLst/>
                <a:latin typeface="Times New Roman" pitchFamily="18" charset="0"/>
                <a:cs typeface="Times New Roman" pitchFamily="18" charset="0"/>
              </a:rPr>
              <a:t> </a:t>
            </a:r>
            <a:r>
              <a:rPr lang="en-GB" altLang="zh-CN" sz="2700" kern="1200" dirty="0" err="1" smtClean="0">
                <a:solidFill>
                  <a:schemeClr val="tx1"/>
                </a:solidFill>
                <a:effectLst/>
                <a:latin typeface="Times New Roman" pitchFamily="18" charset="0"/>
                <a:cs typeface="Times New Roman" pitchFamily="18" charset="0"/>
              </a:rPr>
              <a:t>han</a:t>
            </a:r>
            <a:r>
              <a:rPr lang="en-GB" altLang="zh-CN" sz="2700" kern="1200" dirty="0" smtClean="0">
                <a:solidFill>
                  <a:schemeClr val="tx1"/>
                </a:solidFill>
                <a:effectLst/>
                <a:latin typeface="Times New Roman" pitchFamily="18" charset="0"/>
                <a:cs typeface="Times New Roman" pitchFamily="18" charset="0"/>
              </a:rPr>
              <a:t>”, in Xinjiang.  Students enrolled in such a class were minority students who studied in Han schools or classrooms up to the completion of high schools.  All courses were taught in Mandarin for those </a:t>
            </a:r>
            <a:r>
              <a:rPr lang="en-US" altLang="zh-CN" sz="2700" dirty="0" smtClean="0">
                <a:latin typeface="Times New Roman" pitchFamily="18" charset="0"/>
                <a:cs typeface="Times New Roman" pitchFamily="18" charset="0"/>
              </a:rPr>
              <a:t>“</a:t>
            </a:r>
            <a:r>
              <a:rPr lang="en-GB" altLang="zh-CN" sz="2700" kern="1200" dirty="0" smtClean="0">
                <a:solidFill>
                  <a:schemeClr val="tx1"/>
                </a:solidFill>
                <a:effectLst/>
                <a:latin typeface="Times New Roman" pitchFamily="18" charset="0"/>
                <a:cs typeface="Times New Roman" pitchFamily="18" charset="0"/>
              </a:rPr>
              <a:t>min </a:t>
            </a:r>
            <a:r>
              <a:rPr lang="en-GB" altLang="zh-CN" sz="2700" kern="1200" dirty="0" err="1" smtClean="0">
                <a:solidFill>
                  <a:schemeClr val="tx1"/>
                </a:solidFill>
                <a:effectLst/>
                <a:latin typeface="Times New Roman" pitchFamily="18" charset="0"/>
                <a:cs typeface="Times New Roman" pitchFamily="18" charset="0"/>
              </a:rPr>
              <a:t>kao</a:t>
            </a:r>
            <a:r>
              <a:rPr lang="en-GB" altLang="zh-CN" sz="2700" kern="1200" dirty="0" smtClean="0">
                <a:solidFill>
                  <a:schemeClr val="tx1"/>
                </a:solidFill>
                <a:effectLst/>
                <a:latin typeface="Times New Roman" pitchFamily="18" charset="0"/>
                <a:cs typeface="Times New Roman" pitchFamily="18" charset="0"/>
              </a:rPr>
              <a:t> </a:t>
            </a:r>
            <a:r>
              <a:rPr lang="en-GB" altLang="zh-CN" sz="2700" kern="1200" dirty="0" err="1" smtClean="0">
                <a:solidFill>
                  <a:schemeClr val="tx1"/>
                </a:solidFill>
                <a:effectLst/>
                <a:latin typeface="Times New Roman" pitchFamily="18" charset="0"/>
                <a:cs typeface="Times New Roman" pitchFamily="18" charset="0"/>
              </a:rPr>
              <a:t>han</a:t>
            </a:r>
            <a:r>
              <a:rPr lang="en-US" altLang="zh-CN" sz="2700" dirty="0" smtClean="0">
                <a:latin typeface="Times New Roman" pitchFamily="18" charset="0"/>
                <a:cs typeface="Times New Roman" pitchFamily="18" charset="0"/>
              </a:rPr>
              <a:t>”</a:t>
            </a:r>
            <a:r>
              <a:rPr lang="en-GB" altLang="zh-CN" sz="2700" kern="1200" dirty="0" smtClean="0">
                <a:solidFill>
                  <a:schemeClr val="tx1"/>
                </a:solidFill>
                <a:effectLst/>
                <a:latin typeface="Times New Roman" pitchFamily="18" charset="0"/>
                <a:cs typeface="Times New Roman" pitchFamily="18" charset="0"/>
              </a:rPr>
              <a:t> students.</a:t>
            </a:r>
            <a:endParaRPr lang="zh-CN" altLang="en-US" sz="2700" dirty="0"/>
          </a:p>
        </p:txBody>
      </p:sp>
      <p:pic>
        <p:nvPicPr>
          <p:cNvPr id="6146" name="Picture 2" descr="http://img3.imgtn.bdimg.com/it/u=10632698,2515322695&amp;fm=90&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5856" y="4005064"/>
            <a:ext cx="4968552" cy="2478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147024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2348880"/>
            <a:ext cx="8712968" cy="1143000"/>
          </a:xfrm>
        </p:spPr>
        <p:txBody>
          <a:bodyPr>
            <a:noAutofit/>
          </a:bodyPr>
          <a:lstStyle/>
          <a:p>
            <a:pPr algn="l"/>
            <a:r>
              <a:rPr lang="en-GB" altLang="zh-CN" sz="2800" b="1" kern="1200" dirty="0" smtClean="0">
                <a:solidFill>
                  <a:schemeClr val="tx1"/>
                </a:solidFill>
                <a:effectLst/>
                <a:latin typeface="Times New Roman" pitchFamily="18" charset="0"/>
                <a:cs typeface="Times New Roman" pitchFamily="18" charset="0"/>
              </a:rPr>
              <a:t>II. New century, new changes: </a:t>
            </a:r>
            <a:r>
              <a:rPr lang="en-GB" altLang="zh-CN" sz="2800" b="1" dirty="0" smtClean="0">
                <a:latin typeface="Times New Roman" pitchFamily="18" charset="0"/>
                <a:cs typeface="Times New Roman" pitchFamily="18" charset="0"/>
              </a:rPr>
              <a:t>some examples</a:t>
            </a:r>
            <a:r>
              <a:rPr lang="en-GB" altLang="zh-CN" sz="2800" b="1" dirty="0">
                <a:latin typeface="Times New Roman" pitchFamily="18" charset="0"/>
                <a:cs typeface="Times New Roman" pitchFamily="18" charset="0"/>
              </a:rPr>
              <a:t/>
            </a:r>
            <a:br>
              <a:rPr lang="en-GB" altLang="zh-CN" sz="2800" b="1" dirty="0">
                <a:latin typeface="Times New Roman" pitchFamily="18" charset="0"/>
                <a:cs typeface="Times New Roman" pitchFamily="18" charset="0"/>
              </a:rPr>
            </a:br>
            <a:endParaRPr lang="zh-CN" altLang="zh-CN" sz="2800" kern="1200" dirty="0" smtClean="0">
              <a:solidFill>
                <a:schemeClr val="tx1"/>
              </a:solidFill>
              <a:effectLst/>
              <a:latin typeface="Times New Roman" pitchFamily="18" charset="0"/>
              <a:cs typeface="Times New Roman" pitchFamily="18" charset="0"/>
            </a:endParaRPr>
          </a:p>
          <a:p>
            <a:pPr algn="l"/>
            <a:r>
              <a:rPr lang="en-GB" altLang="zh-CN" sz="2400" b="1" u="sng" kern="1200" dirty="0" smtClean="0">
                <a:solidFill>
                  <a:schemeClr val="tx1"/>
                </a:solidFill>
                <a:effectLst/>
                <a:latin typeface="Times New Roman" pitchFamily="18" charset="0"/>
                <a:cs typeface="Times New Roman" pitchFamily="18" charset="0"/>
              </a:rPr>
              <a:t>Example One</a:t>
            </a:r>
            <a:br>
              <a:rPr lang="en-GB" altLang="zh-CN" sz="2400" b="1" u="sng" kern="1200" dirty="0" smtClean="0">
                <a:solidFill>
                  <a:schemeClr val="tx1"/>
                </a:solidFill>
                <a:effectLst/>
                <a:latin typeface="Times New Roman" pitchFamily="18" charset="0"/>
                <a:cs typeface="Times New Roman" pitchFamily="18" charset="0"/>
              </a:rPr>
            </a:br>
            <a:r>
              <a:rPr lang="en-GB" altLang="zh-CN" sz="2400" b="1" u="sng" dirty="0">
                <a:latin typeface="Times New Roman" pitchFamily="18" charset="0"/>
                <a:cs typeface="Times New Roman" pitchFamily="18" charset="0"/>
              </a:rPr>
              <a:t/>
            </a:r>
            <a:br>
              <a:rPr lang="en-GB" altLang="zh-CN" sz="2400" b="1" u="sng" dirty="0">
                <a:latin typeface="Times New Roman" pitchFamily="18" charset="0"/>
                <a:cs typeface="Times New Roman" pitchFamily="18" charset="0"/>
              </a:rPr>
            </a:br>
            <a:r>
              <a:rPr lang="en-GB" altLang="zh-CN" sz="2400" kern="1200" dirty="0" smtClean="0">
                <a:solidFill>
                  <a:schemeClr val="tx1"/>
                </a:solidFill>
                <a:effectLst/>
                <a:latin typeface="Times New Roman" pitchFamily="18" charset="0"/>
                <a:cs typeface="Times New Roman" pitchFamily="18" charset="0"/>
              </a:rPr>
              <a:t>In May 2002, Xinjiang University would no longer offer courses through the medium of Uyghur language, and this change was implemented in September 2002. </a:t>
            </a:r>
            <a:br>
              <a:rPr lang="en-GB" altLang="zh-CN" sz="2400" kern="1200" dirty="0" smtClean="0">
                <a:solidFill>
                  <a:schemeClr val="tx1"/>
                </a:solidFill>
                <a:effectLst/>
                <a:latin typeface="Times New Roman" pitchFamily="18" charset="0"/>
                <a:cs typeface="Times New Roman" pitchFamily="18" charset="0"/>
              </a:rPr>
            </a:br>
            <a:r>
              <a:rPr lang="en-GB" altLang="zh-CN" sz="2400" dirty="0">
                <a:latin typeface="Times New Roman" pitchFamily="18" charset="0"/>
                <a:cs typeface="Times New Roman" pitchFamily="18" charset="0"/>
              </a:rPr>
              <a:t/>
            </a:r>
            <a:br>
              <a:rPr lang="en-GB" altLang="zh-CN" sz="2400" dirty="0">
                <a:latin typeface="Times New Roman" pitchFamily="18" charset="0"/>
                <a:cs typeface="Times New Roman" pitchFamily="18" charset="0"/>
              </a:rPr>
            </a:br>
            <a:r>
              <a:rPr lang="en-GB" altLang="zh-CN" sz="2400" kern="1200" dirty="0" smtClean="0">
                <a:solidFill>
                  <a:schemeClr val="tx1"/>
                </a:solidFill>
                <a:effectLst/>
                <a:latin typeface="Times New Roman" pitchFamily="18" charset="0"/>
                <a:cs typeface="Times New Roman" pitchFamily="18" charset="0"/>
              </a:rPr>
              <a:t>Uyghur students were required to spend the first year at the university studying Mandarin Chinese only as before, </a:t>
            </a:r>
            <a:r>
              <a:rPr lang="en-GB" altLang="zh-CN" sz="2400" u="sng" kern="1200" dirty="0" smtClean="0">
                <a:solidFill>
                  <a:schemeClr val="tx1"/>
                </a:solidFill>
                <a:effectLst/>
                <a:latin typeface="Times New Roman" pitchFamily="18" charset="0"/>
                <a:cs typeface="Times New Roman" pitchFamily="18" charset="0"/>
              </a:rPr>
              <a:t>and then</a:t>
            </a:r>
            <a:r>
              <a:rPr lang="en-GB" altLang="zh-CN" sz="2400" kern="1200" dirty="0" smtClean="0">
                <a:solidFill>
                  <a:schemeClr val="tx1"/>
                </a:solidFill>
                <a:effectLst/>
                <a:latin typeface="Times New Roman" pitchFamily="18" charset="0"/>
                <a:cs typeface="Times New Roman" pitchFamily="18" charset="0"/>
              </a:rPr>
              <a:t> take the Chinese language qualification tests as an out-and-out inevitability.</a:t>
            </a:r>
            <a:endParaRPr lang="zh-CN" altLang="en-US" sz="2400" dirty="0"/>
          </a:p>
        </p:txBody>
      </p:sp>
    </p:spTree>
    <p:extLst>
      <p:ext uri="{BB962C8B-B14F-4D97-AF65-F5344CB8AC3E}">
        <p14:creationId xmlns:p14="http://schemas.microsoft.com/office/powerpoint/2010/main" val="4197371767"/>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1916832"/>
            <a:ext cx="8496944" cy="1143000"/>
          </a:xfrm>
        </p:spPr>
        <p:txBody>
          <a:bodyPr>
            <a:normAutofit fontScale="90000"/>
          </a:bodyPr>
          <a:lstStyle/>
          <a:p>
            <a:pPr algn="just"/>
            <a:endParaRPr lang="zh-CN" altLang="zh-CN" sz="2400" kern="1200" dirty="0" smtClean="0">
              <a:solidFill>
                <a:schemeClr val="tx1"/>
              </a:solidFill>
              <a:effectLst/>
              <a:latin typeface="Times New Roman" pitchFamily="18" charset="0"/>
              <a:ea typeface="+mj-ea"/>
              <a:cs typeface="Times New Roman" pitchFamily="18" charset="0"/>
            </a:endParaRPr>
          </a:p>
          <a:p>
            <a:pPr algn="just"/>
            <a:r>
              <a:rPr lang="en-GB" altLang="zh-CN" sz="2700" kern="1200" dirty="0" smtClean="0">
                <a:solidFill>
                  <a:schemeClr val="tx1"/>
                </a:solidFill>
                <a:effectLst/>
                <a:latin typeface="Times New Roman" pitchFamily="18" charset="0"/>
                <a:cs typeface="Times New Roman" pitchFamily="18" charset="0"/>
              </a:rPr>
              <a:t> </a:t>
            </a:r>
            <a:endParaRPr lang="zh-CN" altLang="zh-CN" sz="2700" kern="1200" dirty="0" smtClean="0">
              <a:solidFill>
                <a:schemeClr val="tx1"/>
              </a:solidFill>
              <a:effectLst/>
              <a:latin typeface="Times New Roman" pitchFamily="18" charset="0"/>
              <a:cs typeface="Times New Roman" pitchFamily="18" charset="0"/>
            </a:endParaRPr>
          </a:p>
          <a:p>
            <a:pPr algn="l"/>
            <a:r>
              <a:rPr lang="en-GB" altLang="zh-CN" sz="2700" b="1" u="sng" kern="1200" dirty="0" smtClean="0">
                <a:solidFill>
                  <a:schemeClr val="tx1"/>
                </a:solidFill>
                <a:effectLst/>
                <a:latin typeface="Times New Roman" pitchFamily="18" charset="0"/>
                <a:cs typeface="Times New Roman" pitchFamily="18" charset="0"/>
              </a:rPr>
              <a:t>Example Two: </a:t>
            </a:r>
            <a:r>
              <a:rPr lang="en-GB" altLang="zh-CN" sz="2700" b="1" kern="1200" dirty="0" smtClean="0">
                <a:solidFill>
                  <a:schemeClr val="tx1"/>
                </a:solidFill>
                <a:effectLst/>
                <a:latin typeface="Times New Roman" pitchFamily="18" charset="0"/>
                <a:cs typeface="Times New Roman" pitchFamily="18" charset="0"/>
              </a:rPr>
              <a:t/>
            </a:r>
            <a:br>
              <a:rPr lang="en-GB" altLang="zh-CN" sz="2700" b="1" kern="1200" dirty="0" smtClean="0">
                <a:solidFill>
                  <a:schemeClr val="tx1"/>
                </a:solidFill>
                <a:effectLst/>
                <a:latin typeface="Times New Roman" pitchFamily="18" charset="0"/>
                <a:cs typeface="Times New Roman" pitchFamily="18" charset="0"/>
              </a:rPr>
            </a:br>
            <a:r>
              <a:rPr lang="en-GB" altLang="zh-CN" sz="2700" b="1" dirty="0">
                <a:latin typeface="Times New Roman" pitchFamily="18" charset="0"/>
                <a:cs typeface="Times New Roman" pitchFamily="18" charset="0"/>
              </a:rPr>
              <a:t/>
            </a:r>
            <a:br>
              <a:rPr lang="en-GB" altLang="zh-CN" sz="2700" b="1" dirty="0">
                <a:latin typeface="Times New Roman" pitchFamily="18" charset="0"/>
                <a:cs typeface="Times New Roman" pitchFamily="18" charset="0"/>
              </a:rPr>
            </a:br>
            <a:r>
              <a:rPr lang="en-GB" altLang="zh-CN" sz="2700" kern="1200" dirty="0" smtClean="0">
                <a:solidFill>
                  <a:schemeClr val="tx1"/>
                </a:solidFill>
                <a:effectLst/>
                <a:latin typeface="Times New Roman" pitchFamily="18" charset="0"/>
                <a:cs typeface="Times New Roman" pitchFamily="18" charset="0"/>
              </a:rPr>
              <a:t>From September 2005, in Uyghur schools, teaching should be conducted in Chinese language as much as possible and some small towns and counties, where conditions are ripe, must start teaching Chinese to first-grade ethnic minority students in primary schools; </a:t>
            </a:r>
            <a:br>
              <a:rPr lang="en-GB" altLang="zh-CN" sz="2700" kern="1200" dirty="0" smtClean="0">
                <a:solidFill>
                  <a:schemeClr val="tx1"/>
                </a:solidFill>
                <a:effectLst/>
                <a:latin typeface="Times New Roman" pitchFamily="18" charset="0"/>
                <a:cs typeface="Times New Roman" pitchFamily="18" charset="0"/>
              </a:rPr>
            </a:br>
            <a:r>
              <a:rPr lang="en-GB" altLang="zh-CN" sz="2700" dirty="0">
                <a:latin typeface="Times New Roman" pitchFamily="18" charset="0"/>
                <a:cs typeface="Times New Roman" pitchFamily="18" charset="0"/>
              </a:rPr>
              <a:t/>
            </a:r>
            <a:br>
              <a:rPr lang="en-GB" altLang="zh-CN" sz="2700" dirty="0">
                <a:latin typeface="Times New Roman" pitchFamily="18" charset="0"/>
                <a:cs typeface="Times New Roman" pitchFamily="18" charset="0"/>
              </a:rPr>
            </a:br>
            <a:r>
              <a:rPr lang="en-GB" altLang="zh-CN" sz="2700" dirty="0" smtClean="0">
                <a:latin typeface="Times New Roman" pitchFamily="18" charset="0"/>
                <a:cs typeface="Times New Roman" pitchFamily="18" charset="0"/>
              </a:rPr>
              <a:t>E</a:t>
            </a:r>
            <a:r>
              <a:rPr lang="en-GB" altLang="zh-CN" sz="2700" kern="1200" dirty="0" smtClean="0">
                <a:solidFill>
                  <a:schemeClr val="tx1"/>
                </a:solidFill>
                <a:effectLst/>
                <a:latin typeface="Times New Roman" pitchFamily="18" charset="0"/>
                <a:cs typeface="Times New Roman" pitchFamily="18" charset="0"/>
              </a:rPr>
              <a:t>thnic minority schools must be merged with ethnic Han schools by 2014; and that the language of instruction must be changed to Chinese</a:t>
            </a:r>
            <a:r>
              <a:rPr lang="en-US" altLang="zh-CN" sz="2700" kern="1200" dirty="0" smtClean="0">
                <a:solidFill>
                  <a:schemeClr val="tx1"/>
                </a:solidFill>
                <a:effectLst/>
                <a:latin typeface="Times New Roman" pitchFamily="18" charset="0"/>
                <a:cs typeface="Times New Roman" pitchFamily="18" charset="0"/>
              </a:rPr>
              <a:t>. </a:t>
            </a:r>
            <a:endParaRPr lang="zh-CN" altLang="en-US" sz="2700" dirty="0"/>
          </a:p>
        </p:txBody>
      </p:sp>
    </p:spTree>
    <p:extLst>
      <p:ext uri="{BB962C8B-B14F-4D97-AF65-F5344CB8AC3E}">
        <p14:creationId xmlns:p14="http://schemas.microsoft.com/office/powerpoint/2010/main" val="306507219"/>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2636912"/>
            <a:ext cx="8712968" cy="1143000"/>
          </a:xfrm>
        </p:spPr>
        <p:txBody>
          <a:bodyPr>
            <a:normAutofit fontScale="90000"/>
          </a:bodyPr>
          <a:lstStyle/>
          <a:p>
            <a:pPr algn="just"/>
            <a:endParaRPr lang="zh-CN" altLang="zh-CN" sz="2400" kern="1200" dirty="0" smtClean="0">
              <a:solidFill>
                <a:schemeClr val="tx1"/>
              </a:solidFill>
              <a:effectLst/>
              <a:latin typeface="Times New Roman" pitchFamily="18" charset="0"/>
              <a:ea typeface="+mj-ea"/>
              <a:cs typeface="Times New Roman" pitchFamily="18" charset="0"/>
            </a:endParaRPr>
          </a:p>
          <a:p>
            <a:pPr algn="just"/>
            <a:r>
              <a:rPr lang="en-GB" altLang="zh-CN" sz="2400" kern="1200" dirty="0" smtClean="0">
                <a:solidFill>
                  <a:schemeClr val="tx1"/>
                </a:solidFill>
                <a:effectLst/>
                <a:latin typeface="Times New Roman" pitchFamily="18" charset="0"/>
                <a:ea typeface="+mj-ea"/>
                <a:cs typeface="Times New Roman" pitchFamily="18" charset="0"/>
              </a:rPr>
              <a:t> </a:t>
            </a:r>
            <a:endParaRPr lang="zh-CN" altLang="zh-CN" sz="2400" kern="1200" dirty="0" smtClean="0">
              <a:solidFill>
                <a:schemeClr val="tx1"/>
              </a:solidFill>
              <a:effectLst/>
              <a:latin typeface="Times New Roman" pitchFamily="18" charset="0"/>
              <a:ea typeface="+mj-ea"/>
              <a:cs typeface="Times New Roman" pitchFamily="18" charset="0"/>
            </a:endParaRPr>
          </a:p>
          <a:p>
            <a:pPr algn="l"/>
            <a:r>
              <a:rPr lang="en-GB" altLang="zh-CN" sz="2400" b="1" u="sng" kern="1200" dirty="0" smtClean="0">
                <a:solidFill>
                  <a:schemeClr val="tx1"/>
                </a:solidFill>
                <a:effectLst/>
                <a:latin typeface="Times New Roman" pitchFamily="18" charset="0"/>
                <a:ea typeface="+mj-ea"/>
                <a:cs typeface="Times New Roman" pitchFamily="18" charset="0"/>
              </a:rPr>
              <a:t>Example Three: </a:t>
            </a:r>
            <a:br>
              <a:rPr lang="en-GB" altLang="zh-CN" sz="2400" b="1" u="sng" kern="1200" dirty="0" smtClean="0">
                <a:solidFill>
                  <a:schemeClr val="tx1"/>
                </a:solidFill>
                <a:effectLst/>
                <a:latin typeface="Times New Roman" pitchFamily="18" charset="0"/>
                <a:ea typeface="+mj-ea"/>
                <a:cs typeface="Times New Roman" pitchFamily="18" charset="0"/>
              </a:rPr>
            </a:br>
            <a:r>
              <a:rPr lang="en-GB" altLang="zh-CN" sz="2400" b="1" kern="1200" dirty="0" smtClean="0">
                <a:solidFill>
                  <a:schemeClr val="tx1"/>
                </a:solidFill>
                <a:effectLst/>
                <a:latin typeface="Times New Roman" pitchFamily="18" charset="0"/>
                <a:ea typeface="+mj-ea"/>
                <a:cs typeface="Times New Roman" pitchFamily="18" charset="0"/>
              </a:rPr>
              <a:t/>
            </a:r>
            <a:br>
              <a:rPr lang="en-GB" altLang="zh-CN" sz="2400" b="1" kern="1200" dirty="0" smtClean="0">
                <a:solidFill>
                  <a:schemeClr val="tx1"/>
                </a:solidFill>
                <a:effectLst/>
                <a:latin typeface="Times New Roman" pitchFamily="18" charset="0"/>
                <a:ea typeface="+mj-ea"/>
                <a:cs typeface="Times New Roman" pitchFamily="18" charset="0"/>
              </a:rPr>
            </a:br>
            <a:r>
              <a:rPr lang="en-GB" altLang="zh-CN" sz="2400" kern="1200" dirty="0" smtClean="0">
                <a:solidFill>
                  <a:schemeClr val="tx1"/>
                </a:solidFill>
                <a:effectLst/>
                <a:latin typeface="Times New Roman" pitchFamily="18" charset="0"/>
                <a:ea typeface="+mj-ea"/>
                <a:cs typeface="Times New Roman" pitchFamily="18" charset="0"/>
              </a:rPr>
              <a:t>“Summary of Xinjiang mid-term and long-term education plan for gathering inputs” (《</a:t>
            </a:r>
            <a:r>
              <a:rPr lang="zh-CN" altLang="en-US" sz="2400" dirty="0" smtClean="0">
                <a:latin typeface="Times New Roman" pitchFamily="18" charset="0"/>
                <a:cs typeface="Times New Roman" pitchFamily="18" charset="0"/>
              </a:rPr>
              <a:t>新疆中长期教育规划纲要征意见</a:t>
            </a:r>
            <a:r>
              <a:rPr lang="en-US" altLang="zh-CN" sz="2400" dirty="0">
                <a:latin typeface="Times New Roman" pitchFamily="18" charset="0"/>
                <a:cs typeface="Times New Roman" pitchFamily="18" charset="0"/>
              </a:rPr>
              <a:t>, </a:t>
            </a:r>
            <a:r>
              <a:rPr lang="zh-CN" altLang="en-US" sz="2400" dirty="0">
                <a:latin typeface="Times New Roman" pitchFamily="18" charset="0"/>
                <a:cs typeface="Times New Roman" pitchFamily="18" charset="0"/>
              </a:rPr>
              <a:t>第四 章双语教育</a:t>
            </a:r>
            <a:r>
              <a:rPr lang="en-US" altLang="zh-CN" sz="2400" dirty="0" smtClean="0">
                <a:latin typeface="Times New Roman" pitchFamily="18" charset="0"/>
                <a:cs typeface="Times New Roman" pitchFamily="18" charset="0"/>
              </a:rPr>
              <a:t>,</a:t>
            </a:r>
            <a:r>
              <a:rPr lang="zh-CN" altLang="en-US" sz="2400" dirty="0" smtClean="0">
                <a:latin typeface="Times New Roman" pitchFamily="18" charset="0"/>
                <a:cs typeface="Times New Roman" pitchFamily="18" charset="0"/>
              </a:rPr>
              <a:t> </a:t>
            </a:r>
            <a:r>
              <a:rPr lang="en-US" altLang="zh-CN" sz="2400" dirty="0" smtClean="0">
                <a:latin typeface="Times New Roman" pitchFamily="18" charset="0"/>
                <a:cs typeface="Times New Roman" pitchFamily="18" charset="0"/>
              </a:rPr>
              <a:t>(</a:t>
            </a:r>
            <a:r>
              <a:rPr lang="zh-CN" altLang="en-US" sz="2400" dirty="0">
                <a:latin typeface="Times New Roman" pitchFamily="18" charset="0"/>
                <a:cs typeface="Times New Roman" pitchFamily="18" charset="0"/>
              </a:rPr>
              <a:t>十四</a:t>
            </a:r>
            <a:r>
              <a:rPr lang="en-US" altLang="zh-CN" sz="2400" dirty="0" smtClean="0">
                <a:latin typeface="Times New Roman" pitchFamily="18" charset="0"/>
                <a:cs typeface="Times New Roman" pitchFamily="18" charset="0"/>
              </a:rPr>
              <a:t>)</a:t>
            </a:r>
            <a:r>
              <a:rPr lang="zh-CN" altLang="en-US" sz="2400" dirty="0" smtClean="0">
                <a:latin typeface="Times New Roman" pitchFamily="18" charset="0"/>
                <a:cs typeface="Times New Roman" pitchFamily="18" charset="0"/>
              </a:rPr>
              <a:t> 大力普及双语教育</a:t>
            </a:r>
            <a:r>
              <a:rPr lang="en-US" altLang="zh-CN" sz="2400" dirty="0" smtClean="0">
                <a:latin typeface="Times New Roman" pitchFamily="18" charset="0"/>
                <a:cs typeface="Times New Roman" pitchFamily="18" charset="0"/>
              </a:rPr>
              <a:t>》, (2010)):</a:t>
            </a:r>
            <a:r>
              <a:rPr lang="en-GB" altLang="zh-CN" sz="2400" kern="1200" dirty="0" smtClean="0">
                <a:solidFill>
                  <a:schemeClr val="tx1"/>
                </a:solidFill>
                <a:effectLst/>
                <a:latin typeface="Times New Roman" pitchFamily="18" charset="0"/>
                <a:ea typeface="+mj-ea"/>
                <a:cs typeface="Times New Roman" pitchFamily="18" charset="0"/>
              </a:rPr>
              <a:t/>
            </a:r>
            <a:br>
              <a:rPr lang="en-GB" altLang="zh-CN" sz="2400" kern="1200" dirty="0" smtClean="0">
                <a:solidFill>
                  <a:schemeClr val="tx1"/>
                </a:solidFill>
                <a:effectLst/>
                <a:latin typeface="Times New Roman" pitchFamily="18" charset="0"/>
                <a:ea typeface="+mj-ea"/>
                <a:cs typeface="Times New Roman" pitchFamily="18" charset="0"/>
              </a:rPr>
            </a:br>
            <a:r>
              <a:rPr lang="en-GB" altLang="zh-CN" sz="2400" kern="1200" dirty="0" smtClean="0">
                <a:solidFill>
                  <a:schemeClr val="tx1"/>
                </a:solidFill>
                <a:effectLst/>
                <a:latin typeface="Times New Roman" pitchFamily="18" charset="0"/>
                <a:ea typeface="+mj-ea"/>
                <a:cs typeface="Times New Roman" pitchFamily="18" charset="0"/>
              </a:rPr>
              <a:t>     “</a:t>
            </a:r>
            <a:r>
              <a:rPr lang="en-GB" altLang="zh-CN" sz="2400" b="1" kern="1200" dirty="0" smtClean="0">
                <a:solidFill>
                  <a:schemeClr val="tx1"/>
                </a:solidFill>
                <a:effectLst/>
                <a:latin typeface="Times New Roman" pitchFamily="18" charset="0"/>
                <a:ea typeface="+mj-ea"/>
                <a:cs typeface="Times New Roman" pitchFamily="18" charset="0"/>
              </a:rPr>
              <a:t>Until 2012,</a:t>
            </a:r>
            <a:r>
              <a:rPr lang="en-GB" altLang="zh-CN" sz="2400" kern="1200" dirty="0" smtClean="0">
                <a:solidFill>
                  <a:schemeClr val="tx1"/>
                </a:solidFill>
                <a:effectLst/>
                <a:latin typeface="Times New Roman" pitchFamily="18" charset="0"/>
                <a:ea typeface="+mj-ea"/>
                <a:cs typeface="Times New Roman" pitchFamily="18" charset="0"/>
              </a:rPr>
              <a:t> a bilingual education system will be implemented in most places for the minority pre-school age children who are 4-5 years old. Mandarin is used as the main language of instruction, and mother tongues of minorities are used as a supplemental language; the use of the national common language as the language of instruction in minority elementary and middle schools will be sped up; and the minority mother tongue alphabets are taught as separate courses. </a:t>
            </a:r>
            <a:r>
              <a:rPr lang="en-GB" altLang="zh-CN" sz="2400" b="1" kern="1200" dirty="0" smtClean="0">
                <a:solidFill>
                  <a:schemeClr val="tx1"/>
                </a:solidFill>
                <a:effectLst/>
                <a:latin typeface="Times New Roman" pitchFamily="18" charset="0"/>
                <a:ea typeface="+mj-ea"/>
                <a:cs typeface="Times New Roman" pitchFamily="18" charset="0"/>
              </a:rPr>
              <a:t> </a:t>
            </a:r>
            <a:br>
              <a:rPr lang="en-GB" altLang="zh-CN" sz="2400" b="1" kern="1200" dirty="0" smtClean="0">
                <a:solidFill>
                  <a:schemeClr val="tx1"/>
                </a:solidFill>
                <a:effectLst/>
                <a:latin typeface="Times New Roman" pitchFamily="18" charset="0"/>
                <a:ea typeface="+mj-ea"/>
                <a:cs typeface="Times New Roman" pitchFamily="18" charset="0"/>
              </a:rPr>
            </a:br>
            <a:r>
              <a:rPr lang="en-GB" altLang="zh-CN" sz="2400" b="1" kern="1200" dirty="0" smtClean="0">
                <a:solidFill>
                  <a:schemeClr val="tx1"/>
                </a:solidFill>
                <a:effectLst/>
                <a:latin typeface="Times New Roman" pitchFamily="18" charset="0"/>
                <a:ea typeface="+mj-ea"/>
                <a:cs typeface="Times New Roman" pitchFamily="18" charset="0"/>
              </a:rPr>
              <a:t>     By 2015,</a:t>
            </a:r>
            <a:r>
              <a:rPr lang="en-GB" altLang="zh-CN" sz="2400" kern="1200" dirty="0" smtClean="0">
                <a:solidFill>
                  <a:schemeClr val="tx1"/>
                </a:solidFill>
                <a:effectLst/>
                <a:latin typeface="Times New Roman" pitchFamily="18" charset="0"/>
                <a:ea typeface="+mj-ea"/>
                <a:cs typeface="Times New Roman" pitchFamily="18" charset="0"/>
              </a:rPr>
              <a:t> the implementation of a bilingual education system </a:t>
            </a:r>
            <a:r>
              <a:rPr lang="en-GB" altLang="zh-CN" sz="2400" dirty="0" smtClean="0">
                <a:latin typeface="Times New Roman" pitchFamily="18" charset="0"/>
                <a:cs typeface="Times New Roman" pitchFamily="18" charset="0"/>
              </a:rPr>
              <a:t>will be</a:t>
            </a:r>
            <a:r>
              <a:rPr lang="en-GB" altLang="zh-CN" sz="2400" kern="1200" dirty="0" smtClean="0">
                <a:solidFill>
                  <a:schemeClr val="tx1"/>
                </a:solidFill>
                <a:effectLst/>
                <a:latin typeface="Times New Roman" pitchFamily="18" charset="0"/>
                <a:ea typeface="+mj-ea"/>
                <a:cs typeface="Times New Roman" pitchFamily="18" charset="0"/>
              </a:rPr>
              <a:t> almost completed.  </a:t>
            </a:r>
            <a:br>
              <a:rPr lang="en-GB" altLang="zh-CN" sz="2400" kern="1200" dirty="0" smtClean="0">
                <a:solidFill>
                  <a:schemeClr val="tx1"/>
                </a:solidFill>
                <a:effectLst/>
                <a:latin typeface="Times New Roman" pitchFamily="18" charset="0"/>
                <a:ea typeface="+mj-ea"/>
                <a:cs typeface="Times New Roman" pitchFamily="18" charset="0"/>
              </a:rPr>
            </a:br>
            <a:r>
              <a:rPr lang="en-GB" altLang="zh-CN" sz="2400" kern="1200" dirty="0" smtClean="0">
                <a:solidFill>
                  <a:schemeClr val="tx1"/>
                </a:solidFill>
                <a:effectLst/>
                <a:latin typeface="Times New Roman" pitchFamily="18" charset="0"/>
                <a:ea typeface="+mj-ea"/>
                <a:cs typeface="Times New Roman" pitchFamily="18" charset="0"/>
              </a:rPr>
              <a:t>     </a:t>
            </a:r>
            <a:r>
              <a:rPr lang="en-GB" altLang="zh-CN" sz="2400" b="1" kern="1200" dirty="0" smtClean="0">
                <a:solidFill>
                  <a:schemeClr val="tx1"/>
                </a:solidFill>
                <a:effectLst/>
                <a:latin typeface="Times New Roman" pitchFamily="18" charset="0"/>
                <a:ea typeface="+mj-ea"/>
                <a:cs typeface="Times New Roman" pitchFamily="18" charset="0"/>
              </a:rPr>
              <a:t>By 2020, </a:t>
            </a:r>
            <a:r>
              <a:rPr lang="en-GB" altLang="zh-CN" sz="2400" kern="1200" dirty="0" smtClean="0">
                <a:solidFill>
                  <a:schemeClr val="tx1"/>
                </a:solidFill>
                <a:effectLst/>
                <a:latin typeface="Times New Roman" pitchFamily="18" charset="0"/>
                <a:ea typeface="+mj-ea"/>
                <a:cs typeface="Times New Roman" pitchFamily="18" charset="0"/>
              </a:rPr>
              <a:t>a level is reached in which all minority students will achieve almost complete proficiency in national common language and use it in reality.” </a:t>
            </a:r>
            <a:endParaRPr lang="zh-CN" altLang="en-US" dirty="0"/>
          </a:p>
        </p:txBody>
      </p:sp>
    </p:spTree>
    <p:extLst>
      <p:ext uri="{BB962C8B-B14F-4D97-AF65-F5344CB8AC3E}">
        <p14:creationId xmlns:p14="http://schemas.microsoft.com/office/powerpoint/2010/main" val="2725402624"/>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51520" y="2492896"/>
            <a:ext cx="8712968" cy="1143000"/>
          </a:xfrm>
        </p:spPr>
        <p:txBody>
          <a:bodyPr>
            <a:normAutofit fontScale="90000"/>
          </a:bodyPr>
          <a:lstStyle/>
          <a:p>
            <a:pPr algn="l"/>
            <a:endParaRPr lang="zh-CN" altLang="zh-CN" sz="2400" kern="1200" dirty="0" smtClean="0">
              <a:solidFill>
                <a:schemeClr val="tx1"/>
              </a:solidFill>
              <a:effectLst/>
              <a:latin typeface="Times New Roman" pitchFamily="18" charset="0"/>
              <a:ea typeface="+mj-ea"/>
              <a:cs typeface="Times New Roman" pitchFamily="18" charset="0"/>
            </a:endParaRPr>
          </a:p>
          <a:p>
            <a:pPr algn="l"/>
            <a:r>
              <a:rPr lang="en-US" altLang="zh-CN" sz="2700" kern="1200" dirty="0" smtClean="0">
                <a:solidFill>
                  <a:schemeClr val="tx1"/>
                </a:solidFill>
                <a:effectLst/>
                <a:latin typeface="Times New Roman" pitchFamily="18" charset="0"/>
                <a:cs typeface="Times New Roman" pitchFamily="18" charset="0"/>
              </a:rPr>
              <a:t> </a:t>
            </a:r>
            <a:endParaRPr lang="zh-CN" altLang="zh-CN" sz="2700" kern="1200" dirty="0" smtClean="0">
              <a:solidFill>
                <a:schemeClr val="tx1"/>
              </a:solidFill>
              <a:effectLst/>
              <a:latin typeface="Times New Roman" pitchFamily="18" charset="0"/>
              <a:cs typeface="Times New Roman" pitchFamily="18" charset="0"/>
            </a:endParaRPr>
          </a:p>
          <a:p>
            <a:pPr algn="l"/>
            <a:r>
              <a:rPr lang="en-US" altLang="zh-CN" sz="3100" b="1" kern="1200" dirty="0" smtClean="0">
                <a:solidFill>
                  <a:schemeClr val="tx1"/>
                </a:solidFill>
                <a:effectLst/>
                <a:latin typeface="Times New Roman" pitchFamily="18" charset="0"/>
                <a:cs typeface="Times New Roman" pitchFamily="18" charset="0"/>
              </a:rPr>
              <a:t>III. Viewpoints from researchers</a:t>
            </a:r>
            <a:endParaRPr lang="zh-CN" altLang="zh-CN" sz="3100" kern="1200" dirty="0" smtClean="0">
              <a:solidFill>
                <a:schemeClr val="tx1"/>
              </a:solidFill>
              <a:effectLst/>
              <a:latin typeface="Times New Roman" pitchFamily="18" charset="0"/>
              <a:cs typeface="Times New Roman" pitchFamily="18" charset="0"/>
            </a:endParaRPr>
          </a:p>
          <a:p>
            <a:pPr algn="l"/>
            <a:r>
              <a:rPr lang="en-GB" altLang="zh-CN" sz="2700" b="1" kern="1200" dirty="0" smtClean="0">
                <a:solidFill>
                  <a:schemeClr val="tx1"/>
                </a:solidFill>
                <a:effectLst/>
                <a:latin typeface="Times New Roman" pitchFamily="18" charset="0"/>
                <a:cs typeface="Times New Roman" pitchFamily="18" charset="0"/>
              </a:rPr>
              <a:t> </a:t>
            </a:r>
            <a:endParaRPr lang="zh-CN" altLang="zh-CN" sz="2700" kern="1200" dirty="0" smtClean="0">
              <a:solidFill>
                <a:schemeClr val="tx1"/>
              </a:solidFill>
              <a:effectLst/>
              <a:latin typeface="Times New Roman" pitchFamily="18" charset="0"/>
              <a:cs typeface="Times New Roman" pitchFamily="18" charset="0"/>
            </a:endParaRPr>
          </a:p>
          <a:p>
            <a:pPr algn="l"/>
            <a:r>
              <a:rPr lang="en-GB" altLang="zh-CN" sz="2700" kern="1200" dirty="0" smtClean="0">
                <a:solidFill>
                  <a:schemeClr val="tx1"/>
                </a:solidFill>
                <a:effectLst/>
                <a:latin typeface="Times New Roman" pitchFamily="18" charset="0"/>
                <a:cs typeface="Times New Roman" pitchFamily="18" charset="0"/>
              </a:rPr>
              <a:t>Zhou (2001b: 147) , “In every country, an education in one’s native language is often taken for granted by the majority.”</a:t>
            </a:r>
            <a:br>
              <a:rPr lang="en-GB" altLang="zh-CN" sz="2700" kern="1200" dirty="0" smtClean="0">
                <a:solidFill>
                  <a:schemeClr val="tx1"/>
                </a:solidFill>
                <a:effectLst/>
                <a:latin typeface="Times New Roman" pitchFamily="18" charset="0"/>
                <a:cs typeface="Times New Roman" pitchFamily="18" charset="0"/>
              </a:rPr>
            </a:br>
            <a:r>
              <a:rPr lang="en-GB" altLang="zh-CN" sz="2700" dirty="0">
                <a:latin typeface="Times New Roman" pitchFamily="18" charset="0"/>
                <a:cs typeface="Times New Roman" pitchFamily="18" charset="0"/>
              </a:rPr>
              <a:t/>
            </a:r>
            <a:br>
              <a:rPr lang="en-GB" altLang="zh-CN" sz="2700" dirty="0">
                <a:latin typeface="Times New Roman" pitchFamily="18" charset="0"/>
                <a:cs typeface="Times New Roman" pitchFamily="18" charset="0"/>
              </a:rPr>
            </a:br>
            <a:r>
              <a:rPr lang="en-GB" altLang="zh-CN" sz="2700" kern="1200" dirty="0" smtClean="0">
                <a:solidFill>
                  <a:schemeClr val="tx1"/>
                </a:solidFill>
                <a:effectLst/>
                <a:latin typeface="Times New Roman" pitchFamily="18" charset="0"/>
                <a:cs typeface="Times New Roman" pitchFamily="18" charset="0"/>
              </a:rPr>
              <a:t>If an alien dominant language is used as the primary or only medium of instruction for minority language speakers, their language is unlikely to survive because they are unlikely to pass on their mother tongue to their children and grandchildren (McCarty, </a:t>
            </a:r>
            <a:r>
              <a:rPr lang="en-GB" altLang="zh-CN" sz="2700" kern="1200" dirty="0" err="1" smtClean="0">
                <a:solidFill>
                  <a:schemeClr val="tx1"/>
                </a:solidFill>
                <a:effectLst/>
                <a:latin typeface="Times New Roman" pitchFamily="18" charset="0"/>
                <a:cs typeface="Times New Roman" pitchFamily="18" charset="0"/>
              </a:rPr>
              <a:t>Skutnabb-Kangas</a:t>
            </a:r>
            <a:r>
              <a:rPr lang="en-GB" altLang="zh-CN" sz="2700" kern="1200" dirty="0" smtClean="0">
                <a:solidFill>
                  <a:schemeClr val="tx1"/>
                </a:solidFill>
                <a:effectLst/>
                <a:latin typeface="Times New Roman" pitchFamily="18" charset="0"/>
                <a:cs typeface="Times New Roman" pitchFamily="18" charset="0"/>
              </a:rPr>
              <a:t> &amp; </a:t>
            </a:r>
            <a:r>
              <a:rPr lang="en-GB" altLang="zh-CN" sz="2700" kern="1200" dirty="0" err="1" smtClean="0">
                <a:solidFill>
                  <a:schemeClr val="tx1"/>
                </a:solidFill>
                <a:effectLst/>
                <a:latin typeface="Times New Roman" pitchFamily="18" charset="0"/>
                <a:cs typeface="Times New Roman" pitchFamily="18" charset="0"/>
              </a:rPr>
              <a:t>Magga</a:t>
            </a:r>
            <a:r>
              <a:rPr lang="en-GB" altLang="zh-CN" sz="2700" kern="1200" dirty="0" smtClean="0">
                <a:solidFill>
                  <a:schemeClr val="tx1"/>
                </a:solidFill>
                <a:effectLst/>
                <a:latin typeface="Times New Roman" pitchFamily="18" charset="0"/>
                <a:cs typeface="Times New Roman" pitchFamily="18" charset="0"/>
              </a:rPr>
              <a:t>, 2008: 300-301).  </a:t>
            </a:r>
            <a:br>
              <a:rPr lang="en-GB" altLang="zh-CN" sz="2700" kern="1200" dirty="0" smtClean="0">
                <a:solidFill>
                  <a:schemeClr val="tx1"/>
                </a:solidFill>
                <a:effectLst/>
                <a:latin typeface="Times New Roman" pitchFamily="18" charset="0"/>
                <a:cs typeface="Times New Roman" pitchFamily="18" charset="0"/>
              </a:rPr>
            </a:br>
            <a:r>
              <a:rPr lang="en-GB" altLang="zh-CN" sz="2700" dirty="0">
                <a:latin typeface="Times New Roman" pitchFamily="18" charset="0"/>
                <a:cs typeface="Times New Roman" pitchFamily="18" charset="0"/>
              </a:rPr>
              <a:t/>
            </a:r>
            <a:br>
              <a:rPr lang="en-GB" altLang="zh-CN" sz="2700" dirty="0">
                <a:latin typeface="Times New Roman" pitchFamily="18" charset="0"/>
                <a:cs typeface="Times New Roman" pitchFamily="18" charset="0"/>
              </a:rPr>
            </a:br>
            <a:r>
              <a:rPr lang="en-GB" altLang="zh-CN" sz="2700" kern="1200" dirty="0" smtClean="0">
                <a:solidFill>
                  <a:schemeClr val="tx1"/>
                </a:solidFill>
                <a:effectLst/>
                <a:latin typeface="Times New Roman" pitchFamily="18" charset="0"/>
                <a:cs typeface="Times New Roman" pitchFamily="18" charset="0"/>
              </a:rPr>
              <a:t>As is described in Example Three, the Uyghur children are now faced with such a condition starting from the ages of pre-school and kindergarten.  </a:t>
            </a:r>
            <a:endParaRPr lang="zh-CN" altLang="en-US" sz="2700" dirty="0"/>
          </a:p>
        </p:txBody>
      </p:sp>
    </p:spTree>
    <p:extLst>
      <p:ext uri="{BB962C8B-B14F-4D97-AF65-F5344CB8AC3E}">
        <p14:creationId xmlns:p14="http://schemas.microsoft.com/office/powerpoint/2010/main" val="690048295"/>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kumimoji="1" lang="en-US" altLang="zh-CN" sz="2800" dirty="0" smtClean="0"/>
              <a:t>From Bangkok office (</a:t>
            </a:r>
            <a:r>
              <a:rPr kumimoji="1" lang="en-US" altLang="zh-CN" sz="2800" dirty="0" smtClean="0">
                <a:hlinkClick r:id="rId2"/>
              </a:rPr>
              <a:t>www.asiapacificmle.net</a:t>
            </a:r>
            <a:r>
              <a:rPr kumimoji="1" lang="en-US" altLang="zh-CN" sz="2800" dirty="0" smtClean="0"/>
              <a:t> )</a:t>
            </a:r>
            <a:endParaRPr kumimoji="1" lang="zh-CN" altLang="en-US" sz="2800" dirty="0"/>
          </a:p>
        </p:txBody>
      </p:sp>
      <p:sp>
        <p:nvSpPr>
          <p:cNvPr id="3" name="内容占位符 2"/>
          <p:cNvSpPr>
            <a:spLocks noGrp="1"/>
          </p:cNvSpPr>
          <p:nvPr>
            <p:ph idx="1"/>
          </p:nvPr>
        </p:nvSpPr>
        <p:spPr>
          <a:xfrm>
            <a:off x="457200" y="1600200"/>
            <a:ext cx="8435280" cy="4525963"/>
          </a:xfrm>
        </p:spPr>
        <p:txBody>
          <a:bodyPr>
            <a:normAutofit lnSpcReduction="10000"/>
          </a:bodyPr>
          <a:lstStyle/>
          <a:p>
            <a:pPr marL="0" indent="0">
              <a:buNone/>
            </a:pPr>
            <a:r>
              <a:rPr kumimoji="1" lang="en-US" altLang="zh-CN" sz="2400" b="1" dirty="0" smtClean="0">
                <a:latin typeface="Times New Roman"/>
                <a:cs typeface="Times New Roman"/>
              </a:rPr>
              <a:t>2/8 goals:</a:t>
            </a:r>
          </a:p>
          <a:p>
            <a:pPr marL="0" indent="0">
              <a:buNone/>
            </a:pPr>
            <a:endParaRPr kumimoji="1" lang="en-US" altLang="zh-CN" sz="2400" b="1" dirty="0" smtClean="0">
              <a:latin typeface="Times New Roman"/>
              <a:cs typeface="Times New Roman"/>
            </a:endParaRPr>
          </a:p>
          <a:p>
            <a:pPr marL="0" indent="0">
              <a:buNone/>
            </a:pPr>
            <a:r>
              <a:rPr kumimoji="1" lang="en-US" altLang="zh-CN" sz="2400" dirty="0" smtClean="0">
                <a:latin typeface="Times New Roman"/>
                <a:cs typeface="Times New Roman"/>
              </a:rPr>
              <a:t>“Many children struggle at school when they are not taught in their first language. Evidence clearly shows that learning in one’s first language is more effective. Mother tongue-based multilingual education encourages contextually relevant learning through the child’s first language, while also allowing for mastery of a national or international language in later years. Where instruction is conducted in the child’s first language in the first years of school and continues for as long as possible-it empowers the family and wider community to help support and encourage ongoing learning outside of the classroom. Contributing to children staying in school longer and learning more.” </a:t>
            </a:r>
            <a:endParaRPr kumimoji="1" lang="zh-CN" altLang="en-US" sz="2400" dirty="0">
              <a:latin typeface="Times New Roman"/>
              <a:cs typeface="Times New Roman"/>
            </a:endParaRPr>
          </a:p>
        </p:txBody>
      </p:sp>
    </p:spTree>
    <p:extLst>
      <p:ext uri="{BB962C8B-B14F-4D97-AF65-F5344CB8AC3E}">
        <p14:creationId xmlns:p14="http://schemas.microsoft.com/office/powerpoint/2010/main" val="1176651345"/>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2708920"/>
            <a:ext cx="8640960" cy="1143000"/>
          </a:xfrm>
        </p:spPr>
        <p:txBody>
          <a:bodyPr>
            <a:normAutofit fontScale="90000"/>
          </a:bodyPr>
          <a:lstStyle/>
          <a:p>
            <a:pPr algn="just"/>
            <a:endParaRPr lang="zh-CN" altLang="zh-CN" sz="2400" kern="1200" dirty="0" smtClean="0">
              <a:solidFill>
                <a:schemeClr val="tx1"/>
              </a:solidFill>
              <a:effectLst/>
              <a:latin typeface="Times New Roman" pitchFamily="18" charset="0"/>
              <a:ea typeface="+mj-ea"/>
              <a:cs typeface="Times New Roman" pitchFamily="18" charset="0"/>
            </a:endParaRPr>
          </a:p>
          <a:p>
            <a:pPr algn="l"/>
            <a:r>
              <a:rPr lang="en-GB" altLang="zh-CN" sz="2700" kern="1200" dirty="0" smtClean="0">
                <a:solidFill>
                  <a:schemeClr val="tx1"/>
                </a:solidFill>
                <a:effectLst/>
                <a:latin typeface="Times New Roman" pitchFamily="18" charset="0"/>
                <a:cs typeface="Times New Roman" pitchFamily="18" charset="0"/>
              </a:rPr>
              <a:t>Example One clearly shows us the </a:t>
            </a:r>
            <a:r>
              <a:rPr lang="en-US" altLang="zh-CN" sz="2700" kern="1200" dirty="0" smtClean="0">
                <a:solidFill>
                  <a:schemeClr val="tx1"/>
                </a:solidFill>
                <a:effectLst/>
                <a:latin typeface="Times New Roman" pitchFamily="18" charset="0"/>
                <a:cs typeface="Times New Roman" pitchFamily="18" charset="0"/>
              </a:rPr>
              <a:t>shift</a:t>
            </a:r>
            <a:r>
              <a:rPr lang="en-GB" altLang="zh-CN" sz="2700" kern="1200" dirty="0" smtClean="0">
                <a:solidFill>
                  <a:schemeClr val="tx1"/>
                </a:solidFill>
                <a:effectLst/>
                <a:latin typeface="Times New Roman" pitchFamily="18" charset="0"/>
                <a:cs typeface="Times New Roman" pitchFamily="18" charset="0"/>
              </a:rPr>
              <a:t> of instruction language in higher education in Xinjiang. </a:t>
            </a:r>
            <a:r>
              <a:rPr lang="en-GB" altLang="zh-CN" sz="2700" i="1" kern="1200" dirty="0" smtClean="0">
                <a:solidFill>
                  <a:schemeClr val="tx1"/>
                </a:solidFill>
                <a:effectLst/>
                <a:latin typeface="Times New Roman" pitchFamily="18" charset="0"/>
                <a:cs typeface="Times New Roman" pitchFamily="18" charset="0"/>
              </a:rPr>
              <a:t>“This shift to university teaching in Chinese was crucial given the written and spoken ‘language deficits’ in Uyghur students, which often resulted in their falling behind their Han Chinese classmates” </a:t>
            </a:r>
            <a:r>
              <a:rPr lang="en-GB" altLang="zh-CN" sz="2700" kern="1200" dirty="0" smtClean="0">
                <a:solidFill>
                  <a:schemeClr val="tx1"/>
                </a:solidFill>
                <a:effectLst/>
                <a:latin typeface="Times New Roman" pitchFamily="18" charset="0"/>
                <a:cs typeface="Times New Roman" pitchFamily="18" charset="0"/>
              </a:rPr>
              <a:t>(Dwyer, 2005).  </a:t>
            </a:r>
            <a:br>
              <a:rPr lang="en-GB" altLang="zh-CN" sz="2700" kern="1200" dirty="0" smtClean="0">
                <a:solidFill>
                  <a:schemeClr val="tx1"/>
                </a:solidFill>
                <a:effectLst/>
                <a:latin typeface="Times New Roman" pitchFamily="18" charset="0"/>
                <a:cs typeface="Times New Roman" pitchFamily="18" charset="0"/>
              </a:rPr>
            </a:br>
            <a:r>
              <a:rPr lang="en-GB" altLang="zh-CN" sz="2700" dirty="0">
                <a:latin typeface="Times New Roman" pitchFamily="18" charset="0"/>
                <a:cs typeface="Times New Roman" pitchFamily="18" charset="0"/>
              </a:rPr>
              <a:t/>
            </a:r>
            <a:br>
              <a:rPr lang="en-GB" altLang="zh-CN" sz="2700" dirty="0">
                <a:latin typeface="Times New Roman" pitchFamily="18" charset="0"/>
                <a:cs typeface="Times New Roman" pitchFamily="18" charset="0"/>
              </a:rPr>
            </a:br>
            <a:r>
              <a:rPr lang="en-GB" altLang="zh-CN" sz="2700" kern="1200" dirty="0" smtClean="0">
                <a:solidFill>
                  <a:schemeClr val="tx1"/>
                </a:solidFill>
                <a:effectLst/>
                <a:latin typeface="Times New Roman" pitchFamily="18" charset="0"/>
                <a:cs typeface="Times New Roman" pitchFamily="18" charset="0"/>
              </a:rPr>
              <a:t>Some of the scholars propose an explanation for the shift.  For instance, </a:t>
            </a:r>
            <a:r>
              <a:rPr lang="en-GB" altLang="zh-CN" sz="2700" kern="1200" dirty="0" err="1" smtClean="0">
                <a:solidFill>
                  <a:schemeClr val="tx1"/>
                </a:solidFill>
                <a:effectLst/>
                <a:latin typeface="Times New Roman" pitchFamily="18" charset="0"/>
                <a:cs typeface="Times New Roman" pitchFamily="18" charset="0"/>
              </a:rPr>
              <a:t>Duan</a:t>
            </a:r>
            <a:r>
              <a:rPr lang="en-GB" altLang="zh-CN" sz="2700" kern="1200" dirty="0" smtClean="0">
                <a:solidFill>
                  <a:schemeClr val="tx1"/>
                </a:solidFill>
                <a:effectLst/>
                <a:latin typeface="Times New Roman" pitchFamily="18" charset="0"/>
                <a:cs typeface="Times New Roman" pitchFamily="18" charset="0"/>
              </a:rPr>
              <a:t> (2004: 22) maintains, </a:t>
            </a:r>
            <a:r>
              <a:rPr lang="en-GB" altLang="zh-CN" sz="2700" i="1" kern="1200" dirty="0" smtClean="0">
                <a:solidFill>
                  <a:schemeClr val="tx1"/>
                </a:solidFill>
                <a:effectLst/>
                <a:latin typeface="Times New Roman" pitchFamily="18" charset="0"/>
                <a:cs typeface="Times New Roman" pitchFamily="18" charset="0"/>
              </a:rPr>
              <a:t>“The lack of job prospects for Uyghur students is the most compelling reason for students to learn exclusively in Chinese”</a:t>
            </a:r>
            <a:r>
              <a:rPr lang="en-GB" altLang="zh-CN" sz="2700" kern="1200" dirty="0" smtClean="0">
                <a:solidFill>
                  <a:schemeClr val="tx1"/>
                </a:solidFill>
                <a:effectLst/>
                <a:latin typeface="Times New Roman" pitchFamily="18" charset="0"/>
                <a:cs typeface="Times New Roman" pitchFamily="18" charset="0"/>
              </a:rPr>
              <a:t>. </a:t>
            </a:r>
            <a:r>
              <a:rPr lang="en-GB" altLang="zh-CN" sz="2700" kern="1200" dirty="0" err="1" smtClean="0">
                <a:solidFill>
                  <a:schemeClr val="tx1"/>
                </a:solidFill>
                <a:effectLst/>
                <a:latin typeface="Times New Roman" pitchFamily="18" charset="0"/>
                <a:cs typeface="Times New Roman" pitchFamily="18" charset="0"/>
              </a:rPr>
              <a:t>Feng</a:t>
            </a:r>
            <a:r>
              <a:rPr lang="en-GB" altLang="zh-CN" sz="2700" kern="1200" dirty="0" smtClean="0">
                <a:solidFill>
                  <a:schemeClr val="tx1"/>
                </a:solidFill>
                <a:effectLst/>
                <a:latin typeface="Times New Roman" pitchFamily="18" charset="0"/>
                <a:cs typeface="Times New Roman" pitchFamily="18" charset="0"/>
              </a:rPr>
              <a:t> (2012:3803) seems to further the viewpoint of </a:t>
            </a:r>
            <a:r>
              <a:rPr lang="en-GB" altLang="zh-CN" sz="2700" kern="1200" dirty="0" err="1" smtClean="0">
                <a:solidFill>
                  <a:schemeClr val="tx1"/>
                </a:solidFill>
                <a:effectLst/>
                <a:latin typeface="Times New Roman" pitchFamily="18" charset="0"/>
                <a:cs typeface="Times New Roman" pitchFamily="18" charset="0"/>
              </a:rPr>
              <a:t>Duan</a:t>
            </a:r>
            <a:r>
              <a:rPr lang="en-GB" altLang="zh-CN" sz="2700" kern="1200" dirty="0" smtClean="0">
                <a:solidFill>
                  <a:schemeClr val="tx1"/>
                </a:solidFill>
                <a:effectLst/>
                <a:latin typeface="Times New Roman" pitchFamily="18" charset="0"/>
                <a:cs typeface="Times New Roman" pitchFamily="18" charset="0"/>
              </a:rPr>
              <a:t>, </a:t>
            </a:r>
            <a:r>
              <a:rPr lang="en-GB" altLang="zh-CN" sz="2700" i="1" kern="1200" dirty="0" smtClean="0">
                <a:solidFill>
                  <a:schemeClr val="tx1"/>
                </a:solidFill>
                <a:effectLst/>
                <a:latin typeface="Times New Roman" pitchFamily="18" charset="0"/>
                <a:cs typeface="Times New Roman" pitchFamily="18" charset="0"/>
              </a:rPr>
              <a:t>“Economic power of a language is often used as the rational to water down … if not ignore, the role of the minority languages with only a few exceptions.” </a:t>
            </a:r>
            <a:endParaRPr lang="zh-CN" altLang="en-US" sz="2700" u="sng" dirty="0"/>
          </a:p>
        </p:txBody>
      </p:sp>
    </p:spTree>
    <p:extLst>
      <p:ext uri="{BB962C8B-B14F-4D97-AF65-F5344CB8AC3E}">
        <p14:creationId xmlns:p14="http://schemas.microsoft.com/office/powerpoint/2010/main" val="2307261858"/>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1772816"/>
            <a:ext cx="8640960" cy="1143000"/>
          </a:xfrm>
        </p:spPr>
        <p:txBody>
          <a:bodyPr>
            <a:normAutofit fontScale="90000"/>
          </a:bodyPr>
          <a:lstStyle/>
          <a:p>
            <a:pPr algn="just"/>
            <a:endParaRPr lang="zh-CN" altLang="zh-CN" sz="2400" kern="1200" dirty="0" smtClean="0">
              <a:solidFill>
                <a:schemeClr val="tx1"/>
              </a:solidFill>
              <a:effectLst/>
              <a:latin typeface="Times New Roman" pitchFamily="18" charset="0"/>
              <a:ea typeface="+mj-ea"/>
              <a:cs typeface="Times New Roman" pitchFamily="18" charset="0"/>
            </a:endParaRPr>
          </a:p>
          <a:p>
            <a:pPr algn="l"/>
            <a:r>
              <a:rPr lang="en-GB" altLang="zh-CN" sz="3100" u="sng" dirty="0">
                <a:latin typeface="Times New Roman" pitchFamily="18" charset="0"/>
                <a:cs typeface="Times New Roman" pitchFamily="18" charset="0"/>
              </a:rPr>
              <a:t>I argue that replacing Uyghur language with Mandarin in all levels of educational institutions in Xinjiang is not fully justified by the economic benefits. </a:t>
            </a:r>
            <a:r>
              <a:rPr lang="en-GB" altLang="zh-CN" sz="3100" u="sng" dirty="0" smtClean="0">
                <a:latin typeface="Times New Roman" pitchFamily="18" charset="0"/>
                <a:cs typeface="Times New Roman" pitchFamily="18" charset="0"/>
              </a:rPr>
              <a:t/>
            </a:r>
            <a:br>
              <a:rPr lang="en-GB" altLang="zh-CN" sz="3100" u="sng" dirty="0" smtClean="0">
                <a:latin typeface="Times New Roman" pitchFamily="18" charset="0"/>
                <a:cs typeface="Times New Roman" pitchFamily="18" charset="0"/>
              </a:rPr>
            </a:br>
            <a:r>
              <a:rPr lang="en-GB" altLang="zh-CN" sz="3100" u="sng" dirty="0">
                <a:latin typeface="Times New Roman" pitchFamily="18" charset="0"/>
                <a:cs typeface="Times New Roman" pitchFamily="18" charset="0"/>
              </a:rPr>
              <a:t/>
            </a:r>
            <a:br>
              <a:rPr lang="en-GB" altLang="zh-CN" sz="3100" u="sng" dirty="0">
                <a:latin typeface="Times New Roman" pitchFamily="18" charset="0"/>
                <a:cs typeface="Times New Roman" pitchFamily="18" charset="0"/>
              </a:rPr>
            </a:br>
            <a:r>
              <a:rPr lang="en-GB" altLang="zh-CN" sz="3100" dirty="0" smtClean="0">
                <a:latin typeface="Times New Roman" pitchFamily="18" charset="0"/>
                <a:cs typeface="Times New Roman" pitchFamily="18" charset="0"/>
              </a:rPr>
              <a:t>As a matter of fact, </a:t>
            </a:r>
            <a:r>
              <a:rPr lang="en-GB" altLang="zh-CN" sz="3100" dirty="0">
                <a:latin typeface="Times New Roman" pitchFamily="18" charset="0"/>
                <a:cs typeface="Times New Roman" pitchFamily="18" charset="0"/>
              </a:rPr>
              <a:t>t</a:t>
            </a:r>
            <a:r>
              <a:rPr lang="en-GB" altLang="zh-CN" sz="3100" kern="1200" dirty="0" smtClean="0">
                <a:solidFill>
                  <a:schemeClr val="tx1"/>
                </a:solidFill>
                <a:effectLst/>
                <a:latin typeface="Times New Roman" pitchFamily="18" charset="0"/>
                <a:cs typeface="Times New Roman" pitchFamily="18" charset="0"/>
              </a:rPr>
              <a:t>he current tendency in Xinjiang is continually warranted by the economic benefits of using Mandarin Chinese.</a:t>
            </a:r>
            <a:r>
              <a:rPr lang="en-GB" altLang="zh-CN" sz="3100" u="sng" kern="1200" dirty="0" smtClean="0">
                <a:solidFill>
                  <a:srgbClr val="FF0000"/>
                </a:solidFill>
                <a:effectLst/>
                <a:latin typeface="Times New Roman" pitchFamily="18" charset="0"/>
                <a:cs typeface="Times New Roman" pitchFamily="18" charset="0"/>
              </a:rPr>
              <a:t> But the critical issue is whether using Uyghur language would hinder the advancement of Uyghur people. </a:t>
            </a:r>
            <a:endParaRPr lang="zh-CN" altLang="en-US" sz="3100" u="sng" dirty="0">
              <a:solidFill>
                <a:srgbClr val="FF0000"/>
              </a:solidFill>
            </a:endParaRPr>
          </a:p>
        </p:txBody>
      </p:sp>
      <p:pic>
        <p:nvPicPr>
          <p:cNvPr id="11266" name="Picture 2" descr="http://img1.imgtn.bdimg.com/it/u=1156354018,2769556695&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4365104"/>
            <a:ext cx="2304256" cy="23042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6077944"/>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1556792"/>
            <a:ext cx="8424936" cy="1143000"/>
          </a:xfrm>
        </p:spPr>
        <p:txBody>
          <a:bodyPr>
            <a:normAutofit fontScale="90000"/>
          </a:bodyPr>
          <a:lstStyle/>
          <a:p>
            <a:pPr algn="just"/>
            <a:endParaRPr lang="zh-CN" altLang="zh-CN" sz="2400" kern="1200" dirty="0" smtClean="0">
              <a:solidFill>
                <a:schemeClr val="tx1"/>
              </a:solidFill>
              <a:effectLst/>
              <a:latin typeface="Times New Roman" pitchFamily="18" charset="0"/>
              <a:ea typeface="+mj-ea"/>
              <a:cs typeface="Times New Roman" pitchFamily="18" charset="0"/>
            </a:endParaRPr>
          </a:p>
          <a:p>
            <a:pPr algn="just"/>
            <a:r>
              <a:rPr lang="en-GB" altLang="zh-CN" sz="2700" kern="1200" dirty="0" smtClean="0">
                <a:solidFill>
                  <a:schemeClr val="tx1"/>
                </a:solidFill>
                <a:effectLst/>
                <a:latin typeface="Times New Roman" pitchFamily="18" charset="0"/>
                <a:cs typeface="Times New Roman" pitchFamily="18" charset="0"/>
              </a:rPr>
              <a:t>When considering the above </a:t>
            </a:r>
            <a:r>
              <a:rPr lang="en-GB" altLang="zh-CN" sz="2700" dirty="0" smtClean="0">
                <a:latin typeface="Times New Roman" pitchFamily="18" charset="0"/>
                <a:cs typeface="Times New Roman" pitchFamily="18" charset="0"/>
              </a:rPr>
              <a:t>examples</a:t>
            </a:r>
            <a:r>
              <a:rPr lang="en-GB" altLang="zh-CN" sz="2700" kern="1200" dirty="0" smtClean="0">
                <a:solidFill>
                  <a:schemeClr val="tx1"/>
                </a:solidFill>
                <a:effectLst/>
                <a:latin typeface="Times New Roman" pitchFamily="18" charset="0"/>
                <a:cs typeface="Times New Roman" pitchFamily="18" charset="0"/>
              </a:rPr>
              <a:t>, </a:t>
            </a:r>
            <a:r>
              <a:rPr lang="en-US" altLang="zh-CN" sz="2700" dirty="0" smtClean="0">
                <a:latin typeface="Times New Roman" pitchFamily="18" charset="0"/>
                <a:cs typeface="Times New Roman" pitchFamily="18" charset="0"/>
              </a:rPr>
              <a:t>I</a:t>
            </a:r>
            <a:r>
              <a:rPr lang="en-GB" altLang="zh-CN" sz="2700" kern="1200" dirty="0" smtClean="0">
                <a:solidFill>
                  <a:schemeClr val="tx1"/>
                </a:solidFill>
                <a:effectLst/>
                <a:latin typeface="Times New Roman" pitchFamily="18" charset="0"/>
                <a:cs typeface="Times New Roman" pitchFamily="18" charset="0"/>
              </a:rPr>
              <a:t> cannot stop but question why what is pursued in Xinjiang is also completely different from the bilingual system carried out in </a:t>
            </a:r>
            <a:r>
              <a:rPr lang="en-GB" altLang="zh-CN" sz="2700" kern="1200" dirty="0" err="1" smtClean="0">
                <a:solidFill>
                  <a:schemeClr val="tx1"/>
                </a:solidFill>
                <a:effectLst/>
                <a:latin typeface="Times New Roman" pitchFamily="18" charset="0"/>
                <a:cs typeface="Times New Roman" pitchFamily="18" charset="0"/>
              </a:rPr>
              <a:t>Yanbian</a:t>
            </a:r>
            <a:r>
              <a:rPr lang="en-GB" altLang="zh-CN" sz="2700" kern="1200" dirty="0" smtClean="0">
                <a:solidFill>
                  <a:schemeClr val="tx1"/>
                </a:solidFill>
                <a:effectLst/>
                <a:latin typeface="Times New Roman" pitchFamily="18" charset="0"/>
                <a:cs typeface="Times New Roman" pitchFamily="18" charset="0"/>
              </a:rPr>
              <a:t> Korean Autonomous Prefecture, which is said to be a successful example by </a:t>
            </a:r>
            <a:r>
              <a:rPr lang="en-GB" altLang="zh-CN" sz="2700" kern="1200" dirty="0" err="1" smtClean="0">
                <a:solidFill>
                  <a:schemeClr val="tx1"/>
                </a:solidFill>
                <a:effectLst/>
                <a:latin typeface="Times New Roman" pitchFamily="18" charset="0"/>
                <a:cs typeface="Times New Roman" pitchFamily="18" charset="0"/>
              </a:rPr>
              <a:t>Feng</a:t>
            </a:r>
            <a:r>
              <a:rPr lang="en-GB" altLang="zh-CN" sz="2700" kern="1200" dirty="0" smtClean="0">
                <a:solidFill>
                  <a:schemeClr val="tx1"/>
                </a:solidFill>
                <a:effectLst/>
                <a:latin typeface="Times New Roman" pitchFamily="18" charset="0"/>
                <a:cs typeface="Times New Roman" pitchFamily="18" charset="0"/>
              </a:rPr>
              <a:t> (2005, 2009, 2010, 2011, 2012). </a:t>
            </a:r>
            <a:br>
              <a:rPr lang="en-GB" altLang="zh-CN" sz="2700" kern="1200" dirty="0" smtClean="0">
                <a:solidFill>
                  <a:schemeClr val="tx1"/>
                </a:solidFill>
                <a:effectLst/>
                <a:latin typeface="Times New Roman" pitchFamily="18" charset="0"/>
                <a:cs typeface="Times New Roman" pitchFamily="18" charset="0"/>
              </a:rPr>
            </a:br>
            <a:r>
              <a:rPr lang="en-GB" altLang="zh-CN" sz="2700" dirty="0">
                <a:latin typeface="Times New Roman" pitchFamily="18" charset="0"/>
                <a:cs typeface="Times New Roman" pitchFamily="18" charset="0"/>
              </a:rPr>
              <a:t/>
            </a:r>
            <a:br>
              <a:rPr lang="en-GB" altLang="zh-CN" sz="2700" dirty="0">
                <a:latin typeface="Times New Roman" pitchFamily="18" charset="0"/>
                <a:cs typeface="Times New Roman" pitchFamily="18" charset="0"/>
              </a:rPr>
            </a:br>
            <a:r>
              <a:rPr lang="en-GB" altLang="zh-CN" sz="2700" kern="1200" dirty="0" smtClean="0">
                <a:solidFill>
                  <a:schemeClr val="tx1"/>
                </a:solidFill>
                <a:effectLst/>
                <a:latin typeface="Times New Roman" pitchFamily="18" charset="0"/>
                <a:cs typeface="Times New Roman" pitchFamily="18" charset="0"/>
              </a:rPr>
              <a:t>The general aim of bilingual education </a:t>
            </a:r>
            <a:r>
              <a:rPr lang="en-US" altLang="zh-CN" sz="2700" kern="1200" dirty="0" smtClean="0">
                <a:solidFill>
                  <a:schemeClr val="tx1"/>
                </a:solidFill>
                <a:effectLst/>
                <a:latin typeface="Times New Roman" pitchFamily="18" charset="0"/>
                <a:cs typeface="Times New Roman" pitchFamily="18" charset="0"/>
              </a:rPr>
              <a:t>in </a:t>
            </a:r>
            <a:r>
              <a:rPr lang="en-US" altLang="zh-CN" sz="2700" kern="1200" dirty="0" err="1" smtClean="0">
                <a:solidFill>
                  <a:schemeClr val="tx1"/>
                </a:solidFill>
                <a:effectLst/>
                <a:latin typeface="Times New Roman" pitchFamily="18" charset="0"/>
                <a:cs typeface="Times New Roman" pitchFamily="18" charset="0"/>
              </a:rPr>
              <a:t>Yanbian</a:t>
            </a:r>
            <a:r>
              <a:rPr lang="en-US" altLang="zh-CN" sz="2700" kern="1200" dirty="0" smtClean="0">
                <a:solidFill>
                  <a:schemeClr val="tx1"/>
                </a:solidFill>
                <a:effectLst/>
                <a:latin typeface="Times New Roman" pitchFamily="18" charset="0"/>
                <a:cs typeface="Times New Roman" pitchFamily="18" charset="0"/>
              </a:rPr>
              <a:t> Area </a:t>
            </a:r>
            <a:r>
              <a:rPr lang="en-GB" altLang="zh-CN" sz="2700" kern="1200" dirty="0" smtClean="0">
                <a:solidFill>
                  <a:schemeClr val="tx1"/>
                </a:solidFill>
                <a:effectLst/>
                <a:latin typeface="Times New Roman" pitchFamily="18" charset="0"/>
                <a:cs typeface="Times New Roman" pitchFamily="18" charset="0"/>
              </a:rPr>
              <a:t>is to place great emphasis on the native language and strengthen </a:t>
            </a:r>
            <a:r>
              <a:rPr lang="en-US" altLang="zh-CN" sz="2700" kern="1200" dirty="0" smtClean="0">
                <a:solidFill>
                  <a:schemeClr val="tx1"/>
                </a:solidFill>
                <a:effectLst/>
                <a:latin typeface="Times New Roman" pitchFamily="18" charset="0"/>
                <a:cs typeface="Times New Roman" pitchFamily="18" charset="0"/>
              </a:rPr>
              <a:t>Chinese </a:t>
            </a:r>
            <a:r>
              <a:rPr lang="en-GB" altLang="zh-CN" sz="2700" kern="1200" dirty="0" smtClean="0">
                <a:solidFill>
                  <a:schemeClr val="tx1"/>
                </a:solidFill>
                <a:effectLst/>
                <a:latin typeface="Times New Roman" pitchFamily="18" charset="0"/>
                <a:cs typeface="Times New Roman" pitchFamily="18" charset="0"/>
              </a:rPr>
              <a:t>in a gradual manner</a:t>
            </a:r>
            <a:r>
              <a:rPr lang="en-GB" altLang="zh-CN" sz="2700" dirty="0" smtClean="0">
                <a:latin typeface="Times New Roman" pitchFamily="18" charset="0"/>
                <a:cs typeface="Times New Roman" pitchFamily="18" charset="0"/>
              </a:rPr>
              <a:t> (</a:t>
            </a:r>
            <a:r>
              <a:rPr lang="en-GB" altLang="zh-CN" sz="2700" dirty="0" err="1" smtClean="0">
                <a:latin typeface="Times New Roman" pitchFamily="18" charset="0"/>
                <a:cs typeface="Times New Roman" pitchFamily="18" charset="0"/>
              </a:rPr>
              <a:t>Feng</a:t>
            </a:r>
            <a:r>
              <a:rPr lang="en-GB" altLang="zh-CN" sz="2700" dirty="0" smtClean="0">
                <a:latin typeface="Times New Roman" pitchFamily="18" charset="0"/>
                <a:cs typeface="Times New Roman" pitchFamily="18" charset="0"/>
              </a:rPr>
              <a:t>, 2005</a:t>
            </a:r>
            <a:r>
              <a:rPr lang="en-GB" altLang="zh-CN" sz="2700" dirty="0">
                <a:latin typeface="Times New Roman" pitchFamily="18" charset="0"/>
                <a:cs typeface="Times New Roman" pitchFamily="18" charset="0"/>
              </a:rPr>
              <a:t>, </a:t>
            </a:r>
            <a:r>
              <a:rPr lang="en-GB" altLang="zh-CN" sz="2700" dirty="0" smtClean="0">
                <a:latin typeface="Times New Roman" pitchFamily="18" charset="0"/>
                <a:cs typeface="Times New Roman" pitchFamily="18" charset="0"/>
              </a:rPr>
              <a:t>2009)</a:t>
            </a:r>
            <a:r>
              <a:rPr lang="zh-CN" altLang="en-US" sz="2700" dirty="0" smtClean="0">
                <a:latin typeface="Times New Roman" pitchFamily="18" charset="0"/>
                <a:cs typeface="Times New Roman" pitchFamily="18" charset="0"/>
              </a:rPr>
              <a:t>。</a:t>
            </a:r>
            <a:r>
              <a:rPr lang="en-US" altLang="zh-CN" sz="2700" kern="1200" dirty="0" smtClean="0">
                <a:solidFill>
                  <a:schemeClr val="tx1"/>
                </a:solidFill>
                <a:effectLst/>
                <a:latin typeface="Times New Roman" pitchFamily="18" charset="0"/>
                <a:cs typeface="Times New Roman" pitchFamily="18" charset="0"/>
              </a:rPr>
              <a:t>  </a:t>
            </a:r>
            <a:endParaRPr lang="zh-CN" altLang="en-US" sz="2700" dirty="0"/>
          </a:p>
        </p:txBody>
      </p:sp>
      <p:pic>
        <p:nvPicPr>
          <p:cNvPr id="13314" name="Picture 2" descr="http://img0.imgtn.bdimg.com/it/u=2033051608,3483553872&amp;fm=15&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4113076"/>
            <a:ext cx="5256584" cy="26282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3599104"/>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2492896"/>
            <a:ext cx="8352928" cy="1143000"/>
          </a:xfrm>
        </p:spPr>
        <p:txBody>
          <a:bodyPr>
            <a:normAutofit fontScale="90000"/>
          </a:bodyPr>
          <a:lstStyle/>
          <a:p>
            <a:pPr algn="just"/>
            <a:endParaRPr lang="zh-CN" altLang="zh-CN" sz="2400" kern="1200" dirty="0" smtClean="0">
              <a:solidFill>
                <a:schemeClr val="tx1"/>
              </a:solidFill>
              <a:effectLst/>
              <a:latin typeface="Times New Roman" pitchFamily="18" charset="0"/>
              <a:ea typeface="+mj-ea"/>
              <a:cs typeface="Times New Roman" pitchFamily="18" charset="0"/>
            </a:endParaRPr>
          </a:p>
          <a:p>
            <a:pPr algn="just"/>
            <a:r>
              <a:rPr lang="en-GB" altLang="zh-CN" sz="2400" b="1" kern="1200" dirty="0" smtClean="0">
                <a:solidFill>
                  <a:schemeClr val="tx1"/>
                </a:solidFill>
                <a:effectLst/>
                <a:latin typeface="Times New Roman" pitchFamily="18" charset="0"/>
                <a:ea typeface="+mj-ea"/>
                <a:cs typeface="Times New Roman" pitchFamily="18" charset="0"/>
              </a:rPr>
              <a:t> </a:t>
            </a:r>
            <a:endParaRPr lang="zh-CN" altLang="zh-CN" sz="2400" kern="1200" dirty="0" smtClean="0">
              <a:solidFill>
                <a:schemeClr val="tx1"/>
              </a:solidFill>
              <a:effectLst/>
              <a:latin typeface="Times New Roman" pitchFamily="18" charset="0"/>
              <a:ea typeface="+mj-ea"/>
              <a:cs typeface="Times New Roman" pitchFamily="18" charset="0"/>
            </a:endParaRPr>
          </a:p>
          <a:p>
            <a:pPr algn="just"/>
            <a:r>
              <a:rPr lang="en-GB" altLang="zh-CN" sz="2700" kern="1200" dirty="0" err="1" smtClean="0">
                <a:solidFill>
                  <a:schemeClr val="tx1"/>
                </a:solidFill>
                <a:effectLst/>
                <a:latin typeface="Times New Roman" pitchFamily="18" charset="0"/>
                <a:cs typeface="Times New Roman" pitchFamily="18" charset="0"/>
              </a:rPr>
              <a:t>Feng</a:t>
            </a:r>
            <a:r>
              <a:rPr lang="en-GB" altLang="zh-CN" sz="2700" kern="1200" dirty="0" smtClean="0">
                <a:solidFill>
                  <a:schemeClr val="tx1"/>
                </a:solidFill>
                <a:effectLst/>
                <a:latin typeface="Times New Roman" pitchFamily="18" charset="0"/>
                <a:cs typeface="Times New Roman" pitchFamily="18" charset="0"/>
              </a:rPr>
              <a:t> (2012) illustrates the focal point that this kind of contention has both political and cultural consequences. </a:t>
            </a:r>
            <a:br>
              <a:rPr lang="en-GB" altLang="zh-CN" sz="2700" kern="1200" dirty="0" smtClean="0">
                <a:solidFill>
                  <a:schemeClr val="tx1"/>
                </a:solidFill>
                <a:effectLst/>
                <a:latin typeface="Times New Roman" pitchFamily="18" charset="0"/>
                <a:cs typeface="Times New Roman" pitchFamily="18" charset="0"/>
              </a:rPr>
            </a:br>
            <a:r>
              <a:rPr lang="en-GB" altLang="zh-CN" sz="2700" dirty="0">
                <a:latin typeface="Times New Roman" pitchFamily="18" charset="0"/>
                <a:cs typeface="Times New Roman" pitchFamily="18" charset="0"/>
              </a:rPr>
              <a:t/>
            </a:r>
            <a:br>
              <a:rPr lang="en-GB" altLang="zh-CN" sz="2700" dirty="0">
                <a:latin typeface="Times New Roman" pitchFamily="18" charset="0"/>
                <a:cs typeface="Times New Roman" pitchFamily="18" charset="0"/>
              </a:rPr>
            </a:br>
            <a:r>
              <a:rPr lang="en-GB" altLang="zh-CN" sz="2700" kern="1200" dirty="0" err="1" smtClean="0">
                <a:solidFill>
                  <a:schemeClr val="tx1"/>
                </a:solidFill>
                <a:effectLst/>
                <a:latin typeface="Times New Roman" pitchFamily="18" charset="0"/>
                <a:cs typeface="Times New Roman" pitchFamily="18" charset="0"/>
              </a:rPr>
              <a:t>Tsung</a:t>
            </a:r>
            <a:r>
              <a:rPr lang="en-GB" altLang="zh-CN" sz="2700" kern="1200" dirty="0" smtClean="0">
                <a:solidFill>
                  <a:schemeClr val="tx1"/>
                </a:solidFill>
                <a:effectLst/>
                <a:latin typeface="Times New Roman" pitchFamily="18" charset="0"/>
                <a:cs typeface="Times New Roman" pitchFamily="18" charset="0"/>
              </a:rPr>
              <a:t> gathered another set of data by carrying out interviews and group discussions in one urban joint Han and Uyghur schools and in a pure Uyghur rural primary school. The data showed that all the school subjects were taught in Mandarin by Uyghur teachers.  Her data from the parental side showed a sharp urban-rural divide, with the recognition of the value of Mandarin </a:t>
            </a:r>
            <a:r>
              <a:rPr lang="en-US" altLang="zh-CN" sz="2700" kern="1200" dirty="0" smtClean="0">
                <a:solidFill>
                  <a:schemeClr val="tx1"/>
                </a:solidFill>
                <a:effectLst/>
                <a:latin typeface="Times New Roman" pitchFamily="18" charset="0"/>
                <a:cs typeface="Times New Roman" pitchFamily="18" charset="0"/>
              </a:rPr>
              <a:t>Chinese </a:t>
            </a:r>
            <a:r>
              <a:rPr lang="en-GB" altLang="zh-CN" sz="2700" kern="1200" dirty="0" smtClean="0">
                <a:solidFill>
                  <a:schemeClr val="tx1"/>
                </a:solidFill>
                <a:effectLst/>
                <a:latin typeface="Times New Roman" pitchFamily="18" charset="0"/>
                <a:cs typeface="Times New Roman" pitchFamily="18" charset="0"/>
              </a:rPr>
              <a:t>by the urban-area parents, while </a:t>
            </a:r>
            <a:r>
              <a:rPr lang="en-GB" altLang="zh-CN" sz="2700" i="1" kern="1200" dirty="0" smtClean="0">
                <a:solidFill>
                  <a:schemeClr val="tx1"/>
                </a:solidFill>
                <a:effectLst/>
                <a:latin typeface="Times New Roman" pitchFamily="18" charset="0"/>
                <a:cs typeface="Times New Roman" pitchFamily="18" charset="0"/>
              </a:rPr>
              <a:t>“parents in rural areas said that they would choose for their children to be educated in Uyghur schools” </a:t>
            </a:r>
            <a:r>
              <a:rPr lang="en-GB" altLang="zh-CN" sz="2700" kern="1200" dirty="0" smtClean="0">
                <a:solidFill>
                  <a:schemeClr val="tx1"/>
                </a:solidFill>
                <a:effectLst/>
                <a:latin typeface="Times New Roman" pitchFamily="18" charset="0"/>
                <a:cs typeface="Times New Roman" pitchFamily="18" charset="0"/>
              </a:rPr>
              <a:t>(</a:t>
            </a:r>
            <a:r>
              <a:rPr lang="en-GB" altLang="zh-CN" sz="2700" kern="1200" dirty="0" err="1" smtClean="0">
                <a:solidFill>
                  <a:schemeClr val="tx1"/>
                </a:solidFill>
                <a:effectLst/>
                <a:latin typeface="Times New Roman" pitchFamily="18" charset="0"/>
                <a:cs typeface="Times New Roman" pitchFamily="18" charset="0"/>
              </a:rPr>
              <a:t>Tsung</a:t>
            </a:r>
            <a:r>
              <a:rPr lang="en-GB" altLang="zh-CN" sz="2700" kern="1200" dirty="0" smtClean="0">
                <a:solidFill>
                  <a:schemeClr val="tx1"/>
                </a:solidFill>
                <a:effectLst/>
                <a:latin typeface="Times New Roman" pitchFamily="18" charset="0"/>
                <a:cs typeface="Times New Roman" pitchFamily="18" charset="0"/>
              </a:rPr>
              <a:t>, 2009: 141). </a:t>
            </a:r>
            <a:endParaRPr lang="zh-CN" altLang="en-US" sz="2700" dirty="0"/>
          </a:p>
        </p:txBody>
      </p:sp>
    </p:spTree>
    <p:extLst>
      <p:ext uri="{BB962C8B-B14F-4D97-AF65-F5344CB8AC3E}">
        <p14:creationId xmlns:p14="http://schemas.microsoft.com/office/powerpoint/2010/main" val="3227207251"/>
      </p:ext>
    </p:extLst>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1700808"/>
            <a:ext cx="8136904" cy="1647056"/>
          </a:xfrm>
        </p:spPr>
        <p:txBody>
          <a:bodyPr>
            <a:noAutofit/>
          </a:bodyPr>
          <a:lstStyle/>
          <a:p>
            <a:pPr algn="l"/>
            <a:r>
              <a:rPr lang="en-GB" altLang="zh-CN" sz="2400" kern="1200" dirty="0" smtClean="0">
                <a:solidFill>
                  <a:schemeClr val="tx1"/>
                </a:solidFill>
                <a:effectLst/>
                <a:latin typeface="Times New Roman" pitchFamily="18" charset="0"/>
                <a:cs typeface="Times New Roman" pitchFamily="18" charset="0"/>
              </a:rPr>
              <a:t> </a:t>
            </a:r>
            <a:endParaRPr lang="zh-CN" altLang="zh-CN" sz="2400" kern="1200" dirty="0" smtClean="0">
              <a:solidFill>
                <a:schemeClr val="tx1"/>
              </a:solidFill>
              <a:effectLst/>
              <a:latin typeface="Times New Roman" pitchFamily="18" charset="0"/>
              <a:cs typeface="Times New Roman" pitchFamily="18" charset="0"/>
            </a:endParaRPr>
          </a:p>
          <a:p>
            <a:pPr algn="l"/>
            <a:r>
              <a:rPr lang="en-GB" altLang="zh-CN" sz="2800" kern="1200" dirty="0" smtClean="0">
                <a:solidFill>
                  <a:schemeClr val="tx1"/>
                </a:solidFill>
                <a:effectLst/>
                <a:latin typeface="Times New Roman" pitchFamily="18" charset="0"/>
                <a:cs typeface="Times New Roman" pitchFamily="18" charset="0"/>
              </a:rPr>
              <a:t>According to </a:t>
            </a:r>
            <a:r>
              <a:rPr lang="en-GB" altLang="zh-CN" sz="2800" kern="1200" dirty="0" err="1" smtClean="0">
                <a:solidFill>
                  <a:schemeClr val="tx1"/>
                </a:solidFill>
                <a:effectLst/>
                <a:latin typeface="Times New Roman" pitchFamily="18" charset="0"/>
                <a:cs typeface="Times New Roman" pitchFamily="18" charset="0"/>
              </a:rPr>
              <a:t>Modiano</a:t>
            </a:r>
            <a:r>
              <a:rPr lang="en-GB" altLang="zh-CN" sz="2800" kern="1200" dirty="0" smtClean="0">
                <a:solidFill>
                  <a:schemeClr val="tx1"/>
                </a:solidFill>
                <a:effectLst/>
                <a:latin typeface="Times New Roman" pitchFamily="18" charset="0"/>
                <a:cs typeface="Times New Roman" pitchFamily="18" charset="0"/>
              </a:rPr>
              <a:t> (2001) and </a:t>
            </a:r>
            <a:r>
              <a:rPr lang="en-GB" altLang="zh-CN" sz="2800" kern="1200" dirty="0" err="1" smtClean="0">
                <a:solidFill>
                  <a:schemeClr val="tx1"/>
                </a:solidFill>
                <a:effectLst/>
                <a:latin typeface="Times New Roman" pitchFamily="18" charset="0"/>
                <a:cs typeface="Times New Roman" pitchFamily="18" charset="0"/>
              </a:rPr>
              <a:t>Halliday</a:t>
            </a:r>
            <a:r>
              <a:rPr lang="en-GB" altLang="zh-CN" sz="2800" kern="1200" dirty="0" smtClean="0">
                <a:solidFill>
                  <a:schemeClr val="tx1"/>
                </a:solidFill>
                <a:effectLst/>
                <a:latin typeface="Times New Roman" pitchFamily="18" charset="0"/>
                <a:cs typeface="Times New Roman" pitchFamily="18" charset="0"/>
              </a:rPr>
              <a:t> (1990), </a:t>
            </a:r>
            <a:r>
              <a:rPr lang="en-GB" altLang="zh-CN" sz="2800" b="1" kern="1200" dirty="0" smtClean="0">
                <a:solidFill>
                  <a:schemeClr val="tx1"/>
                </a:solidFill>
                <a:effectLst/>
                <a:latin typeface="Times New Roman" pitchFamily="18" charset="0"/>
                <a:cs typeface="Times New Roman" pitchFamily="18" charset="0"/>
              </a:rPr>
              <a:t>ecology of language and culture</a:t>
            </a:r>
            <a:r>
              <a:rPr lang="en-GB" altLang="zh-CN" sz="2800" kern="1200" dirty="0" smtClean="0">
                <a:solidFill>
                  <a:schemeClr val="tx1"/>
                </a:solidFill>
                <a:effectLst/>
                <a:latin typeface="Times New Roman" pitchFamily="18" charset="0"/>
                <a:cs typeface="Times New Roman" pitchFamily="18" charset="0"/>
              </a:rPr>
              <a:t>, like the movement for ecology of the environment, will emerge as one of the primary challenge in our times. </a:t>
            </a:r>
            <a:endParaRPr lang="zh-CN" altLang="en-US" sz="2800" dirty="0"/>
          </a:p>
        </p:txBody>
      </p:sp>
    </p:spTree>
    <p:extLst>
      <p:ext uri="{BB962C8B-B14F-4D97-AF65-F5344CB8AC3E}">
        <p14:creationId xmlns:p14="http://schemas.microsoft.com/office/powerpoint/2010/main" val="1609903681"/>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2204864"/>
            <a:ext cx="8712968" cy="1143000"/>
          </a:xfrm>
        </p:spPr>
        <p:txBody>
          <a:bodyPr>
            <a:normAutofit fontScale="90000"/>
          </a:bodyPr>
          <a:lstStyle/>
          <a:p>
            <a:pPr algn="l"/>
            <a:r>
              <a:rPr lang="en-GB" altLang="zh-CN" sz="2400" kern="1200" dirty="0" smtClean="0">
                <a:solidFill>
                  <a:schemeClr val="tx1"/>
                </a:solidFill>
                <a:effectLst/>
                <a:latin typeface="Times New Roman" pitchFamily="18" charset="0"/>
                <a:cs typeface="Times New Roman" pitchFamily="18" charset="0"/>
              </a:rPr>
              <a:t/>
            </a:r>
            <a:br>
              <a:rPr lang="en-GB" altLang="zh-CN" sz="2400" kern="1200" dirty="0" smtClean="0">
                <a:solidFill>
                  <a:schemeClr val="tx1"/>
                </a:solidFill>
                <a:effectLst/>
                <a:latin typeface="Times New Roman" pitchFamily="18" charset="0"/>
                <a:cs typeface="Times New Roman" pitchFamily="18" charset="0"/>
              </a:rPr>
            </a:br>
            <a:r>
              <a:rPr lang="en-GB" altLang="zh-CN" sz="2400" dirty="0" smtClean="0">
                <a:latin typeface="Times New Roman" pitchFamily="18" charset="0"/>
                <a:cs typeface="Times New Roman" pitchFamily="18" charset="0"/>
              </a:rPr>
              <a:t/>
            </a:r>
            <a:br>
              <a:rPr lang="en-GB" altLang="zh-CN" sz="2400" dirty="0" smtClean="0">
                <a:latin typeface="Times New Roman" pitchFamily="18" charset="0"/>
                <a:cs typeface="Times New Roman" pitchFamily="18" charset="0"/>
              </a:rPr>
            </a:br>
            <a:r>
              <a:rPr lang="en-GB" altLang="zh-CN" sz="2700" kern="1200" dirty="0" smtClean="0">
                <a:solidFill>
                  <a:schemeClr val="tx1"/>
                </a:solidFill>
                <a:effectLst/>
                <a:latin typeface="Times New Roman" pitchFamily="18" charset="0"/>
                <a:cs typeface="Times New Roman" pitchFamily="18" charset="0"/>
              </a:rPr>
              <a:t>Colin Baker (2001:281; 2011) sums up the importance of ecological diversity in his review of </a:t>
            </a:r>
            <a:r>
              <a:rPr lang="en-GB" altLang="zh-CN" sz="2700" kern="1200" dirty="0" err="1" smtClean="0">
                <a:solidFill>
                  <a:schemeClr val="tx1"/>
                </a:solidFill>
                <a:effectLst/>
                <a:latin typeface="Times New Roman" pitchFamily="18" charset="0"/>
                <a:cs typeface="Times New Roman" pitchFamily="18" charset="0"/>
              </a:rPr>
              <a:t>Skutnabb-Kangas</a:t>
            </a:r>
            <a:r>
              <a:rPr lang="zh-CN" altLang="zh-CN" sz="2700" dirty="0">
                <a:latin typeface="Times New Roman" pitchFamily="18" charset="0"/>
                <a:cs typeface="Times New Roman" pitchFamily="18" charset="0"/>
              </a:rPr>
              <a:t> </a:t>
            </a:r>
            <a:r>
              <a:rPr lang="zh-CN" altLang="en-US" sz="2700" dirty="0" smtClean="0">
                <a:latin typeface="Times New Roman" pitchFamily="18" charset="0"/>
                <a:cs typeface="Times New Roman" pitchFamily="18" charset="0"/>
              </a:rPr>
              <a:t>（</a:t>
            </a:r>
            <a:r>
              <a:rPr lang="en-GB" altLang="zh-CN" sz="2700" kern="1200" dirty="0" smtClean="0">
                <a:solidFill>
                  <a:schemeClr val="tx1"/>
                </a:solidFill>
                <a:effectLst/>
                <a:latin typeface="Times New Roman" pitchFamily="18" charset="0"/>
                <a:cs typeface="Times New Roman" pitchFamily="18" charset="0"/>
              </a:rPr>
              <a:t>2000</a:t>
            </a:r>
            <a:r>
              <a:rPr lang="en-US" altLang="zh-CN" sz="2700" dirty="0" smtClean="0">
                <a:latin typeface="Times New Roman" pitchFamily="18" charset="0"/>
                <a:cs typeface="Times New Roman" pitchFamily="18" charset="0"/>
              </a:rPr>
              <a:t>),</a:t>
            </a:r>
            <a:r>
              <a:rPr lang="en-GB" altLang="zh-CN" sz="2700" kern="1200" dirty="0" smtClean="0">
                <a:solidFill>
                  <a:schemeClr val="tx1"/>
                </a:solidFill>
                <a:effectLst/>
                <a:latin typeface="Times New Roman" pitchFamily="18" charset="0"/>
                <a:cs typeface="Times New Roman" pitchFamily="18" charset="0"/>
              </a:rPr>
              <a:t> </a:t>
            </a:r>
            <a:br>
              <a:rPr lang="en-GB" altLang="zh-CN" sz="2700" kern="1200" dirty="0" smtClean="0">
                <a:solidFill>
                  <a:schemeClr val="tx1"/>
                </a:solidFill>
                <a:effectLst/>
                <a:latin typeface="Times New Roman" pitchFamily="18" charset="0"/>
                <a:cs typeface="Times New Roman" pitchFamily="18" charset="0"/>
              </a:rPr>
            </a:br>
            <a:r>
              <a:rPr lang="en-GB" altLang="zh-CN" sz="2700" dirty="0">
                <a:latin typeface="Times New Roman" pitchFamily="18" charset="0"/>
                <a:cs typeface="Times New Roman" pitchFamily="18" charset="0"/>
              </a:rPr>
              <a:t/>
            </a:r>
            <a:br>
              <a:rPr lang="en-GB" altLang="zh-CN" sz="2700" dirty="0">
                <a:latin typeface="Times New Roman" pitchFamily="18" charset="0"/>
                <a:cs typeface="Times New Roman" pitchFamily="18" charset="0"/>
              </a:rPr>
            </a:br>
            <a:r>
              <a:rPr lang="en-GB" altLang="zh-CN" sz="2700" i="1" kern="1200" dirty="0" smtClean="0">
                <a:solidFill>
                  <a:schemeClr val="tx1"/>
                </a:solidFill>
                <a:effectLst/>
                <a:latin typeface="Times New Roman" pitchFamily="18" charset="0"/>
                <a:cs typeface="Times New Roman" pitchFamily="18" charset="0"/>
              </a:rPr>
              <a:t>“Ecological diversity is essential for long-term planetary survival. Diversity contains the potential for adaptation. Uniformity can endanger a species by providing inflexibility and inadaptability. In the language of ecology, the strongest ecosystems are those that are the most diverse. …. Our success on this planet has been due to an ability to adapt to different kinds of environment over thousands of years. Such ability is born out of diversity. Thus language and cultural diversity maximises chances of human success and adaptability. ” </a:t>
            </a:r>
            <a:br>
              <a:rPr lang="en-GB" altLang="zh-CN" sz="2700" i="1" kern="1200" dirty="0" smtClean="0">
                <a:solidFill>
                  <a:schemeClr val="tx1"/>
                </a:solidFill>
                <a:effectLst/>
                <a:latin typeface="Times New Roman" pitchFamily="18" charset="0"/>
                <a:cs typeface="Times New Roman" pitchFamily="18" charset="0"/>
              </a:rPr>
            </a:br>
            <a:r>
              <a:rPr lang="en-GB" altLang="zh-CN" sz="2700" i="1" dirty="0">
                <a:latin typeface="Times New Roman" pitchFamily="18" charset="0"/>
                <a:cs typeface="Times New Roman" pitchFamily="18" charset="0"/>
              </a:rPr>
              <a:t/>
            </a:r>
            <a:br>
              <a:rPr lang="en-GB" altLang="zh-CN" sz="2700" i="1" dirty="0">
                <a:latin typeface="Times New Roman" pitchFamily="18" charset="0"/>
                <a:cs typeface="Times New Roman" pitchFamily="18" charset="0"/>
              </a:rPr>
            </a:br>
            <a:r>
              <a:rPr lang="en-GB" altLang="zh-CN" sz="2700" kern="1200" dirty="0" err="1" smtClean="0">
                <a:solidFill>
                  <a:srgbClr val="FF0000"/>
                </a:solidFill>
                <a:effectLst/>
                <a:latin typeface="Times New Roman" pitchFamily="18" charset="0"/>
                <a:cs typeface="Times New Roman" pitchFamily="18" charset="0"/>
              </a:rPr>
              <a:t>Biocultural</a:t>
            </a:r>
            <a:r>
              <a:rPr lang="en-GB" altLang="zh-CN" sz="2700" kern="1200" dirty="0" smtClean="0">
                <a:solidFill>
                  <a:srgbClr val="FF0000"/>
                </a:solidFill>
                <a:effectLst/>
                <a:latin typeface="Times New Roman" pitchFamily="18" charset="0"/>
                <a:cs typeface="Times New Roman" pitchFamily="18" charset="0"/>
              </a:rPr>
              <a:t> diversity is thus essential for long-term planetary survival because it enhances creativity and adaptability and thus stability. </a:t>
            </a:r>
            <a:endParaRPr kumimoji="1" lang="zh-CN" altLang="en-US" sz="2700" dirty="0">
              <a:solidFill>
                <a:srgbClr val="FF0000"/>
              </a:solidFill>
            </a:endParaRPr>
          </a:p>
        </p:txBody>
      </p:sp>
    </p:spTree>
    <p:extLst>
      <p:ext uri="{BB962C8B-B14F-4D97-AF65-F5344CB8AC3E}">
        <p14:creationId xmlns:p14="http://schemas.microsoft.com/office/powerpoint/2010/main" val="3464087951"/>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20865" y="2564904"/>
            <a:ext cx="8712968" cy="1143000"/>
          </a:xfrm>
        </p:spPr>
        <p:txBody>
          <a:bodyPr>
            <a:noAutofit/>
          </a:bodyPr>
          <a:lstStyle/>
          <a:p>
            <a:pPr algn="l"/>
            <a:endParaRPr lang="zh-CN" altLang="zh-CN" sz="2400" kern="1200" dirty="0" smtClean="0">
              <a:solidFill>
                <a:schemeClr val="tx1"/>
              </a:solidFill>
              <a:effectLst/>
              <a:latin typeface="Times New Roman" pitchFamily="18" charset="0"/>
              <a:cs typeface="Times New Roman" pitchFamily="18" charset="0"/>
            </a:endParaRPr>
          </a:p>
          <a:p>
            <a:pPr algn="l"/>
            <a:r>
              <a:rPr lang="en-GB" altLang="zh-CN" sz="2800" b="1" dirty="0" smtClean="0">
                <a:latin typeface="Times New Roman" pitchFamily="18" charset="0"/>
                <a:cs typeface="Times New Roman" pitchFamily="18" charset="0"/>
              </a:rPr>
              <a:t>IV. Possible outlets</a:t>
            </a:r>
            <a:br>
              <a:rPr lang="en-GB" altLang="zh-CN" sz="2800" b="1" dirty="0" smtClean="0">
                <a:latin typeface="Times New Roman" pitchFamily="18" charset="0"/>
                <a:cs typeface="Times New Roman" pitchFamily="18" charset="0"/>
              </a:rPr>
            </a:br>
            <a:r>
              <a:rPr lang="en-GB" altLang="zh-CN" sz="2800" b="1" dirty="0" smtClean="0">
                <a:latin typeface="Times New Roman" pitchFamily="18" charset="0"/>
                <a:cs typeface="Times New Roman" pitchFamily="18" charset="0"/>
              </a:rPr>
              <a:t/>
            </a:r>
            <a:br>
              <a:rPr lang="en-GB" altLang="zh-CN" sz="2800" b="1" dirty="0" smtClean="0">
                <a:latin typeface="Times New Roman" pitchFamily="18" charset="0"/>
                <a:cs typeface="Times New Roman" pitchFamily="18" charset="0"/>
              </a:rPr>
            </a:br>
            <a:r>
              <a:rPr lang="en-GB" altLang="zh-CN" sz="2400" dirty="0" smtClean="0">
                <a:latin typeface="Times New Roman" pitchFamily="18" charset="0"/>
                <a:cs typeface="Times New Roman" pitchFamily="18" charset="0"/>
              </a:rPr>
              <a:t>Personally, I</a:t>
            </a:r>
            <a:r>
              <a:rPr lang="en-GB" altLang="zh-CN" sz="2400" kern="1200" dirty="0" smtClean="0">
                <a:solidFill>
                  <a:schemeClr val="tx1"/>
                </a:solidFill>
                <a:effectLst/>
                <a:latin typeface="Times New Roman" pitchFamily="18" charset="0"/>
                <a:cs typeface="Times New Roman" pitchFamily="18" charset="0"/>
              </a:rPr>
              <a:t> envisage a balanced ecology of languages as a lingua scape where interaction between users of languages does not allow one or a few to spread at the cost of others and where diversity is maintained for the long-term survival of humankind. </a:t>
            </a:r>
            <a:br>
              <a:rPr lang="en-GB" altLang="zh-CN" sz="2400" kern="1200" dirty="0" smtClean="0">
                <a:solidFill>
                  <a:schemeClr val="tx1"/>
                </a:solidFill>
                <a:effectLst/>
                <a:latin typeface="Times New Roman" pitchFamily="18" charset="0"/>
                <a:cs typeface="Times New Roman" pitchFamily="18" charset="0"/>
              </a:rPr>
            </a:br>
            <a:r>
              <a:rPr lang="en-GB" altLang="zh-CN" sz="2400" dirty="0">
                <a:latin typeface="Times New Roman" pitchFamily="18" charset="0"/>
                <a:cs typeface="Times New Roman" pitchFamily="18" charset="0"/>
              </a:rPr>
              <a:t/>
            </a:r>
            <a:br>
              <a:rPr lang="en-GB" altLang="zh-CN" sz="2400" dirty="0">
                <a:latin typeface="Times New Roman" pitchFamily="18" charset="0"/>
                <a:cs typeface="Times New Roman" pitchFamily="18" charset="0"/>
              </a:rPr>
            </a:br>
            <a:r>
              <a:rPr lang="en-GB" altLang="zh-CN" sz="2400" kern="1200" dirty="0" smtClean="0">
                <a:solidFill>
                  <a:schemeClr val="tx1"/>
                </a:solidFill>
                <a:effectLst/>
                <a:latin typeface="Times New Roman" pitchFamily="18" charset="0"/>
                <a:cs typeface="Times New Roman" pitchFamily="18" charset="0"/>
              </a:rPr>
              <a:t>It does not unavoidably mean protecting languages in the national and international framework of Language Rights conventions or conventions on the basis of “language-as-right”, or from impact from other languages, but it means that safeguarding languages from becoming extinct is just as important as the protection of environment in a world-wide scale! </a:t>
            </a:r>
            <a:endParaRPr lang="zh-CN" altLang="en-US" sz="2400" dirty="0"/>
          </a:p>
        </p:txBody>
      </p:sp>
    </p:spTree>
    <p:extLst>
      <p:ext uri="{BB962C8B-B14F-4D97-AF65-F5344CB8AC3E}">
        <p14:creationId xmlns:p14="http://schemas.microsoft.com/office/powerpoint/2010/main" val="4067507057"/>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1916832"/>
            <a:ext cx="8229600" cy="1143000"/>
          </a:xfrm>
        </p:spPr>
        <p:txBody>
          <a:bodyPr>
            <a:normAutofit fontScale="90000"/>
          </a:bodyPr>
          <a:lstStyle/>
          <a:p>
            <a:pPr algn="just"/>
            <a:endParaRPr lang="zh-CN" altLang="zh-CN" sz="2400" kern="1200" dirty="0" smtClean="0">
              <a:solidFill>
                <a:schemeClr val="tx1"/>
              </a:solidFill>
              <a:effectLst/>
              <a:latin typeface="Times New Roman" pitchFamily="18" charset="0"/>
              <a:ea typeface="+mj-ea"/>
              <a:cs typeface="Times New Roman" pitchFamily="18" charset="0"/>
            </a:endParaRPr>
          </a:p>
          <a:p>
            <a:pPr algn="just"/>
            <a:r>
              <a:rPr lang="en-GB" altLang="zh-CN" sz="2400" kern="1200" dirty="0" smtClean="0">
                <a:solidFill>
                  <a:schemeClr val="tx1"/>
                </a:solidFill>
                <a:effectLst/>
                <a:latin typeface="Times New Roman" pitchFamily="18" charset="0"/>
                <a:ea typeface="+mj-ea"/>
                <a:cs typeface="Times New Roman" pitchFamily="18" charset="0"/>
              </a:rPr>
              <a:t> </a:t>
            </a:r>
            <a:endParaRPr lang="zh-CN" altLang="zh-CN" sz="2400" kern="1200" dirty="0" smtClean="0">
              <a:solidFill>
                <a:schemeClr val="tx1"/>
              </a:solidFill>
              <a:effectLst/>
              <a:latin typeface="Times New Roman" pitchFamily="18" charset="0"/>
              <a:ea typeface="+mj-ea"/>
              <a:cs typeface="Times New Roman" pitchFamily="18" charset="0"/>
            </a:endParaRPr>
          </a:p>
          <a:p>
            <a:pPr algn="just"/>
            <a:r>
              <a:rPr lang="en-US" altLang="zh-CN" sz="2700" b="1" kern="1200" dirty="0" smtClean="0">
                <a:solidFill>
                  <a:schemeClr val="tx1"/>
                </a:solidFill>
                <a:effectLst/>
                <a:latin typeface="Times New Roman" pitchFamily="18" charset="0"/>
                <a:ea typeface="+mj-ea"/>
                <a:cs typeface="Times New Roman" pitchFamily="18" charset="0"/>
              </a:rPr>
              <a:t>Acknowledgement</a:t>
            </a:r>
            <a:endParaRPr lang="zh-CN" altLang="zh-CN" sz="2700" kern="1200" dirty="0" smtClean="0">
              <a:solidFill>
                <a:schemeClr val="tx1"/>
              </a:solidFill>
              <a:effectLst/>
              <a:latin typeface="Times New Roman" pitchFamily="18" charset="0"/>
              <a:ea typeface="+mj-ea"/>
              <a:cs typeface="Times New Roman" pitchFamily="18" charset="0"/>
            </a:endParaRPr>
          </a:p>
          <a:p>
            <a:pPr algn="just"/>
            <a:r>
              <a:rPr lang="en-US" altLang="zh-CN" sz="2700" kern="1200" dirty="0" smtClean="0">
                <a:solidFill>
                  <a:schemeClr val="tx1"/>
                </a:solidFill>
                <a:effectLst/>
                <a:latin typeface="Times New Roman" pitchFamily="18" charset="0"/>
                <a:ea typeface="+mj-ea"/>
                <a:cs typeface="Times New Roman" pitchFamily="18" charset="0"/>
              </a:rPr>
              <a:t> </a:t>
            </a:r>
            <a:endParaRPr lang="zh-CN" altLang="zh-CN" sz="2700" kern="1200" dirty="0" smtClean="0">
              <a:solidFill>
                <a:schemeClr val="tx1"/>
              </a:solidFill>
              <a:effectLst/>
              <a:latin typeface="Times New Roman" pitchFamily="18" charset="0"/>
              <a:ea typeface="+mj-ea"/>
              <a:cs typeface="Times New Roman" pitchFamily="18" charset="0"/>
            </a:endParaRPr>
          </a:p>
          <a:p>
            <a:pPr algn="l"/>
            <a:r>
              <a:rPr lang="en-US" altLang="zh-CN" sz="2700" kern="1200" dirty="0" smtClean="0">
                <a:solidFill>
                  <a:schemeClr val="tx1"/>
                </a:solidFill>
                <a:effectLst/>
                <a:latin typeface="Times New Roman" pitchFamily="18" charset="0"/>
                <a:ea typeface="+mj-ea"/>
                <a:cs typeface="Times New Roman" pitchFamily="18" charset="0"/>
              </a:rPr>
              <a:t>I am grateful to Professor </a:t>
            </a:r>
            <a:r>
              <a:rPr lang="en-US" altLang="zh-CN" sz="2700" kern="1200" dirty="0" err="1" smtClean="0">
                <a:solidFill>
                  <a:schemeClr val="tx1"/>
                </a:solidFill>
                <a:effectLst/>
                <a:latin typeface="Times New Roman" pitchFamily="18" charset="0"/>
                <a:ea typeface="+mj-ea"/>
                <a:cs typeface="Times New Roman" pitchFamily="18" charset="0"/>
              </a:rPr>
              <a:t>Anwei</a:t>
            </a:r>
            <a:r>
              <a:rPr lang="en-US" altLang="zh-CN" sz="2700" kern="1200" dirty="0" smtClean="0">
                <a:solidFill>
                  <a:schemeClr val="tx1"/>
                </a:solidFill>
                <a:effectLst/>
                <a:latin typeface="Times New Roman" pitchFamily="18" charset="0"/>
                <a:ea typeface="+mj-ea"/>
                <a:cs typeface="Times New Roman" pitchFamily="18" charset="0"/>
              </a:rPr>
              <a:t> </a:t>
            </a:r>
            <a:r>
              <a:rPr lang="en-US" altLang="zh-CN" sz="2700" kern="1200" dirty="0" err="1" smtClean="0">
                <a:solidFill>
                  <a:schemeClr val="tx1"/>
                </a:solidFill>
                <a:effectLst/>
                <a:latin typeface="Times New Roman" pitchFamily="18" charset="0"/>
                <a:ea typeface="+mj-ea"/>
                <a:cs typeface="Times New Roman" pitchFamily="18" charset="0"/>
              </a:rPr>
              <a:t>Feng</a:t>
            </a:r>
            <a:r>
              <a:rPr lang="en-US" altLang="zh-CN" sz="2700" kern="1200" dirty="0" smtClean="0">
                <a:solidFill>
                  <a:schemeClr val="tx1"/>
                </a:solidFill>
                <a:effectLst/>
                <a:latin typeface="Times New Roman" pitchFamily="18" charset="0"/>
                <a:ea typeface="+mj-ea"/>
                <a:cs typeface="Times New Roman" pitchFamily="18" charset="0"/>
              </a:rPr>
              <a:t>,  Dr. John Lowe, and Dr. </a:t>
            </a:r>
            <a:r>
              <a:rPr lang="en-US" altLang="zh-CN" sz="2700" kern="1200" dirty="0" err="1" smtClean="0">
                <a:solidFill>
                  <a:schemeClr val="tx1"/>
                </a:solidFill>
                <a:effectLst/>
                <a:latin typeface="Times New Roman" pitchFamily="18" charset="0"/>
                <a:ea typeface="+mj-ea"/>
                <a:cs typeface="Times New Roman" pitchFamily="18" charset="0"/>
              </a:rPr>
              <a:t>Tove</a:t>
            </a:r>
            <a:r>
              <a:rPr lang="en-US" altLang="zh-CN" sz="2700" kern="1200" dirty="0" smtClean="0">
                <a:solidFill>
                  <a:schemeClr val="tx1"/>
                </a:solidFill>
                <a:effectLst/>
                <a:latin typeface="Times New Roman" pitchFamily="18" charset="0"/>
                <a:ea typeface="+mj-ea"/>
                <a:cs typeface="Times New Roman" pitchFamily="18" charset="0"/>
              </a:rPr>
              <a:t> </a:t>
            </a:r>
            <a:r>
              <a:rPr lang="en-US" altLang="zh-CN" sz="2700" kern="1200" dirty="0" err="1" smtClean="0">
                <a:solidFill>
                  <a:schemeClr val="tx1"/>
                </a:solidFill>
                <a:effectLst/>
                <a:latin typeface="Times New Roman" pitchFamily="18" charset="0"/>
                <a:ea typeface="+mj-ea"/>
                <a:cs typeface="Times New Roman" pitchFamily="18" charset="0"/>
              </a:rPr>
              <a:t>Skutnabb-Kangas</a:t>
            </a:r>
            <a:r>
              <a:rPr lang="en-US" altLang="zh-CN" sz="2700" kern="1200" dirty="0" smtClean="0">
                <a:solidFill>
                  <a:schemeClr val="tx1"/>
                </a:solidFill>
                <a:effectLst/>
                <a:latin typeface="Times New Roman" pitchFamily="18" charset="0"/>
                <a:ea typeface="+mj-ea"/>
                <a:cs typeface="Times New Roman" pitchFamily="18" charset="0"/>
              </a:rPr>
              <a:t> for useful discussions, feedback and editing of this article. </a:t>
            </a:r>
            <a:br>
              <a:rPr lang="en-US" altLang="zh-CN" sz="2700" kern="1200" dirty="0" smtClean="0">
                <a:solidFill>
                  <a:schemeClr val="tx1"/>
                </a:solidFill>
                <a:effectLst/>
                <a:latin typeface="Times New Roman" pitchFamily="18" charset="0"/>
                <a:ea typeface="+mj-ea"/>
                <a:cs typeface="Times New Roman" pitchFamily="18" charset="0"/>
              </a:rPr>
            </a:br>
            <a:endParaRPr lang="zh-CN" altLang="zh-CN" sz="2700" kern="1200" dirty="0" smtClean="0">
              <a:solidFill>
                <a:schemeClr val="tx1"/>
              </a:solidFill>
              <a:effectLst/>
              <a:latin typeface="Times New Roman" pitchFamily="18" charset="0"/>
              <a:ea typeface="+mj-ea"/>
              <a:cs typeface="Times New Roman" pitchFamily="18" charset="0"/>
            </a:endParaRPr>
          </a:p>
          <a:p>
            <a:pPr algn="just"/>
            <a:r>
              <a:rPr lang="en-GB" altLang="zh-CN" sz="2400" b="1" kern="1200" dirty="0" smtClean="0">
                <a:solidFill>
                  <a:schemeClr val="tx1"/>
                </a:solidFill>
                <a:effectLst/>
                <a:latin typeface="Times New Roman" pitchFamily="18" charset="0"/>
                <a:ea typeface="+mj-ea"/>
                <a:cs typeface="Times New Roman" pitchFamily="18" charset="0"/>
              </a:rPr>
              <a:t> </a:t>
            </a:r>
            <a:endParaRPr lang="zh-CN" altLang="en-US" dirty="0"/>
          </a:p>
        </p:txBody>
      </p:sp>
      <p:pic>
        <p:nvPicPr>
          <p:cNvPr id="14338" name="Picture 2" descr="http://img2.imgtn.bdimg.com/it/u=3041933618,2267901820&amp;fm=21&amp;gp=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055372"/>
            <a:ext cx="2304256" cy="2685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7119651"/>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2852936"/>
            <a:ext cx="8352928" cy="1143000"/>
          </a:xfrm>
        </p:spPr>
        <p:txBody>
          <a:bodyPr>
            <a:noAutofit/>
          </a:bodyPr>
          <a:lstStyle/>
          <a:p>
            <a:pPr algn="just"/>
            <a:endParaRPr lang="zh-CN" altLang="zh-CN" sz="1400" kern="1200" dirty="0" smtClean="0">
              <a:solidFill>
                <a:schemeClr val="tx1"/>
              </a:solidFill>
              <a:effectLst/>
              <a:latin typeface="Times New Roman" pitchFamily="18" charset="0"/>
              <a:cs typeface="Times New Roman" pitchFamily="18" charset="0"/>
            </a:endParaRPr>
          </a:p>
          <a:p>
            <a:pPr algn="just"/>
            <a:r>
              <a:rPr lang="en-US" altLang="zh-CN" sz="1400" b="1" kern="1200" dirty="0" smtClean="0">
                <a:solidFill>
                  <a:schemeClr val="tx1"/>
                </a:solidFill>
                <a:effectLst/>
                <a:latin typeface="Times New Roman" pitchFamily="18" charset="0"/>
                <a:cs typeface="Times New Roman" pitchFamily="18" charset="0"/>
              </a:rPr>
              <a:t>References</a:t>
            </a:r>
            <a:endParaRPr lang="zh-CN" altLang="zh-CN" sz="1400" kern="1200" dirty="0" smtClean="0">
              <a:solidFill>
                <a:schemeClr val="tx1"/>
              </a:solidFill>
              <a:effectLst/>
              <a:latin typeface="Times New Roman" pitchFamily="18" charset="0"/>
              <a:cs typeface="Times New Roman" pitchFamily="18" charset="0"/>
            </a:endParaRPr>
          </a:p>
          <a:p>
            <a:pPr algn="just"/>
            <a:r>
              <a:rPr lang="en-GB" altLang="zh-CN" sz="1400" b="1" kern="1200" dirty="0" smtClean="0">
                <a:solidFill>
                  <a:schemeClr val="tx1"/>
                </a:solidFill>
                <a:effectLst/>
                <a:latin typeface="Times New Roman" pitchFamily="18" charset="0"/>
                <a:cs typeface="Times New Roman" pitchFamily="18" charset="0"/>
              </a:rPr>
              <a:t> </a:t>
            </a:r>
            <a:endParaRPr lang="zh-CN" altLang="zh-CN" sz="1400" kern="1200" dirty="0" smtClean="0">
              <a:solidFill>
                <a:schemeClr val="tx1"/>
              </a:solidFill>
              <a:effectLst/>
              <a:latin typeface="Times New Roman" pitchFamily="18" charset="0"/>
              <a:cs typeface="Times New Roman" pitchFamily="18" charset="0"/>
            </a:endParaRPr>
          </a:p>
          <a:p>
            <a:pPr algn="just"/>
            <a:r>
              <a:rPr lang="en-GB" altLang="zh-CN" sz="1400" kern="1200" dirty="0" err="1" smtClean="0">
                <a:solidFill>
                  <a:schemeClr val="tx1"/>
                </a:solidFill>
                <a:effectLst/>
                <a:latin typeface="Times New Roman" pitchFamily="18" charset="0"/>
                <a:cs typeface="Times New Roman" pitchFamily="18" charset="0"/>
              </a:rPr>
              <a:t>Bovingdon</a:t>
            </a:r>
            <a:r>
              <a:rPr lang="en-GB" altLang="zh-CN" sz="1400" kern="1200" dirty="0" smtClean="0">
                <a:solidFill>
                  <a:schemeClr val="tx1"/>
                </a:solidFill>
                <a:effectLst/>
                <a:latin typeface="Times New Roman" pitchFamily="18" charset="0"/>
                <a:cs typeface="Times New Roman" pitchFamily="18" charset="0"/>
              </a:rPr>
              <a:t>, G. (2010). </a:t>
            </a:r>
            <a:r>
              <a:rPr lang="en-GB" altLang="zh-CN" sz="1400" i="1" kern="1200" dirty="0" smtClean="0">
                <a:solidFill>
                  <a:schemeClr val="tx1"/>
                </a:solidFill>
                <a:effectLst/>
                <a:latin typeface="Times New Roman" pitchFamily="18" charset="0"/>
                <a:cs typeface="Times New Roman" pitchFamily="18" charset="0"/>
              </a:rPr>
              <a:t>The </a:t>
            </a:r>
            <a:r>
              <a:rPr lang="en-GB" altLang="zh-CN" sz="1400" i="1" kern="1200" dirty="0" err="1" smtClean="0">
                <a:solidFill>
                  <a:schemeClr val="tx1"/>
                </a:solidFill>
                <a:effectLst/>
                <a:latin typeface="Times New Roman" pitchFamily="18" charset="0"/>
                <a:cs typeface="Times New Roman" pitchFamily="18" charset="0"/>
              </a:rPr>
              <a:t>Uyghurs</a:t>
            </a:r>
            <a:r>
              <a:rPr lang="en-GB" altLang="zh-CN" sz="1400" i="1" kern="1200" dirty="0" smtClean="0">
                <a:solidFill>
                  <a:schemeClr val="tx1"/>
                </a:solidFill>
                <a:effectLst/>
                <a:latin typeface="Times New Roman" pitchFamily="18" charset="0"/>
                <a:cs typeface="Times New Roman" pitchFamily="18" charset="0"/>
              </a:rPr>
              <a:t>: Strangers in Their Own Land. </a:t>
            </a:r>
            <a:r>
              <a:rPr lang="en-GB" altLang="zh-CN" sz="1400" kern="1200" dirty="0" smtClean="0">
                <a:solidFill>
                  <a:schemeClr val="tx1"/>
                </a:solidFill>
                <a:effectLst/>
                <a:latin typeface="Times New Roman" pitchFamily="18" charset="0"/>
                <a:cs typeface="Times New Roman" pitchFamily="18" charset="0"/>
              </a:rPr>
              <a:t>New York: Columbia UP.</a:t>
            </a:r>
            <a:endParaRPr lang="zh-CN" altLang="zh-CN" sz="1400" kern="1200" dirty="0" smtClean="0">
              <a:solidFill>
                <a:schemeClr val="tx1"/>
              </a:solidFill>
              <a:effectLst/>
              <a:latin typeface="Times New Roman" pitchFamily="18" charset="0"/>
              <a:cs typeface="Times New Roman" pitchFamily="18" charset="0"/>
            </a:endParaRPr>
          </a:p>
          <a:p>
            <a:pPr algn="just"/>
            <a:r>
              <a:rPr lang="en-GB" altLang="zh-CN" sz="1400" kern="1200" dirty="0" err="1" smtClean="0">
                <a:solidFill>
                  <a:schemeClr val="tx1"/>
                </a:solidFill>
                <a:effectLst/>
                <a:latin typeface="Times New Roman" pitchFamily="18" charset="0"/>
                <a:cs typeface="Times New Roman" pitchFamily="18" charset="0"/>
              </a:rPr>
              <a:t>Breziger</a:t>
            </a:r>
            <a:r>
              <a:rPr lang="en-GB" altLang="zh-CN" sz="1400" kern="1200" dirty="0" smtClean="0">
                <a:solidFill>
                  <a:schemeClr val="tx1"/>
                </a:solidFill>
                <a:effectLst/>
                <a:latin typeface="Times New Roman" pitchFamily="18" charset="0"/>
                <a:cs typeface="Times New Roman" pitchFamily="18" charset="0"/>
              </a:rPr>
              <a:t>, B. (2010). From Maastricht to Lisbon. The Development of Language Legislation in Cummins, J. (2000). </a:t>
            </a:r>
            <a:r>
              <a:rPr lang="en-GB" altLang="zh-CN" sz="1400" i="1" kern="1200" dirty="0" smtClean="0">
                <a:solidFill>
                  <a:schemeClr val="tx1"/>
                </a:solidFill>
                <a:effectLst/>
                <a:latin typeface="Times New Roman" pitchFamily="18" charset="0"/>
                <a:cs typeface="Times New Roman" pitchFamily="18" charset="0"/>
              </a:rPr>
              <a:t>Language power and pedagogy: Bilingual children in the crossfire. </a:t>
            </a:r>
            <a:r>
              <a:rPr lang="en-GB" altLang="zh-CN" sz="1400" kern="1200" dirty="0" err="1" smtClean="0">
                <a:solidFill>
                  <a:schemeClr val="tx1"/>
                </a:solidFill>
                <a:effectLst/>
                <a:latin typeface="Times New Roman" pitchFamily="18" charset="0"/>
                <a:cs typeface="Times New Roman" pitchFamily="18" charset="0"/>
              </a:rPr>
              <a:t>Clevedon</a:t>
            </a:r>
            <a:r>
              <a:rPr lang="en-GB" altLang="zh-CN" sz="1400" kern="1200" dirty="0" smtClean="0">
                <a:solidFill>
                  <a:schemeClr val="tx1"/>
                </a:solidFill>
                <a:effectLst/>
                <a:latin typeface="Times New Roman" pitchFamily="18" charset="0"/>
                <a:cs typeface="Times New Roman" pitchFamily="18" charset="0"/>
              </a:rPr>
              <a:t>: Multilingual Matters.</a:t>
            </a:r>
            <a:endParaRPr lang="zh-CN" altLang="zh-CN" sz="1400" kern="1200" dirty="0" smtClean="0">
              <a:solidFill>
                <a:schemeClr val="tx1"/>
              </a:solidFill>
              <a:effectLst/>
              <a:latin typeface="Times New Roman" pitchFamily="18" charset="0"/>
              <a:cs typeface="Times New Roman" pitchFamily="18" charset="0"/>
            </a:endParaRPr>
          </a:p>
          <a:p>
            <a:pPr algn="just"/>
            <a:r>
              <a:rPr lang="en-GB" altLang="zh-CN" sz="1400" kern="1200" dirty="0" smtClean="0">
                <a:solidFill>
                  <a:schemeClr val="tx1"/>
                </a:solidFill>
                <a:effectLst/>
                <a:latin typeface="Times New Roman" pitchFamily="18" charset="0"/>
                <a:cs typeface="Times New Roman" pitchFamily="18" charset="0"/>
              </a:rPr>
              <a:t>Crystal, D. (2000). </a:t>
            </a:r>
            <a:r>
              <a:rPr lang="en-GB" altLang="zh-CN" sz="1400" i="1" kern="1200" dirty="0" smtClean="0">
                <a:solidFill>
                  <a:schemeClr val="tx1"/>
                </a:solidFill>
                <a:effectLst/>
                <a:latin typeface="Times New Roman" pitchFamily="18" charset="0"/>
                <a:cs typeface="Times New Roman" pitchFamily="18" charset="0"/>
              </a:rPr>
              <a:t>Language Death</a:t>
            </a:r>
            <a:r>
              <a:rPr lang="en-GB" altLang="zh-CN" sz="1400" kern="1200" dirty="0" smtClean="0">
                <a:solidFill>
                  <a:schemeClr val="tx1"/>
                </a:solidFill>
                <a:effectLst/>
                <a:latin typeface="Times New Roman" pitchFamily="18" charset="0"/>
                <a:cs typeface="Times New Roman" pitchFamily="18" charset="0"/>
              </a:rPr>
              <a:t>. Cambridge: Cambridge University Press.</a:t>
            </a:r>
            <a:endParaRPr lang="zh-CN" altLang="zh-CN" sz="1400" kern="1200" dirty="0" smtClean="0">
              <a:solidFill>
                <a:schemeClr val="tx1"/>
              </a:solidFill>
              <a:effectLst/>
              <a:latin typeface="Times New Roman" pitchFamily="18" charset="0"/>
              <a:cs typeface="Times New Roman" pitchFamily="18" charset="0"/>
            </a:endParaRPr>
          </a:p>
          <a:p>
            <a:pPr algn="just"/>
            <a:r>
              <a:rPr lang="en-GB" altLang="zh-CN" sz="1400" kern="1200" dirty="0" smtClean="0">
                <a:solidFill>
                  <a:schemeClr val="tx1"/>
                </a:solidFill>
                <a:effectLst/>
                <a:latin typeface="Times New Roman" pitchFamily="18" charset="0"/>
                <a:cs typeface="Times New Roman" pitchFamily="18" charset="0"/>
              </a:rPr>
              <a:t>Cummins, J. (1989). </a:t>
            </a:r>
            <a:r>
              <a:rPr lang="en-GB" altLang="zh-CN" sz="1400" i="1" kern="1200" dirty="0" smtClean="0">
                <a:solidFill>
                  <a:schemeClr val="tx1"/>
                </a:solidFill>
                <a:effectLst/>
                <a:latin typeface="Times New Roman" pitchFamily="18" charset="0"/>
                <a:cs typeface="Times New Roman" pitchFamily="18" charset="0"/>
              </a:rPr>
              <a:t>Empowering minority students.</a:t>
            </a:r>
            <a:r>
              <a:rPr lang="en-GB" altLang="zh-CN" sz="1400" kern="1200" dirty="0" smtClean="0">
                <a:solidFill>
                  <a:schemeClr val="tx1"/>
                </a:solidFill>
                <a:effectLst/>
                <a:latin typeface="Times New Roman" pitchFamily="18" charset="0"/>
                <a:cs typeface="Times New Roman" pitchFamily="18" charset="0"/>
              </a:rPr>
              <a:t> Sacramento, CA: California Association for Bilingual Education.</a:t>
            </a:r>
            <a:endParaRPr lang="zh-CN" altLang="zh-CN" sz="1400" kern="1200" dirty="0" smtClean="0">
              <a:solidFill>
                <a:schemeClr val="tx1"/>
              </a:solidFill>
              <a:effectLst/>
              <a:latin typeface="Times New Roman" pitchFamily="18" charset="0"/>
              <a:cs typeface="Times New Roman" pitchFamily="18" charset="0"/>
            </a:endParaRPr>
          </a:p>
          <a:p>
            <a:pPr algn="just"/>
            <a:r>
              <a:rPr lang="en-GB" altLang="zh-CN" sz="1400" kern="1200" dirty="0" smtClean="0">
                <a:solidFill>
                  <a:schemeClr val="tx1"/>
                </a:solidFill>
                <a:effectLst/>
                <a:latin typeface="Times New Roman" pitchFamily="18" charset="0"/>
                <a:cs typeface="Times New Roman" pitchFamily="18" charset="0"/>
              </a:rPr>
              <a:t>Cummins, J. (2000). </a:t>
            </a:r>
            <a:r>
              <a:rPr lang="en-GB" altLang="zh-CN" sz="1400" i="1" kern="1200" dirty="0" smtClean="0">
                <a:solidFill>
                  <a:schemeClr val="tx1"/>
                </a:solidFill>
                <a:effectLst/>
                <a:latin typeface="Times New Roman" pitchFamily="18" charset="0"/>
                <a:cs typeface="Times New Roman" pitchFamily="18" charset="0"/>
              </a:rPr>
              <a:t>Language, Power and Pedagogy: Bilingual Children in the Crossfire. </a:t>
            </a:r>
            <a:r>
              <a:rPr lang="en-GB" altLang="zh-CN" sz="1400" kern="1200" dirty="0" err="1" smtClean="0">
                <a:solidFill>
                  <a:schemeClr val="tx1"/>
                </a:solidFill>
                <a:effectLst/>
                <a:latin typeface="Times New Roman" pitchFamily="18" charset="0"/>
                <a:cs typeface="Times New Roman" pitchFamily="18" charset="0"/>
              </a:rPr>
              <a:t>Clevedon</a:t>
            </a:r>
            <a:r>
              <a:rPr lang="en-GB" altLang="zh-CN" sz="1400" kern="1200" dirty="0" smtClean="0">
                <a:solidFill>
                  <a:schemeClr val="tx1"/>
                </a:solidFill>
                <a:effectLst/>
                <a:latin typeface="Times New Roman" pitchFamily="18" charset="0"/>
                <a:cs typeface="Times New Roman" pitchFamily="18" charset="0"/>
              </a:rPr>
              <a:t>, UK: Multilingual Matters.</a:t>
            </a:r>
            <a:endParaRPr lang="zh-CN" altLang="zh-CN" sz="1400" kern="1200" dirty="0" smtClean="0">
              <a:solidFill>
                <a:schemeClr val="tx1"/>
              </a:solidFill>
              <a:effectLst/>
              <a:latin typeface="Times New Roman" pitchFamily="18" charset="0"/>
              <a:cs typeface="Times New Roman" pitchFamily="18" charset="0"/>
            </a:endParaRPr>
          </a:p>
          <a:p>
            <a:pPr algn="just"/>
            <a:r>
              <a:rPr lang="en-GB" altLang="zh-CN" sz="1400" kern="1200" dirty="0" smtClean="0">
                <a:solidFill>
                  <a:schemeClr val="tx1"/>
                </a:solidFill>
                <a:effectLst/>
                <a:latin typeface="Times New Roman" pitchFamily="18" charset="0"/>
                <a:cs typeface="Times New Roman" pitchFamily="18" charset="0"/>
              </a:rPr>
              <a:t>Dillon, M. Uyghur Language and Culture under Threat in Xinjiang. </a:t>
            </a:r>
            <a:r>
              <a:rPr lang="en-GB" altLang="zh-CN" sz="1400" u="sng" kern="1200" dirty="0" smtClean="0">
                <a:solidFill>
                  <a:schemeClr val="tx1"/>
                </a:solidFill>
                <a:effectLst/>
                <a:latin typeface="Times New Roman" pitchFamily="18" charset="0"/>
                <a:cs typeface="Times New Roman" pitchFamily="18" charset="0"/>
              </a:rPr>
              <a:t>http://old.cacianalyst.org/?q=node/127</a:t>
            </a:r>
            <a:r>
              <a:rPr lang="en-GB" altLang="zh-CN" sz="1400" kern="1200" dirty="0" smtClean="0">
                <a:solidFill>
                  <a:schemeClr val="tx1"/>
                </a:solidFill>
                <a:effectLst/>
                <a:latin typeface="Times New Roman" pitchFamily="18" charset="0"/>
                <a:cs typeface="Times New Roman" pitchFamily="18" charset="0"/>
              </a:rPr>
              <a:t>.</a:t>
            </a:r>
            <a:endParaRPr lang="zh-CN" altLang="zh-CN" sz="1400" kern="1200" dirty="0" smtClean="0">
              <a:solidFill>
                <a:schemeClr val="tx1"/>
              </a:solidFill>
              <a:effectLst/>
              <a:latin typeface="Times New Roman" pitchFamily="18" charset="0"/>
              <a:cs typeface="Times New Roman" pitchFamily="18" charset="0"/>
            </a:endParaRPr>
          </a:p>
          <a:p>
            <a:pPr algn="just"/>
            <a:r>
              <a:rPr lang="en-GB" altLang="zh-CN" sz="1400" kern="1200" dirty="0" err="1" smtClean="0">
                <a:solidFill>
                  <a:schemeClr val="tx1"/>
                </a:solidFill>
                <a:effectLst/>
                <a:latin typeface="Times New Roman" pitchFamily="18" charset="0"/>
                <a:cs typeface="Times New Roman" pitchFamily="18" charset="0"/>
              </a:rPr>
              <a:t>Duan</a:t>
            </a:r>
            <a:r>
              <a:rPr lang="en-GB" altLang="zh-CN" sz="1400" kern="1200" dirty="0" smtClean="0">
                <a:solidFill>
                  <a:schemeClr val="tx1"/>
                </a:solidFill>
                <a:effectLst/>
                <a:latin typeface="Times New Roman" pitchFamily="18" charset="0"/>
                <a:cs typeface="Times New Roman" pitchFamily="18" charset="0"/>
              </a:rPr>
              <a:t>, X. (2004). Chinese Minority Education Enters a ‘New Era’. </a:t>
            </a:r>
            <a:r>
              <a:rPr lang="en-GB" altLang="zh-CN" sz="1400" i="1" kern="1200" dirty="0" smtClean="0">
                <a:solidFill>
                  <a:schemeClr val="tx1"/>
                </a:solidFill>
                <a:effectLst/>
                <a:latin typeface="Times New Roman" pitchFamily="18" charset="0"/>
                <a:cs typeface="Times New Roman" pitchFamily="18" charset="0"/>
              </a:rPr>
              <a:t>Academe</a:t>
            </a:r>
            <a:r>
              <a:rPr lang="en-GB" altLang="zh-CN" sz="1400" kern="1200" dirty="0" smtClean="0">
                <a:solidFill>
                  <a:schemeClr val="tx1"/>
                </a:solidFill>
                <a:effectLst/>
                <a:latin typeface="Times New Roman" pitchFamily="18" charset="0"/>
                <a:cs typeface="Times New Roman" pitchFamily="18" charset="0"/>
              </a:rPr>
              <a:t>, (4). 24-27.</a:t>
            </a:r>
            <a:endParaRPr lang="zh-CN" altLang="zh-CN" sz="1400" kern="1200" dirty="0" smtClean="0">
              <a:solidFill>
                <a:schemeClr val="tx1"/>
              </a:solidFill>
              <a:effectLst/>
              <a:latin typeface="Times New Roman" pitchFamily="18" charset="0"/>
              <a:cs typeface="Times New Roman" pitchFamily="18" charset="0"/>
            </a:endParaRPr>
          </a:p>
          <a:p>
            <a:pPr algn="just"/>
            <a:r>
              <a:rPr lang="en-US" altLang="zh-CN" sz="1400" kern="1200" dirty="0" err="1" smtClean="0">
                <a:solidFill>
                  <a:schemeClr val="tx1"/>
                </a:solidFill>
                <a:effectLst/>
                <a:latin typeface="Times New Roman" pitchFamily="18" charset="0"/>
                <a:cs typeface="Times New Roman" pitchFamily="18" charset="0"/>
              </a:rPr>
              <a:t>Feng</a:t>
            </a:r>
            <a:r>
              <a:rPr lang="en-US" altLang="zh-CN" sz="1400" kern="1200" dirty="0" smtClean="0">
                <a:solidFill>
                  <a:schemeClr val="tx1"/>
                </a:solidFill>
                <a:effectLst/>
                <a:latin typeface="Times New Roman" pitchFamily="18" charset="0"/>
                <a:cs typeface="Times New Roman" pitchFamily="18" charset="0"/>
              </a:rPr>
              <a:t>, A.W. (2005). Bilingualism for the Minority or for the Majority? An Evaluative Analysis of Parallel Conceptions in China. </a:t>
            </a:r>
            <a:r>
              <a:rPr lang="en-US" altLang="zh-CN" sz="1400" i="1" kern="1200" dirty="0" smtClean="0">
                <a:solidFill>
                  <a:schemeClr val="tx1"/>
                </a:solidFill>
                <a:effectLst/>
                <a:latin typeface="Times New Roman" pitchFamily="18" charset="0"/>
                <a:cs typeface="Times New Roman" pitchFamily="18" charset="0"/>
              </a:rPr>
              <a:t>International Journal of Bilingualism and Bilingual Education</a:t>
            </a:r>
            <a:r>
              <a:rPr lang="en-US" altLang="zh-CN" sz="1400" kern="1200" dirty="0" smtClean="0">
                <a:solidFill>
                  <a:schemeClr val="tx1"/>
                </a:solidFill>
                <a:effectLst/>
                <a:latin typeface="Times New Roman" pitchFamily="18" charset="0"/>
                <a:cs typeface="Times New Roman" pitchFamily="18" charset="0"/>
              </a:rPr>
              <a:t> 8 (6), 529-551.</a:t>
            </a:r>
            <a:endParaRPr lang="zh-CN" altLang="zh-CN" sz="1400" kern="1200" dirty="0" smtClean="0">
              <a:solidFill>
                <a:schemeClr val="tx1"/>
              </a:solidFill>
              <a:effectLst/>
              <a:latin typeface="Times New Roman" pitchFamily="18" charset="0"/>
              <a:cs typeface="Times New Roman" pitchFamily="18" charset="0"/>
            </a:endParaRPr>
          </a:p>
          <a:p>
            <a:pPr algn="just"/>
            <a:r>
              <a:rPr lang="en-US" altLang="zh-CN" sz="1400" kern="1200" dirty="0" err="1" smtClean="0">
                <a:solidFill>
                  <a:schemeClr val="tx1"/>
                </a:solidFill>
                <a:effectLst/>
                <a:latin typeface="Times New Roman" pitchFamily="18" charset="0"/>
                <a:cs typeface="Times New Roman" pitchFamily="18" charset="0"/>
              </a:rPr>
              <a:t>Feng</a:t>
            </a:r>
            <a:r>
              <a:rPr lang="en-US" altLang="zh-CN" sz="1400" kern="1200" dirty="0" smtClean="0">
                <a:solidFill>
                  <a:schemeClr val="tx1"/>
                </a:solidFill>
                <a:effectLst/>
                <a:latin typeface="Times New Roman" pitchFamily="18" charset="0"/>
                <a:cs typeface="Times New Roman" pitchFamily="18" charset="0"/>
              </a:rPr>
              <a:t>, A.W. &amp; </a:t>
            </a:r>
            <a:r>
              <a:rPr lang="en-US" altLang="zh-CN" sz="1400" kern="1200" dirty="0" err="1" smtClean="0">
                <a:solidFill>
                  <a:schemeClr val="tx1"/>
                </a:solidFill>
                <a:effectLst/>
                <a:latin typeface="Times New Roman" pitchFamily="18" charset="0"/>
                <a:cs typeface="Times New Roman" pitchFamily="18" charset="0"/>
              </a:rPr>
              <a:t>Sunuodula</a:t>
            </a:r>
            <a:r>
              <a:rPr lang="en-US" altLang="zh-CN" sz="1400" kern="1200" dirty="0" smtClean="0">
                <a:solidFill>
                  <a:schemeClr val="tx1"/>
                </a:solidFill>
                <a:effectLst/>
                <a:latin typeface="Times New Roman" pitchFamily="18" charset="0"/>
                <a:cs typeface="Times New Roman" pitchFamily="18" charset="0"/>
              </a:rPr>
              <a:t> M. (2009). </a:t>
            </a:r>
            <a:r>
              <a:rPr lang="en-US" altLang="zh-CN" sz="1400" kern="1200" dirty="0" err="1" smtClean="0">
                <a:solidFill>
                  <a:schemeClr val="tx1"/>
                </a:solidFill>
                <a:effectLst/>
                <a:latin typeface="Times New Roman" pitchFamily="18" charset="0"/>
                <a:cs typeface="Times New Roman" pitchFamily="18" charset="0"/>
              </a:rPr>
              <a:t>Analysing</a:t>
            </a:r>
            <a:r>
              <a:rPr lang="en-US" altLang="zh-CN" sz="1400" kern="1200" dirty="0" smtClean="0">
                <a:solidFill>
                  <a:schemeClr val="tx1"/>
                </a:solidFill>
                <a:effectLst/>
                <a:latin typeface="Times New Roman" pitchFamily="18" charset="0"/>
                <a:cs typeface="Times New Roman" pitchFamily="18" charset="0"/>
              </a:rPr>
              <a:t> minority language education policy process in China in its entirety. </a:t>
            </a:r>
            <a:r>
              <a:rPr lang="en-US" altLang="zh-CN" sz="1400" i="1" kern="1200" dirty="0" smtClean="0">
                <a:solidFill>
                  <a:schemeClr val="tx1"/>
                </a:solidFill>
                <a:effectLst/>
                <a:latin typeface="Times New Roman" pitchFamily="18" charset="0"/>
                <a:cs typeface="Times New Roman" pitchFamily="18" charset="0"/>
              </a:rPr>
              <a:t>International Journal of Bilingual Education and Bilingualism</a:t>
            </a:r>
            <a:r>
              <a:rPr lang="en-US" altLang="zh-CN" sz="1400" kern="1200" dirty="0" smtClean="0">
                <a:solidFill>
                  <a:schemeClr val="tx1"/>
                </a:solidFill>
                <a:effectLst/>
                <a:latin typeface="Times New Roman" pitchFamily="18" charset="0"/>
                <a:cs typeface="Times New Roman" pitchFamily="18" charset="0"/>
              </a:rPr>
              <a:t>. 12, (6), 685-704. </a:t>
            </a:r>
            <a:endParaRPr lang="zh-CN" altLang="zh-CN" sz="1400" kern="1200" dirty="0" smtClean="0">
              <a:solidFill>
                <a:schemeClr val="tx1"/>
              </a:solidFill>
              <a:effectLst/>
              <a:latin typeface="Times New Roman" pitchFamily="18" charset="0"/>
              <a:cs typeface="Times New Roman" pitchFamily="18" charset="0"/>
            </a:endParaRPr>
          </a:p>
          <a:p>
            <a:pPr algn="just"/>
            <a:r>
              <a:rPr lang="en-US" altLang="zh-CN" sz="1400" kern="1200" dirty="0" err="1" smtClean="0">
                <a:solidFill>
                  <a:schemeClr val="tx1"/>
                </a:solidFill>
                <a:effectLst/>
                <a:latin typeface="Times New Roman" pitchFamily="18" charset="0"/>
                <a:cs typeface="Times New Roman" pitchFamily="18" charset="0"/>
              </a:rPr>
              <a:t>Feng</a:t>
            </a:r>
            <a:r>
              <a:rPr lang="en-US" altLang="zh-CN" sz="1400" kern="1200" dirty="0" smtClean="0">
                <a:solidFill>
                  <a:schemeClr val="tx1"/>
                </a:solidFill>
                <a:effectLst/>
                <a:latin typeface="Times New Roman" pitchFamily="18" charset="0"/>
                <a:cs typeface="Times New Roman" pitchFamily="18" charset="0"/>
              </a:rPr>
              <a:t>, A.W. (2010). Book Review: Minority Languages, Education and Communities in China by Linda </a:t>
            </a:r>
            <a:r>
              <a:rPr lang="en-US" altLang="zh-CN" sz="1400" kern="1200" dirty="0" err="1" smtClean="0">
                <a:solidFill>
                  <a:schemeClr val="tx1"/>
                </a:solidFill>
                <a:effectLst/>
                <a:latin typeface="Times New Roman" pitchFamily="18" charset="0"/>
                <a:cs typeface="Times New Roman" pitchFamily="18" charset="0"/>
              </a:rPr>
              <a:t>Tsung</a:t>
            </a:r>
            <a:r>
              <a:rPr lang="en-US" altLang="zh-CN" sz="1400" kern="1200" dirty="0" smtClean="0">
                <a:solidFill>
                  <a:schemeClr val="tx1"/>
                </a:solidFill>
                <a:effectLst/>
                <a:latin typeface="Times New Roman" pitchFamily="18" charset="0"/>
                <a:cs typeface="Times New Roman" pitchFamily="18" charset="0"/>
              </a:rPr>
              <a:t> (2009), Hampshire, UK: Palgrave Macmillan. Language, </a:t>
            </a:r>
            <a:r>
              <a:rPr lang="en-US" altLang="zh-CN" sz="1400" i="1" kern="1200" dirty="0" smtClean="0">
                <a:solidFill>
                  <a:schemeClr val="tx1"/>
                </a:solidFill>
                <a:effectLst/>
                <a:latin typeface="Times New Roman" pitchFamily="18" charset="0"/>
                <a:cs typeface="Times New Roman" pitchFamily="18" charset="0"/>
              </a:rPr>
              <a:t>Culture and Curriculum</a:t>
            </a:r>
            <a:r>
              <a:rPr lang="en-US" altLang="zh-CN" sz="1400" kern="1200" dirty="0" smtClean="0">
                <a:solidFill>
                  <a:schemeClr val="tx1"/>
                </a:solidFill>
                <a:effectLst/>
                <a:latin typeface="Times New Roman" pitchFamily="18" charset="0"/>
                <a:cs typeface="Times New Roman" pitchFamily="18" charset="0"/>
              </a:rPr>
              <a:t>, 23(3), 277-280. </a:t>
            </a:r>
            <a:endParaRPr lang="zh-CN" altLang="zh-CN" sz="1400" kern="1200" dirty="0" smtClean="0">
              <a:solidFill>
                <a:schemeClr val="tx1"/>
              </a:solidFill>
              <a:effectLst/>
              <a:latin typeface="Times New Roman" pitchFamily="18" charset="0"/>
              <a:cs typeface="Times New Roman" pitchFamily="18" charset="0"/>
            </a:endParaRPr>
          </a:p>
          <a:p>
            <a:pPr algn="just"/>
            <a:r>
              <a:rPr lang="en-US" altLang="zh-CN" sz="1400" kern="1200" dirty="0" err="1" smtClean="0">
                <a:solidFill>
                  <a:schemeClr val="tx1"/>
                </a:solidFill>
                <a:effectLst/>
                <a:latin typeface="Times New Roman" pitchFamily="18" charset="0"/>
                <a:cs typeface="Times New Roman" pitchFamily="18" charset="0"/>
              </a:rPr>
              <a:t>Feng</a:t>
            </a:r>
            <a:r>
              <a:rPr lang="en-US" altLang="zh-CN" sz="1400" kern="1200" dirty="0" smtClean="0">
                <a:solidFill>
                  <a:schemeClr val="tx1"/>
                </a:solidFill>
                <a:effectLst/>
                <a:latin typeface="Times New Roman" pitchFamily="18" charset="0"/>
                <a:cs typeface="Times New Roman" pitchFamily="18" charset="0"/>
              </a:rPr>
              <a:t>, A.W. &amp; Adamson, B. (2011). Trilingual education in minority regions of China. </a:t>
            </a:r>
            <a:r>
              <a:rPr lang="en-US" altLang="zh-CN" sz="1400" i="1" kern="1200" dirty="0" smtClean="0">
                <a:solidFill>
                  <a:schemeClr val="tx1"/>
                </a:solidFill>
                <a:effectLst/>
                <a:latin typeface="Times New Roman" pitchFamily="18" charset="0"/>
                <a:cs typeface="Times New Roman" pitchFamily="18" charset="0"/>
              </a:rPr>
              <a:t>Comparative Education Bulletin</a:t>
            </a:r>
            <a:r>
              <a:rPr lang="en-US" altLang="zh-CN" sz="1400" kern="1200" dirty="0" smtClean="0">
                <a:solidFill>
                  <a:schemeClr val="tx1"/>
                </a:solidFill>
                <a:effectLst/>
                <a:latin typeface="Times New Roman" pitchFamily="18" charset="0"/>
                <a:cs typeface="Times New Roman" pitchFamily="18" charset="0"/>
              </a:rPr>
              <a:t>, 13, 47-52. </a:t>
            </a:r>
            <a:endParaRPr lang="zh-CN" altLang="zh-CN" sz="1400" kern="1200" dirty="0" smtClean="0">
              <a:solidFill>
                <a:schemeClr val="tx1"/>
              </a:solidFill>
              <a:effectLst/>
              <a:latin typeface="Times New Roman" pitchFamily="18" charset="0"/>
              <a:cs typeface="Times New Roman" pitchFamily="18" charset="0"/>
            </a:endParaRPr>
          </a:p>
          <a:p>
            <a:pPr algn="just"/>
            <a:r>
              <a:rPr lang="en-US" altLang="zh-CN" sz="1400" kern="1200" dirty="0" err="1" smtClean="0">
                <a:solidFill>
                  <a:schemeClr val="tx1"/>
                </a:solidFill>
                <a:effectLst/>
                <a:latin typeface="Times New Roman" pitchFamily="18" charset="0"/>
                <a:cs typeface="Times New Roman" pitchFamily="18" charset="0"/>
              </a:rPr>
              <a:t>Feng</a:t>
            </a:r>
            <a:r>
              <a:rPr lang="en-US" altLang="zh-CN" sz="1400" kern="1200" dirty="0" smtClean="0">
                <a:solidFill>
                  <a:schemeClr val="tx1"/>
                </a:solidFill>
                <a:effectLst/>
                <a:latin typeface="Times New Roman" pitchFamily="18" charset="0"/>
                <a:cs typeface="Times New Roman" pitchFamily="18" charset="0"/>
              </a:rPr>
              <a:t>, A.W. (2012). Bilingual and multilingual education in China. In C.A. </a:t>
            </a:r>
            <a:r>
              <a:rPr lang="en-US" altLang="zh-CN" sz="1400" kern="1200" dirty="0" err="1" smtClean="0">
                <a:solidFill>
                  <a:schemeClr val="tx1"/>
                </a:solidFill>
                <a:effectLst/>
                <a:latin typeface="Times New Roman" pitchFamily="18" charset="0"/>
                <a:cs typeface="Times New Roman" pitchFamily="18" charset="0"/>
              </a:rPr>
              <a:t>Chapelle</a:t>
            </a:r>
            <a:r>
              <a:rPr lang="en-US" altLang="zh-CN" sz="1400" kern="1200" dirty="0" smtClean="0">
                <a:solidFill>
                  <a:schemeClr val="tx1"/>
                </a:solidFill>
                <a:effectLst/>
                <a:latin typeface="Times New Roman" pitchFamily="18" charset="0"/>
                <a:cs typeface="Times New Roman" pitchFamily="18" charset="0"/>
              </a:rPr>
              <a:t> (ed.) </a:t>
            </a:r>
            <a:r>
              <a:rPr lang="en-US" altLang="zh-CN" sz="1400" i="1" kern="1200" dirty="0" smtClean="0">
                <a:solidFill>
                  <a:schemeClr val="tx1"/>
                </a:solidFill>
                <a:effectLst/>
                <a:latin typeface="Times New Roman" pitchFamily="18" charset="0"/>
                <a:cs typeface="Times New Roman" pitchFamily="18" charset="0"/>
              </a:rPr>
              <a:t>Encyclopedia of Applied Linguistics. </a:t>
            </a:r>
            <a:r>
              <a:rPr lang="en-US" altLang="zh-CN" sz="1400" kern="1200" dirty="0" smtClean="0">
                <a:solidFill>
                  <a:schemeClr val="tx1"/>
                </a:solidFill>
                <a:effectLst/>
                <a:latin typeface="Times New Roman" pitchFamily="18" charset="0"/>
                <a:cs typeface="Times New Roman" pitchFamily="18" charset="0"/>
              </a:rPr>
              <a:t>3801-3809. Oxford: Blackwell Publishing Ltd. </a:t>
            </a:r>
            <a:endParaRPr lang="zh-CN" altLang="en-US" sz="1400" dirty="0"/>
          </a:p>
        </p:txBody>
      </p:sp>
    </p:spTree>
    <p:extLst>
      <p:ext uri="{BB962C8B-B14F-4D97-AF65-F5344CB8AC3E}">
        <p14:creationId xmlns:p14="http://schemas.microsoft.com/office/powerpoint/2010/main" val="40289090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67544" y="2564904"/>
            <a:ext cx="8229600" cy="1143000"/>
          </a:xfrm>
        </p:spPr>
        <p:txBody>
          <a:bodyPr>
            <a:normAutofit fontScale="90000"/>
          </a:bodyPr>
          <a:lstStyle/>
          <a:p>
            <a:pPr algn="just"/>
            <a:endParaRPr lang="zh-CN" altLang="zh-CN" sz="1600" kern="1200" dirty="0" smtClean="0">
              <a:solidFill>
                <a:schemeClr val="tx1"/>
              </a:solidFill>
              <a:effectLst/>
              <a:latin typeface="Times New Roman" pitchFamily="18" charset="0"/>
              <a:ea typeface="+mj-ea"/>
              <a:cs typeface="Times New Roman" pitchFamily="18" charset="0"/>
            </a:endParaRPr>
          </a:p>
          <a:p>
            <a:pPr algn="just"/>
            <a:r>
              <a:rPr lang="fi-FI" altLang="zh-CN" sz="1600" kern="1200" dirty="0" smtClean="0">
                <a:solidFill>
                  <a:schemeClr val="tx1"/>
                </a:solidFill>
                <a:effectLst/>
                <a:latin typeface="Times New Roman" pitchFamily="18" charset="0"/>
                <a:ea typeface="+mj-ea"/>
                <a:cs typeface="Times New Roman" pitchFamily="18" charset="0"/>
              </a:rPr>
              <a:t>Turi, J.-G. (1994). </a:t>
            </a:r>
            <a:r>
              <a:rPr lang="x-none" altLang="zh-CN" sz="1600" kern="1200" dirty="0" smtClean="0">
                <a:solidFill>
                  <a:schemeClr val="tx1"/>
                </a:solidFill>
                <a:effectLst/>
                <a:latin typeface="Times New Roman" pitchFamily="18" charset="0"/>
                <a:ea typeface="+mj-ea"/>
                <a:cs typeface="Times New Roman" pitchFamily="18" charset="0"/>
              </a:rPr>
              <a:t>Typology of language legislation. </a:t>
            </a:r>
            <a:r>
              <a:rPr lang="da-DK" altLang="zh-CN" sz="1600" kern="1200" dirty="0" smtClean="0">
                <a:solidFill>
                  <a:schemeClr val="tx1"/>
                </a:solidFill>
                <a:effectLst/>
                <a:latin typeface="Times New Roman" pitchFamily="18" charset="0"/>
                <a:ea typeface="+mj-ea"/>
                <a:cs typeface="Times New Roman" pitchFamily="18" charset="0"/>
              </a:rPr>
              <a:t>In Skutnabb-Kangas, T. &amp; Phillipson, R. (eds). </a:t>
            </a:r>
            <a:r>
              <a:rPr lang="da-DK" altLang="zh-CN" sz="1600" i="1" kern="1200" dirty="0" smtClean="0">
                <a:solidFill>
                  <a:schemeClr val="tx1"/>
                </a:solidFill>
                <a:effectLst/>
                <a:latin typeface="Times New Roman" pitchFamily="18" charset="0"/>
                <a:ea typeface="+mj-ea"/>
                <a:cs typeface="Times New Roman" pitchFamily="18" charset="0"/>
              </a:rPr>
              <a:t>Linguistic Human Rights. Overcoming Linguistic Discrimination</a:t>
            </a:r>
            <a:r>
              <a:rPr lang="da-DK" altLang="zh-CN" sz="1600" kern="1200" dirty="0" smtClean="0">
                <a:solidFill>
                  <a:schemeClr val="tx1"/>
                </a:solidFill>
                <a:effectLst/>
                <a:latin typeface="Times New Roman" pitchFamily="18" charset="0"/>
                <a:ea typeface="+mj-ea"/>
                <a:cs typeface="Times New Roman" pitchFamily="18" charset="0"/>
              </a:rPr>
              <a:t>.. Berlin &amp; New York: Mouton de Gruyter</a:t>
            </a:r>
            <a:r>
              <a:rPr lang="zh-CN" altLang="zh-CN" sz="1600" kern="1200" dirty="0" smtClean="0">
                <a:solidFill>
                  <a:schemeClr val="tx1"/>
                </a:solidFill>
                <a:effectLst/>
                <a:latin typeface="Times New Roman" pitchFamily="18" charset="0"/>
                <a:ea typeface="+mj-ea"/>
                <a:cs typeface="Times New Roman" pitchFamily="18" charset="0"/>
              </a:rPr>
              <a:t>, 111-119.</a:t>
            </a:r>
          </a:p>
          <a:p>
            <a:pPr algn="just"/>
            <a:r>
              <a:rPr lang="en-GB" altLang="zh-CN" sz="1600" kern="1200" dirty="0" smtClean="0">
                <a:solidFill>
                  <a:schemeClr val="tx1"/>
                </a:solidFill>
                <a:effectLst/>
                <a:latin typeface="Times New Roman" pitchFamily="18" charset="0"/>
                <a:ea typeface="+mj-ea"/>
                <a:cs typeface="Times New Roman" pitchFamily="18" charset="0"/>
              </a:rPr>
              <a:t>Wan, M. (2004). Ethnic diversity and citizenship education in the People’s Republic of China. In J. A. Banks (Ed.), </a:t>
            </a:r>
            <a:r>
              <a:rPr lang="en-GB" altLang="zh-CN" sz="1600" i="1" kern="1200" dirty="0" smtClean="0">
                <a:solidFill>
                  <a:schemeClr val="tx1"/>
                </a:solidFill>
                <a:effectLst/>
                <a:latin typeface="Times New Roman" pitchFamily="18" charset="0"/>
                <a:ea typeface="+mj-ea"/>
                <a:cs typeface="Times New Roman" pitchFamily="18" charset="0"/>
              </a:rPr>
              <a:t>Diversity and citizenship education: Global perspectives</a:t>
            </a:r>
            <a:r>
              <a:rPr lang="en-GB" altLang="zh-CN" sz="1600" kern="1200" dirty="0" smtClean="0">
                <a:solidFill>
                  <a:schemeClr val="tx1"/>
                </a:solidFill>
                <a:effectLst/>
                <a:latin typeface="Times New Roman" pitchFamily="18" charset="0"/>
                <a:ea typeface="+mj-ea"/>
                <a:cs typeface="Times New Roman" pitchFamily="18" charset="0"/>
              </a:rPr>
              <a:t>, 355-74. San Francisco: </a:t>
            </a:r>
            <a:r>
              <a:rPr lang="en-GB" altLang="zh-CN" sz="1600" kern="1200" dirty="0" err="1" smtClean="0">
                <a:solidFill>
                  <a:schemeClr val="tx1"/>
                </a:solidFill>
                <a:effectLst/>
                <a:latin typeface="Times New Roman" pitchFamily="18" charset="0"/>
                <a:ea typeface="+mj-ea"/>
                <a:cs typeface="Times New Roman" pitchFamily="18" charset="0"/>
              </a:rPr>
              <a:t>Jossey</a:t>
            </a:r>
            <a:r>
              <a:rPr lang="en-GB" altLang="zh-CN" sz="1600" kern="1200" dirty="0" smtClean="0">
                <a:solidFill>
                  <a:schemeClr val="tx1"/>
                </a:solidFill>
                <a:effectLst/>
                <a:latin typeface="Times New Roman" pitchFamily="18" charset="0"/>
                <a:ea typeface="+mj-ea"/>
                <a:cs typeface="Times New Roman" pitchFamily="18" charset="0"/>
              </a:rPr>
              <a:t>-Bass.</a:t>
            </a:r>
            <a:endParaRPr lang="zh-CN" altLang="zh-CN" sz="1600" kern="1200" dirty="0" smtClean="0">
              <a:solidFill>
                <a:schemeClr val="tx1"/>
              </a:solidFill>
              <a:effectLst/>
              <a:latin typeface="Times New Roman" pitchFamily="18" charset="0"/>
              <a:ea typeface="+mj-ea"/>
              <a:cs typeface="Times New Roman" pitchFamily="18" charset="0"/>
            </a:endParaRPr>
          </a:p>
          <a:p>
            <a:pPr algn="just"/>
            <a:r>
              <a:rPr lang="en-GB" altLang="zh-CN" sz="1600" kern="1200" dirty="0" smtClean="0">
                <a:solidFill>
                  <a:schemeClr val="tx1"/>
                </a:solidFill>
                <a:effectLst/>
                <a:latin typeface="Times New Roman" pitchFamily="18" charset="0"/>
                <a:ea typeface="+mj-ea"/>
                <a:cs typeface="Times New Roman" pitchFamily="18" charset="0"/>
              </a:rPr>
              <a:t>Wang, J.X. (2005). </a:t>
            </a:r>
            <a:r>
              <a:rPr lang="en-GB" altLang="zh-CN" sz="1600" i="1" u="sng" kern="1200" dirty="0" smtClean="0">
                <a:solidFill>
                  <a:schemeClr val="tx1"/>
                </a:solidFill>
                <a:effectLst/>
                <a:latin typeface="Times New Roman" pitchFamily="18" charset="0"/>
                <a:ea typeface="+mj-ea"/>
                <a:cs typeface="Times New Roman" pitchFamily="18" charset="0"/>
              </a:rPr>
              <a:t>Uyghur Education and Social Order: The Role of Islamic Leadership in the </a:t>
            </a:r>
            <a:r>
              <a:rPr lang="en-GB" altLang="zh-CN" sz="1600" i="1" u="sng" kern="1200" dirty="0" err="1" smtClean="0">
                <a:solidFill>
                  <a:schemeClr val="tx1"/>
                </a:solidFill>
                <a:effectLst/>
                <a:latin typeface="Times New Roman" pitchFamily="18" charset="0"/>
                <a:ea typeface="+mj-ea"/>
                <a:cs typeface="Times New Roman" pitchFamily="18" charset="0"/>
              </a:rPr>
              <a:t>Turpan</a:t>
            </a:r>
            <a:r>
              <a:rPr lang="en-GB" altLang="zh-CN" sz="1600" i="1" u="sng" kern="1200" dirty="0" smtClean="0">
                <a:solidFill>
                  <a:schemeClr val="tx1"/>
                </a:solidFill>
                <a:effectLst/>
                <a:latin typeface="Times New Roman" pitchFamily="18" charset="0"/>
                <a:ea typeface="+mj-ea"/>
                <a:cs typeface="Times New Roman" pitchFamily="18" charset="0"/>
              </a:rPr>
              <a:t> Basin. </a:t>
            </a:r>
            <a:r>
              <a:rPr lang="en-GB" altLang="zh-CN" sz="1600" kern="1200" dirty="0" smtClean="0">
                <a:solidFill>
                  <a:schemeClr val="tx1"/>
                </a:solidFill>
                <a:effectLst/>
                <a:latin typeface="Times New Roman" pitchFamily="18" charset="0"/>
                <a:ea typeface="+mj-ea"/>
                <a:cs typeface="Times New Roman" pitchFamily="18" charset="0"/>
              </a:rPr>
              <a:t>Light, N. </a:t>
            </a:r>
            <a:r>
              <a:rPr lang="en-GB" altLang="zh-CN" sz="1600" i="1" kern="1200" dirty="0" smtClean="0">
                <a:solidFill>
                  <a:schemeClr val="tx1"/>
                </a:solidFill>
                <a:effectLst/>
                <a:latin typeface="Times New Roman" pitchFamily="18" charset="0"/>
                <a:ea typeface="+mj-ea"/>
                <a:cs typeface="Times New Roman" pitchFamily="18" charset="0"/>
              </a:rPr>
              <a:t> China Quarterly</a:t>
            </a:r>
            <a:r>
              <a:rPr lang="en-GB" altLang="zh-CN" sz="1600" kern="1200" dirty="0" smtClean="0">
                <a:solidFill>
                  <a:schemeClr val="tx1"/>
                </a:solidFill>
                <a:effectLst/>
                <a:latin typeface="Times New Roman" pitchFamily="18" charset="0"/>
                <a:ea typeface="+mj-ea"/>
                <a:cs typeface="Times New Roman" pitchFamily="18" charset="0"/>
              </a:rPr>
              <a:t>. London: School of Oriental &amp; African Studies, University of London.</a:t>
            </a:r>
            <a:endParaRPr lang="zh-CN" altLang="zh-CN" sz="1600" kern="1200" dirty="0" smtClean="0">
              <a:solidFill>
                <a:schemeClr val="tx1"/>
              </a:solidFill>
              <a:effectLst/>
              <a:latin typeface="Times New Roman" pitchFamily="18" charset="0"/>
              <a:ea typeface="+mj-ea"/>
              <a:cs typeface="Times New Roman" pitchFamily="18" charset="0"/>
            </a:endParaRPr>
          </a:p>
          <a:p>
            <a:pPr algn="just"/>
            <a:r>
              <a:rPr lang="en-GB" altLang="zh-CN" sz="1600" i="1" kern="1200" dirty="0" err="1" smtClean="0">
                <a:solidFill>
                  <a:schemeClr val="tx1"/>
                </a:solidFill>
                <a:effectLst/>
                <a:latin typeface="Times New Roman" pitchFamily="18" charset="0"/>
                <a:ea typeface="+mj-ea"/>
                <a:cs typeface="Times New Roman" pitchFamily="18" charset="0"/>
              </a:rPr>
              <a:t>Zhonghua</a:t>
            </a:r>
            <a:r>
              <a:rPr lang="en-GB" altLang="zh-CN" sz="1600" i="1" kern="1200" dirty="0" smtClean="0">
                <a:solidFill>
                  <a:schemeClr val="tx1"/>
                </a:solidFill>
                <a:effectLst/>
                <a:latin typeface="Times New Roman" pitchFamily="18" charset="0"/>
                <a:ea typeface="+mj-ea"/>
                <a:cs typeface="Times New Roman" pitchFamily="18" charset="0"/>
              </a:rPr>
              <a:t> </a:t>
            </a:r>
            <a:r>
              <a:rPr lang="en-GB" altLang="zh-CN" sz="1600" i="1" kern="1200" dirty="0" err="1" smtClean="0">
                <a:solidFill>
                  <a:schemeClr val="tx1"/>
                </a:solidFill>
                <a:effectLst/>
                <a:latin typeface="Times New Roman" pitchFamily="18" charset="0"/>
                <a:ea typeface="+mj-ea"/>
                <a:cs typeface="Times New Roman" pitchFamily="18" charset="0"/>
              </a:rPr>
              <a:t>Renmin</a:t>
            </a:r>
            <a:r>
              <a:rPr lang="en-GB" altLang="zh-CN" sz="1600" i="1" kern="1200" dirty="0" smtClean="0">
                <a:solidFill>
                  <a:schemeClr val="tx1"/>
                </a:solidFill>
                <a:effectLst/>
                <a:latin typeface="Times New Roman" pitchFamily="18" charset="0"/>
                <a:ea typeface="+mj-ea"/>
                <a:cs typeface="Times New Roman" pitchFamily="18" charset="0"/>
              </a:rPr>
              <a:t> </a:t>
            </a:r>
            <a:r>
              <a:rPr lang="en-GB" altLang="zh-CN" sz="1600" i="1" kern="1200" dirty="0" err="1" smtClean="0">
                <a:solidFill>
                  <a:schemeClr val="tx1"/>
                </a:solidFill>
                <a:effectLst/>
                <a:latin typeface="Times New Roman" pitchFamily="18" charset="0"/>
                <a:ea typeface="+mj-ea"/>
                <a:cs typeface="Times New Roman" pitchFamily="18" charset="0"/>
              </a:rPr>
              <a:t>Gongheguo</a:t>
            </a:r>
            <a:r>
              <a:rPr lang="en-GB" altLang="zh-CN" sz="1600" i="1" kern="1200" dirty="0" smtClean="0">
                <a:solidFill>
                  <a:schemeClr val="tx1"/>
                </a:solidFill>
                <a:effectLst/>
                <a:latin typeface="Times New Roman" pitchFamily="18" charset="0"/>
                <a:ea typeface="+mj-ea"/>
                <a:cs typeface="Times New Roman" pitchFamily="18" charset="0"/>
              </a:rPr>
              <a:t> </a:t>
            </a:r>
            <a:r>
              <a:rPr lang="en-GB" altLang="zh-CN" sz="1600" i="1" kern="1200" dirty="0" err="1" smtClean="0">
                <a:solidFill>
                  <a:schemeClr val="tx1"/>
                </a:solidFill>
                <a:effectLst/>
                <a:latin typeface="Times New Roman" pitchFamily="18" charset="0"/>
                <a:ea typeface="+mj-ea"/>
                <a:cs typeface="Times New Roman" pitchFamily="18" charset="0"/>
              </a:rPr>
              <a:t>minzu</a:t>
            </a:r>
            <a:r>
              <a:rPr lang="en-GB" altLang="zh-CN" sz="1600" i="1" kern="1200" dirty="0" smtClean="0">
                <a:solidFill>
                  <a:schemeClr val="tx1"/>
                </a:solidFill>
                <a:effectLst/>
                <a:latin typeface="Times New Roman" pitchFamily="18" charset="0"/>
                <a:ea typeface="+mj-ea"/>
                <a:cs typeface="Times New Roman" pitchFamily="18" charset="0"/>
              </a:rPr>
              <a:t> </a:t>
            </a:r>
            <a:r>
              <a:rPr lang="en-GB" altLang="zh-CN" sz="1600" i="1" kern="1200" dirty="0" err="1" smtClean="0">
                <a:solidFill>
                  <a:schemeClr val="tx1"/>
                </a:solidFill>
                <a:effectLst/>
                <a:latin typeface="Times New Roman" pitchFamily="18" charset="0"/>
                <a:ea typeface="+mj-ea"/>
                <a:cs typeface="Times New Roman" pitchFamily="18" charset="0"/>
              </a:rPr>
              <a:t>quyu</a:t>
            </a:r>
            <a:r>
              <a:rPr lang="en-GB" altLang="zh-CN" sz="1600" i="1" kern="1200" dirty="0" smtClean="0">
                <a:solidFill>
                  <a:schemeClr val="tx1"/>
                </a:solidFill>
                <a:effectLst/>
                <a:latin typeface="Times New Roman" pitchFamily="18" charset="0"/>
                <a:ea typeface="+mj-ea"/>
                <a:cs typeface="Times New Roman" pitchFamily="18" charset="0"/>
              </a:rPr>
              <a:t> </a:t>
            </a:r>
            <a:r>
              <a:rPr lang="en-GB" altLang="zh-CN" sz="1600" i="1" kern="1200" dirty="0" err="1" smtClean="0">
                <a:solidFill>
                  <a:schemeClr val="tx1"/>
                </a:solidFill>
                <a:effectLst/>
                <a:latin typeface="Times New Roman" pitchFamily="18" charset="0"/>
                <a:ea typeface="+mj-ea"/>
                <a:cs typeface="Times New Roman" pitchFamily="18" charset="0"/>
              </a:rPr>
              <a:t>zizhifa</a:t>
            </a:r>
            <a:r>
              <a:rPr lang="en-GB" altLang="zh-CN" sz="1600" i="1" kern="1200" dirty="0" smtClean="0">
                <a:solidFill>
                  <a:schemeClr val="tx1"/>
                </a:solidFill>
                <a:effectLst/>
                <a:latin typeface="Times New Roman" pitchFamily="18" charset="0"/>
                <a:ea typeface="+mj-ea"/>
                <a:cs typeface="Times New Roman" pitchFamily="18" charset="0"/>
              </a:rPr>
              <a:t> / Law of the People’s Republic of China on Regional Autonomy</a:t>
            </a:r>
            <a:r>
              <a:rPr lang="en-GB" altLang="zh-CN" sz="1600" kern="1200" dirty="0" smtClean="0">
                <a:solidFill>
                  <a:schemeClr val="tx1"/>
                </a:solidFill>
                <a:effectLst/>
                <a:latin typeface="Times New Roman" pitchFamily="18" charset="0"/>
                <a:ea typeface="+mj-ea"/>
                <a:cs typeface="Times New Roman" pitchFamily="18" charset="0"/>
              </a:rPr>
              <a:t>.</a:t>
            </a:r>
            <a:r>
              <a:rPr lang="en-GB" altLang="zh-CN" sz="1600" i="1" kern="1200" dirty="0" smtClean="0">
                <a:solidFill>
                  <a:schemeClr val="tx1"/>
                </a:solidFill>
                <a:effectLst/>
                <a:latin typeface="Times New Roman" pitchFamily="18" charset="0"/>
                <a:ea typeface="+mj-ea"/>
                <a:cs typeface="Times New Roman" pitchFamily="18" charset="0"/>
              </a:rPr>
              <a:t> </a:t>
            </a:r>
            <a:r>
              <a:rPr lang="en-GB" altLang="zh-CN" sz="1600" kern="1200" dirty="0" smtClean="0">
                <a:solidFill>
                  <a:schemeClr val="tx1"/>
                </a:solidFill>
                <a:effectLst/>
                <a:latin typeface="Times New Roman" pitchFamily="18" charset="0"/>
                <a:ea typeface="+mj-ea"/>
                <a:cs typeface="Times New Roman" pitchFamily="18" charset="0"/>
              </a:rPr>
              <a:t>Beijing: </a:t>
            </a:r>
            <a:r>
              <a:rPr lang="en-GB" altLang="zh-CN" sz="1600" kern="1200" dirty="0" err="1" smtClean="0">
                <a:solidFill>
                  <a:schemeClr val="tx1"/>
                </a:solidFill>
                <a:effectLst/>
                <a:latin typeface="Times New Roman" pitchFamily="18" charset="0"/>
                <a:ea typeface="+mj-ea"/>
                <a:cs typeface="Times New Roman" pitchFamily="18" charset="0"/>
              </a:rPr>
              <a:t>Minzu</a:t>
            </a:r>
            <a:r>
              <a:rPr lang="en-GB" altLang="zh-CN" sz="1600" kern="1200" dirty="0" smtClean="0">
                <a:solidFill>
                  <a:schemeClr val="tx1"/>
                </a:solidFill>
                <a:effectLst/>
                <a:latin typeface="Times New Roman" pitchFamily="18" charset="0"/>
                <a:ea typeface="+mj-ea"/>
                <a:cs typeface="Times New Roman" pitchFamily="18" charset="0"/>
              </a:rPr>
              <a:t> Publishing House.</a:t>
            </a:r>
            <a:endParaRPr lang="zh-CN" altLang="zh-CN" sz="1600" kern="1200" dirty="0" smtClean="0">
              <a:solidFill>
                <a:schemeClr val="tx1"/>
              </a:solidFill>
              <a:effectLst/>
              <a:latin typeface="Times New Roman" pitchFamily="18" charset="0"/>
              <a:ea typeface="+mj-ea"/>
              <a:cs typeface="Times New Roman" pitchFamily="18" charset="0"/>
            </a:endParaRPr>
          </a:p>
          <a:p>
            <a:pPr algn="just"/>
            <a:r>
              <a:rPr lang="en-US" altLang="zh-CN" sz="1600" kern="1200" dirty="0" smtClean="0">
                <a:solidFill>
                  <a:schemeClr val="tx1"/>
                </a:solidFill>
                <a:effectLst/>
                <a:latin typeface="Times New Roman" pitchFamily="18" charset="0"/>
                <a:ea typeface="+mj-ea"/>
                <a:cs typeface="Times New Roman" pitchFamily="18" charset="0"/>
              </a:rPr>
              <a:t>Zhou, M. (1999). The official national language and language attitudes of three ethnic minority groups in China. </a:t>
            </a:r>
            <a:r>
              <a:rPr lang="en-US" altLang="zh-CN" sz="1600" i="1" kern="1200" dirty="0" smtClean="0">
                <a:solidFill>
                  <a:schemeClr val="tx1"/>
                </a:solidFill>
                <a:effectLst/>
                <a:latin typeface="Times New Roman" pitchFamily="18" charset="0"/>
                <a:ea typeface="+mj-ea"/>
                <a:cs typeface="Times New Roman" pitchFamily="18" charset="0"/>
              </a:rPr>
              <a:t>Language Problems and Language Planning</a:t>
            </a:r>
            <a:r>
              <a:rPr lang="en-US" altLang="zh-CN" sz="1600" kern="1200" dirty="0" smtClean="0">
                <a:solidFill>
                  <a:schemeClr val="tx1"/>
                </a:solidFill>
                <a:effectLst/>
                <a:latin typeface="Times New Roman" pitchFamily="18" charset="0"/>
                <a:ea typeface="+mj-ea"/>
                <a:cs typeface="Times New Roman" pitchFamily="18" charset="0"/>
              </a:rPr>
              <a:t>, 23(2), 157-174.</a:t>
            </a:r>
            <a:endParaRPr lang="zh-CN" altLang="zh-CN" sz="1600" kern="1200" dirty="0" smtClean="0">
              <a:solidFill>
                <a:schemeClr val="tx1"/>
              </a:solidFill>
              <a:effectLst/>
              <a:latin typeface="Times New Roman" pitchFamily="18" charset="0"/>
              <a:ea typeface="+mj-ea"/>
              <a:cs typeface="Times New Roman" pitchFamily="18" charset="0"/>
            </a:endParaRPr>
          </a:p>
          <a:p>
            <a:pPr algn="just"/>
            <a:r>
              <a:rPr lang="en-US" altLang="zh-CN" sz="1600" kern="1200" dirty="0" smtClean="0">
                <a:solidFill>
                  <a:schemeClr val="tx1"/>
                </a:solidFill>
                <a:effectLst/>
                <a:latin typeface="Times New Roman" pitchFamily="18" charset="0"/>
                <a:ea typeface="+mj-ea"/>
                <a:cs typeface="Times New Roman" pitchFamily="18" charset="0"/>
              </a:rPr>
              <a:t>Zhou, M. (2000). Language policy and illiteracy in ethnic minority communities in China. </a:t>
            </a:r>
            <a:r>
              <a:rPr lang="en-US" altLang="zh-CN" sz="1600" i="1" kern="1200" dirty="0" smtClean="0">
                <a:solidFill>
                  <a:schemeClr val="tx1"/>
                </a:solidFill>
                <a:effectLst/>
                <a:latin typeface="Times New Roman" pitchFamily="18" charset="0"/>
                <a:ea typeface="+mj-ea"/>
                <a:cs typeface="Times New Roman" pitchFamily="18" charset="0"/>
              </a:rPr>
              <a:t>Journal of Multilingual and Multicultural Development</a:t>
            </a:r>
            <a:r>
              <a:rPr lang="en-US" altLang="zh-CN" sz="1600" kern="1200" dirty="0" smtClean="0">
                <a:solidFill>
                  <a:schemeClr val="tx1"/>
                </a:solidFill>
                <a:effectLst/>
                <a:latin typeface="Times New Roman" pitchFamily="18" charset="0"/>
                <a:ea typeface="+mj-ea"/>
                <a:cs typeface="Times New Roman" pitchFamily="18" charset="0"/>
              </a:rPr>
              <a:t>, 21(2), 129-148.</a:t>
            </a:r>
            <a:endParaRPr lang="zh-CN" altLang="zh-CN" sz="1600" kern="1200" dirty="0" smtClean="0">
              <a:solidFill>
                <a:schemeClr val="tx1"/>
              </a:solidFill>
              <a:effectLst/>
              <a:latin typeface="Times New Roman" pitchFamily="18" charset="0"/>
              <a:ea typeface="+mj-ea"/>
              <a:cs typeface="Times New Roman" pitchFamily="18" charset="0"/>
            </a:endParaRPr>
          </a:p>
          <a:p>
            <a:pPr algn="just"/>
            <a:r>
              <a:rPr lang="en-US" altLang="zh-CN" sz="1600" kern="1200" dirty="0" smtClean="0">
                <a:solidFill>
                  <a:schemeClr val="tx1"/>
                </a:solidFill>
                <a:effectLst/>
                <a:latin typeface="Times New Roman" pitchFamily="18" charset="0"/>
                <a:ea typeface="+mj-ea"/>
                <a:cs typeface="Times New Roman" pitchFamily="18" charset="0"/>
              </a:rPr>
              <a:t>Zhou, M.L. (2003). </a:t>
            </a:r>
            <a:r>
              <a:rPr lang="en-US" altLang="zh-CN" sz="1600" i="1" kern="1200" dirty="0" smtClean="0">
                <a:solidFill>
                  <a:schemeClr val="tx1"/>
                </a:solidFill>
                <a:effectLst/>
                <a:latin typeface="Times New Roman" pitchFamily="18" charset="0"/>
                <a:ea typeface="+mj-ea"/>
                <a:cs typeface="Times New Roman" pitchFamily="18" charset="0"/>
              </a:rPr>
              <a:t>Multilingualism in China: The Politics of Writing Reforms for Minority Languages 1949-2002. </a:t>
            </a:r>
            <a:r>
              <a:rPr lang="en-US" altLang="zh-CN" sz="1600" kern="1200" dirty="0" smtClean="0">
                <a:solidFill>
                  <a:schemeClr val="tx1"/>
                </a:solidFill>
                <a:effectLst/>
                <a:latin typeface="Times New Roman" pitchFamily="18" charset="0"/>
                <a:ea typeface="+mj-ea"/>
                <a:cs typeface="Times New Roman" pitchFamily="18" charset="0"/>
              </a:rPr>
              <a:t>Berlin &amp; New York: Mouton de </a:t>
            </a:r>
            <a:r>
              <a:rPr lang="en-US" altLang="zh-CN" sz="1600" kern="1200" dirty="0" err="1" smtClean="0">
                <a:solidFill>
                  <a:schemeClr val="tx1"/>
                </a:solidFill>
                <a:effectLst/>
                <a:latin typeface="Times New Roman" pitchFamily="18" charset="0"/>
                <a:ea typeface="+mj-ea"/>
                <a:cs typeface="Times New Roman" pitchFamily="18" charset="0"/>
              </a:rPr>
              <a:t>Gruyter</a:t>
            </a:r>
            <a:r>
              <a:rPr lang="en-US" altLang="zh-CN" sz="1600" kern="1200" dirty="0" smtClean="0">
                <a:solidFill>
                  <a:schemeClr val="tx1"/>
                </a:solidFill>
                <a:effectLst/>
                <a:latin typeface="Times New Roman" pitchFamily="18" charset="0"/>
                <a:ea typeface="+mj-ea"/>
                <a:cs typeface="Times New Roman" pitchFamily="18" charset="0"/>
              </a:rPr>
              <a:t>.</a:t>
            </a:r>
            <a:endParaRPr lang="zh-CN" altLang="zh-CN" sz="1600" kern="1200" dirty="0" smtClean="0">
              <a:solidFill>
                <a:schemeClr val="tx1"/>
              </a:solidFill>
              <a:effectLst/>
              <a:latin typeface="Times New Roman" pitchFamily="18" charset="0"/>
              <a:ea typeface="+mj-ea"/>
              <a:cs typeface="Times New Roman" pitchFamily="18" charset="0"/>
            </a:endParaRPr>
          </a:p>
          <a:p>
            <a:pPr algn="just"/>
            <a:r>
              <a:rPr lang="en-US" altLang="zh-CN" sz="1600" kern="1200" dirty="0" smtClean="0">
                <a:solidFill>
                  <a:schemeClr val="tx1"/>
                </a:solidFill>
                <a:effectLst/>
                <a:latin typeface="Times New Roman" pitchFamily="18" charset="0"/>
                <a:ea typeface="+mj-ea"/>
                <a:cs typeface="Times New Roman" pitchFamily="18" charset="0"/>
              </a:rPr>
              <a:t>Zhou, M. (2004). Minority language policy in China: Equality in theory and inequality in practice. In M. Zhou &amp; H. Sun (Eds.), </a:t>
            </a:r>
            <a:r>
              <a:rPr lang="en-US" altLang="zh-CN" sz="1600" i="1" kern="1200" dirty="0" smtClean="0">
                <a:solidFill>
                  <a:schemeClr val="tx1"/>
                </a:solidFill>
                <a:effectLst/>
                <a:latin typeface="Times New Roman" pitchFamily="18" charset="0"/>
                <a:ea typeface="+mj-ea"/>
                <a:cs typeface="Times New Roman" pitchFamily="18" charset="0"/>
              </a:rPr>
              <a:t>Language policy in the People’s Republic of China: Theory and practice since 1949</a:t>
            </a:r>
            <a:r>
              <a:rPr lang="en-US" altLang="zh-CN" sz="1600" kern="1200" dirty="0" smtClean="0">
                <a:solidFill>
                  <a:schemeClr val="tx1"/>
                </a:solidFill>
                <a:effectLst/>
                <a:latin typeface="Times New Roman" pitchFamily="18" charset="0"/>
                <a:ea typeface="+mj-ea"/>
                <a:cs typeface="Times New Roman" pitchFamily="18" charset="0"/>
              </a:rPr>
              <a:t>, 71-95. Boston: Kluwer Academic Publishers.</a:t>
            </a:r>
            <a:endParaRPr lang="zh-CN" altLang="zh-CN" sz="1600" kern="1200" dirty="0" smtClean="0">
              <a:solidFill>
                <a:schemeClr val="tx1"/>
              </a:solidFill>
              <a:effectLst/>
              <a:latin typeface="Times New Roman" pitchFamily="18" charset="0"/>
              <a:ea typeface="+mj-ea"/>
              <a:cs typeface="Times New Roman" pitchFamily="18" charset="0"/>
            </a:endParaRPr>
          </a:p>
          <a:p>
            <a:pPr algn="just"/>
            <a:r>
              <a:rPr lang="en-GB" altLang="zh-CN" sz="2400" kern="1200" dirty="0" smtClean="0">
                <a:solidFill>
                  <a:schemeClr val="tx1"/>
                </a:solidFill>
                <a:effectLst/>
                <a:latin typeface="Times New Roman" pitchFamily="18" charset="0"/>
                <a:ea typeface="+mj-ea"/>
                <a:cs typeface="Times New Roman" pitchFamily="18" charset="0"/>
              </a:rPr>
              <a:t> </a:t>
            </a:r>
            <a:endParaRPr lang="zh-CN" altLang="zh-CN" sz="2400" kern="1200" dirty="0" smtClean="0">
              <a:solidFill>
                <a:schemeClr val="tx1"/>
              </a:solidFill>
              <a:effectLst/>
              <a:latin typeface="Times New Roman" pitchFamily="18" charset="0"/>
              <a:ea typeface="+mj-ea"/>
              <a:cs typeface="Times New Roman" pitchFamily="18" charset="0"/>
            </a:endParaRPr>
          </a:p>
          <a:p>
            <a:endParaRPr lang="zh-CN" altLang="en-US" dirty="0"/>
          </a:p>
        </p:txBody>
      </p:sp>
    </p:spTree>
    <p:extLst>
      <p:ext uri="{BB962C8B-B14F-4D97-AF65-F5344CB8AC3E}">
        <p14:creationId xmlns:p14="http://schemas.microsoft.com/office/powerpoint/2010/main" val="829953000"/>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206</TotalTime>
  <Words>508</Words>
  <Application>Microsoft Macintosh PowerPoint</Application>
  <PresentationFormat>全屏显示(4:3)</PresentationFormat>
  <Paragraphs>86</Paragraphs>
  <Slides>22</Slides>
  <Notes>0</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Office 主题​​</vt:lpstr>
      <vt:lpstr>Re-looking at the THREE EXAPLES from Xinjiang:  what do you think? Wang Ping    Ed. D Candidate School of education, the University of Nottingham, Ningbo zx6515253@nottingham.edu.cn</vt:lpstr>
      <vt:lpstr>   Outline       I. Introduction: geographical + historical          II. Examples from Xinjiang           III. Viewpoints from researchers                           IV. Possible outlet</vt:lpstr>
      <vt:lpstr>    I. Introduction Xinjiang Uyghur Autonomous Region is located in the north-western part of China and covers one-sixth of China’s total territory.  It is geographically the largest regional administrative province in China, bordering with Afghanistan, India, Kazakhstan, Pakistan, Russia and Tajikistan etc.   The most populous minority ethnic group in Xinjiang are the Uygurs, and they number 10.2 million (2012 census).  As of 2014, approximately 46.23% of the Xinjiang’s population is of Uyghur ethnicity.  Han people in Xinjiang occupy 40.06 percent of the population. 13.7 percent of much less are populous ethnic groups living in Xinjiang, most of whom are Muslims.</vt:lpstr>
      <vt:lpstr> Uyghur is a language spoken by about 10.6 million people in Xinjiang, and is an official language of this region along with Mandarin Chinese.  It belongs to the south-eastern branch of the Turkic language family.    In addition to the Uyghur inhabitants of Xinjiang, Uyghur language is also spoken by a significant number of people in Kazakhstan, Uzbekistan, Afghanistan and Mongolia. </vt:lpstr>
      <vt:lpstr>   Some historical  points:   1951  The first national conference on minority languages:   ●  Subject courses taught in minority areas must be instructed through the medium of minority languages;   ●  Chinese course offerings is to be determined by local communities.</vt:lpstr>
      <vt:lpstr> 1966-1976:  The Chinese Cultural Revolutionary years, the use of minority languages was discouraged, which had a devastating impact on education in Xinjiang.</vt:lpstr>
      <vt:lpstr>  1977-2001:  A new type of classrooms was added to universities, called “min kao han”, in Xinjiang.  Students enrolled in such a class were minority students who studied in Han schools or classrooms up to the completion of high schools.  All courses were taught in Mandarin for those “min kao han” students.</vt:lpstr>
      <vt:lpstr>II. New century, new changes: some examples  Example One  In May 2002, Xinjiang University would no longer offer courses through the medium of Uyghur language, and this change was implemented in September 2002.   Uyghur students were required to spend the first year at the university studying Mandarin Chinese only as before, and then take the Chinese language qualification tests as an out-and-out inevitability.</vt:lpstr>
      <vt:lpstr>   Example Two:   From September 2005, in Uyghur schools, teaching should be conducted in Chinese language as much as possible and some small towns and counties, where conditions are ripe, must start teaching Chinese to first-grade ethnic minority students in primary schools;   Ethnic minority schools must be merged with ethnic Han schools by 2014; and that the language of instruction must be changed to Chinese. </vt:lpstr>
      <vt:lpstr>   Example Three:   “Summary of Xinjiang mid-term and long-term education plan for gathering inputs” (《新疆中长期教育规划纲要征意见, 第四 章双语教育, (十四) 大力普及双语教育》, (2010)):      “Until 2012, a bilingual education system will be implemented in most places for the minority pre-school age children who are 4-5 years old. Mandarin is used as the main language of instruction, and mother tongues of minorities are used as a supplemental language; the use of the national common language as the language of instruction in minority elementary and middle schools will be sped up; and the minority mother tongue alphabets are taught as separate courses.        By 2015, the implementation of a bilingual education system will be almost completed.        By 2020, a level is reached in which all minority students will achieve almost complete proficiency in national common language and use it in reality.” </vt:lpstr>
      <vt:lpstr>   III. Viewpoints from researchers   Zhou (2001b: 147) , “In every country, an education in one’s native language is often taken for granted by the majority.”  If an alien dominant language is used as the primary or only medium of instruction for minority language speakers, their language is unlikely to survive because they are unlikely to pass on their mother tongue to their children and grandchildren (McCarty, Skutnabb-Kangas &amp; Magga, 2008: 300-301).    As is described in Example Three, the Uyghur children are now faced with such a condition starting from the ages of pre-school and kindergarten.  </vt:lpstr>
      <vt:lpstr>From Bangkok office (www.asiapacificmle.net )</vt:lpstr>
      <vt:lpstr> Example One clearly shows us the shift of instruction language in higher education in Xinjiang. “This shift to university teaching in Chinese was crucial given the written and spoken ‘language deficits’ in Uyghur students, which often resulted in their falling behind their Han Chinese classmates” (Dwyer, 2005).    Some of the scholars propose an explanation for the shift.  For instance, Duan (2004: 22) maintains, “The lack of job prospects for Uyghur students is the most compelling reason for students to learn exclusively in Chinese”. Feng (2012:3803) seems to further the viewpoint of Duan, “Economic power of a language is often used as the rational to water down … if not ignore, the role of the minority languages with only a few exceptions.” </vt:lpstr>
      <vt:lpstr> I argue that replacing Uyghur language with Mandarin in all levels of educational institutions in Xinjiang is not fully justified by the economic benefits.   As a matter of fact, the current tendency in Xinjiang is continually warranted by the economic benefits of using Mandarin Chinese. But the critical issue is whether using Uyghur language would hinder the advancement of Uyghur people. </vt:lpstr>
      <vt:lpstr> When considering the above examples, I cannot stop but question why what is pursued in Xinjiang is also completely different from the bilingual system carried out in Yanbian Korean Autonomous Prefecture, which is said to be a successful example by Feng (2005, 2009, 2010, 2011, 2012).   The general aim of bilingual education in Yanbian Area is to place great emphasis on the native language and strengthen Chinese in a gradual manner (Feng, 2005, 2009)。  </vt:lpstr>
      <vt:lpstr>   Feng (2012) illustrates the focal point that this kind of contention has both political and cultural consequences.   Tsung gathered another set of data by carrying out interviews and group discussions in one urban joint Han and Uyghur schools and in a pure Uyghur rural primary school. The data showed that all the school subjects were taught in Mandarin by Uyghur teachers.  Her data from the parental side showed a sharp urban-rural divide, with the recognition of the value of Mandarin Chinese by the urban-area parents, while “parents in rural areas said that they would choose for their children to be educated in Uyghur schools” (Tsung, 2009: 141). </vt:lpstr>
      <vt:lpstr>  According to Modiano (2001) and Halliday (1990), ecology of language and culture, like the movement for ecology of the environment, will emerge as one of the primary challenge in our times. </vt:lpstr>
      <vt:lpstr>  Colin Baker (2001:281; 2011) sums up the importance of ecological diversity in his review of Skutnabb-Kangas （2000),   “Ecological diversity is essential for long-term planetary survival. Diversity contains the potential for adaptation. Uniformity can endanger a species by providing inflexibility and inadaptability. In the language of ecology, the strongest ecosystems are those that are the most diverse. …. Our success on this planet has been due to an ability to adapt to different kinds of environment over thousands of years. Such ability is born out of diversity. Thus language and cultural diversity maximises chances of human success and adaptability. ”   Biocultural diversity is thus essential for long-term planetary survival because it enhances creativity and adaptability and thus stability. </vt:lpstr>
      <vt:lpstr> IV. Possible outlets  Personally, I envisage a balanced ecology of languages as a lingua scape where interaction between users of languages does not allow one or a few to spread at the cost of others and where diversity is maintained for the long-term survival of humankind.   It does not unavoidably mean protecting languages in the national and international framework of Language Rights conventions or conventions on the basis of “language-as-right”, or from impact from other languages, but it means that safeguarding languages from becoming extinct is just as important as the protection of environment in a world-wide scale! </vt:lpstr>
      <vt:lpstr>   Acknowledgement   I am grateful to Professor Anwei Feng,  Dr. John Lowe, and Dr. Tove Skutnabb-Kangas for useful discussions, feedback and editing of this article.    </vt:lpstr>
      <vt:lpstr> References   Bovingdon, G. (2010). The Uyghurs: Strangers in Their Own Land. New York: Columbia UP. Breziger, B. (2010). From Maastricht to Lisbon. The Development of Language Legislation in Cummins, J. (2000). Language power and pedagogy: Bilingual children in the crossfire. Clevedon: Multilingual Matters. Crystal, D. (2000). Language Death. Cambridge: Cambridge University Press. Cummins, J. (1989). Empowering minority students. Sacramento, CA: California Association for Bilingual Education. Cummins, J. (2000). Language, Power and Pedagogy: Bilingual Children in the Crossfire. Clevedon, UK: Multilingual Matters. Dillon, M. Uyghur Language and Culture under Threat in Xinjiang. http://old.cacianalyst.org/?q=node/127. Duan, X. (2004). Chinese Minority Education Enters a ‘New Era’. Academe, (4). 24-27. Feng, A.W. (2005). Bilingualism for the Minority or for the Majority? An Evaluative Analysis of Parallel Conceptions in China. International Journal of Bilingualism and Bilingual Education 8 (6), 529-551. Feng, A.W. &amp; Sunuodula M. (2009). Analysing minority language education policy process in China in its entirety. International Journal of Bilingual Education and Bilingualism. 12, (6), 685-704.  Feng, A.W. (2010). Book Review: Minority Languages, Education and Communities in China by Linda Tsung (2009), Hampshire, UK: Palgrave Macmillan. Language, Culture and Curriculum, 23(3), 277-280.  Feng, A.W. &amp; Adamson, B. (2011). Trilingual education in minority regions of China. Comparative Education Bulletin, 13, 47-52.  Feng, A.W. (2012). Bilingual and multilingual education in China. In C.A. Chapelle (ed.) Encyclopedia of Applied Linguistics. 3801-3809. Oxford: Blackwell Publishing Ltd. </vt:lpstr>
      <vt:lpstr> Turi, J.-G. (1994). Typology of language legislation. In Skutnabb-Kangas, T. &amp; Phillipson, R. (eds). Linguistic Human Rights. Overcoming Linguistic Discrimination.. Berlin &amp; New York: Mouton de Gruyter, 111-119. Wan, M. (2004). Ethnic diversity and citizenship education in the People’s Republic of China. In J. A. Banks (Ed.), Diversity and citizenship education: Global perspectives, 355-74. San Francisco: Jossey-Bass. Wang, J.X. (2005). Uyghur Education and Social Order: The Role of Islamic Leadership in the Turpan Basin. Light, N.  China Quarterly. London: School of Oriental &amp; African Studies, University of London. Zhonghua Renmin Gongheguo minzu quyu zizhifa / Law of the People’s Republic of China on Regional Autonomy. Beijing: Minzu Publishing House. Zhou, M. (1999). The official national language and language attitudes of three ethnic minority groups in China. Language Problems and Language Planning, 23(2), 157-174. Zhou, M. (2000). Language policy and illiteracy in ethnic minority communities in China. Journal of Multilingual and Multicultural Development, 21(2), 129-148. Zhou, M.L. (2003). Multilingualism in China: The Politics of Writing Reforms for Minority Languages 1949-2002. Berlin &amp; New York: Mouton de Gruyter. Zhou, M. (2004). Minority language policy in China: Equality in theory and inequality in practice. In M. Zhou &amp; H. Sun (Eds.), Language policy in the People’s Republic of China: Theory and practice since 1949, 71-95. Boston: Kluwer Academic Publishers.   </vt:lpstr>
    </vt:vector>
  </TitlesOfParts>
  <Company>微软中国</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Facing the Bilingual Education in Xinjiang: Language diversity and language ecology?</dc:title>
  <dc:creator>微软用户</dc:creator>
  <cp:lastModifiedBy>王平 wang</cp:lastModifiedBy>
  <cp:revision>119</cp:revision>
  <dcterms:created xsi:type="dcterms:W3CDTF">2014-11-27T05:43:28Z</dcterms:created>
  <dcterms:modified xsi:type="dcterms:W3CDTF">2014-12-04T11:51:18Z</dcterms:modified>
</cp:coreProperties>
</file>