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6"/>
  </p:notesMasterIdLst>
  <p:handoutMasterIdLst>
    <p:handoutMasterId r:id="rId27"/>
  </p:handoutMasterIdLst>
  <p:sldIdLst>
    <p:sldId id="257" r:id="rId3"/>
    <p:sldId id="263" r:id="rId4"/>
    <p:sldId id="275" r:id="rId5"/>
    <p:sldId id="262" r:id="rId6"/>
    <p:sldId id="272" r:id="rId7"/>
    <p:sldId id="267" r:id="rId8"/>
    <p:sldId id="276" r:id="rId9"/>
    <p:sldId id="277" r:id="rId10"/>
    <p:sldId id="270" r:id="rId11"/>
    <p:sldId id="278" r:id="rId12"/>
    <p:sldId id="280" r:id="rId13"/>
    <p:sldId id="279" r:id="rId14"/>
    <p:sldId id="281" r:id="rId15"/>
    <p:sldId id="282" r:id="rId16"/>
    <p:sldId id="285" r:id="rId17"/>
    <p:sldId id="286" r:id="rId18"/>
    <p:sldId id="287" r:id="rId19"/>
    <p:sldId id="288" r:id="rId20"/>
    <p:sldId id="289" r:id="rId21"/>
    <p:sldId id="290" r:id="rId22"/>
    <p:sldId id="283" r:id="rId23"/>
    <p:sldId id="291" r:id="rId24"/>
    <p:sldId id="29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9A5315"/>
    <a:srgbClr val="D7E9FA"/>
    <a:srgbClr val="CCFFCC"/>
    <a:srgbClr val="D7FFC9"/>
    <a:srgbClr val="CCFF99"/>
    <a:srgbClr val="99FF99"/>
    <a:srgbClr val="99FFCC"/>
    <a:srgbClr val="B688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17" autoAdjust="0"/>
  </p:normalViewPr>
  <p:slideViewPr>
    <p:cSldViewPr snapToGrid="0">
      <p:cViewPr varScale="1">
        <p:scale>
          <a:sx n="81" d="100"/>
          <a:sy n="81" d="100"/>
        </p:scale>
        <p:origin x="-78" y="-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3D640C-A009-4063-B507-62E04EBB0D1D}" type="doc">
      <dgm:prSet loTypeId="urn:microsoft.com/office/officeart/2005/8/layout/vProcess5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zh-HK" altLang="en-US"/>
        </a:p>
      </dgm:t>
    </dgm:pt>
    <dgm:pt modelId="{D9B48D78-5373-4F2E-80B6-6D4328D770BA}">
      <dgm:prSet custT="1"/>
      <dgm:spPr>
        <a:ln w="25400">
          <a:solidFill>
            <a:srgbClr val="FF0000"/>
          </a:solidFill>
        </a:ln>
      </dgm:spPr>
      <dgm:t>
        <a:bodyPr/>
        <a:lstStyle/>
        <a:p>
          <a:pPr rtl="0"/>
          <a:r>
            <a:rPr lang="zh-TW" sz="2400" dirty="0" smtClean="0"/>
            <a:t>每組一張角色卡</a:t>
          </a:r>
          <a:endParaRPr lang="zh-HK" sz="2400" dirty="0"/>
        </a:p>
      </dgm:t>
    </dgm:pt>
    <dgm:pt modelId="{5D70F15B-B979-4636-A83E-6F0B3A9C7A32}" type="parTrans" cxnId="{93C760CF-5469-4B51-9718-CF0ED0B4CB95}">
      <dgm:prSet/>
      <dgm:spPr/>
      <dgm:t>
        <a:bodyPr/>
        <a:lstStyle/>
        <a:p>
          <a:endParaRPr lang="zh-HK" altLang="en-US" sz="1800"/>
        </a:p>
      </dgm:t>
    </dgm:pt>
    <dgm:pt modelId="{AEAA1215-B5E8-417A-9B0A-1E88C5A068D5}" type="sibTrans" cxnId="{93C760CF-5469-4B51-9718-CF0ED0B4CB95}">
      <dgm:prSet custT="1"/>
      <dgm:spPr>
        <a:solidFill>
          <a:srgbClr val="FF66CC">
            <a:alpha val="83922"/>
          </a:srgbClr>
        </a:solidFill>
        <a:ln w="28575">
          <a:solidFill>
            <a:schemeClr val="bg1">
              <a:alpha val="90000"/>
            </a:schemeClr>
          </a:solidFill>
          <a:prstDash val="dash"/>
        </a:ln>
      </dgm:spPr>
      <dgm:t>
        <a:bodyPr/>
        <a:lstStyle/>
        <a:p>
          <a:endParaRPr lang="zh-HK" altLang="en-US" sz="2800"/>
        </a:p>
      </dgm:t>
    </dgm:pt>
    <dgm:pt modelId="{74812C3E-AFDA-41F8-8F3F-9F05413E3278}">
      <dgm:prSet custT="1"/>
      <dgm:spPr>
        <a:ln w="25400">
          <a:solidFill>
            <a:srgbClr val="00B0F0"/>
          </a:solidFill>
        </a:ln>
      </dgm:spPr>
      <dgm:t>
        <a:bodyPr/>
        <a:lstStyle/>
        <a:p>
          <a:pPr rtl="0"/>
          <a:r>
            <a:rPr lang="zh-TW" sz="2400" dirty="0" smtClean="0"/>
            <a:t>根據平面圖，舉出</a:t>
          </a:r>
          <a:r>
            <a:rPr lang="zh-TW" sz="2400" b="1" dirty="0" smtClean="0">
              <a:solidFill>
                <a:srgbClr val="FF0000"/>
              </a:solidFill>
            </a:rPr>
            <a:t>兩個</a:t>
          </a:r>
          <a:r>
            <a:rPr lang="zh-TW" sz="2400" dirty="0" smtClean="0"/>
            <a:t>該角色需要的公園</a:t>
          </a:r>
          <a:r>
            <a:rPr lang="zh-TW" sz="2400" u="sng" dirty="0" smtClean="0">
              <a:solidFill>
                <a:srgbClr val="FF0000"/>
              </a:solidFill>
            </a:rPr>
            <a:t>設施</a:t>
          </a:r>
          <a:r>
            <a:rPr lang="zh-TW" sz="2400" dirty="0" smtClean="0"/>
            <a:t>和</a:t>
          </a:r>
          <a:r>
            <a:rPr lang="zh-TW" sz="2400" u="sng" dirty="0" smtClean="0">
              <a:solidFill>
                <a:srgbClr val="FF0000"/>
              </a:solidFill>
            </a:rPr>
            <a:t>原因</a:t>
          </a:r>
          <a:r>
            <a:rPr lang="en-US" sz="2400" u="sng" dirty="0" smtClean="0">
              <a:solidFill>
                <a:srgbClr val="FF0000"/>
              </a:solidFill>
            </a:rPr>
            <a:t>/</a:t>
          </a:r>
          <a:r>
            <a:rPr lang="zh-TW" sz="2400" u="sng" dirty="0" smtClean="0">
              <a:solidFill>
                <a:srgbClr val="FF0000"/>
              </a:solidFill>
            </a:rPr>
            <a:t>功用</a:t>
          </a:r>
          <a:endParaRPr lang="zh-HK" sz="2400" dirty="0">
            <a:solidFill>
              <a:srgbClr val="FF0000"/>
            </a:solidFill>
          </a:endParaRPr>
        </a:p>
      </dgm:t>
    </dgm:pt>
    <dgm:pt modelId="{6462EEBC-7DF0-4D8D-AF32-8BF77FA957D4}" type="parTrans" cxnId="{03844656-FAB7-4ED0-A0BC-D53940A8118C}">
      <dgm:prSet/>
      <dgm:spPr/>
      <dgm:t>
        <a:bodyPr/>
        <a:lstStyle/>
        <a:p>
          <a:endParaRPr lang="zh-HK" altLang="en-US" sz="1800"/>
        </a:p>
      </dgm:t>
    </dgm:pt>
    <dgm:pt modelId="{D88AD442-6D68-4F8A-94B5-792DCC71F213}" type="sibTrans" cxnId="{03844656-FAB7-4ED0-A0BC-D53940A8118C}">
      <dgm:prSet custT="1"/>
      <dgm:spPr>
        <a:solidFill>
          <a:srgbClr val="FF66CC">
            <a:alpha val="83922"/>
          </a:srgbClr>
        </a:solidFill>
        <a:ln w="28575">
          <a:solidFill>
            <a:schemeClr val="bg1">
              <a:alpha val="90000"/>
            </a:schemeClr>
          </a:solidFill>
          <a:prstDash val="dash"/>
        </a:ln>
      </dgm:spPr>
      <dgm:t>
        <a:bodyPr/>
        <a:lstStyle/>
        <a:p>
          <a:endParaRPr lang="zh-HK" altLang="en-US" sz="2800"/>
        </a:p>
      </dgm:t>
    </dgm:pt>
    <dgm:pt modelId="{A71BB666-B302-42BE-A6A9-BA2067120C9E}">
      <dgm:prSet custT="1"/>
      <dgm:spPr>
        <a:ln w="25400">
          <a:solidFill>
            <a:schemeClr val="accent6">
              <a:lumMod val="75000"/>
            </a:schemeClr>
          </a:solidFill>
        </a:ln>
      </dgm:spPr>
      <dgm:t>
        <a:bodyPr/>
        <a:lstStyle/>
        <a:p>
          <a:pPr rtl="0"/>
          <a:r>
            <a:rPr lang="en-US" altLang="zh-TW" sz="2400" dirty="0" smtClean="0"/>
            <a:t>10</a:t>
          </a:r>
          <a:r>
            <a:rPr lang="zh-TW" altLang="en-US" sz="2400" dirty="0" smtClean="0"/>
            <a:t>分鐘後各組匯報</a:t>
          </a:r>
          <a:endParaRPr lang="zh-HK" sz="2400" dirty="0"/>
        </a:p>
      </dgm:t>
    </dgm:pt>
    <dgm:pt modelId="{43582581-1C37-40A7-B6BF-C377BD488563}" type="parTrans" cxnId="{0DA96E13-DC47-4063-8E7D-94F153EF0720}">
      <dgm:prSet/>
      <dgm:spPr/>
      <dgm:t>
        <a:bodyPr/>
        <a:lstStyle/>
        <a:p>
          <a:endParaRPr lang="zh-HK" altLang="en-US" sz="1800"/>
        </a:p>
      </dgm:t>
    </dgm:pt>
    <dgm:pt modelId="{C6B03515-2119-4352-A0C3-CCCB79049D0A}" type="sibTrans" cxnId="{0DA96E13-DC47-4063-8E7D-94F153EF0720}">
      <dgm:prSet/>
      <dgm:spPr/>
      <dgm:t>
        <a:bodyPr/>
        <a:lstStyle/>
        <a:p>
          <a:endParaRPr lang="zh-HK" altLang="en-US" sz="1800"/>
        </a:p>
      </dgm:t>
    </dgm:pt>
    <dgm:pt modelId="{45E6922C-0B01-41C6-986D-860D13DF8C7C}" type="pres">
      <dgm:prSet presAssocID="{083D640C-A009-4063-B507-62E04EBB0D1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HK" altLang="en-US"/>
        </a:p>
      </dgm:t>
    </dgm:pt>
    <dgm:pt modelId="{C00F0A98-0100-4718-9B33-572C828F0B22}" type="pres">
      <dgm:prSet presAssocID="{083D640C-A009-4063-B507-62E04EBB0D1D}" presName="dummyMaxCanvas" presStyleCnt="0">
        <dgm:presLayoutVars/>
      </dgm:prSet>
      <dgm:spPr/>
    </dgm:pt>
    <dgm:pt modelId="{A19A123F-3E57-4138-8CC6-671912EDD16B}" type="pres">
      <dgm:prSet presAssocID="{083D640C-A009-4063-B507-62E04EBB0D1D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99FCDB38-A2D6-4EAC-AAE4-F945E1A05DA4}" type="pres">
      <dgm:prSet presAssocID="{083D640C-A009-4063-B507-62E04EBB0D1D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BED820C6-D601-4783-B1D7-9AA6792E7780}" type="pres">
      <dgm:prSet presAssocID="{083D640C-A009-4063-B507-62E04EBB0D1D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85E0B0C9-E4F7-4EB0-8EAE-2342E0C2941E}" type="pres">
      <dgm:prSet presAssocID="{083D640C-A009-4063-B507-62E04EBB0D1D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BB89161A-9068-40E6-9964-E06DFC69D383}" type="pres">
      <dgm:prSet presAssocID="{083D640C-A009-4063-B507-62E04EBB0D1D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0E8DCA77-EF35-4F20-8C76-D27C164EB5A6}" type="pres">
      <dgm:prSet presAssocID="{083D640C-A009-4063-B507-62E04EBB0D1D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9073E3A2-6373-43F5-95A3-DE6F8354BAC2}" type="pres">
      <dgm:prSet presAssocID="{083D640C-A009-4063-B507-62E04EBB0D1D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1C3DAEDC-1CD4-47ED-A4C6-8C18BD2BB7C5}" type="pres">
      <dgm:prSet presAssocID="{083D640C-A009-4063-B507-62E04EBB0D1D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HK" altLang="en-US"/>
        </a:p>
      </dgm:t>
    </dgm:pt>
  </dgm:ptLst>
  <dgm:cxnLst>
    <dgm:cxn modelId="{D84A441D-DC64-4C28-B07B-7C2AABAF0FED}" type="presOf" srcId="{D88AD442-6D68-4F8A-94B5-792DCC71F213}" destId="{BB89161A-9068-40E6-9964-E06DFC69D383}" srcOrd="0" destOrd="0" presId="urn:microsoft.com/office/officeart/2005/8/layout/vProcess5"/>
    <dgm:cxn modelId="{85B46481-90A4-4A2A-A684-CF9131B02CBA}" type="presOf" srcId="{A71BB666-B302-42BE-A6A9-BA2067120C9E}" destId="{BED820C6-D601-4783-B1D7-9AA6792E7780}" srcOrd="0" destOrd="0" presId="urn:microsoft.com/office/officeart/2005/8/layout/vProcess5"/>
    <dgm:cxn modelId="{03844656-FAB7-4ED0-A0BC-D53940A8118C}" srcId="{083D640C-A009-4063-B507-62E04EBB0D1D}" destId="{74812C3E-AFDA-41F8-8F3F-9F05413E3278}" srcOrd="1" destOrd="0" parTransId="{6462EEBC-7DF0-4D8D-AF32-8BF77FA957D4}" sibTransId="{D88AD442-6D68-4F8A-94B5-792DCC71F213}"/>
    <dgm:cxn modelId="{FF8883BB-92B3-4C17-A27A-17D92BE777D7}" type="presOf" srcId="{D9B48D78-5373-4F2E-80B6-6D4328D770BA}" destId="{A19A123F-3E57-4138-8CC6-671912EDD16B}" srcOrd="0" destOrd="0" presId="urn:microsoft.com/office/officeart/2005/8/layout/vProcess5"/>
    <dgm:cxn modelId="{93C760CF-5469-4B51-9718-CF0ED0B4CB95}" srcId="{083D640C-A009-4063-B507-62E04EBB0D1D}" destId="{D9B48D78-5373-4F2E-80B6-6D4328D770BA}" srcOrd="0" destOrd="0" parTransId="{5D70F15B-B979-4636-A83E-6F0B3A9C7A32}" sibTransId="{AEAA1215-B5E8-417A-9B0A-1E88C5A068D5}"/>
    <dgm:cxn modelId="{35A8699D-9F7C-420E-8D18-942D115FFEC4}" type="presOf" srcId="{083D640C-A009-4063-B507-62E04EBB0D1D}" destId="{45E6922C-0B01-41C6-986D-860D13DF8C7C}" srcOrd="0" destOrd="0" presId="urn:microsoft.com/office/officeart/2005/8/layout/vProcess5"/>
    <dgm:cxn modelId="{2954550E-75D5-45E9-A0FF-9253A85E8336}" type="presOf" srcId="{AEAA1215-B5E8-417A-9B0A-1E88C5A068D5}" destId="{85E0B0C9-E4F7-4EB0-8EAE-2342E0C2941E}" srcOrd="0" destOrd="0" presId="urn:microsoft.com/office/officeart/2005/8/layout/vProcess5"/>
    <dgm:cxn modelId="{C51E4F5C-EAEC-4285-9AB1-57D2C14EBCC8}" type="presOf" srcId="{A71BB666-B302-42BE-A6A9-BA2067120C9E}" destId="{1C3DAEDC-1CD4-47ED-A4C6-8C18BD2BB7C5}" srcOrd="1" destOrd="0" presId="urn:microsoft.com/office/officeart/2005/8/layout/vProcess5"/>
    <dgm:cxn modelId="{14CEBAFA-5CA2-427A-8CBB-8F8021148964}" type="presOf" srcId="{74812C3E-AFDA-41F8-8F3F-9F05413E3278}" destId="{9073E3A2-6373-43F5-95A3-DE6F8354BAC2}" srcOrd="1" destOrd="0" presId="urn:microsoft.com/office/officeart/2005/8/layout/vProcess5"/>
    <dgm:cxn modelId="{0DA96E13-DC47-4063-8E7D-94F153EF0720}" srcId="{083D640C-A009-4063-B507-62E04EBB0D1D}" destId="{A71BB666-B302-42BE-A6A9-BA2067120C9E}" srcOrd="2" destOrd="0" parTransId="{43582581-1C37-40A7-B6BF-C377BD488563}" sibTransId="{C6B03515-2119-4352-A0C3-CCCB79049D0A}"/>
    <dgm:cxn modelId="{0DFFB24C-7B82-466B-9085-9D726B1ED1A2}" type="presOf" srcId="{74812C3E-AFDA-41F8-8F3F-9F05413E3278}" destId="{99FCDB38-A2D6-4EAC-AAE4-F945E1A05DA4}" srcOrd="0" destOrd="0" presId="urn:microsoft.com/office/officeart/2005/8/layout/vProcess5"/>
    <dgm:cxn modelId="{4D8623E9-CDFB-4864-9BB3-896FB5043CB6}" type="presOf" srcId="{D9B48D78-5373-4F2E-80B6-6D4328D770BA}" destId="{0E8DCA77-EF35-4F20-8C76-D27C164EB5A6}" srcOrd="1" destOrd="0" presId="urn:microsoft.com/office/officeart/2005/8/layout/vProcess5"/>
    <dgm:cxn modelId="{EE889456-BAFD-4A3D-B214-D5E155570F52}" type="presParOf" srcId="{45E6922C-0B01-41C6-986D-860D13DF8C7C}" destId="{C00F0A98-0100-4718-9B33-572C828F0B22}" srcOrd="0" destOrd="0" presId="urn:microsoft.com/office/officeart/2005/8/layout/vProcess5"/>
    <dgm:cxn modelId="{F10CEB7A-3065-420A-933D-1D11702B30FF}" type="presParOf" srcId="{45E6922C-0B01-41C6-986D-860D13DF8C7C}" destId="{A19A123F-3E57-4138-8CC6-671912EDD16B}" srcOrd="1" destOrd="0" presId="urn:microsoft.com/office/officeart/2005/8/layout/vProcess5"/>
    <dgm:cxn modelId="{4EA8360B-136C-4694-8159-C19D042449EE}" type="presParOf" srcId="{45E6922C-0B01-41C6-986D-860D13DF8C7C}" destId="{99FCDB38-A2D6-4EAC-AAE4-F945E1A05DA4}" srcOrd="2" destOrd="0" presId="urn:microsoft.com/office/officeart/2005/8/layout/vProcess5"/>
    <dgm:cxn modelId="{EFF7B93D-23AA-49D6-AF24-397BBED98C2F}" type="presParOf" srcId="{45E6922C-0B01-41C6-986D-860D13DF8C7C}" destId="{BED820C6-D601-4783-B1D7-9AA6792E7780}" srcOrd="3" destOrd="0" presId="urn:microsoft.com/office/officeart/2005/8/layout/vProcess5"/>
    <dgm:cxn modelId="{0004D9CB-AA74-4D32-B3C8-6592C0C03AAC}" type="presParOf" srcId="{45E6922C-0B01-41C6-986D-860D13DF8C7C}" destId="{85E0B0C9-E4F7-4EB0-8EAE-2342E0C2941E}" srcOrd="4" destOrd="0" presId="urn:microsoft.com/office/officeart/2005/8/layout/vProcess5"/>
    <dgm:cxn modelId="{7AB3810F-F7AD-4684-B0BF-F74DC3409EA7}" type="presParOf" srcId="{45E6922C-0B01-41C6-986D-860D13DF8C7C}" destId="{BB89161A-9068-40E6-9964-E06DFC69D383}" srcOrd="5" destOrd="0" presId="urn:microsoft.com/office/officeart/2005/8/layout/vProcess5"/>
    <dgm:cxn modelId="{36DC0F1D-11CD-4D02-B414-B51F493E9EE0}" type="presParOf" srcId="{45E6922C-0B01-41C6-986D-860D13DF8C7C}" destId="{0E8DCA77-EF35-4F20-8C76-D27C164EB5A6}" srcOrd="6" destOrd="0" presId="urn:microsoft.com/office/officeart/2005/8/layout/vProcess5"/>
    <dgm:cxn modelId="{9D4FF5EF-D81B-40FA-AAC6-B46C2418AE5A}" type="presParOf" srcId="{45E6922C-0B01-41C6-986D-860D13DF8C7C}" destId="{9073E3A2-6373-43F5-95A3-DE6F8354BAC2}" srcOrd="7" destOrd="0" presId="urn:microsoft.com/office/officeart/2005/8/layout/vProcess5"/>
    <dgm:cxn modelId="{8DC74ECB-47AB-4569-AFBE-7651E8EC34AD}" type="presParOf" srcId="{45E6922C-0B01-41C6-986D-860D13DF8C7C}" destId="{1C3DAEDC-1CD4-47ED-A4C6-8C18BD2BB7C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2FB008-1289-4355-B97A-675E74E294D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zh-HK" altLang="en-US"/>
        </a:p>
      </dgm:t>
    </dgm:pt>
    <dgm:pt modelId="{A6416E10-ECFC-408D-8D04-11226E142771}">
      <dgm:prSet/>
      <dgm:spPr/>
      <dgm:t>
        <a:bodyPr/>
        <a:lstStyle/>
        <a:p>
          <a:pPr rtl="0"/>
          <a:r>
            <a:rPr lang="zh-TW" dirty="0" smtClean="0">
              <a:solidFill>
                <a:schemeClr val="tx2"/>
              </a:solidFill>
            </a:rPr>
            <a:t>剛才所有組別的建議設施都興建在公園內合適嗎？</a:t>
          </a:r>
          <a:endParaRPr lang="zh-HK" dirty="0">
            <a:solidFill>
              <a:schemeClr val="tx2"/>
            </a:solidFill>
          </a:endParaRPr>
        </a:p>
      </dgm:t>
    </dgm:pt>
    <dgm:pt modelId="{31927338-E5AA-4589-AE89-B7C5574D2BED}" type="parTrans" cxnId="{CBD1E35A-8738-4627-A9FA-5D39F8269062}">
      <dgm:prSet/>
      <dgm:spPr/>
      <dgm:t>
        <a:bodyPr/>
        <a:lstStyle/>
        <a:p>
          <a:endParaRPr lang="zh-HK" altLang="en-US"/>
        </a:p>
      </dgm:t>
    </dgm:pt>
    <dgm:pt modelId="{8B2A3E6F-D712-4F97-AF03-E5DB8FAFF948}" type="sibTrans" cxnId="{CBD1E35A-8738-4627-A9FA-5D39F8269062}">
      <dgm:prSet/>
      <dgm:spPr/>
      <dgm:t>
        <a:bodyPr/>
        <a:lstStyle/>
        <a:p>
          <a:endParaRPr lang="zh-HK" altLang="en-US"/>
        </a:p>
      </dgm:t>
    </dgm:pt>
    <dgm:pt modelId="{05E68E6F-4DDA-41CF-AB23-A8C90E5F5601}">
      <dgm:prSet/>
      <dgm:spPr/>
      <dgm:t>
        <a:bodyPr/>
        <a:lstStyle/>
        <a:p>
          <a:pPr rtl="0"/>
          <a:r>
            <a:rPr lang="zh-TW" dirty="0" smtClean="0">
              <a:solidFill>
                <a:schemeClr val="tx2"/>
              </a:solidFill>
            </a:rPr>
            <a:t>公園內是否越多設施越好</a:t>
          </a:r>
          <a:r>
            <a:rPr lang="en-US" dirty="0" smtClean="0">
              <a:solidFill>
                <a:schemeClr val="tx2"/>
              </a:solidFill>
            </a:rPr>
            <a:t>?</a:t>
          </a:r>
          <a:endParaRPr lang="zh-HK" dirty="0">
            <a:solidFill>
              <a:schemeClr val="tx2"/>
            </a:solidFill>
          </a:endParaRPr>
        </a:p>
      </dgm:t>
    </dgm:pt>
    <dgm:pt modelId="{0BC0AFD8-1967-4E4D-BAAB-2399298EE571}" type="parTrans" cxnId="{95416DED-D0B6-47A4-BCC3-B9F65B0D7DD1}">
      <dgm:prSet/>
      <dgm:spPr/>
      <dgm:t>
        <a:bodyPr/>
        <a:lstStyle/>
        <a:p>
          <a:endParaRPr lang="zh-HK" altLang="en-US"/>
        </a:p>
      </dgm:t>
    </dgm:pt>
    <dgm:pt modelId="{8815D72E-2AA0-4F38-9693-963CBD05F67E}" type="sibTrans" cxnId="{95416DED-D0B6-47A4-BCC3-B9F65B0D7DD1}">
      <dgm:prSet/>
      <dgm:spPr/>
      <dgm:t>
        <a:bodyPr/>
        <a:lstStyle/>
        <a:p>
          <a:endParaRPr lang="zh-HK" altLang="en-US"/>
        </a:p>
      </dgm:t>
    </dgm:pt>
    <dgm:pt modelId="{FF622022-952F-43B9-AC43-AC0E2C6E8C7A}">
      <dgm:prSet/>
      <dgm:spPr/>
      <dgm:t>
        <a:bodyPr/>
        <a:lstStyle/>
        <a:p>
          <a:pPr rtl="0"/>
          <a:r>
            <a:rPr lang="zh-TW" dirty="0" smtClean="0">
              <a:solidFill>
                <a:schemeClr val="tx2"/>
              </a:solidFill>
            </a:rPr>
            <a:t>怎樣才是理想社區環境？</a:t>
          </a:r>
          <a:endParaRPr lang="zh-HK" dirty="0">
            <a:solidFill>
              <a:schemeClr val="tx2"/>
            </a:solidFill>
          </a:endParaRPr>
        </a:p>
      </dgm:t>
    </dgm:pt>
    <dgm:pt modelId="{20D8A725-0EA4-4DBD-854E-56E1F267EA9B}" type="parTrans" cxnId="{278CADA2-7DCC-4A0B-8497-25ADCD946AC2}">
      <dgm:prSet/>
      <dgm:spPr/>
      <dgm:t>
        <a:bodyPr/>
        <a:lstStyle/>
        <a:p>
          <a:endParaRPr lang="zh-HK" altLang="en-US"/>
        </a:p>
      </dgm:t>
    </dgm:pt>
    <dgm:pt modelId="{2E5FE9A1-0365-4ECD-B707-2ADFFAA7B008}" type="sibTrans" cxnId="{278CADA2-7DCC-4A0B-8497-25ADCD946AC2}">
      <dgm:prSet/>
      <dgm:spPr/>
      <dgm:t>
        <a:bodyPr/>
        <a:lstStyle/>
        <a:p>
          <a:endParaRPr lang="zh-HK" altLang="en-US"/>
        </a:p>
      </dgm:t>
    </dgm:pt>
    <dgm:pt modelId="{28A37760-57D0-44AB-854A-B16BEA907301}">
      <dgm:prSet/>
      <dgm:spPr/>
      <dgm:t>
        <a:bodyPr/>
        <a:lstStyle/>
        <a:p>
          <a:pPr rtl="0"/>
          <a:r>
            <a:rPr lang="zh-TW" dirty="0" smtClean="0">
              <a:solidFill>
                <a:schemeClr val="tx2"/>
              </a:solidFill>
            </a:rPr>
            <a:t>除了建設一些適合市民的設施外，我們還可以怎樣做去優化社區環境？</a:t>
          </a:r>
          <a:endParaRPr lang="zh-HK" dirty="0">
            <a:solidFill>
              <a:schemeClr val="tx2"/>
            </a:solidFill>
          </a:endParaRPr>
        </a:p>
      </dgm:t>
    </dgm:pt>
    <dgm:pt modelId="{22F2D3EE-288C-46F4-A7CA-439B9A4193E4}" type="parTrans" cxnId="{84E33439-0012-4C39-A22A-318A782DA7E6}">
      <dgm:prSet/>
      <dgm:spPr/>
      <dgm:t>
        <a:bodyPr/>
        <a:lstStyle/>
        <a:p>
          <a:endParaRPr lang="zh-HK" altLang="en-US"/>
        </a:p>
      </dgm:t>
    </dgm:pt>
    <dgm:pt modelId="{6832821B-C646-4ED9-9E83-DDAF45B0D0B2}" type="sibTrans" cxnId="{84E33439-0012-4C39-A22A-318A782DA7E6}">
      <dgm:prSet/>
      <dgm:spPr/>
      <dgm:t>
        <a:bodyPr/>
        <a:lstStyle/>
        <a:p>
          <a:endParaRPr lang="zh-HK" altLang="en-US"/>
        </a:p>
      </dgm:t>
    </dgm:pt>
    <dgm:pt modelId="{2F7D1A3E-E472-4989-892A-B0893D50DE81}" type="pres">
      <dgm:prSet presAssocID="{5E2FB008-1289-4355-B97A-675E74E294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HK" altLang="en-US"/>
        </a:p>
      </dgm:t>
    </dgm:pt>
    <dgm:pt modelId="{5283C718-6467-44E0-B227-2F1A79F48045}" type="pres">
      <dgm:prSet presAssocID="{A6416E10-ECFC-408D-8D04-11226E14277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D9F58B62-6DEA-40B7-82DD-F9F6ADE5EA14}" type="pres">
      <dgm:prSet presAssocID="{8B2A3E6F-D712-4F97-AF03-E5DB8FAFF948}" presName="spacer" presStyleCnt="0"/>
      <dgm:spPr/>
    </dgm:pt>
    <dgm:pt modelId="{696FE3BE-1B64-4617-9E4B-9ABCA2E481EC}" type="pres">
      <dgm:prSet presAssocID="{05E68E6F-4DDA-41CF-AB23-A8C90E5F560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D228959A-72B0-473D-BD89-EEB08BAB56EB}" type="pres">
      <dgm:prSet presAssocID="{8815D72E-2AA0-4F38-9693-963CBD05F67E}" presName="spacer" presStyleCnt="0"/>
      <dgm:spPr/>
    </dgm:pt>
    <dgm:pt modelId="{F3952C02-3ABA-402E-AD11-6B213C4763C3}" type="pres">
      <dgm:prSet presAssocID="{FF622022-952F-43B9-AC43-AC0E2C6E8C7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HK" altLang="en-US"/>
        </a:p>
      </dgm:t>
    </dgm:pt>
    <dgm:pt modelId="{E3165574-3ADA-41ED-8E53-C4E0A1295F91}" type="pres">
      <dgm:prSet presAssocID="{2E5FE9A1-0365-4ECD-B707-2ADFFAA7B008}" presName="spacer" presStyleCnt="0"/>
      <dgm:spPr/>
    </dgm:pt>
    <dgm:pt modelId="{D1B84DD3-6BC5-4182-A7E9-BD2302C9A43D}" type="pres">
      <dgm:prSet presAssocID="{28A37760-57D0-44AB-854A-B16BEA90730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HK" altLang="en-US"/>
        </a:p>
      </dgm:t>
    </dgm:pt>
  </dgm:ptLst>
  <dgm:cxnLst>
    <dgm:cxn modelId="{BC786C53-B561-4933-9FD3-B44F2025D487}" type="presOf" srcId="{5E2FB008-1289-4355-B97A-675E74E294D5}" destId="{2F7D1A3E-E472-4989-892A-B0893D50DE81}" srcOrd="0" destOrd="0" presId="urn:microsoft.com/office/officeart/2005/8/layout/vList2"/>
    <dgm:cxn modelId="{E49F6BCB-86EE-4C8A-ABBC-F6621C93CBD7}" type="presOf" srcId="{28A37760-57D0-44AB-854A-B16BEA907301}" destId="{D1B84DD3-6BC5-4182-A7E9-BD2302C9A43D}" srcOrd="0" destOrd="0" presId="urn:microsoft.com/office/officeart/2005/8/layout/vList2"/>
    <dgm:cxn modelId="{CBD1E35A-8738-4627-A9FA-5D39F8269062}" srcId="{5E2FB008-1289-4355-B97A-675E74E294D5}" destId="{A6416E10-ECFC-408D-8D04-11226E142771}" srcOrd="0" destOrd="0" parTransId="{31927338-E5AA-4589-AE89-B7C5574D2BED}" sibTransId="{8B2A3E6F-D712-4F97-AF03-E5DB8FAFF948}"/>
    <dgm:cxn modelId="{D7C5F812-9160-42C0-B750-7F4A16530309}" type="presOf" srcId="{A6416E10-ECFC-408D-8D04-11226E142771}" destId="{5283C718-6467-44E0-B227-2F1A79F48045}" srcOrd="0" destOrd="0" presId="urn:microsoft.com/office/officeart/2005/8/layout/vList2"/>
    <dgm:cxn modelId="{DCDAE064-2F34-4A60-A235-A931F706E6E0}" type="presOf" srcId="{FF622022-952F-43B9-AC43-AC0E2C6E8C7A}" destId="{F3952C02-3ABA-402E-AD11-6B213C4763C3}" srcOrd="0" destOrd="0" presId="urn:microsoft.com/office/officeart/2005/8/layout/vList2"/>
    <dgm:cxn modelId="{84E33439-0012-4C39-A22A-318A782DA7E6}" srcId="{5E2FB008-1289-4355-B97A-675E74E294D5}" destId="{28A37760-57D0-44AB-854A-B16BEA907301}" srcOrd="3" destOrd="0" parTransId="{22F2D3EE-288C-46F4-A7CA-439B9A4193E4}" sibTransId="{6832821B-C646-4ED9-9E83-DDAF45B0D0B2}"/>
    <dgm:cxn modelId="{278CADA2-7DCC-4A0B-8497-25ADCD946AC2}" srcId="{5E2FB008-1289-4355-B97A-675E74E294D5}" destId="{FF622022-952F-43B9-AC43-AC0E2C6E8C7A}" srcOrd="2" destOrd="0" parTransId="{20D8A725-0EA4-4DBD-854E-56E1F267EA9B}" sibTransId="{2E5FE9A1-0365-4ECD-B707-2ADFFAA7B008}"/>
    <dgm:cxn modelId="{95416DED-D0B6-47A4-BCC3-B9F65B0D7DD1}" srcId="{5E2FB008-1289-4355-B97A-675E74E294D5}" destId="{05E68E6F-4DDA-41CF-AB23-A8C90E5F5601}" srcOrd="1" destOrd="0" parTransId="{0BC0AFD8-1967-4E4D-BAAB-2399298EE571}" sibTransId="{8815D72E-2AA0-4F38-9693-963CBD05F67E}"/>
    <dgm:cxn modelId="{871407C1-33F0-47D5-B25A-B1AED0FB6728}" type="presOf" srcId="{05E68E6F-4DDA-41CF-AB23-A8C90E5F5601}" destId="{696FE3BE-1B64-4617-9E4B-9ABCA2E481EC}" srcOrd="0" destOrd="0" presId="urn:microsoft.com/office/officeart/2005/8/layout/vList2"/>
    <dgm:cxn modelId="{B820290B-93D5-4B42-AFB2-EB4C9B9D2DAC}" type="presParOf" srcId="{2F7D1A3E-E472-4989-892A-B0893D50DE81}" destId="{5283C718-6467-44E0-B227-2F1A79F48045}" srcOrd="0" destOrd="0" presId="urn:microsoft.com/office/officeart/2005/8/layout/vList2"/>
    <dgm:cxn modelId="{E352912A-DC70-4653-A82D-B471061C6FBF}" type="presParOf" srcId="{2F7D1A3E-E472-4989-892A-B0893D50DE81}" destId="{D9F58B62-6DEA-40B7-82DD-F9F6ADE5EA14}" srcOrd="1" destOrd="0" presId="urn:microsoft.com/office/officeart/2005/8/layout/vList2"/>
    <dgm:cxn modelId="{A76E8CBC-C409-44EB-8B64-AF80B26D8DE9}" type="presParOf" srcId="{2F7D1A3E-E472-4989-892A-B0893D50DE81}" destId="{696FE3BE-1B64-4617-9E4B-9ABCA2E481EC}" srcOrd="2" destOrd="0" presId="urn:microsoft.com/office/officeart/2005/8/layout/vList2"/>
    <dgm:cxn modelId="{6E770523-4301-48D3-93E4-B05D4DF49B6B}" type="presParOf" srcId="{2F7D1A3E-E472-4989-892A-B0893D50DE81}" destId="{D228959A-72B0-473D-BD89-EEB08BAB56EB}" srcOrd="3" destOrd="0" presId="urn:microsoft.com/office/officeart/2005/8/layout/vList2"/>
    <dgm:cxn modelId="{8B3E837F-A649-457E-9B08-992A063C0BBC}" type="presParOf" srcId="{2F7D1A3E-E472-4989-892A-B0893D50DE81}" destId="{F3952C02-3ABA-402E-AD11-6B213C4763C3}" srcOrd="4" destOrd="0" presId="urn:microsoft.com/office/officeart/2005/8/layout/vList2"/>
    <dgm:cxn modelId="{290D4A7D-C74C-4BE8-9D58-9C69AAC73ED2}" type="presParOf" srcId="{2F7D1A3E-E472-4989-892A-B0893D50DE81}" destId="{E3165574-3ADA-41ED-8E53-C4E0A1295F91}" srcOrd="5" destOrd="0" presId="urn:microsoft.com/office/officeart/2005/8/layout/vList2"/>
    <dgm:cxn modelId="{1C9E002E-F3AC-4B7A-A7F9-D78551AB1205}" type="presParOf" srcId="{2F7D1A3E-E472-4989-892A-B0893D50DE81}" destId="{D1B84DD3-6BC5-4182-A7E9-BD2302C9A43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9A123F-3E57-4138-8CC6-671912EDD16B}">
      <dsp:nvSpPr>
        <dsp:cNvPr id="0" name=""/>
        <dsp:cNvSpPr/>
      </dsp:nvSpPr>
      <dsp:spPr>
        <a:xfrm>
          <a:off x="0" y="0"/>
          <a:ext cx="6396246" cy="14083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25400">
          <a:solidFill>
            <a:srgbClr val="FF000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 smtClean="0"/>
            <a:t>每組一張角色卡</a:t>
          </a:r>
          <a:endParaRPr lang="zh-HK" sz="2400" kern="1200" dirty="0"/>
        </a:p>
      </dsp:txBody>
      <dsp:txXfrm>
        <a:off x="41248" y="41248"/>
        <a:ext cx="4876575" cy="1325808"/>
      </dsp:txXfrm>
    </dsp:sp>
    <dsp:sp modelId="{99FCDB38-A2D6-4EAC-AAE4-F945E1A05DA4}">
      <dsp:nvSpPr>
        <dsp:cNvPr id="0" name=""/>
        <dsp:cNvSpPr/>
      </dsp:nvSpPr>
      <dsp:spPr>
        <a:xfrm>
          <a:off x="564374" y="1643022"/>
          <a:ext cx="6396246" cy="14083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576763"/>
                <a:satOff val="-12300"/>
                <a:lumOff val="607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8576763"/>
                <a:satOff val="-12300"/>
                <a:lumOff val="607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8576763"/>
                <a:satOff val="-12300"/>
                <a:lumOff val="607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25400">
          <a:solidFill>
            <a:srgbClr val="00B0F0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 smtClean="0"/>
            <a:t>根據平面圖，舉出</a:t>
          </a:r>
          <a:r>
            <a:rPr lang="zh-TW" sz="2400" b="1" kern="1200" dirty="0" smtClean="0">
              <a:solidFill>
                <a:srgbClr val="FF0000"/>
              </a:solidFill>
            </a:rPr>
            <a:t>兩個</a:t>
          </a:r>
          <a:r>
            <a:rPr lang="zh-TW" sz="2400" kern="1200" dirty="0" smtClean="0"/>
            <a:t>該角色需要的公園</a:t>
          </a:r>
          <a:r>
            <a:rPr lang="zh-TW" sz="2400" u="sng" kern="1200" dirty="0" smtClean="0">
              <a:solidFill>
                <a:srgbClr val="FF0000"/>
              </a:solidFill>
            </a:rPr>
            <a:t>設施</a:t>
          </a:r>
          <a:r>
            <a:rPr lang="zh-TW" sz="2400" kern="1200" dirty="0" smtClean="0"/>
            <a:t>和</a:t>
          </a:r>
          <a:r>
            <a:rPr lang="zh-TW" sz="2400" u="sng" kern="1200" dirty="0" smtClean="0">
              <a:solidFill>
                <a:srgbClr val="FF0000"/>
              </a:solidFill>
            </a:rPr>
            <a:t>原因</a:t>
          </a:r>
          <a:r>
            <a:rPr lang="en-US" sz="2400" u="sng" kern="1200" dirty="0" smtClean="0">
              <a:solidFill>
                <a:srgbClr val="FF0000"/>
              </a:solidFill>
            </a:rPr>
            <a:t>/</a:t>
          </a:r>
          <a:r>
            <a:rPr lang="zh-TW" sz="2400" u="sng" kern="1200" dirty="0" smtClean="0">
              <a:solidFill>
                <a:srgbClr val="FF0000"/>
              </a:solidFill>
            </a:rPr>
            <a:t>功用</a:t>
          </a:r>
          <a:endParaRPr lang="zh-HK" sz="2400" kern="1200" dirty="0">
            <a:solidFill>
              <a:srgbClr val="FF0000"/>
            </a:solidFill>
          </a:endParaRPr>
        </a:p>
      </dsp:txBody>
      <dsp:txXfrm>
        <a:off x="605622" y="1684270"/>
        <a:ext cx="4833977" cy="1325808"/>
      </dsp:txXfrm>
    </dsp:sp>
    <dsp:sp modelId="{BED820C6-D601-4783-B1D7-9AA6792E7780}">
      <dsp:nvSpPr>
        <dsp:cNvPr id="0" name=""/>
        <dsp:cNvSpPr/>
      </dsp:nvSpPr>
      <dsp:spPr>
        <a:xfrm>
          <a:off x="1128749" y="3286044"/>
          <a:ext cx="6396246" cy="14083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7153525"/>
                <a:satOff val="-24599"/>
                <a:lumOff val="1215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7153525"/>
                <a:satOff val="-24599"/>
                <a:lumOff val="1215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7153525"/>
                <a:satOff val="-24599"/>
                <a:lumOff val="1215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25400">
          <a:solidFill>
            <a:schemeClr val="accent6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10</a:t>
          </a:r>
          <a:r>
            <a:rPr lang="zh-TW" altLang="en-US" sz="2400" kern="1200" dirty="0" smtClean="0"/>
            <a:t>分鐘後各組匯報</a:t>
          </a:r>
          <a:endParaRPr lang="zh-HK" sz="2400" kern="1200" dirty="0"/>
        </a:p>
      </dsp:txBody>
      <dsp:txXfrm>
        <a:off x="1169997" y="3327292"/>
        <a:ext cx="4833977" cy="1325808"/>
      </dsp:txXfrm>
    </dsp:sp>
    <dsp:sp modelId="{85E0B0C9-E4F7-4EB0-8EAE-2342E0C2941E}">
      <dsp:nvSpPr>
        <dsp:cNvPr id="0" name=""/>
        <dsp:cNvSpPr/>
      </dsp:nvSpPr>
      <dsp:spPr>
        <a:xfrm>
          <a:off x="5480848" y="1067964"/>
          <a:ext cx="915398" cy="915398"/>
        </a:xfrm>
        <a:prstGeom prst="downArrow">
          <a:avLst>
            <a:gd name="adj1" fmla="val 55000"/>
            <a:gd name="adj2" fmla="val 45000"/>
          </a:avLst>
        </a:prstGeom>
        <a:solidFill>
          <a:srgbClr val="FF66CC">
            <a:alpha val="83922"/>
          </a:srgbClr>
        </a:solidFill>
        <a:ln w="28575" cap="flat" cmpd="sng" algn="ctr">
          <a:solidFill>
            <a:schemeClr val="bg1">
              <a:alpha val="9000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HK" altLang="en-US" sz="2800" kern="1200"/>
        </a:p>
      </dsp:txBody>
      <dsp:txXfrm>
        <a:off x="5686813" y="1067964"/>
        <a:ext cx="503468" cy="688837"/>
      </dsp:txXfrm>
    </dsp:sp>
    <dsp:sp modelId="{BB89161A-9068-40E6-9964-E06DFC69D383}">
      <dsp:nvSpPr>
        <dsp:cNvPr id="0" name=""/>
        <dsp:cNvSpPr/>
      </dsp:nvSpPr>
      <dsp:spPr>
        <a:xfrm>
          <a:off x="6045223" y="2701597"/>
          <a:ext cx="915398" cy="915398"/>
        </a:xfrm>
        <a:prstGeom prst="downArrow">
          <a:avLst>
            <a:gd name="adj1" fmla="val 55000"/>
            <a:gd name="adj2" fmla="val 45000"/>
          </a:avLst>
        </a:prstGeom>
        <a:solidFill>
          <a:srgbClr val="FF66CC">
            <a:alpha val="83922"/>
          </a:srgbClr>
        </a:solidFill>
        <a:ln w="28575" cap="flat" cmpd="sng" algn="ctr">
          <a:solidFill>
            <a:schemeClr val="bg1">
              <a:alpha val="9000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HK" altLang="en-US" sz="2800" kern="1200"/>
        </a:p>
      </dsp:txBody>
      <dsp:txXfrm>
        <a:off x="6251188" y="2701597"/>
        <a:ext cx="503468" cy="6888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83C718-6467-44E0-B227-2F1A79F48045}">
      <dsp:nvSpPr>
        <dsp:cNvPr id="0" name=""/>
        <dsp:cNvSpPr/>
      </dsp:nvSpPr>
      <dsp:spPr>
        <a:xfrm>
          <a:off x="0" y="3603"/>
          <a:ext cx="10831133" cy="123632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 dirty="0" smtClean="0">
              <a:solidFill>
                <a:schemeClr val="tx2"/>
              </a:solidFill>
            </a:rPr>
            <a:t>剛才所有組別的建議設施都興建在公園內合適嗎？</a:t>
          </a:r>
          <a:endParaRPr lang="zh-HK" sz="2900" kern="1200" dirty="0">
            <a:solidFill>
              <a:schemeClr val="tx2"/>
            </a:solidFill>
          </a:endParaRPr>
        </a:p>
      </dsp:txBody>
      <dsp:txXfrm>
        <a:off x="60352" y="63955"/>
        <a:ext cx="10710429" cy="1115620"/>
      </dsp:txXfrm>
    </dsp:sp>
    <dsp:sp modelId="{696FE3BE-1B64-4617-9E4B-9ABCA2E481EC}">
      <dsp:nvSpPr>
        <dsp:cNvPr id="0" name=""/>
        <dsp:cNvSpPr/>
      </dsp:nvSpPr>
      <dsp:spPr>
        <a:xfrm>
          <a:off x="0" y="1323448"/>
          <a:ext cx="10831133" cy="1236324"/>
        </a:xfrm>
        <a:prstGeom prst="roundRect">
          <a:avLst/>
        </a:prstGeom>
        <a:solidFill>
          <a:schemeClr val="accent2">
            <a:hueOff val="-2357418"/>
            <a:satOff val="-3592"/>
            <a:lumOff val="-98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 dirty="0" smtClean="0">
              <a:solidFill>
                <a:schemeClr val="tx2"/>
              </a:solidFill>
            </a:rPr>
            <a:t>公園內是否越多設施越好</a:t>
          </a:r>
          <a:r>
            <a:rPr lang="en-US" sz="2900" kern="1200" dirty="0" smtClean="0">
              <a:solidFill>
                <a:schemeClr val="tx2"/>
              </a:solidFill>
            </a:rPr>
            <a:t>?</a:t>
          </a:r>
          <a:endParaRPr lang="zh-HK" sz="2900" kern="1200" dirty="0">
            <a:solidFill>
              <a:schemeClr val="tx2"/>
            </a:solidFill>
          </a:endParaRPr>
        </a:p>
      </dsp:txBody>
      <dsp:txXfrm>
        <a:off x="60352" y="1383800"/>
        <a:ext cx="10710429" cy="1115620"/>
      </dsp:txXfrm>
    </dsp:sp>
    <dsp:sp modelId="{F3952C02-3ABA-402E-AD11-6B213C4763C3}">
      <dsp:nvSpPr>
        <dsp:cNvPr id="0" name=""/>
        <dsp:cNvSpPr/>
      </dsp:nvSpPr>
      <dsp:spPr>
        <a:xfrm>
          <a:off x="0" y="2643292"/>
          <a:ext cx="10831133" cy="1236324"/>
        </a:xfrm>
        <a:prstGeom prst="roundRect">
          <a:avLst/>
        </a:prstGeom>
        <a:solidFill>
          <a:schemeClr val="accent2">
            <a:hueOff val="-4714835"/>
            <a:satOff val="-7183"/>
            <a:lumOff val="-197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 dirty="0" smtClean="0">
              <a:solidFill>
                <a:schemeClr val="tx2"/>
              </a:solidFill>
            </a:rPr>
            <a:t>怎樣才是理想社區環境？</a:t>
          </a:r>
          <a:endParaRPr lang="zh-HK" sz="2900" kern="1200" dirty="0">
            <a:solidFill>
              <a:schemeClr val="tx2"/>
            </a:solidFill>
          </a:endParaRPr>
        </a:p>
      </dsp:txBody>
      <dsp:txXfrm>
        <a:off x="60352" y="2703644"/>
        <a:ext cx="10710429" cy="1115620"/>
      </dsp:txXfrm>
    </dsp:sp>
    <dsp:sp modelId="{D1B84DD3-6BC5-4182-A7E9-BD2302C9A43D}">
      <dsp:nvSpPr>
        <dsp:cNvPr id="0" name=""/>
        <dsp:cNvSpPr/>
      </dsp:nvSpPr>
      <dsp:spPr>
        <a:xfrm>
          <a:off x="0" y="3963136"/>
          <a:ext cx="10831133" cy="1236324"/>
        </a:xfrm>
        <a:prstGeom prst="roundRect">
          <a:avLst/>
        </a:prstGeom>
        <a:solidFill>
          <a:schemeClr val="accent2">
            <a:hueOff val="-7072253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 dirty="0" smtClean="0">
              <a:solidFill>
                <a:schemeClr val="tx2"/>
              </a:solidFill>
            </a:rPr>
            <a:t>除了建設一些適合市民的設施外，我們還可以怎樣做去優化社區環境？</a:t>
          </a:r>
          <a:endParaRPr lang="zh-HK" sz="2900" kern="1200" dirty="0">
            <a:solidFill>
              <a:schemeClr val="tx2"/>
            </a:solidFill>
          </a:endParaRPr>
        </a:p>
      </dsp:txBody>
      <dsp:txXfrm>
        <a:off x="60352" y="4023488"/>
        <a:ext cx="10710429" cy="1115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03A45BA1-980A-4507-BE5A-5C1E7C2FFD8F}" type="datetimeFigureOut">
              <a:rPr lang="en-US" altLang="zh-TW"/>
              <a:pPr/>
              <a:t>22/8/2014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57E03411-58E2-43FD-AE1D-AD77DFF8CB20}" type="slidenum">
              <a:rPr lang="zh-TW"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5A3416D-7FED-43BC-AA7C-D92DBA01ED64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C8DC57A8-AE18-4654-B6AF-04B3577165BE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Sai Kung Swimming Pool, Beaches and Swimming Pool, Leisure and Cultural Services Department 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[Photograph]. Retrieved August 22, 2014 from: http://www.lcsd.gov.hk/beach/en/swim-address-sk.php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6551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i="1" dirty="0" smtClean="0"/>
              <a:t>Lady </a:t>
            </a:r>
            <a:r>
              <a:rPr lang="en-US" altLang="zh-TW" sz="1200" i="1" dirty="0" err="1" smtClean="0"/>
              <a:t>MacLehose</a:t>
            </a:r>
            <a:r>
              <a:rPr lang="en-US" altLang="zh-TW" sz="1200" i="1" dirty="0" smtClean="0"/>
              <a:t> Holiday Village, Holiday Camps, Leisure and Cultural Services    </a:t>
            </a:r>
          </a:p>
          <a:p>
            <a:r>
              <a:rPr lang="en-US" altLang="zh-TW" sz="1200" i="1" dirty="0" smtClean="0"/>
              <a:t>     Department </a:t>
            </a:r>
            <a:r>
              <a:rPr lang="en-US" altLang="zh-TW" sz="1200" dirty="0" smtClean="0"/>
              <a:t>[Photograph]. Retrieved August 22, 2014 from: </a:t>
            </a:r>
          </a:p>
          <a:p>
            <a:r>
              <a:rPr lang="en-US" altLang="zh-TW" sz="1200" dirty="0" smtClean="0"/>
              <a:t>     http://www.lcsd.gov.hk/camp/en/p_lmhv.php</a:t>
            </a: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2309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 Man Tin Sports Centre, Leisure and Cultural Services Department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[Photograph]. Retrieved August 22, 2014 from:  </a:t>
            </a: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http://www.lcsd.gov.hk/lsb/photo/KC/Ho%20Man%20Tin%20Sports%20Centre%201_KC.jpg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211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i="1" dirty="0" smtClean="0"/>
              <a:t>Hong Kong Space Museum</a:t>
            </a:r>
            <a:r>
              <a:rPr lang="en-US" altLang="zh-TW" sz="1200" dirty="0" smtClean="0"/>
              <a:t> [Photograph]. Retrieved August 22, 2014 from: http://www.lcsd.gov.hk/CE/Museum/Space/Museum/GeneralInfo/e_generalinfo_openhours_index.htm</a:t>
            </a:r>
            <a:endParaRPr lang="zh-TW" altLang="en-US" sz="1200" dirty="0" smtClean="0"/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9383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Hong Kong Central Library Introduction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http://www.hkpl.gov.hk/en/about-us/HKCL/intro.html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9746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Wong Dai Sin Tung Tau Community center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http://www.had.gov.hk/tc/publications/press_releases/press_20120225a.htm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7157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Turntable Ladder (TL)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http://www.hkfsd.gov.hk/eng/appliances/TL.html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Concordia Lutheran School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http://www.cls.edu.hk/web/page.action?id=37</a:t>
            </a:r>
            <a:endParaRPr lang="zh-TW" altLang="en-US" dirty="0" smtClean="0"/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zh-TW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Kwong</a:t>
            </a:r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TW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Wah</a:t>
            </a:r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Hospital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http://www3.ha.org.hk/kwh/main/tc/about-overview.asp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News Related to Hong Kong Post Office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[Photograph]. Retrieved August 22, 2014 from: http://orientaldaily.on.cc/cnt/news/20140724/00196_001.html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Yau</a:t>
            </a:r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 </a:t>
            </a:r>
            <a:r>
              <a:rPr lang="en-US" altLang="zh-TW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Tei</a:t>
            </a:r>
            <a:r>
              <a:rPr lang="en-US" altLang="zh-TW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Police Station 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[Photograph]. Retrieved August 22, 2014 from: http://travel.ulifestyle.com.hk/DetailSpot.php?id=ADIRZxEgA3Y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799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 latinLnBrk="0">
              <a:defRPr lang="zh-TW" sz="5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2400"/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 latinLnBrk="0">
              <a:defRPr lang="zh-TW" sz="4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latinLnBrk="0">
              <a:spcBef>
                <a:spcPts val="0"/>
              </a:spcBef>
              <a:buNone/>
              <a:defRPr lang="zh-TW" sz="24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  <p:grpSp>
        <p:nvGrpSpPr>
          <p:cNvPr id="9" name="群組 8"/>
          <p:cNvGrpSpPr/>
          <p:nvPr/>
        </p:nvGrpSpPr>
        <p:grpSpPr>
          <a:xfrm>
            <a:off x="574431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6285120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36" name="圖片版面配置區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0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7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09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0" name="文字版面配置區 3"/>
          <p:cNvSpPr>
            <a:spLocks noGrp="1"/>
          </p:cNvSpPr>
          <p:nvPr>
            <p:ph type="body" sz="half" idx="19"/>
          </p:nvPr>
        </p:nvSpPr>
        <p:spPr>
          <a:xfrm>
            <a:off x="6742908" y="4648200"/>
            <a:ext cx="4368980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  <p:grpSp>
        <p:nvGrpSpPr>
          <p:cNvPr id="35" name="群組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52" name="群組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65" name="群組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7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8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9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0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1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2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3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4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5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6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7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78" name="圖片版面配置區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79" name="圖片版面配置區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0" name="圖片版面配置區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1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2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3" name="文字版面配置區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6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7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8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9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0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1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2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3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4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5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6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97" name="圖片版面配置區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98" name="群組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0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1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2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3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4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5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6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7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8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9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0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11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112" name="群組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25" name="圖片版面配置區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26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 latinLnBrk="0">
              <a:defRPr lang="zh-TW"/>
            </a:lvl1pPr>
          </a:lstStyle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手繪多邊形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" name="手繪多邊形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手繪多邊形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  <p:sp>
            <p:nvSpPr>
              <p:cNvPr id="21" name="手繪多邊形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</p:grpSp>
        <p:sp>
          <p:nvSpPr>
            <p:cNvPr id="12" name="手繪多邊形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latinLnBrk="0">
              <a:buNone/>
              <a:defRPr lang="zh-TW" sz="32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zh-TW" altLang="en-US"/>
              <a:pPr/>
              <a:t>2014/8/22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我們的社區設施</a:t>
            </a:r>
            <a:endParaRPr lang="zh-TW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雲朵形 3"/>
          <p:cNvSpPr/>
          <p:nvPr/>
        </p:nvSpPr>
        <p:spPr>
          <a:xfrm>
            <a:off x="3617602" y="2131450"/>
            <a:ext cx="8126569" cy="2562897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標題 12"/>
          <p:cNvSpPr>
            <a:spLocks noGrp="1"/>
          </p:cNvSpPr>
          <p:nvPr>
            <p:ph type="title"/>
          </p:nvPr>
        </p:nvSpPr>
        <p:spPr>
          <a:xfrm>
            <a:off x="3617602" y="2812975"/>
            <a:ext cx="7588379" cy="1199848"/>
          </a:xfrm>
        </p:spPr>
        <p:txBody>
          <a:bodyPr>
            <a:noAutofit/>
          </a:bodyPr>
          <a:lstStyle/>
          <a:p>
            <a:pPr algn="ctr"/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你們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使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用過甚麼</a:t>
            </a:r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/>
            </a:r>
            <a:b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</a:b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社區設施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呢</a:t>
            </a:r>
            <a:r>
              <a:rPr lang="en-US" altLang="zh-TW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微軟正黑體" panose="020B0604030504040204" pitchFamily="34" charset="-120"/>
              </a:rPr>
              <a:t>?</a:t>
            </a:r>
            <a:endParaRPr lang="zh-TW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雲朵形 5"/>
          <p:cNvSpPr/>
          <p:nvPr/>
        </p:nvSpPr>
        <p:spPr>
          <a:xfrm rot="239946">
            <a:off x="4070111" y="2038223"/>
            <a:ext cx="6234736" cy="2468994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501987" y="1857479"/>
            <a:ext cx="6858002" cy="1828800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康樂</a:t>
            </a:r>
            <a:r>
              <a:rPr lang="zh-TW" altLang="en-US" sz="5400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設施</a:t>
            </a:r>
            <a:endParaRPr lang="zh-HK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6333436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版面配置區 13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" r="355"/>
          <a:stretch>
            <a:fillRect/>
          </a:stretch>
        </p:blipFill>
        <p:spPr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75138" y="4471528"/>
            <a:ext cx="6131169" cy="1295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zh-TW" altLang="en-US" sz="2000" dirty="0" smtClean="0"/>
              <a:t>香港</a:t>
            </a:r>
            <a:r>
              <a:rPr lang="zh-HK" altLang="en-US" sz="2000" dirty="0"/>
              <a:t>西貢游泳池</a:t>
            </a:r>
          </a:p>
          <a:p>
            <a:r>
              <a:rPr lang="en-US" altLang="zh-TW" sz="1900" i="1" dirty="0"/>
              <a:t>Sai Kung Swimming Pool, Beaches </a:t>
            </a:r>
            <a:r>
              <a:rPr lang="en-US" altLang="zh-TW" sz="1900" i="1" dirty="0" smtClean="0"/>
              <a:t>and </a:t>
            </a:r>
            <a:r>
              <a:rPr lang="en-US" altLang="zh-TW" sz="1900" i="1" dirty="0"/>
              <a:t>Swimming Pool, Leisure and Cultural Services Department </a:t>
            </a:r>
            <a:r>
              <a:rPr lang="en-US" altLang="zh-TW" sz="1900" dirty="0"/>
              <a:t>[Photograph]. Retrieved August 22, 2014 from: http://www.lcsd.gov.hk/beach/en/swim-address-sk.php</a:t>
            </a:r>
            <a:endParaRPr lang="en-US" altLang="zh-TW" sz="1900" b="1" dirty="0" smtClean="0"/>
          </a:p>
          <a:p>
            <a:pPr algn="ctr"/>
            <a:endParaRPr lang="en-US" altLang="zh-TW" sz="2000" b="1" dirty="0" smtClean="0"/>
          </a:p>
          <a:p>
            <a:pPr algn="ctr"/>
            <a:endParaRPr lang="zh-TW" sz="2000" b="1" dirty="0"/>
          </a:p>
        </p:txBody>
      </p:sp>
      <p:sp>
        <p:nvSpPr>
          <p:cNvPr id="11" name="文字版面配置區 10"/>
          <p:cNvSpPr>
            <a:spLocks noGrp="1"/>
          </p:cNvSpPr>
          <p:nvPr>
            <p:ph type="body" sz="half" idx="19"/>
          </p:nvPr>
        </p:nvSpPr>
        <p:spPr>
          <a:xfrm>
            <a:off x="6742908" y="4455015"/>
            <a:ext cx="4368980" cy="1295400"/>
          </a:xfrm>
        </p:spPr>
        <p:txBody>
          <a:bodyPr>
            <a:normAutofit/>
          </a:bodyPr>
          <a:lstStyle/>
          <a:p>
            <a:pPr algn="ctr"/>
            <a:r>
              <a:rPr lang="zh-TW" altLang="en-US" sz="2000" dirty="0" smtClean="0"/>
              <a:t>位於英國黑池的</a:t>
            </a:r>
            <a:r>
              <a:rPr lang="zh-TW" altLang="en-US" sz="2000" dirty="0" smtClean="0"/>
              <a:t>沙灘</a:t>
            </a:r>
            <a:endParaRPr lang="en-US" altLang="zh-TW" sz="2000" dirty="0" smtClean="0"/>
          </a:p>
          <a:p>
            <a:endParaRPr lang="zh-HK" altLang="en-US" sz="1200" dirty="0"/>
          </a:p>
          <a:p>
            <a:endParaRPr lang="zh-HK" altLang="en-US" sz="20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2996484" y="67540"/>
            <a:ext cx="6611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康</a:t>
            </a:r>
            <a:r>
              <a:rPr lang="zh-TW" altLang="en-US" sz="4800" b="1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樂</a:t>
            </a:r>
            <a:r>
              <a:rPr lang="zh-TW" altLang="en-US" sz="48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設施</a:t>
            </a:r>
            <a:r>
              <a:rPr lang="zh-TW" altLang="en-US" sz="48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－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沙灘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zh-HK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游</a:t>
            </a:r>
            <a:r>
              <a:rPr lang="zh-TW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泳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池</a:t>
            </a:r>
            <a:endParaRPr lang="zh-HK" altLang="en-US" sz="48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3" name="圖片版面配置區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5556"/>
          <a:stretch>
            <a:fillRect/>
          </a:stretch>
        </p:blipFill>
        <p:spPr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圓角矩形 14"/>
          <p:cNvSpPr/>
          <p:nvPr/>
        </p:nvSpPr>
        <p:spPr>
          <a:xfrm>
            <a:off x="2320699" y="5861538"/>
            <a:ext cx="7728262" cy="99646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zh-TW" altLang="en-US" sz="2800" dirty="0" smtClean="0"/>
              <a:t>供游泳、曬太陽</a:t>
            </a:r>
            <a:endParaRPr lang="en-US" altLang="zh-TW" sz="2800" dirty="0"/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zh-TW" altLang="en-US" sz="2800" dirty="0" smtClean="0"/>
              <a:t>適合</a:t>
            </a:r>
            <a:r>
              <a:rPr lang="zh-TW" altLang="en-US" sz="2800" dirty="0">
                <a:solidFill>
                  <a:srgbClr val="FF0000"/>
                </a:solidFill>
              </a:rPr>
              <a:t>任何年齡</a:t>
            </a:r>
            <a:r>
              <a:rPr lang="zh-TW" altLang="en-US" sz="2800" dirty="0" smtClean="0"/>
              <a:t>人士</a:t>
            </a:r>
            <a:endParaRPr lang="en-US" altLang="zh-TW" sz="2800" dirty="0" smtClean="0"/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6172200" y="1747193"/>
            <a:ext cx="5830910" cy="425350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康樂設施</a:t>
            </a:r>
            <a:r>
              <a:rPr lang="zh-TW" altLang="en-US" sz="48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－</a:t>
            </a:r>
            <a:r>
              <a:rPr lang="zh-HK" altLang="en-US" sz="4800" dirty="0" smtClean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度假</a:t>
            </a:r>
            <a:r>
              <a:rPr lang="zh-TW" altLang="en-US" sz="4800" dirty="0" smtClean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村</a:t>
            </a:r>
            <a:endParaRPr lang="zh-HK" altLang="en-US" sz="4800" dirty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61090" y="2087631"/>
            <a:ext cx="5830910" cy="4187952"/>
          </a:xfrm>
        </p:spPr>
        <p:txBody>
          <a:bodyPr>
            <a:normAutofit/>
          </a:bodyPr>
          <a:lstStyle/>
          <a:p>
            <a:r>
              <a:rPr lang="zh-TW" altLang="en-US" sz="3000" dirty="0" smtClean="0"/>
              <a:t>設不同的設施供消遣，如：</a:t>
            </a:r>
            <a:r>
              <a:rPr lang="zh-HK" altLang="en-US" sz="3000" dirty="0">
                <a:solidFill>
                  <a:srgbClr val="9A5315"/>
                </a:solidFill>
                <a:latin typeface="蝝唳�擃�"/>
              </a:rPr>
              <a:t>繩網</a:t>
            </a:r>
            <a:r>
              <a:rPr lang="zh-HK" altLang="en-US" sz="3000" dirty="0" smtClean="0">
                <a:solidFill>
                  <a:srgbClr val="9A5315"/>
                </a:solidFill>
                <a:latin typeface="蝝唳�擃�"/>
              </a:rPr>
              <a:t>陣</a:t>
            </a:r>
            <a:r>
              <a:rPr lang="zh-TW" altLang="en-US" sz="3000" dirty="0" smtClean="0">
                <a:solidFill>
                  <a:srgbClr val="9A5315"/>
                </a:solidFill>
                <a:latin typeface="蝝唳�擃�"/>
              </a:rPr>
              <a:t>、</a:t>
            </a:r>
            <a:r>
              <a:rPr lang="zh-HK" altLang="en-US" sz="3000" dirty="0">
                <a:solidFill>
                  <a:srgbClr val="9A5315"/>
                </a:solidFill>
                <a:latin typeface="蝝唳�擃�"/>
              </a:rPr>
              <a:t>射箭</a:t>
            </a:r>
            <a:r>
              <a:rPr lang="zh-HK" altLang="en-US" sz="3000" dirty="0" smtClean="0">
                <a:solidFill>
                  <a:srgbClr val="9A5315"/>
                </a:solidFill>
                <a:latin typeface="蝝唳�擃�"/>
              </a:rPr>
              <a:t>場</a:t>
            </a:r>
            <a:r>
              <a:rPr lang="zh-TW" altLang="en-US" sz="3000" dirty="0" smtClean="0">
                <a:solidFill>
                  <a:srgbClr val="9A5315"/>
                </a:solidFill>
                <a:latin typeface="蝝唳�擃�"/>
              </a:rPr>
              <a:t>、</a:t>
            </a:r>
            <a:r>
              <a:rPr lang="zh-HK" altLang="en-US" sz="3000" dirty="0">
                <a:solidFill>
                  <a:srgbClr val="9A5315"/>
                </a:solidFill>
                <a:latin typeface="蝝唳�擃�"/>
              </a:rPr>
              <a:t>運動攀登</a:t>
            </a:r>
            <a:r>
              <a:rPr lang="zh-HK" altLang="en-US" sz="3000" dirty="0" smtClean="0">
                <a:solidFill>
                  <a:srgbClr val="9A5315"/>
                </a:solidFill>
                <a:latin typeface="蝝唳�擃�"/>
              </a:rPr>
              <a:t>牆</a:t>
            </a:r>
            <a:endParaRPr lang="en-US" altLang="zh-HK" sz="3000" dirty="0">
              <a:solidFill>
                <a:srgbClr val="9A5315"/>
              </a:solidFill>
              <a:latin typeface="蝝唳�擃�"/>
            </a:endParaRPr>
          </a:p>
          <a:p>
            <a:endParaRPr lang="en-US" altLang="zh-TW" sz="3000" dirty="0" smtClean="0">
              <a:solidFill>
                <a:srgbClr val="9A5315"/>
              </a:solidFill>
              <a:latin typeface="蝝唳�擃�"/>
            </a:endParaRPr>
          </a:p>
          <a:p>
            <a:r>
              <a:rPr lang="zh-TW" altLang="en-US" sz="3000" dirty="0" smtClean="0"/>
              <a:t>適合</a:t>
            </a:r>
            <a:r>
              <a:rPr lang="zh-TW" altLang="en-US" sz="3000" dirty="0">
                <a:solidFill>
                  <a:srgbClr val="FF0000"/>
                </a:solidFill>
              </a:rPr>
              <a:t>任何年齡</a:t>
            </a:r>
            <a:r>
              <a:rPr lang="zh-TW" altLang="en-US" sz="3000" dirty="0" smtClean="0"/>
              <a:t>人士；或</a:t>
            </a:r>
            <a:endParaRPr lang="en-US" altLang="zh-TW" sz="3000" dirty="0" smtClean="0"/>
          </a:p>
          <a:p>
            <a:r>
              <a:rPr lang="zh-TW" altLang="en-US" sz="3000" dirty="0" smtClean="0">
                <a:solidFill>
                  <a:srgbClr val="FF0000"/>
                </a:solidFill>
              </a:rPr>
              <a:t>學校</a:t>
            </a:r>
            <a:r>
              <a:rPr lang="zh-TW" altLang="en-US" sz="3000" dirty="0" smtClean="0"/>
              <a:t>、</a:t>
            </a:r>
            <a:r>
              <a:rPr lang="zh-TW" altLang="en-US" sz="3000" dirty="0" smtClean="0">
                <a:solidFill>
                  <a:srgbClr val="FF0000"/>
                </a:solidFill>
              </a:rPr>
              <a:t>組織</a:t>
            </a:r>
            <a:r>
              <a:rPr lang="zh-TW" altLang="en-US" sz="3000" dirty="0" smtClean="0"/>
              <a:t>、</a:t>
            </a:r>
            <a:r>
              <a:rPr lang="zh-TW" altLang="en-US" sz="3000" dirty="0" smtClean="0">
                <a:solidFill>
                  <a:srgbClr val="FF0000"/>
                </a:solidFill>
              </a:rPr>
              <a:t>機構</a:t>
            </a:r>
            <a:r>
              <a:rPr lang="zh-TW" altLang="en-US" sz="3000" dirty="0" smtClean="0"/>
              <a:t>等舉行宿　　營或活動</a:t>
            </a:r>
            <a:endParaRPr lang="en-US" altLang="zh-TW" sz="3000" dirty="0" smtClean="0"/>
          </a:p>
          <a:p>
            <a:pPr marL="0" indent="0">
              <a:buNone/>
            </a:pPr>
            <a:endParaRPr lang="en-US" altLang="zh-HK" dirty="0"/>
          </a:p>
          <a:p>
            <a:endParaRPr lang="en-US" altLang="zh-HK" dirty="0"/>
          </a:p>
          <a:p>
            <a:endParaRPr lang="zh-HK" altLang="en-US" dirty="0"/>
          </a:p>
        </p:txBody>
      </p:sp>
      <p:sp>
        <p:nvSpPr>
          <p:cNvPr id="7" name="矩形 6"/>
          <p:cNvSpPr/>
          <p:nvPr/>
        </p:nvSpPr>
        <p:spPr>
          <a:xfrm>
            <a:off x="252046" y="4926819"/>
            <a:ext cx="59201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麥理浩夫人度假</a:t>
            </a:r>
            <a:r>
              <a:rPr lang="zh-TW" altLang="en-US" dirty="0" smtClean="0"/>
              <a:t>村</a:t>
            </a:r>
            <a:endParaRPr lang="en-US" altLang="zh-TW" dirty="0" smtClean="0"/>
          </a:p>
          <a:p>
            <a:r>
              <a:rPr lang="en-US" altLang="zh-TW" sz="1200" i="1" dirty="0"/>
              <a:t>Lady </a:t>
            </a:r>
            <a:r>
              <a:rPr lang="en-US" altLang="zh-TW" sz="1200" i="1" dirty="0" err="1"/>
              <a:t>MacLehose</a:t>
            </a:r>
            <a:r>
              <a:rPr lang="en-US" altLang="zh-TW" sz="1200" i="1" dirty="0"/>
              <a:t> Holiday Village, Holiday Camps, Leisure and Cultural Services </a:t>
            </a:r>
            <a:r>
              <a:rPr lang="en-US" altLang="zh-TW" sz="1200" i="1" dirty="0" smtClean="0"/>
              <a:t>   </a:t>
            </a:r>
          </a:p>
          <a:p>
            <a:r>
              <a:rPr lang="en-US" altLang="zh-TW" sz="1200" i="1" dirty="0"/>
              <a:t> </a:t>
            </a:r>
            <a:r>
              <a:rPr lang="en-US" altLang="zh-TW" sz="1200" i="1" dirty="0" smtClean="0"/>
              <a:t>    Department</a:t>
            </a:r>
            <a:r>
              <a:rPr lang="en-US" altLang="zh-TW" sz="1200" i="1" dirty="0"/>
              <a:t> </a:t>
            </a:r>
            <a:r>
              <a:rPr lang="en-US" altLang="zh-TW" sz="1200" dirty="0"/>
              <a:t>[Photograph]. Retrieved August 22, 2014 from: </a:t>
            </a:r>
            <a:endParaRPr lang="en-US" altLang="zh-TW" sz="1200" dirty="0" smtClean="0"/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://www.lcsd.gov.hk/camp/en/p_lmhv.php</a:t>
            </a:r>
            <a:endParaRPr lang="en-US" altLang="zh-TW" sz="1200" dirty="0"/>
          </a:p>
          <a:p>
            <a:endParaRPr lang="zh-TW" alt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04" b="9530"/>
          <a:stretch/>
        </p:blipFill>
        <p:spPr>
          <a:xfrm>
            <a:off x="726831" y="1548115"/>
            <a:ext cx="3927231" cy="3375578"/>
          </a:xfrm>
        </p:spPr>
      </p:pic>
    </p:spTree>
    <p:extLst>
      <p:ext uri="{BB962C8B-B14F-4D97-AF65-F5344CB8AC3E}">
        <p14:creationId xmlns:p14="http://schemas.microsoft.com/office/powerpoint/2010/main" val="66355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6262353" y="1747193"/>
            <a:ext cx="5830910" cy="425350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HK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康樂</a:t>
            </a:r>
            <a:r>
              <a:rPr lang="zh-HK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設施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－</a:t>
            </a:r>
            <a:r>
              <a:rPr lang="zh-TW" altLang="en-US" sz="4800" dirty="0" smtClean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兒童</a:t>
            </a:r>
            <a:r>
              <a:rPr lang="zh-TW" altLang="en-US" sz="4800" dirty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遊戲室</a:t>
            </a:r>
            <a:endParaRPr lang="zh-HK" altLang="en-US" sz="4800" dirty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half" idx="2"/>
          </p:nvPr>
        </p:nvSpPr>
        <p:spPr>
          <a:xfrm>
            <a:off x="6430293" y="2035941"/>
            <a:ext cx="5830910" cy="4187952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供兒童活動耍樂</a:t>
            </a:r>
            <a:endParaRPr lang="en-US" altLang="zh-TW" sz="2800" dirty="0"/>
          </a:p>
          <a:p>
            <a:r>
              <a:rPr lang="zh-TW" altLang="en-US" sz="2800" dirty="0" smtClean="0"/>
              <a:t>適合由</a:t>
            </a:r>
            <a:r>
              <a:rPr lang="zh-TW" altLang="en-US" sz="2800" dirty="0"/>
              <a:t>家長陪同下之</a:t>
            </a:r>
            <a:r>
              <a:rPr lang="en-US" altLang="zh-TW" sz="2800" dirty="0"/>
              <a:t>4</a:t>
            </a:r>
            <a:r>
              <a:rPr lang="zh-TW" altLang="en-US" sz="2800" dirty="0"/>
              <a:t>歲</a:t>
            </a:r>
            <a:r>
              <a:rPr lang="zh-TW" altLang="en-US" sz="2800" dirty="0" smtClean="0"/>
              <a:t>以下；</a:t>
            </a:r>
            <a:endParaRPr lang="en-US" altLang="zh-TW" sz="2800" dirty="0"/>
          </a:p>
          <a:p>
            <a:pPr marL="0" indent="0">
              <a:buNone/>
            </a:pPr>
            <a:r>
              <a:rPr lang="zh-TW" altLang="en-US" sz="2800" dirty="0" smtClean="0"/>
              <a:t>　或</a:t>
            </a:r>
            <a:endParaRPr lang="en-US" altLang="zh-TW" sz="2800" dirty="0" smtClean="0"/>
          </a:p>
          <a:p>
            <a:r>
              <a:rPr lang="en-US" altLang="zh-TW" sz="2800" dirty="0" smtClean="0"/>
              <a:t>4</a:t>
            </a:r>
            <a:r>
              <a:rPr lang="zh-TW" altLang="en-US" sz="2800" dirty="0"/>
              <a:t>至</a:t>
            </a:r>
            <a:r>
              <a:rPr lang="en-US" altLang="zh-TW" sz="2800" dirty="0"/>
              <a:t>9</a:t>
            </a:r>
            <a:r>
              <a:rPr lang="zh-TW" altLang="en-US" sz="2800" dirty="0" smtClean="0"/>
              <a:t>歲</a:t>
            </a:r>
            <a:r>
              <a:rPr lang="zh-TW" altLang="en-US" sz="2800" dirty="0"/>
              <a:t>的</a:t>
            </a:r>
            <a:r>
              <a:rPr lang="zh-TW" altLang="en-US" sz="2800" dirty="0">
                <a:solidFill>
                  <a:srgbClr val="FF0000"/>
                </a:solidFill>
              </a:rPr>
              <a:t>兒童</a:t>
            </a:r>
            <a:r>
              <a:rPr lang="zh-TW" altLang="en-US" sz="2800" dirty="0" smtClean="0"/>
              <a:t>使用</a:t>
            </a:r>
            <a:endParaRPr lang="zh-HK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211016" y="5803433"/>
            <a:ext cx="76668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何文田</a:t>
            </a:r>
            <a:r>
              <a:rPr lang="zh-TW" altLang="en-US" dirty="0" smtClean="0"/>
              <a:t>體育館</a:t>
            </a:r>
            <a:endParaRPr lang="en-US" altLang="zh-TW" dirty="0" smtClean="0"/>
          </a:p>
          <a:p>
            <a:r>
              <a:rPr lang="en-US" altLang="zh-TW" sz="1200" i="1" dirty="0"/>
              <a:t>Ho Man Tin Sports Centre, Leisure and Cultural Services Department</a:t>
            </a:r>
            <a:r>
              <a:rPr lang="en-US" altLang="zh-TW" sz="1200" dirty="0"/>
              <a:t>[Photograph]. Retrieved August 22, 2014 from: http://www.lcsd.gov.hk/lsb/photo/KC/Ho%20Man%20Tin%20Sports%20Centre%201_KC.jpg</a:t>
            </a:r>
            <a:endParaRPr lang="zh-HK" altLang="en-US" sz="1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38" y="1747193"/>
            <a:ext cx="5140569" cy="38554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16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雲朵形 5"/>
          <p:cNvSpPr/>
          <p:nvPr/>
        </p:nvSpPr>
        <p:spPr>
          <a:xfrm rot="239946">
            <a:off x="4070111" y="2038223"/>
            <a:ext cx="6234736" cy="2468994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501987" y="1857479"/>
            <a:ext cx="6858002" cy="18288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文化設施</a:t>
            </a:r>
            <a:endParaRPr lang="zh-HK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59348886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圓角矩形 7"/>
          <p:cNvSpPr/>
          <p:nvPr/>
        </p:nvSpPr>
        <p:spPr>
          <a:xfrm>
            <a:off x="2157046" y="5287108"/>
            <a:ext cx="7983416" cy="1439797"/>
          </a:xfrm>
          <a:prstGeom prst="roundRect">
            <a:avLst/>
          </a:prstGeom>
          <a:gradFill>
            <a:gsLst>
              <a:gs pos="44000">
                <a:srgbClr val="D7E9FA"/>
              </a:gs>
              <a:gs pos="0">
                <a:srgbClr val="CCFFCC"/>
              </a:gs>
              <a:gs pos="100000">
                <a:srgbClr val="99FF99"/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供視覺藝術、歷史、文化、考古及科技等的展覽欣賞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舉辦各種博物館教育活動，藉以提高市民的認識；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供場地租用舉辦展覽、講座等</a:t>
            </a:r>
            <a:endParaRPr lang="en-US" altLang="zh-TW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適合</a:t>
            </a:r>
            <a:r>
              <a:rPr lang="zh-TW" altLang="en-US" dirty="0">
                <a:solidFill>
                  <a:srgbClr val="FF0000"/>
                </a:solidFill>
              </a:rPr>
              <a:t>任何年齡</a:t>
            </a:r>
            <a:r>
              <a:rPr lang="zh-TW" altLang="en-US" dirty="0"/>
              <a:t>人士；或</a:t>
            </a:r>
            <a:endParaRPr lang="en-US" altLang="zh-TW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rgbClr val="FF0000"/>
                </a:solidFill>
              </a:rPr>
              <a:t>團體</a:t>
            </a:r>
            <a:r>
              <a:rPr lang="zh-TW" altLang="en-US" dirty="0"/>
              <a:t>、</a:t>
            </a:r>
            <a:r>
              <a:rPr lang="zh-TW" altLang="en-US" dirty="0">
                <a:solidFill>
                  <a:srgbClr val="FF0000"/>
                </a:solidFill>
              </a:rPr>
              <a:t>組織</a:t>
            </a:r>
            <a:r>
              <a:rPr lang="zh-TW" altLang="en-US" dirty="0"/>
              <a:t>、</a:t>
            </a:r>
            <a:r>
              <a:rPr lang="zh-TW" altLang="en-US" dirty="0">
                <a:solidFill>
                  <a:srgbClr val="FF0000"/>
                </a:solidFill>
              </a:rPr>
              <a:t>機構</a:t>
            </a:r>
            <a:r>
              <a:rPr lang="zh-TW" altLang="en-US" dirty="0"/>
              <a:t>等舉辦</a:t>
            </a:r>
            <a:r>
              <a:rPr lang="zh-TW" altLang="en-US" dirty="0" smtClean="0"/>
              <a:t>展覽</a:t>
            </a:r>
            <a:endParaRPr lang="zh-TW" altLang="en-US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8" b="2348"/>
          <a:stretch>
            <a:fillRect/>
          </a:stretch>
        </p:blipFill>
        <p:spPr>
          <a:xfrm>
            <a:off x="1150143" y="961289"/>
            <a:ext cx="4414171" cy="29427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版面配置區 4"/>
          <p:cNvPicPr>
            <a:picLocks noGrp="1" noChangeAspect="1"/>
          </p:cNvPicPr>
          <p:nvPr>
            <p:ph type="pic" sz="quarter" idx="1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8" r="9108"/>
          <a:stretch>
            <a:fillRect/>
          </a:stretch>
        </p:blipFill>
        <p:spPr>
          <a:xfrm>
            <a:off x="6825664" y="949568"/>
            <a:ext cx="4466924" cy="297794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內容版面配置區 5"/>
          <p:cNvSpPr>
            <a:spLocks noGrp="1"/>
          </p:cNvSpPr>
          <p:nvPr>
            <p:ph type="body" sz="half" idx="2"/>
          </p:nvPr>
        </p:nvSpPr>
        <p:spPr>
          <a:xfrm>
            <a:off x="293077" y="4004251"/>
            <a:ext cx="6201507" cy="507482"/>
          </a:xfrm>
        </p:spPr>
        <p:txBody>
          <a:bodyPr>
            <a:noAutofit/>
          </a:bodyPr>
          <a:lstStyle/>
          <a:p>
            <a:pPr algn="ctr"/>
            <a:r>
              <a:rPr lang="zh-TW" altLang="en-US" sz="1800" dirty="0" smtClean="0"/>
              <a:t>香港太空</a:t>
            </a:r>
            <a:r>
              <a:rPr lang="zh-TW" altLang="en-US" sz="1800" dirty="0" smtClean="0"/>
              <a:t>館</a:t>
            </a:r>
            <a:endParaRPr lang="en-US" altLang="zh-TW" sz="1800" dirty="0" smtClean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9"/>
          </p:nvPr>
        </p:nvSpPr>
        <p:spPr>
          <a:xfrm>
            <a:off x="6813247" y="4030674"/>
            <a:ext cx="4368980" cy="297287"/>
          </a:xfrm>
        </p:spPr>
        <p:txBody>
          <a:bodyPr>
            <a:noAutofit/>
          </a:bodyPr>
          <a:lstStyle/>
          <a:p>
            <a:pPr algn="ctr"/>
            <a:r>
              <a:rPr lang="zh-TW" altLang="en-US" sz="1800" dirty="0" smtClean="0"/>
              <a:t>曼徹斯特</a:t>
            </a:r>
            <a:r>
              <a:rPr lang="zh-TW" altLang="en-US" sz="1800" dirty="0"/>
              <a:t>藝術畫廊</a:t>
            </a:r>
            <a:endParaRPr lang="zh-HK" altLang="en-US" sz="1800" dirty="0"/>
          </a:p>
        </p:txBody>
      </p:sp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463640" y="-416415"/>
            <a:ext cx="10058400" cy="1219200"/>
          </a:xfrm>
        </p:spPr>
        <p:txBody>
          <a:bodyPr>
            <a:normAutofit/>
          </a:bodyPr>
          <a:lstStyle/>
          <a:p>
            <a:pPr algn="ctr"/>
            <a:r>
              <a:rPr lang="zh-HK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文化</a:t>
            </a:r>
            <a:r>
              <a:rPr lang="zh-HK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設施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－</a:t>
            </a:r>
            <a:r>
              <a:rPr lang="zh-TW" altLang="en-US" sz="4800" b="1" dirty="0" smtClean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博物館</a:t>
            </a:r>
            <a:endParaRPr lang="zh-HK" altLang="en-US" sz="4800" b="1" dirty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2708" y="4560277"/>
            <a:ext cx="5404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>
                <a:latin typeface="Arial" panose="020B0604020202020204" pitchFamily="34" charset="0"/>
                <a:cs typeface="Arial" panose="020B0604020202020204" pitchFamily="34" charset="0"/>
              </a:rPr>
              <a:t>Hong Kong Space Museum</a:t>
            </a:r>
            <a:r>
              <a:rPr lang="en-US" altLang="zh-TW" sz="1200" dirty="0">
                <a:latin typeface="Arial" panose="020B0604020202020204" pitchFamily="34" charset="0"/>
                <a:cs typeface="Arial" panose="020B0604020202020204" pitchFamily="34" charset="0"/>
              </a:rPr>
              <a:t> [Photograph]. Retrieved August 22, 2014 from: http://www.lcsd.gov.hk/CE/Museum/Space/Museum/GeneralInfo/e_generalinfo_openhours_index.htm</a:t>
            </a:r>
            <a:endParaRPr lang="zh-TW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42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6478075" y="1611054"/>
            <a:ext cx="5315755" cy="4251492"/>
          </a:xfrm>
          <a:prstGeom prst="roundRect">
            <a:avLst/>
          </a:prstGeom>
          <a:gradFill>
            <a:gsLst>
              <a:gs pos="44000">
                <a:srgbClr val="D7E9FA"/>
              </a:gs>
              <a:gs pos="0">
                <a:srgbClr val="CCFFCC"/>
              </a:gs>
              <a:gs pos="100000">
                <a:srgbClr val="99FF99"/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文化設施－</a:t>
            </a:r>
            <a:r>
              <a:rPr lang="zh-TW" altLang="en-US" sz="4800" dirty="0" smtClean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圖書館</a:t>
            </a:r>
            <a:endParaRPr lang="zh-HK" altLang="en-US" sz="4800" dirty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1" y="1749208"/>
            <a:ext cx="5968744" cy="39751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42416" y="1946314"/>
            <a:ext cx="4951414" cy="4187952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供書籍免費借閱</a:t>
            </a:r>
            <a:endParaRPr lang="en-US" altLang="zh-TW" sz="2800" dirty="0" smtClean="0"/>
          </a:p>
          <a:p>
            <a:r>
              <a:rPr lang="zh-TW" altLang="en-US" sz="2800" dirty="0" smtClean="0"/>
              <a:t>作為資訊中心 </a:t>
            </a:r>
            <a:endParaRPr lang="en-US" altLang="zh-TW" sz="2800" dirty="0" smtClean="0"/>
          </a:p>
          <a:p>
            <a:r>
              <a:rPr lang="zh-TW" altLang="en-US" sz="2800" dirty="0" smtClean="0"/>
              <a:t>適合</a:t>
            </a:r>
            <a:r>
              <a:rPr lang="zh-TW" altLang="en-US" sz="2800" dirty="0">
                <a:solidFill>
                  <a:srgbClr val="FF0000"/>
                </a:solidFill>
              </a:rPr>
              <a:t>任何年齡</a:t>
            </a:r>
            <a:r>
              <a:rPr lang="zh-TW" altLang="en-US" sz="2800" dirty="0" smtClean="0"/>
              <a:t>人士</a:t>
            </a:r>
            <a:endParaRPr lang="en-US" altLang="zh-TW" sz="2800" dirty="0" smtClean="0"/>
          </a:p>
          <a:p>
            <a:endParaRPr lang="en-US" altLang="zh-TW" sz="28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539262" y="5764934"/>
            <a:ext cx="59388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香港中央</a:t>
            </a:r>
            <a:r>
              <a:rPr lang="zh-TW" altLang="en-US" dirty="0" smtClean="0"/>
              <a:t>圖書館</a:t>
            </a:r>
            <a:endParaRPr lang="en-US" altLang="zh-TW" dirty="0" smtClean="0"/>
          </a:p>
          <a:p>
            <a:r>
              <a:rPr lang="en-US" altLang="zh-TW" sz="1200" i="1" dirty="0"/>
              <a:t>Hong Kong Central Library Introduction</a:t>
            </a:r>
            <a:r>
              <a:rPr lang="en-US" altLang="zh-TW" sz="1200" dirty="0"/>
              <a:t> [Photograph]. Retrieved August 22, 2014 from: </a:t>
            </a:r>
            <a:endParaRPr lang="en-US" altLang="zh-TW" sz="1200" dirty="0" smtClean="0"/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://www.hkpl.gov.hk/en/about-us/HKCL/intro.html</a:t>
            </a:r>
            <a:endParaRPr lang="en-US" altLang="zh-TW" sz="1200" dirty="0" smtClean="0"/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18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6284892" y="1762085"/>
            <a:ext cx="5315755" cy="4251492"/>
          </a:xfrm>
          <a:prstGeom prst="roundRect">
            <a:avLst/>
          </a:prstGeom>
          <a:gradFill>
            <a:gsLst>
              <a:gs pos="44000">
                <a:srgbClr val="D7E9FA"/>
              </a:gs>
              <a:gs pos="0">
                <a:srgbClr val="CCFFCC"/>
              </a:gs>
              <a:gs pos="100000">
                <a:srgbClr val="99FF99"/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文化設施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－</a:t>
            </a:r>
            <a:r>
              <a:rPr lang="zh-TW" altLang="en-US" sz="4800" dirty="0">
                <a:solidFill>
                  <a:srgbClr val="9A5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社區會堂</a:t>
            </a:r>
            <a:endParaRPr lang="zh-HK" altLang="en-US" sz="4800" dirty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36" y="1762085"/>
            <a:ext cx="5117712" cy="38574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467062" y="2050029"/>
            <a:ext cx="4951414" cy="4187952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供地區</a:t>
            </a:r>
            <a:r>
              <a:rPr lang="zh-TW" altLang="en-US" sz="2800" dirty="0"/>
              <a:t>社區舉辦</a:t>
            </a:r>
            <a:r>
              <a:rPr lang="zh-TW" altLang="en-US" sz="2800" dirty="0" smtClean="0"/>
              <a:t>活動</a:t>
            </a:r>
            <a:endParaRPr lang="en-US" altLang="zh-TW" sz="2800" dirty="0" smtClean="0"/>
          </a:p>
          <a:p>
            <a:r>
              <a:rPr lang="zh-TW" altLang="en-US" sz="2800" dirty="0" smtClean="0"/>
              <a:t>供</a:t>
            </a:r>
            <a:r>
              <a:rPr lang="zh-TW" altLang="en-US" sz="2800" dirty="0"/>
              <a:t>有需要的</a:t>
            </a:r>
            <a:r>
              <a:rPr lang="zh-TW" altLang="en-US" sz="2800" dirty="0" smtClean="0"/>
              <a:t>人士在天災</a:t>
            </a:r>
            <a:r>
              <a:rPr lang="zh-TW" altLang="en-US" sz="2800" dirty="0"/>
              <a:t>、緊急事故及惡劣</a:t>
            </a:r>
            <a:r>
              <a:rPr lang="zh-TW" altLang="en-US" sz="2800" dirty="0" smtClean="0"/>
              <a:t>天氣時作</a:t>
            </a:r>
            <a:r>
              <a:rPr lang="zh-TW" altLang="en-US" sz="2800" dirty="0" smtClean="0">
                <a:solidFill>
                  <a:srgbClr val="FF0000"/>
                </a:solidFill>
              </a:rPr>
              <a:t>臨時棲身</a:t>
            </a:r>
            <a:r>
              <a:rPr lang="zh-TW" altLang="en-US" sz="2800" dirty="0">
                <a:solidFill>
                  <a:srgbClr val="FF0000"/>
                </a:solidFill>
              </a:rPr>
              <a:t>之</a:t>
            </a:r>
            <a:r>
              <a:rPr lang="zh-TW" altLang="en-US" sz="2800" dirty="0" smtClean="0">
                <a:solidFill>
                  <a:srgbClr val="FF0000"/>
                </a:solidFill>
              </a:rPr>
              <a:t>所</a:t>
            </a:r>
            <a:endParaRPr lang="en-US" altLang="zh-TW" sz="2800" dirty="0">
              <a:solidFill>
                <a:srgbClr val="FF0000"/>
              </a:solidFill>
            </a:endParaRPr>
          </a:p>
          <a:p>
            <a:r>
              <a:rPr lang="zh-TW" altLang="en-US" sz="2800" dirty="0" smtClean="0"/>
              <a:t>適合</a:t>
            </a:r>
            <a:r>
              <a:rPr lang="zh-TW" altLang="en-US" sz="2800" dirty="0">
                <a:solidFill>
                  <a:srgbClr val="FF0000"/>
                </a:solidFill>
              </a:rPr>
              <a:t>任何年齡</a:t>
            </a:r>
            <a:r>
              <a:rPr lang="zh-TW" altLang="en-US" sz="2800" dirty="0" smtClean="0"/>
              <a:t>人士</a:t>
            </a:r>
            <a:endParaRPr lang="zh-HK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726831" y="5643884"/>
            <a:ext cx="5687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9A5315"/>
                </a:solidFill>
                <a:latin typeface="arial" panose="020B0604020202020204" pitchFamily="34" charset="0"/>
              </a:rPr>
              <a:t>黃大仙東頭社區</a:t>
            </a:r>
            <a:r>
              <a:rPr lang="zh-TW" altLang="en-US" dirty="0" smtClean="0">
                <a:solidFill>
                  <a:srgbClr val="9A5315"/>
                </a:solidFill>
                <a:latin typeface="arial" panose="020B0604020202020204" pitchFamily="34" charset="0"/>
              </a:rPr>
              <a:t>會堂</a:t>
            </a:r>
            <a:endParaRPr lang="en-US" altLang="zh-TW" dirty="0" smtClean="0">
              <a:solidFill>
                <a:srgbClr val="9A5315"/>
              </a:solidFill>
              <a:latin typeface="arial" panose="020B0604020202020204" pitchFamily="34" charset="0"/>
            </a:endParaRPr>
          </a:p>
          <a:p>
            <a:r>
              <a:rPr lang="en-US" altLang="zh-TW" sz="1200" i="1" dirty="0"/>
              <a:t>Wong Dai Sin Tung Tau Community center</a:t>
            </a:r>
            <a:r>
              <a:rPr lang="en-US" altLang="zh-TW" sz="1200" dirty="0"/>
              <a:t> [Photograph]. Retrieved August 22, 2014 from: </a:t>
            </a:r>
            <a:r>
              <a:rPr lang="en-US" altLang="zh-TW" sz="1200" dirty="0" smtClean="0"/>
              <a:t> http</a:t>
            </a:r>
            <a:r>
              <a:rPr lang="en-US" altLang="zh-TW" sz="1200" dirty="0"/>
              <a:t>://www.had.gov.hk/tc/publications/press_releases/press_20120225a.htm</a:t>
            </a:r>
            <a:endParaRPr lang="zh-TW" altLang="en-US" sz="1200" dirty="0"/>
          </a:p>
          <a:p>
            <a:endParaRPr lang="zh-HK" altLang="en-US" dirty="0">
              <a:solidFill>
                <a:srgbClr val="9A531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9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雲朵形 6"/>
          <p:cNvSpPr/>
          <p:nvPr/>
        </p:nvSpPr>
        <p:spPr>
          <a:xfrm rot="239946">
            <a:off x="4070111" y="2038223"/>
            <a:ext cx="6234736" cy="2468994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192892" y="1805963"/>
            <a:ext cx="6858002" cy="1828800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其他社區設施</a:t>
            </a:r>
            <a:endParaRPr lang="zh-HK" altLang="en-US" sz="5400" dirty="0">
              <a:solidFill>
                <a:schemeClr val="tx2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96755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其他社區設施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82" y="3484215"/>
            <a:ext cx="2899703" cy="21747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0" y="2445076"/>
            <a:ext cx="3369994" cy="2527496"/>
          </a:xfrm>
          <a:prstGeom prst="snip2DiagRect">
            <a:avLst>
              <a:gd name="adj1" fmla="val 2021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92" y="387989"/>
            <a:ext cx="2723854" cy="20467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590" y="515170"/>
            <a:ext cx="2835400" cy="21107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590" y="3588615"/>
            <a:ext cx="2915264" cy="21864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55584" y="2625968"/>
            <a:ext cx="3898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/>
              <a:t>Turntable Ladder (TL)</a:t>
            </a:r>
            <a:r>
              <a:rPr lang="en-US" altLang="zh-TW" sz="1200" dirty="0"/>
              <a:t> [Photograph]. Retrieved August 22, 2014 from: http://www.hkfsd.gov.hk/eng/appliances/TL.html</a:t>
            </a:r>
            <a:endParaRPr lang="zh-TW" alt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64123" y="5826369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/>
              <a:t>Concordia Lutheran School</a:t>
            </a:r>
            <a:r>
              <a:rPr lang="en-US" altLang="zh-TW" sz="1200" dirty="0"/>
              <a:t> [Photograph]. Retrieved August 22, 2014 from: http://www.cls.edu.hk/web/page.action?id=37</a:t>
            </a:r>
            <a:endParaRPr lang="zh-TW" altLang="en-US" sz="1200" dirty="0"/>
          </a:p>
          <a:p>
            <a:endParaRPr lang="zh-TW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012512" y="4995372"/>
            <a:ext cx="40444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 err="1"/>
              <a:t>Kwong</a:t>
            </a:r>
            <a:r>
              <a:rPr lang="en-US" altLang="zh-TW" sz="1200" i="1" dirty="0"/>
              <a:t> </a:t>
            </a:r>
            <a:r>
              <a:rPr lang="en-US" altLang="zh-TW" sz="1200" i="1" dirty="0" err="1"/>
              <a:t>Wah</a:t>
            </a:r>
            <a:r>
              <a:rPr lang="en-US" altLang="zh-TW" sz="1200" i="1" dirty="0"/>
              <a:t> Hospital</a:t>
            </a:r>
            <a:r>
              <a:rPr lang="en-US" altLang="zh-TW" sz="1200" dirty="0"/>
              <a:t> [Photograph]. Retrieved August 22, 2014 from: http://www3.ha.org.hk/kwh/main/tc/about-overview.asp</a:t>
            </a:r>
            <a:endParaRPr lang="zh-TW" alt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7831038" y="2771352"/>
            <a:ext cx="43198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/>
              <a:t>News Related to Hong Kong Post Office</a:t>
            </a:r>
            <a:r>
              <a:rPr lang="en-US" altLang="zh-TW" sz="1200" dirty="0"/>
              <a:t> [Photograph]. Retrieved August 22, 2014 from: http://orientaldaily.on.cc/cnt/news/20140724/00196_001.html</a:t>
            </a:r>
          </a:p>
          <a:p>
            <a:endParaRPr lang="zh-TW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831039" y="5861538"/>
            <a:ext cx="4208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i="1" dirty="0" err="1"/>
              <a:t>Yau</a:t>
            </a:r>
            <a:r>
              <a:rPr lang="en-US" altLang="zh-TW" sz="1200" i="1" dirty="0"/>
              <a:t> Ma </a:t>
            </a:r>
            <a:r>
              <a:rPr lang="en-US" altLang="zh-TW" sz="1200" i="1" dirty="0" err="1"/>
              <a:t>Tei</a:t>
            </a:r>
            <a:r>
              <a:rPr lang="en-US" altLang="zh-TW" sz="1200" i="1" dirty="0"/>
              <a:t> Police Station </a:t>
            </a:r>
            <a:r>
              <a:rPr lang="en-US" altLang="zh-TW" sz="1200" dirty="0"/>
              <a:t>[Photograph]. Retrieved August 22, 2014 from: http://travel.ulifestyle.com.hk/DetailSpot.php?id=ADIRZxEgA3Y</a:t>
            </a:r>
          </a:p>
        </p:txBody>
      </p:sp>
    </p:spTree>
    <p:extLst>
      <p:ext uri="{BB962C8B-B14F-4D97-AF65-F5344CB8AC3E}">
        <p14:creationId xmlns:p14="http://schemas.microsoft.com/office/powerpoint/2010/main" val="191550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雲朵形 6"/>
          <p:cNvSpPr/>
          <p:nvPr/>
        </p:nvSpPr>
        <p:spPr>
          <a:xfrm rot="21089077">
            <a:off x="419541" y="748978"/>
            <a:ext cx="8400767" cy="3083952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 sz="1400"/>
          </a:p>
        </p:txBody>
      </p:sp>
      <p:sp>
        <p:nvSpPr>
          <p:cNvPr id="6" name="直排文字版面配置區 5"/>
          <p:cNvSpPr>
            <a:spLocks noGrp="1"/>
          </p:cNvSpPr>
          <p:nvPr>
            <p:ph type="body" orient="vert" idx="1"/>
          </p:nvPr>
        </p:nvSpPr>
        <p:spPr>
          <a:xfrm rot="20974117">
            <a:off x="1637196" y="1402476"/>
            <a:ext cx="6271101" cy="1549666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zh-TW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不同的社區設施適合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不同年齡及類別的人士使用</a:t>
            </a:r>
            <a:endParaRPr lang="zh-HK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雲朵形 7"/>
          <p:cNvSpPr/>
          <p:nvPr/>
        </p:nvSpPr>
        <p:spPr>
          <a:xfrm rot="263501">
            <a:off x="3299125" y="3256538"/>
            <a:ext cx="8400767" cy="3083952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9A5315"/>
                </a:solidFill>
              </a:rPr>
              <a:t>你們有沒有察覺到公園內的設施亦照顧到不同人士的需要呢</a:t>
            </a:r>
            <a:r>
              <a:rPr lang="en-US" altLang="zh-TW" sz="3200" b="1" dirty="0">
                <a:solidFill>
                  <a:srgbClr val="9A5315"/>
                </a:solidFill>
              </a:rPr>
              <a:t>?</a:t>
            </a:r>
            <a:endParaRPr lang="zh-HK" altLang="en-US" sz="3200" b="1" dirty="0">
              <a:solidFill>
                <a:srgbClr val="9A531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2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build="p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zh-HK" altLang="en-US" dirty="0"/>
          </a:p>
        </p:txBody>
      </p:sp>
      <p:graphicFrame>
        <p:nvGraphicFramePr>
          <p:cNvPr id="11" name="資料庫圖表 10"/>
          <p:cNvGraphicFramePr/>
          <p:nvPr>
            <p:extLst>
              <p:ext uri="{D42A27DB-BD31-4B8C-83A1-F6EECF244321}">
                <p14:modId xmlns:p14="http://schemas.microsoft.com/office/powerpoint/2010/main" val="1119268230"/>
              </p:ext>
            </p:extLst>
          </p:nvPr>
        </p:nvGraphicFramePr>
        <p:xfrm>
          <a:off x="1065212" y="1655500"/>
          <a:ext cx="7524996" cy="4694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7"/>
          <a:srcRect l="24394" t="29886" r="50924" b="17122"/>
          <a:stretch/>
        </p:blipFill>
        <p:spPr>
          <a:xfrm rot="20933972">
            <a:off x="8405238" y="2245166"/>
            <a:ext cx="1884982" cy="2275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7"/>
          <a:srcRect l="24394" t="29886" r="50924" b="17122"/>
          <a:stretch/>
        </p:blipFill>
        <p:spPr>
          <a:xfrm rot="1140589">
            <a:off x="9927313" y="2245166"/>
            <a:ext cx="1884982" cy="227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91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19A123F-3E57-4138-8CC6-671912EDD1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graphicEl>
                                              <a:dgm id="{A19A123F-3E57-4138-8CC6-671912EDD1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5E0B0C9-E4F7-4EB0-8EAE-2342E0C294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graphicEl>
                                              <a:dgm id="{85E0B0C9-E4F7-4EB0-8EAE-2342E0C294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9FCDB38-A2D6-4EAC-AAE4-F945E1A05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graphicEl>
                                              <a:dgm id="{99FCDB38-A2D6-4EAC-AAE4-F945E1A05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B89161A-9068-40E6-9964-E06DFC69D3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graphicEl>
                                              <a:dgm id="{BB89161A-9068-40E6-9964-E06DFC69D3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ED820C6-D601-4783-B1D7-9AA6792E77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>
                                            <p:graphicEl>
                                              <a:dgm id="{BED820C6-D601-4783-B1D7-9AA6792E77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 uiExpand="1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980032" y="1834231"/>
            <a:ext cx="3806718" cy="4395249"/>
            <a:chOff x="780" y="840"/>
            <a:chExt cx="4905" cy="5910"/>
          </a:xfrm>
        </p:grpSpPr>
        <p:sp>
          <p:nvSpPr>
            <p:cNvPr id="22" name="AutoShape 18"/>
            <p:cNvSpPr>
              <a:spLocks noChangeArrowheads="1"/>
            </p:cNvSpPr>
            <p:nvPr/>
          </p:nvSpPr>
          <p:spPr bwMode="auto">
            <a:xfrm>
              <a:off x="780" y="840"/>
              <a:ext cx="4905" cy="5910"/>
            </a:xfrm>
            <a:prstGeom prst="roundRect">
              <a:avLst>
                <a:gd name="adj" fmla="val 16667"/>
              </a:avLst>
            </a:prstGeom>
            <a:solidFill>
              <a:srgbClr val="99FF99"/>
            </a:solidFill>
            <a:ln w="57150">
              <a:solidFill>
                <a:srgbClr val="00CC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9"/>
            <p:cNvSpPr>
              <a:spLocks noChangeArrowheads="1"/>
            </p:cNvSpPr>
            <p:nvPr/>
          </p:nvSpPr>
          <p:spPr bwMode="auto">
            <a:xfrm>
              <a:off x="1095" y="1125"/>
              <a:ext cx="4230" cy="5340"/>
            </a:xfrm>
            <a:prstGeom prst="roundRect">
              <a:avLst>
                <a:gd name="adj" fmla="val 16667"/>
              </a:avLst>
            </a:prstGeom>
            <a:noFill/>
            <a:ln w="31750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pic>
        <p:nvPicPr>
          <p:cNvPr id="2069" name="Picture 21" descr="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365" y="2554780"/>
            <a:ext cx="1862614" cy="1920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zh-TW" altLang="zh-HK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角色</a:t>
            </a:r>
            <a:r>
              <a:rPr lang="zh-TW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189576" y="2046185"/>
            <a:ext cx="3562250" cy="391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角色一   長者</a:t>
            </a:r>
            <a:endParaRPr kumimoji="0" lang="zh-TW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提示：</a:t>
            </a:r>
            <a: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/>
            </a:r>
            <a:b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r>
              <a:rPr kumimoji="0" lang="en-US" altLang="zh-TW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1. </a:t>
            </a:r>
            <a: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有麼設施讓我們可以休憩呢？</a:t>
            </a: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2. </a:t>
            </a:r>
            <a: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有什麼設施提供我們做運動的機會？</a:t>
            </a: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H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1988781" y="1834231"/>
            <a:ext cx="3819591" cy="4373383"/>
            <a:chOff x="185738" y="185738"/>
            <a:chExt cx="3114675" cy="375285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185738" y="185738"/>
              <a:ext cx="3114675" cy="3752850"/>
              <a:chOff x="720" y="720"/>
              <a:chExt cx="4905" cy="5910"/>
            </a:xfrm>
          </p:grpSpPr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720" y="720"/>
                <a:ext cx="4905" cy="5910"/>
              </a:xfrm>
              <a:prstGeom prst="roundRect">
                <a:avLst>
                  <a:gd name="adj" fmla="val 16667"/>
                </a:avLst>
              </a:prstGeom>
              <a:solidFill>
                <a:srgbClr val="99FF99"/>
              </a:solidFill>
              <a:ln w="5715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1038" y="1005"/>
                <a:ext cx="4230" cy="5340"/>
              </a:xfrm>
              <a:prstGeom prst="roundRect">
                <a:avLst>
                  <a:gd name="adj" fmla="val 16667"/>
                </a:avLst>
              </a:prstGeom>
              <a:noFill/>
              <a:ln w="3175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826109" y="434694"/>
              <a:ext cx="1295400" cy="297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4800" b="1" i="0" u="none" strike="noStrike" cap="none" normalizeH="0" baseline="0" dirty="0" smtClean="0">
                  <a:ln>
                    <a:noFill/>
                  </a:ln>
                  <a:solidFill>
                    <a:srgbClr val="00B4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角色卡</a:t>
              </a:r>
              <a:endParaRPr kumimoji="0" lang="zh-HK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99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34518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022E-16 L 0.33294 -1.11022E-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41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35052 0.004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2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980032" y="1834231"/>
            <a:ext cx="3806718" cy="4395249"/>
            <a:chOff x="780" y="840"/>
            <a:chExt cx="4905" cy="5910"/>
          </a:xfrm>
        </p:grpSpPr>
        <p:sp>
          <p:nvSpPr>
            <p:cNvPr id="22" name="AutoShape 18"/>
            <p:cNvSpPr>
              <a:spLocks noChangeArrowheads="1"/>
            </p:cNvSpPr>
            <p:nvPr/>
          </p:nvSpPr>
          <p:spPr bwMode="auto">
            <a:xfrm>
              <a:off x="780" y="840"/>
              <a:ext cx="4905" cy="5910"/>
            </a:xfrm>
            <a:prstGeom prst="roundRect">
              <a:avLst>
                <a:gd name="adj" fmla="val 16667"/>
              </a:avLst>
            </a:prstGeom>
            <a:solidFill>
              <a:srgbClr val="99FF99"/>
            </a:solidFill>
            <a:ln w="57150">
              <a:solidFill>
                <a:srgbClr val="00CC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9"/>
            <p:cNvSpPr>
              <a:spLocks noChangeArrowheads="1"/>
            </p:cNvSpPr>
            <p:nvPr/>
          </p:nvSpPr>
          <p:spPr bwMode="auto">
            <a:xfrm>
              <a:off x="1095" y="1125"/>
              <a:ext cx="4230" cy="5340"/>
            </a:xfrm>
            <a:prstGeom prst="roundRect">
              <a:avLst>
                <a:gd name="adj" fmla="val 16667"/>
              </a:avLst>
            </a:prstGeom>
            <a:noFill/>
            <a:ln w="31750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zh-TW" altLang="zh-HK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角色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189576" y="2046185"/>
            <a:ext cx="3562250" cy="391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角色二   家長</a:t>
            </a: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1400" dirty="0" smtClean="0">
                <a:latin typeface="Times New Roman" panose="02020603050405020304" pitchFamily="18" charset="0"/>
                <a:ea typeface="新細明體" panose="02020500000000000000" pitchFamily="18" charset="-120"/>
              </a:rPr>
              <a:t>			</a:t>
            </a: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lang="zh-TW" altLang="zh-HK" sz="1400" b="1" dirty="0"/>
              <a:t>提示：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1. </a:t>
            </a:r>
            <a:r>
              <a:rPr lang="zh-TW" altLang="zh-HK" sz="1400" dirty="0"/>
              <a:t>有甚麼設施可讓我們進行親子活動？</a:t>
            </a:r>
          </a:p>
          <a:p>
            <a:r>
              <a:rPr lang="en-US" altLang="zh-HK" sz="1400" dirty="0"/>
              <a:t>2. </a:t>
            </a:r>
            <a:r>
              <a:rPr lang="zh-TW" altLang="zh-HK" sz="1400" dirty="0"/>
              <a:t>有甚麼設施讓我們可以作休息呢？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H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9" name="Picture 5" descr="untitled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593" y="2717721"/>
            <a:ext cx="2532743" cy="1493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1982821" y="1844985"/>
            <a:ext cx="3819591" cy="4373383"/>
            <a:chOff x="185738" y="185738"/>
            <a:chExt cx="3114675" cy="375285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185738" y="185738"/>
              <a:ext cx="3114675" cy="3752850"/>
              <a:chOff x="720" y="720"/>
              <a:chExt cx="4905" cy="5910"/>
            </a:xfrm>
          </p:grpSpPr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720" y="720"/>
                <a:ext cx="4905" cy="5910"/>
              </a:xfrm>
              <a:prstGeom prst="roundRect">
                <a:avLst>
                  <a:gd name="adj" fmla="val 16667"/>
                </a:avLst>
              </a:prstGeom>
              <a:solidFill>
                <a:srgbClr val="99FF99"/>
              </a:solidFill>
              <a:ln w="5715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1038" y="1005"/>
                <a:ext cx="4230" cy="5340"/>
              </a:xfrm>
              <a:prstGeom prst="roundRect">
                <a:avLst>
                  <a:gd name="adj" fmla="val 16667"/>
                </a:avLst>
              </a:prstGeom>
              <a:noFill/>
              <a:ln w="3175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826109" y="434694"/>
              <a:ext cx="1295400" cy="297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4800" b="1" i="0" u="none" strike="noStrike" cap="none" normalizeH="0" baseline="0" dirty="0" smtClean="0">
                  <a:ln>
                    <a:noFill/>
                  </a:ln>
                  <a:solidFill>
                    <a:srgbClr val="00B4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角色卡</a:t>
              </a:r>
              <a:endParaRPr kumimoji="0" lang="zh-HK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702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34518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35052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26" y="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59259E-6 L 0.34128 -2.59259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980032" y="1834231"/>
            <a:ext cx="3806718" cy="4395249"/>
            <a:chOff x="780" y="840"/>
            <a:chExt cx="4905" cy="5910"/>
          </a:xfrm>
        </p:grpSpPr>
        <p:sp>
          <p:nvSpPr>
            <p:cNvPr id="22" name="AutoShape 18"/>
            <p:cNvSpPr>
              <a:spLocks noChangeArrowheads="1"/>
            </p:cNvSpPr>
            <p:nvPr/>
          </p:nvSpPr>
          <p:spPr bwMode="auto">
            <a:xfrm>
              <a:off x="780" y="840"/>
              <a:ext cx="4905" cy="5910"/>
            </a:xfrm>
            <a:prstGeom prst="roundRect">
              <a:avLst>
                <a:gd name="adj" fmla="val 16667"/>
              </a:avLst>
            </a:prstGeom>
            <a:solidFill>
              <a:srgbClr val="99FF99"/>
            </a:solidFill>
            <a:ln w="57150">
              <a:solidFill>
                <a:srgbClr val="00CC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9"/>
            <p:cNvSpPr>
              <a:spLocks noChangeArrowheads="1"/>
            </p:cNvSpPr>
            <p:nvPr/>
          </p:nvSpPr>
          <p:spPr bwMode="auto">
            <a:xfrm>
              <a:off x="1095" y="1125"/>
              <a:ext cx="4230" cy="5340"/>
            </a:xfrm>
            <a:prstGeom prst="roundRect">
              <a:avLst>
                <a:gd name="adj" fmla="val 16667"/>
              </a:avLst>
            </a:prstGeom>
            <a:noFill/>
            <a:ln w="31750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zh-TW" altLang="zh-HK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角色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189576" y="2046185"/>
            <a:ext cx="3562250" cy="391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角色三  青年人</a:t>
            </a: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	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/>
            </a:r>
            <a:br>
              <a:rPr kumimoji="0" lang="zh-TW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r>
              <a:rPr kumimoji="0" lang="en-US" altLang="zh-TW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1.</a:t>
            </a:r>
            <a:r>
              <a:rPr lang="zh-TW" altLang="zh-HK" sz="1400" b="1" dirty="0"/>
              <a:t>提示：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1. </a:t>
            </a:r>
            <a:r>
              <a:rPr lang="zh-TW" altLang="zh-HK" sz="1400" dirty="0"/>
              <a:t>有甚麼設施讓我們可以度過一個精彩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   </a:t>
            </a:r>
            <a:r>
              <a:rPr lang="zh-TW" altLang="zh-HK" sz="1400" dirty="0"/>
              <a:t>的假日呢？</a:t>
            </a:r>
          </a:p>
          <a:p>
            <a:r>
              <a:rPr lang="en-US" altLang="zh-HK" sz="1400" dirty="0"/>
              <a:t>2. </a:t>
            </a:r>
            <a:r>
              <a:rPr lang="zh-TW" altLang="zh-HK" sz="1400" dirty="0"/>
              <a:t>有甚麼設施讓可我們一班朋友一起使</a:t>
            </a:r>
            <a:r>
              <a:rPr lang="en-US" altLang="zh-HK" sz="1400" dirty="0"/>
              <a:t>  </a:t>
            </a:r>
            <a:br>
              <a:rPr lang="en-US" altLang="zh-HK" sz="1400" dirty="0"/>
            </a:br>
            <a:r>
              <a:rPr lang="en-US" altLang="zh-HK" sz="1400" dirty="0"/>
              <a:t>   </a:t>
            </a:r>
            <a:r>
              <a:rPr lang="zh-TW" altLang="zh-HK" sz="1400" dirty="0"/>
              <a:t>用呢？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H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254" y="2567854"/>
            <a:ext cx="16573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1973800" y="1842242"/>
            <a:ext cx="3819591" cy="4373383"/>
            <a:chOff x="185738" y="185738"/>
            <a:chExt cx="3114675" cy="375285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185738" y="185738"/>
              <a:ext cx="3114675" cy="3752850"/>
              <a:chOff x="720" y="720"/>
              <a:chExt cx="4905" cy="5910"/>
            </a:xfrm>
          </p:grpSpPr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720" y="720"/>
                <a:ext cx="4905" cy="5910"/>
              </a:xfrm>
              <a:prstGeom prst="roundRect">
                <a:avLst>
                  <a:gd name="adj" fmla="val 16667"/>
                </a:avLst>
              </a:prstGeom>
              <a:solidFill>
                <a:srgbClr val="99FF99"/>
              </a:solidFill>
              <a:ln w="5715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1038" y="1005"/>
                <a:ext cx="4230" cy="5340"/>
              </a:xfrm>
              <a:prstGeom prst="roundRect">
                <a:avLst>
                  <a:gd name="adj" fmla="val 16667"/>
                </a:avLst>
              </a:prstGeom>
              <a:noFill/>
              <a:ln w="3175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826109" y="434694"/>
              <a:ext cx="1295400" cy="297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4800" b="1" i="0" u="none" strike="noStrike" cap="none" normalizeH="0" baseline="0" dirty="0" smtClean="0">
                  <a:ln>
                    <a:noFill/>
                  </a:ln>
                  <a:solidFill>
                    <a:srgbClr val="00B4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角色卡</a:t>
              </a:r>
              <a:endParaRPr kumimoji="0" lang="zh-HK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366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34518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35052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26" y="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4.81481E-6 L 0.34427 -4.8148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980032" y="1834231"/>
            <a:ext cx="3806718" cy="4395249"/>
            <a:chOff x="780" y="840"/>
            <a:chExt cx="4905" cy="5910"/>
          </a:xfrm>
        </p:grpSpPr>
        <p:sp>
          <p:nvSpPr>
            <p:cNvPr id="22" name="AutoShape 18"/>
            <p:cNvSpPr>
              <a:spLocks noChangeArrowheads="1"/>
            </p:cNvSpPr>
            <p:nvPr/>
          </p:nvSpPr>
          <p:spPr bwMode="auto">
            <a:xfrm>
              <a:off x="780" y="840"/>
              <a:ext cx="4905" cy="5910"/>
            </a:xfrm>
            <a:prstGeom prst="roundRect">
              <a:avLst>
                <a:gd name="adj" fmla="val 16667"/>
              </a:avLst>
            </a:prstGeom>
            <a:solidFill>
              <a:srgbClr val="99FF99"/>
            </a:solidFill>
            <a:ln w="57150">
              <a:solidFill>
                <a:srgbClr val="00CC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9"/>
            <p:cNvSpPr>
              <a:spLocks noChangeArrowheads="1"/>
            </p:cNvSpPr>
            <p:nvPr/>
          </p:nvSpPr>
          <p:spPr bwMode="auto">
            <a:xfrm>
              <a:off x="1095" y="1125"/>
              <a:ext cx="4230" cy="5340"/>
            </a:xfrm>
            <a:prstGeom prst="roundRect">
              <a:avLst>
                <a:gd name="adj" fmla="val 16667"/>
              </a:avLst>
            </a:prstGeom>
            <a:noFill/>
            <a:ln w="31750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zh-TW" altLang="zh-HK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角色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四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189576" y="2046185"/>
            <a:ext cx="3562250" cy="391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角色</a:t>
            </a:r>
            <a:r>
              <a:rPr lang="zh-TW" altLang="en-US" sz="1400" b="1" dirty="0" smtClean="0">
                <a:latin typeface="Calibri" panose="020F0502020204030204" pitchFamily="34" charset="0"/>
                <a:ea typeface="新細明體" panose="02020500000000000000" pitchFamily="18" charset="-120"/>
              </a:rPr>
              <a:t>四</a:t>
            </a:r>
            <a:r>
              <a:rPr lang="zh-TW" altLang="en-US" sz="1400" b="1" dirty="0">
                <a:latin typeface="Calibri" panose="020F0502020204030204" pitchFamily="34" charset="0"/>
                <a:ea typeface="新細明體" panose="02020500000000000000" pitchFamily="18" charset="-120"/>
              </a:rPr>
              <a:t> </a:t>
            </a:r>
            <a:r>
              <a:rPr lang="zh-TW" altLang="en-US" sz="1400" b="1" dirty="0" smtClean="0">
                <a:latin typeface="Calibri" panose="020F0502020204030204" pitchFamily="34" charset="0"/>
                <a:ea typeface="新細明體" panose="02020500000000000000" pitchFamily="18" charset="-120"/>
              </a:rPr>
              <a:t> 兒童</a:t>
            </a:r>
            <a:endParaRPr kumimoji="0" lang="zh-TW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lang="zh-TW" altLang="zh-HK" sz="1400" b="1" dirty="0" smtClean="0"/>
              <a:t>提示</a:t>
            </a:r>
            <a:r>
              <a:rPr lang="zh-TW" altLang="zh-HK" sz="1400" b="1" dirty="0"/>
              <a:t>：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1. </a:t>
            </a:r>
            <a:r>
              <a:rPr lang="zh-TW" altLang="zh-HK" sz="1400" dirty="0"/>
              <a:t>有甚麼設施讓</a:t>
            </a:r>
            <a:r>
              <a:rPr lang="zh-TW" altLang="zh-HK" sz="1400" dirty="0" smtClean="0"/>
              <a:t>我們</a:t>
            </a:r>
            <a:r>
              <a:rPr lang="zh-TW" altLang="en-US" sz="1400" dirty="0" smtClean="0"/>
              <a:t>休</a:t>
            </a:r>
            <a:r>
              <a:rPr lang="zh-TW" altLang="en-US" sz="1400" dirty="0"/>
              <a:t>憩</a:t>
            </a:r>
            <a:r>
              <a:rPr lang="zh-TW" altLang="zh-HK" sz="1400" dirty="0" smtClean="0"/>
              <a:t>時</a:t>
            </a:r>
            <a:r>
              <a:rPr lang="zh-TW" altLang="zh-HK" sz="1400" dirty="0"/>
              <a:t>使用的呢？</a:t>
            </a:r>
          </a:p>
          <a:p>
            <a:r>
              <a:rPr lang="en-US" altLang="zh-HK" sz="1400" dirty="0"/>
              <a:t>2. </a:t>
            </a:r>
            <a:r>
              <a:rPr lang="zh-TW" altLang="zh-HK" sz="1400" dirty="0"/>
              <a:t>有甚麼設施讓我們可以休息一下呢？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H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7" name="Picture 1" descr="child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363" y="2518065"/>
            <a:ext cx="2454760" cy="183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1972576" y="1847678"/>
            <a:ext cx="3819591" cy="4373383"/>
            <a:chOff x="185738" y="185738"/>
            <a:chExt cx="3114675" cy="375285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185738" y="185738"/>
              <a:ext cx="3114675" cy="3752850"/>
              <a:chOff x="720" y="720"/>
              <a:chExt cx="4905" cy="5910"/>
            </a:xfrm>
          </p:grpSpPr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720" y="720"/>
                <a:ext cx="4905" cy="5910"/>
              </a:xfrm>
              <a:prstGeom prst="roundRect">
                <a:avLst>
                  <a:gd name="adj" fmla="val 16667"/>
                </a:avLst>
              </a:prstGeom>
              <a:solidFill>
                <a:srgbClr val="99FF99"/>
              </a:solidFill>
              <a:ln w="5715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1038" y="1005"/>
                <a:ext cx="4230" cy="5340"/>
              </a:xfrm>
              <a:prstGeom prst="roundRect">
                <a:avLst>
                  <a:gd name="adj" fmla="val 16667"/>
                </a:avLst>
              </a:prstGeom>
              <a:noFill/>
              <a:ln w="3175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826109" y="434694"/>
              <a:ext cx="1295400" cy="297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4800" b="1" i="0" u="none" strike="noStrike" cap="none" normalizeH="0" baseline="0" dirty="0" smtClean="0">
                  <a:ln>
                    <a:noFill/>
                  </a:ln>
                  <a:solidFill>
                    <a:srgbClr val="00B4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角色卡</a:t>
              </a:r>
              <a:endParaRPr kumimoji="0" lang="zh-HK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619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34518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35052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26" y="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4727 -4.4444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980032" y="1834231"/>
            <a:ext cx="3806718" cy="4395249"/>
            <a:chOff x="780" y="840"/>
            <a:chExt cx="4905" cy="5910"/>
          </a:xfrm>
        </p:grpSpPr>
        <p:sp>
          <p:nvSpPr>
            <p:cNvPr id="22" name="AutoShape 18"/>
            <p:cNvSpPr>
              <a:spLocks noChangeArrowheads="1"/>
            </p:cNvSpPr>
            <p:nvPr/>
          </p:nvSpPr>
          <p:spPr bwMode="auto">
            <a:xfrm>
              <a:off x="780" y="840"/>
              <a:ext cx="4905" cy="5910"/>
            </a:xfrm>
            <a:prstGeom prst="roundRect">
              <a:avLst>
                <a:gd name="adj" fmla="val 16667"/>
              </a:avLst>
            </a:prstGeom>
            <a:solidFill>
              <a:srgbClr val="99FF99"/>
            </a:solidFill>
            <a:ln w="57150">
              <a:solidFill>
                <a:srgbClr val="00CC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AutoShape 19"/>
            <p:cNvSpPr>
              <a:spLocks noChangeArrowheads="1"/>
            </p:cNvSpPr>
            <p:nvPr/>
          </p:nvSpPr>
          <p:spPr bwMode="auto">
            <a:xfrm>
              <a:off x="1095" y="1125"/>
              <a:ext cx="4230" cy="5340"/>
            </a:xfrm>
            <a:prstGeom prst="roundRect">
              <a:avLst>
                <a:gd name="adj" fmla="val 16667"/>
              </a:avLst>
            </a:prstGeom>
            <a:noFill/>
            <a:ln w="31750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zh-TW" altLang="zh-HK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角色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五</a:t>
            </a:r>
            <a:endParaRPr lang="zh-HK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189576" y="2046185"/>
            <a:ext cx="3562250" cy="391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</a:rPr>
              <a:t>角色五   成年人</a:t>
            </a: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14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r>
              <a:rPr lang="zh-TW" altLang="zh-HK" sz="1400" b="1" dirty="0"/>
              <a:t>提示：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1. </a:t>
            </a:r>
            <a:r>
              <a:rPr lang="zh-TW" altLang="zh-HK" sz="1400" dirty="0"/>
              <a:t>有甚麼設施可讓我安靜地享受大自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   </a:t>
            </a:r>
            <a:r>
              <a:rPr lang="zh-TW" altLang="zh-HK" sz="1400" dirty="0"/>
              <a:t>然環境呢？</a:t>
            </a:r>
          </a:p>
          <a:p>
            <a:r>
              <a:rPr lang="en-US" altLang="zh-HK" sz="1400" dirty="0"/>
              <a:t>2. </a:t>
            </a:r>
            <a:r>
              <a:rPr lang="zh-TW" altLang="zh-HK" sz="1400" dirty="0"/>
              <a:t>有甚麼設施可讓我享受做運動的樂趣</a:t>
            </a:r>
            <a:r>
              <a:rPr lang="en-US" altLang="zh-HK" sz="1400" dirty="0"/>
              <a:t/>
            </a:r>
            <a:br>
              <a:rPr lang="en-US" altLang="zh-HK" sz="1400" dirty="0"/>
            </a:br>
            <a:r>
              <a:rPr lang="en-US" altLang="zh-HK" sz="1400" dirty="0"/>
              <a:t>   </a:t>
            </a:r>
            <a:r>
              <a:rPr lang="zh-TW" altLang="zh-HK" sz="1400" dirty="0"/>
              <a:t>呢？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H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3" name="Picture 1" descr="pic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04" y="2429490"/>
            <a:ext cx="2631873" cy="17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1981489" y="1844985"/>
            <a:ext cx="3819591" cy="4373383"/>
            <a:chOff x="185738" y="185738"/>
            <a:chExt cx="3114675" cy="375285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185738" y="185738"/>
              <a:ext cx="3114675" cy="3752850"/>
              <a:chOff x="720" y="720"/>
              <a:chExt cx="4905" cy="5910"/>
            </a:xfrm>
          </p:grpSpPr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720" y="720"/>
                <a:ext cx="4905" cy="5910"/>
              </a:xfrm>
              <a:prstGeom prst="roundRect">
                <a:avLst>
                  <a:gd name="adj" fmla="val 16667"/>
                </a:avLst>
              </a:prstGeom>
              <a:solidFill>
                <a:srgbClr val="99FF99"/>
              </a:solidFill>
              <a:ln w="5715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1038" y="1005"/>
                <a:ext cx="4230" cy="5340"/>
              </a:xfrm>
              <a:prstGeom prst="roundRect">
                <a:avLst>
                  <a:gd name="adj" fmla="val 16667"/>
                </a:avLst>
              </a:prstGeom>
              <a:noFill/>
              <a:ln w="31750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826109" y="434694"/>
              <a:ext cx="1295400" cy="297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4800" b="1" i="0" u="none" strike="noStrike" cap="none" normalizeH="0" baseline="0" dirty="0" smtClean="0">
                  <a:ln>
                    <a:noFill/>
                  </a:ln>
                  <a:solidFill>
                    <a:srgbClr val="00B4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角色卡</a:t>
              </a:r>
              <a:endParaRPr kumimoji="0" lang="zh-HK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847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34518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35052 0.0043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26" y="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33763 4.07407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2"/>
          <a:srcRect l="28785" t="27949" r="27366" b="16770"/>
          <a:stretch/>
        </p:blipFill>
        <p:spPr>
          <a:xfrm rot="477836">
            <a:off x="6821284" y="3079467"/>
            <a:ext cx="4877662" cy="3457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雲朵形 6"/>
          <p:cNvSpPr/>
          <p:nvPr/>
        </p:nvSpPr>
        <p:spPr>
          <a:xfrm>
            <a:off x="702877" y="1294961"/>
            <a:ext cx="8400767" cy="2007101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 sz="1400"/>
          </a:p>
        </p:txBody>
      </p:sp>
      <p:sp>
        <p:nvSpPr>
          <p:cNvPr id="6" name="直排文字版面配置區 5"/>
          <p:cNvSpPr>
            <a:spLocks noGrp="1"/>
          </p:cNvSpPr>
          <p:nvPr>
            <p:ph type="body" orient="vert" idx="1"/>
          </p:nvPr>
        </p:nvSpPr>
        <p:spPr>
          <a:xfrm rot="21485040">
            <a:off x="1657345" y="1994475"/>
            <a:ext cx="6491830" cy="1549666"/>
          </a:xfrm>
        </p:spPr>
        <p:txBody>
          <a:bodyPr vert="horz">
            <a:noAutofit/>
          </a:bodyPr>
          <a:lstStyle/>
          <a:p>
            <a:pPr marL="0" indent="0" algn="ctr">
              <a:buNone/>
            </a:pPr>
            <a:r>
              <a:rPr lang="zh-TW" altLang="en-US" sz="4000" b="1" dirty="0">
                <a:solidFill>
                  <a:srgbClr val="9A5315"/>
                </a:solidFill>
              </a:rPr>
              <a:t>你們認同各組同學的建議嗎</a:t>
            </a:r>
            <a:r>
              <a:rPr lang="en-US" altLang="zh-TW" sz="4000" b="1" dirty="0">
                <a:solidFill>
                  <a:srgbClr val="9A5315"/>
                </a:solidFill>
              </a:rPr>
              <a:t>?</a:t>
            </a:r>
            <a:endParaRPr lang="zh-HK" altLang="en-US" sz="4000" b="1" dirty="0">
              <a:solidFill>
                <a:srgbClr val="9A5315"/>
              </a:solidFill>
            </a:endParaRPr>
          </a:p>
        </p:txBody>
      </p:sp>
      <p:sp>
        <p:nvSpPr>
          <p:cNvPr id="8" name="雲朵形 7"/>
          <p:cNvSpPr/>
          <p:nvPr/>
        </p:nvSpPr>
        <p:spPr>
          <a:xfrm rot="21201558">
            <a:off x="3246050" y="3423457"/>
            <a:ext cx="3492489" cy="1531464"/>
          </a:xfrm>
          <a:prstGeom prst="cloud">
            <a:avLst/>
          </a:prstGeom>
          <a:gradFill>
            <a:gsLst>
              <a:gs pos="61500">
                <a:schemeClr val="bg2">
                  <a:lumMod val="90000"/>
                </a:schemeClr>
              </a:gs>
              <a:gs pos="100000">
                <a:schemeClr val="bg1"/>
              </a:gs>
              <a:gs pos="23000">
                <a:schemeClr val="accent2">
                  <a:satMod val="110000"/>
                  <a:lumMod val="100000"/>
                  <a:shade val="100000"/>
                </a:schemeClr>
              </a:gs>
              <a:gs pos="0">
                <a:schemeClr val="accent2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9A5315"/>
                </a:solidFill>
              </a:rPr>
              <a:t>填填看</a:t>
            </a:r>
            <a:endParaRPr lang="zh-HK" altLang="en-US" sz="3200" b="1" dirty="0">
              <a:solidFill>
                <a:srgbClr val="9A531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0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build="p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HK" altLang="en-US" dirty="0"/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972760115"/>
              </p:ext>
            </p:extLst>
          </p:nvPr>
        </p:nvGraphicFramePr>
        <p:xfrm>
          <a:off x="631063" y="914400"/>
          <a:ext cx="10831133" cy="5203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563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597" y="0"/>
            <a:ext cx="10058402" cy="1219200"/>
          </a:xfrm>
        </p:spPr>
        <p:txBody>
          <a:bodyPr/>
          <a:lstStyle/>
          <a:p>
            <a:r>
              <a:rPr lang="en-US" altLang="zh-TW" dirty="0" smtClean="0"/>
              <a:t>References</a:t>
            </a:r>
            <a:endParaRPr lang="zh-TW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55077" y="1318022"/>
            <a:ext cx="1066799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For Slide 4</a:t>
            </a:r>
          </a:p>
          <a:p>
            <a:r>
              <a:rPr lang="en-US" altLang="zh-TW" sz="1200" i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Sai </a:t>
            </a:r>
            <a:r>
              <a:rPr lang="en-US" altLang="zh-TW" sz="1200" i="1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Kung Swimming Pool, Beaches </a:t>
            </a:r>
            <a:r>
              <a:rPr lang="en-US" altLang="zh-TW" sz="1200" i="1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and </a:t>
            </a:r>
            <a:r>
              <a:rPr lang="en-US" altLang="zh-TW" sz="1200" i="1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Swimming Pool, Leisure and Cultural Services Department </a:t>
            </a:r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[Photograph]. Retrieved August 22, </a:t>
            </a:r>
            <a:r>
              <a:rPr lang="en-US" altLang="zh-TW" sz="1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</a:p>
          <a:p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1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2014 </a:t>
            </a:r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from: </a:t>
            </a:r>
            <a:endParaRPr lang="en-US" altLang="zh-TW" sz="12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en-US" altLang="zh-TW" sz="1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 http</a:t>
            </a:r>
            <a:r>
              <a:rPr lang="en-US" altLang="zh-TW" sz="1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://www.lcsd.gov.hk/beach/en/swim-address-sk.php</a:t>
            </a:r>
            <a:endParaRPr lang="zh-TW" altLang="en-US" sz="1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en-US" altLang="zh-TW" dirty="0" smtClean="0"/>
          </a:p>
          <a:p>
            <a:r>
              <a:rPr lang="en-US" altLang="zh-TW" sz="1200" dirty="0" smtClean="0"/>
              <a:t>For Slide 5</a:t>
            </a:r>
          </a:p>
          <a:p>
            <a:r>
              <a:rPr lang="en-US" altLang="zh-TW" sz="1200" i="1" dirty="0">
                <a:latin typeface="Arial" panose="020B0604020202020204" pitchFamily="34" charset="0"/>
                <a:cs typeface="Arial" panose="020B0604020202020204" pitchFamily="34" charset="0"/>
              </a:rPr>
              <a:t>Lady </a:t>
            </a:r>
            <a:r>
              <a:rPr lang="en-US" altLang="zh-TW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MacLehose</a:t>
            </a:r>
            <a:r>
              <a:rPr lang="en-US" altLang="zh-TW" sz="1200" i="1" dirty="0">
                <a:latin typeface="Arial" panose="020B0604020202020204" pitchFamily="34" charset="0"/>
                <a:cs typeface="Arial" panose="020B0604020202020204" pitchFamily="34" charset="0"/>
              </a:rPr>
              <a:t> Holiday Village, Holiday Camps, Leisure and Cultural Services </a:t>
            </a:r>
            <a:r>
              <a:rPr lang="en-US" altLang="zh-TW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Department</a:t>
            </a:r>
            <a:r>
              <a:rPr lang="en-US" altLang="zh-TW" sz="12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zh-TW" sz="1200" dirty="0">
                <a:latin typeface="Arial" panose="020B0604020202020204" pitchFamily="34" charset="0"/>
                <a:cs typeface="Arial" panose="020B0604020202020204" pitchFamily="34" charset="0"/>
              </a:rPr>
              <a:t>[Photograph]. Retrieved August 22, 2014 from: </a:t>
            </a:r>
          </a:p>
          <a:p>
            <a:r>
              <a:rPr lang="en-US" altLang="zh-TW" sz="1200" dirty="0">
                <a:latin typeface="Arial" panose="020B0604020202020204" pitchFamily="34" charset="0"/>
                <a:cs typeface="Arial" panose="020B0604020202020204" pitchFamily="34" charset="0"/>
              </a:rPr>
              <a:t>     http://</a:t>
            </a:r>
            <a:r>
              <a:rPr lang="en-US" altLang="zh-TW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www.lcsd.gov.hk/camp/en/p_lmhv.php</a:t>
            </a:r>
          </a:p>
          <a:p>
            <a:endParaRPr lang="en-US" altLang="zh-TW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TW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For Slide 6</a:t>
            </a:r>
            <a:endParaRPr lang="en-US" altLang="zh-TW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TW" sz="1200" i="1" dirty="0"/>
              <a:t>Ho Man Tin Sports Centre, Leisure and Cultural Services Department</a:t>
            </a:r>
            <a:r>
              <a:rPr lang="en-US" altLang="zh-TW" sz="1200" dirty="0"/>
              <a:t>[Photograph]. Retrieved August 22, 2014 from: </a:t>
            </a:r>
            <a:r>
              <a:rPr lang="en-US" altLang="zh-TW" sz="1200" dirty="0" smtClean="0"/>
              <a:t>  </a:t>
            </a:r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</a:t>
            </a:r>
            <a:r>
              <a:rPr lang="en-US" altLang="zh-TW" sz="1200" dirty="0" smtClean="0"/>
              <a:t>www.lcsd.gov.hk/lsb/photo/KC/Ho%20Man%20Tin%20Sports%20Centre%201_KC.jpg</a:t>
            </a:r>
          </a:p>
          <a:p>
            <a:endParaRPr lang="en-US" altLang="zh-TW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TW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For Slide 8</a:t>
            </a:r>
          </a:p>
          <a:p>
            <a:r>
              <a:rPr lang="en-US" altLang="zh-TW" sz="1200" i="1" dirty="0"/>
              <a:t>Hong Kong Space Museum</a:t>
            </a:r>
            <a:r>
              <a:rPr lang="en-US" altLang="zh-TW" sz="1200" dirty="0"/>
              <a:t> [Photograph]. Retrieved August 22, 2014 from: </a:t>
            </a:r>
            <a:r>
              <a:rPr lang="en-US" altLang="zh-TW" sz="1200" dirty="0" smtClean="0"/>
              <a:t> </a:t>
            </a:r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</a:t>
            </a:r>
            <a:r>
              <a:rPr lang="en-US" altLang="zh-TW" sz="1200" dirty="0" smtClean="0"/>
              <a:t>www.lcsd.gov.hk/CE/Museum/Space/Museum/GeneralInfo/e_generalinfo_openhours_index.htm</a:t>
            </a:r>
          </a:p>
          <a:p>
            <a:endParaRPr lang="en-US" altLang="zh-TW" sz="1200" dirty="0"/>
          </a:p>
          <a:p>
            <a:r>
              <a:rPr lang="en-US" altLang="zh-TW" sz="1200" dirty="0" smtClean="0"/>
              <a:t>For Slide 9</a:t>
            </a:r>
          </a:p>
          <a:p>
            <a:r>
              <a:rPr lang="en-US" altLang="zh-TW" sz="1200" i="1" dirty="0"/>
              <a:t>Hong Kong Central Library Introduction</a:t>
            </a:r>
            <a:r>
              <a:rPr lang="en-US" altLang="zh-TW" sz="1200" dirty="0"/>
              <a:t> [Photograph]. Retrieved August 22, 2014 from: </a:t>
            </a:r>
            <a:endParaRPr lang="en-US" altLang="zh-TW" sz="1200" dirty="0" smtClean="0"/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</a:t>
            </a:r>
            <a:r>
              <a:rPr lang="en-US" altLang="zh-TW" sz="1200" dirty="0" smtClean="0"/>
              <a:t>www.hkpl.gov.hk/en/about-us/HKCL/intro.html</a:t>
            </a:r>
          </a:p>
          <a:p>
            <a:endParaRPr lang="en-US" altLang="zh-TW" sz="1200" dirty="0"/>
          </a:p>
          <a:p>
            <a:r>
              <a:rPr lang="en-US" altLang="zh-TW" sz="1200" i="1" dirty="0" smtClean="0"/>
              <a:t>For Slide 10</a:t>
            </a:r>
          </a:p>
          <a:p>
            <a:r>
              <a:rPr lang="en-US" altLang="zh-TW" sz="1200" i="1" dirty="0" smtClean="0"/>
              <a:t>Wong </a:t>
            </a:r>
            <a:r>
              <a:rPr lang="en-US" altLang="zh-TW" sz="1200" i="1" dirty="0"/>
              <a:t>Dai Sin Tung Tau Community center</a:t>
            </a:r>
            <a:r>
              <a:rPr lang="en-US" altLang="zh-TW" sz="1200" dirty="0"/>
              <a:t> [Photograph]. Retrieved August 22, 2014 from: </a:t>
            </a:r>
            <a:r>
              <a:rPr lang="en-US" altLang="zh-TW" sz="1200" dirty="0" smtClean="0"/>
              <a:t>  </a:t>
            </a:r>
          </a:p>
          <a:p>
            <a:r>
              <a:rPr lang="en-US" altLang="zh-TW" sz="1200" dirty="0"/>
              <a:t> </a:t>
            </a:r>
            <a:r>
              <a:rPr lang="en-US" altLang="zh-TW" sz="1200" dirty="0" smtClean="0"/>
              <a:t>    http</a:t>
            </a:r>
            <a:r>
              <a:rPr lang="en-US" altLang="zh-TW" sz="1200" dirty="0"/>
              <a:t>://www.had.gov.hk/tc/publications/press_releases/press_20120225a.htm</a:t>
            </a:r>
            <a:endParaRPr lang="zh-TW" altLang="en-US" sz="1200" dirty="0"/>
          </a:p>
          <a:p>
            <a:endParaRPr lang="zh-TW" altLang="en-US" sz="1200" dirty="0"/>
          </a:p>
          <a:p>
            <a:endParaRPr lang="en-US" altLang="zh-TW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456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4969" y="105507"/>
            <a:ext cx="10058402" cy="1219200"/>
          </a:xfrm>
        </p:spPr>
        <p:txBody>
          <a:bodyPr/>
          <a:lstStyle/>
          <a:p>
            <a:r>
              <a:rPr lang="en-US" altLang="zh-TW" dirty="0" smtClean="0"/>
              <a:t>References</a:t>
            </a:r>
            <a:endParaRPr lang="zh-TW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4969" y="1274884"/>
            <a:ext cx="1041009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TW" sz="1200" dirty="0" smtClean="0"/>
              <a:t>For Slide 12</a:t>
            </a:r>
          </a:p>
          <a:p>
            <a:endParaRPr lang="en-US" altLang="zh-TW" sz="1200" dirty="0"/>
          </a:p>
          <a:p>
            <a:r>
              <a:rPr lang="en-US" altLang="zh-TW" sz="1200" i="1" dirty="0"/>
              <a:t>Turntable Ladder (TL)</a:t>
            </a:r>
            <a:r>
              <a:rPr lang="en-US" altLang="zh-TW" sz="1200" dirty="0"/>
              <a:t> [Photograph]. Retrieved August 22, 2014 from: http://www.hkfsd.gov.hk/eng/appliances/TL.html</a:t>
            </a:r>
          </a:p>
          <a:p>
            <a:endParaRPr lang="en-US" altLang="zh-TW" sz="1200" dirty="0"/>
          </a:p>
          <a:p>
            <a:pPr>
              <a:defRPr/>
            </a:pPr>
            <a:r>
              <a:rPr lang="en-US" altLang="zh-TW" sz="1200" i="1" dirty="0"/>
              <a:t>Concordia Lutheran School</a:t>
            </a:r>
            <a:r>
              <a:rPr lang="en-US" altLang="zh-TW" sz="1200" dirty="0"/>
              <a:t> [Photograph]. Retrieved August 22, 2014 from: http://www.cls.edu.hk/web/page.action?id=37</a:t>
            </a:r>
            <a:endParaRPr lang="zh-TW" altLang="en-US" sz="1200" dirty="0"/>
          </a:p>
          <a:p>
            <a:r>
              <a:rPr lang="en-US" altLang="zh-TW" sz="1200" dirty="0"/>
              <a:t/>
            </a:r>
            <a:br>
              <a:rPr lang="en-US" altLang="zh-TW" sz="1200" dirty="0"/>
            </a:br>
            <a:r>
              <a:rPr lang="en-US" altLang="zh-TW" sz="1200" i="1" dirty="0" err="1"/>
              <a:t>Kwong</a:t>
            </a:r>
            <a:r>
              <a:rPr lang="en-US" altLang="zh-TW" sz="1200" i="1" dirty="0"/>
              <a:t> </a:t>
            </a:r>
            <a:r>
              <a:rPr lang="en-US" altLang="zh-TW" sz="1200" i="1" dirty="0" err="1"/>
              <a:t>Wah</a:t>
            </a:r>
            <a:r>
              <a:rPr lang="en-US" altLang="zh-TW" sz="1200" i="1" dirty="0"/>
              <a:t> Hospital</a:t>
            </a:r>
            <a:r>
              <a:rPr lang="en-US" altLang="zh-TW" sz="1200" dirty="0"/>
              <a:t> [Photograph]. Retrieved August 22, 2014 from: http://www3.ha.org.hk/kwh/main/tc/about-overview.asp</a:t>
            </a:r>
          </a:p>
          <a:p>
            <a:endParaRPr lang="en-US" altLang="zh-TW" sz="1200" dirty="0"/>
          </a:p>
          <a:p>
            <a:r>
              <a:rPr lang="en-US" altLang="zh-TW" sz="1200" i="1" dirty="0"/>
              <a:t>News Related to Hong Kong Post Office</a:t>
            </a:r>
            <a:r>
              <a:rPr lang="en-US" altLang="zh-TW" sz="1200" dirty="0"/>
              <a:t> [Photograph]. Retrieved August 22, 2014 from: http://orientaldaily.on.cc/cnt/news/20140724/00196_001.html</a:t>
            </a:r>
          </a:p>
          <a:p>
            <a:endParaRPr lang="en-US" altLang="zh-TW" sz="1200" dirty="0"/>
          </a:p>
          <a:p>
            <a:r>
              <a:rPr lang="en-US" altLang="zh-TW" sz="1200" i="1" dirty="0" err="1"/>
              <a:t>Yau</a:t>
            </a:r>
            <a:r>
              <a:rPr lang="en-US" altLang="zh-TW" sz="1200" i="1" dirty="0"/>
              <a:t> Ma </a:t>
            </a:r>
            <a:r>
              <a:rPr lang="en-US" altLang="zh-TW" sz="1200" i="1" dirty="0" err="1"/>
              <a:t>Tei</a:t>
            </a:r>
            <a:r>
              <a:rPr lang="en-US" altLang="zh-TW" sz="1200" i="1" dirty="0"/>
              <a:t> Police Station </a:t>
            </a:r>
            <a:r>
              <a:rPr lang="en-US" altLang="zh-TW" sz="1200" dirty="0"/>
              <a:t>[Photograph]. Retrieved August 22, 2014 from: http://travel.ulifestyle.com.hk/DetailSpot.php?id=ADIRZxEgA3Y</a:t>
            </a:r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9228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NatureIllustration_16x9_TP103431353" id="{86FDE985-690B-4742-8A23-B61E7967A7A0}" vid="{3B160C72-539C-4C0A-9888-8581AAC4FE6E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167F96A-C2ED-4D5B-8EFB-A18C6982D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色彩豐富的自然風景簡報,以繪畫表現的風景設計 (寬螢幕)</Template>
  <TotalTime>0</TotalTime>
  <Words>580</Words>
  <Application>Microsoft Office PowerPoint</Application>
  <PresentationFormat>Custom</PresentationFormat>
  <Paragraphs>214</Paragraphs>
  <Slides>23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Nature Illustration 16x9</vt:lpstr>
      <vt:lpstr>我們的社區設施</vt:lpstr>
      <vt:lpstr>你們使用過甚麼 社區設施呢?</vt:lpstr>
      <vt:lpstr>康樂設施</vt:lpstr>
      <vt:lpstr>PowerPoint Presentation</vt:lpstr>
      <vt:lpstr>康樂設施－度假村</vt:lpstr>
      <vt:lpstr>康樂設施－兒童遊戲室</vt:lpstr>
      <vt:lpstr>文化設施</vt:lpstr>
      <vt:lpstr>文化設施－博物館</vt:lpstr>
      <vt:lpstr>文化設施－圖書館</vt:lpstr>
      <vt:lpstr>文化設施－社區會堂</vt:lpstr>
      <vt:lpstr>其他社區設施</vt:lpstr>
      <vt:lpstr>其他社區設施</vt:lpstr>
      <vt:lpstr>PowerPoint Presentation</vt:lpstr>
      <vt:lpstr>PowerPoint Presentation</vt:lpstr>
      <vt:lpstr>角色一</vt:lpstr>
      <vt:lpstr>角色二</vt:lpstr>
      <vt:lpstr>角色三</vt:lpstr>
      <vt:lpstr>角色四</vt:lpstr>
      <vt:lpstr>角色五</vt:lpstr>
      <vt:lpstr>PowerPoint Presentation</vt:lpstr>
      <vt:lpstr>PowerPoint Presentation</vt:lpstr>
      <vt:lpstr>References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2013-10-18T14:12:46Z</dcterms:created>
  <dcterms:modified xsi:type="dcterms:W3CDTF">2014-08-22T07:48:14Z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TC034313779991</vt:lpwstr>
  </property>
</Properties>
</file>