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4"/>
  </p:handoutMasterIdLst>
  <p:sldIdLst>
    <p:sldId id="256" r:id="rId2"/>
    <p:sldId id="257" r:id="rId3"/>
    <p:sldId id="275" r:id="rId4"/>
    <p:sldId id="295" r:id="rId5"/>
    <p:sldId id="276" r:id="rId6"/>
    <p:sldId id="291" r:id="rId7"/>
    <p:sldId id="292" r:id="rId8"/>
    <p:sldId id="296" r:id="rId9"/>
    <p:sldId id="289" r:id="rId10"/>
    <p:sldId id="293" r:id="rId11"/>
    <p:sldId id="294" r:id="rId12"/>
    <p:sldId id="297" r:id="rId1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792"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handoutMaster" Target="handoutMasters/handout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TW" altLang="en-US"/>
          </a:p>
        </p:txBody>
      </p:sp>
      <p:sp>
        <p:nvSpPr>
          <p:cNvPr id="3" name="日期版面配置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1367C0-4FA1-A14F-9DB7-1F3BDCE480D0}" type="datetimeFigureOut">
              <a:rPr kumimoji="1" lang="zh-TW" altLang="en-US" smtClean="0"/>
              <a:t>2014/11/28</a:t>
            </a:fld>
            <a:endParaRPr kumimoji="1" lang="zh-TW" altLang="en-US"/>
          </a:p>
        </p:txBody>
      </p:sp>
      <p:sp>
        <p:nvSpPr>
          <p:cNvPr id="4" name="頁尾版面配置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TW" altLang="en-US"/>
          </a:p>
        </p:txBody>
      </p:sp>
      <p:sp>
        <p:nvSpPr>
          <p:cNvPr id="5" name="投影片編號版面配置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3DAF001-1CF4-6C42-9C1D-BBB2DF7B7F5F}" type="slidenum">
              <a:rPr kumimoji="1" lang="zh-TW" altLang="en-US" smtClean="0"/>
              <a:t>‹#›</a:t>
            </a:fld>
            <a:endParaRPr kumimoji="1" lang="zh-TW" altLang="en-US"/>
          </a:p>
        </p:txBody>
      </p:sp>
    </p:spTree>
    <p:extLst>
      <p:ext uri="{BB962C8B-B14F-4D97-AF65-F5344CB8AC3E}">
        <p14:creationId xmlns:p14="http://schemas.microsoft.com/office/powerpoint/2010/main" val="339255671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zh-TW" altLang="en-US" smtClean="0"/>
              <a:t>按一下以編輯母片標題樣式</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fr-CA"/>
          </a:p>
        </p:txBody>
      </p:sp>
      <p:sp>
        <p:nvSpPr>
          <p:cNvPr id="4" name="Espace réservé de la date 3"/>
          <p:cNvSpPr>
            <a:spLocks noGrp="1"/>
          </p:cNvSpPr>
          <p:nvPr>
            <p:ph type="dt" sz="half" idx="10"/>
          </p:nvPr>
        </p:nvSpPr>
        <p:spPr/>
        <p:txBody>
          <a:bodyPr/>
          <a:lstStyle>
            <a:lvl1pPr>
              <a:defRPr/>
            </a:lvl1pPr>
          </a:lstStyle>
          <a:p>
            <a:fld id="{A498A08F-D9D1-48F6-A09B-965AE97EE650}" type="datetimeFigureOut">
              <a:rPr lang="fr-FR" altLang="zh-TW"/>
              <a:pPr/>
              <a:t>2014/11/28</a:t>
            </a:fld>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0C08D73D-26B8-4E7D-A6A0-A54BB0132E21}" type="slidenum">
              <a:rPr lang="fr-CA"/>
              <a:pPr/>
              <a:t>‹#›</a:t>
            </a:fld>
            <a:endParaRPr lang="fr-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zh-TW" altLang="en-US" smtClean="0"/>
              <a:t>按一下以編輯母片標題樣式</a:t>
            </a:r>
            <a:endParaRPr lang="fr-CA"/>
          </a:p>
        </p:txBody>
      </p:sp>
      <p:sp>
        <p:nvSpPr>
          <p:cNvPr id="3" name="Espace réservé du contenu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fr-CA"/>
          </a:p>
        </p:txBody>
      </p:sp>
      <p:sp>
        <p:nvSpPr>
          <p:cNvPr id="4" name="Espace réservé de la date 3"/>
          <p:cNvSpPr>
            <a:spLocks noGrp="1"/>
          </p:cNvSpPr>
          <p:nvPr>
            <p:ph type="dt" sz="half" idx="10"/>
          </p:nvPr>
        </p:nvSpPr>
        <p:spPr/>
        <p:txBody>
          <a:bodyPr/>
          <a:lstStyle>
            <a:lvl1pPr>
              <a:defRPr/>
            </a:lvl1pPr>
          </a:lstStyle>
          <a:p>
            <a:fld id="{9AAA4E6E-1512-4B61-A747-D48E14EC0FB1}" type="datetimeFigureOut">
              <a:rPr lang="fr-FR" altLang="zh-TW"/>
              <a:pPr/>
              <a:t>2014/11/28</a:t>
            </a:fld>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0ACDD5CC-4E17-401A-BFB1-E27CE563D1DD}" type="slidenum">
              <a:rPr lang="fr-CA"/>
              <a:pPr/>
              <a:t>‹#›</a:t>
            </a:fld>
            <a:endParaRPr lang="fr-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Espace réservé de la date 3"/>
          <p:cNvSpPr>
            <a:spLocks noGrp="1"/>
          </p:cNvSpPr>
          <p:nvPr>
            <p:ph type="dt" sz="half" idx="10"/>
          </p:nvPr>
        </p:nvSpPr>
        <p:spPr/>
        <p:txBody>
          <a:bodyPr/>
          <a:lstStyle>
            <a:lvl1pPr>
              <a:defRPr/>
            </a:lvl1pPr>
          </a:lstStyle>
          <a:p>
            <a:fld id="{BF18ECE9-C2D9-46B9-8026-972A8C815B42}" type="datetimeFigureOut">
              <a:rPr lang="fr-FR" altLang="zh-TW"/>
              <a:pPr/>
              <a:t>2014/11/28</a:t>
            </a:fld>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84B3543C-1511-4A70-8A7F-D00E9CE743C3}" type="slidenum">
              <a:rPr lang="fr-CA"/>
              <a:pPr/>
              <a:t>‹#›</a:t>
            </a:fld>
            <a:endParaRPr lang="fr-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zh-TW" altLang="en-US" smtClean="0"/>
              <a:t>按一下以編輯母片標題樣式</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fr-CA"/>
          </a:p>
        </p:txBody>
      </p:sp>
      <p:sp>
        <p:nvSpPr>
          <p:cNvPr id="5" name="Espace réservé de la date 3"/>
          <p:cNvSpPr>
            <a:spLocks noGrp="1"/>
          </p:cNvSpPr>
          <p:nvPr>
            <p:ph type="dt" sz="half" idx="10"/>
          </p:nvPr>
        </p:nvSpPr>
        <p:spPr/>
        <p:txBody>
          <a:bodyPr/>
          <a:lstStyle>
            <a:lvl1pPr>
              <a:defRPr/>
            </a:lvl1pPr>
          </a:lstStyle>
          <a:p>
            <a:fld id="{1C6D8817-AE36-4777-9DDD-6ED226ACA3B9}" type="datetimeFigureOut">
              <a:rPr lang="fr-FR" altLang="zh-TW"/>
              <a:pPr/>
              <a:t>2014/11/28</a:t>
            </a:fld>
            <a:endParaRPr lang="fr-CA"/>
          </a:p>
        </p:txBody>
      </p:sp>
      <p:sp>
        <p:nvSpPr>
          <p:cNvPr id="6" name="Espace réservé du pied de page 4"/>
          <p:cNvSpPr>
            <a:spLocks noGrp="1"/>
          </p:cNvSpPr>
          <p:nvPr>
            <p:ph type="ftr" sz="quarter" idx="11"/>
          </p:nvPr>
        </p:nvSpPr>
        <p:spPr/>
        <p:txBody>
          <a:bodyPr/>
          <a:lstStyle>
            <a:lvl1pPr>
              <a:defRPr/>
            </a:lvl1pPr>
          </a:lstStyle>
          <a:p>
            <a:endParaRPr lang="fr-CA"/>
          </a:p>
        </p:txBody>
      </p:sp>
      <p:sp>
        <p:nvSpPr>
          <p:cNvPr id="7" name="Espace réservé du numéro de diapositive 5"/>
          <p:cNvSpPr>
            <a:spLocks noGrp="1"/>
          </p:cNvSpPr>
          <p:nvPr>
            <p:ph type="sldNum" sz="quarter" idx="12"/>
          </p:nvPr>
        </p:nvSpPr>
        <p:spPr/>
        <p:txBody>
          <a:bodyPr/>
          <a:lstStyle>
            <a:lvl1pPr>
              <a:defRPr/>
            </a:lvl1pPr>
          </a:lstStyle>
          <a:p>
            <a:fld id="{D30EDE74-9146-4679-8884-BDE831F1F462}" type="slidenum">
              <a:rPr lang="fr-CA"/>
              <a:pPr/>
              <a:t>‹#›</a:t>
            </a:fld>
            <a:endParaRPr lang="fr-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zh-TW" altLang="en-US" smtClean="0"/>
              <a:t>按一下以編輯母片標題樣式</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fr-CA"/>
          </a:p>
        </p:txBody>
      </p:sp>
      <p:sp>
        <p:nvSpPr>
          <p:cNvPr id="7" name="Espace réservé de la date 3"/>
          <p:cNvSpPr>
            <a:spLocks noGrp="1"/>
          </p:cNvSpPr>
          <p:nvPr>
            <p:ph type="dt" sz="half" idx="10"/>
          </p:nvPr>
        </p:nvSpPr>
        <p:spPr/>
        <p:txBody>
          <a:bodyPr/>
          <a:lstStyle>
            <a:lvl1pPr>
              <a:defRPr/>
            </a:lvl1pPr>
          </a:lstStyle>
          <a:p>
            <a:fld id="{06C66F36-4792-41F3-9E72-1970C754A0C1}" type="datetimeFigureOut">
              <a:rPr lang="fr-FR" altLang="zh-TW"/>
              <a:pPr/>
              <a:t>2014/11/28</a:t>
            </a:fld>
            <a:endParaRPr lang="fr-CA"/>
          </a:p>
        </p:txBody>
      </p:sp>
      <p:sp>
        <p:nvSpPr>
          <p:cNvPr id="8" name="Espace réservé du pied de page 4"/>
          <p:cNvSpPr>
            <a:spLocks noGrp="1"/>
          </p:cNvSpPr>
          <p:nvPr>
            <p:ph type="ftr" sz="quarter" idx="11"/>
          </p:nvPr>
        </p:nvSpPr>
        <p:spPr/>
        <p:txBody>
          <a:bodyPr/>
          <a:lstStyle>
            <a:lvl1pPr>
              <a:defRPr/>
            </a:lvl1pPr>
          </a:lstStyle>
          <a:p>
            <a:endParaRPr lang="fr-CA"/>
          </a:p>
        </p:txBody>
      </p:sp>
      <p:sp>
        <p:nvSpPr>
          <p:cNvPr id="9" name="Espace réservé du numéro de diapositive 5"/>
          <p:cNvSpPr>
            <a:spLocks noGrp="1"/>
          </p:cNvSpPr>
          <p:nvPr>
            <p:ph type="sldNum" sz="quarter" idx="12"/>
          </p:nvPr>
        </p:nvSpPr>
        <p:spPr/>
        <p:txBody>
          <a:bodyPr/>
          <a:lstStyle>
            <a:lvl1pPr>
              <a:defRPr/>
            </a:lvl1pPr>
          </a:lstStyle>
          <a:p>
            <a:fld id="{FF95B212-3ECA-4AAA-8D16-0D2BA3F8332F}" type="slidenum">
              <a:rPr lang="fr-CA"/>
              <a:pPr/>
              <a:t>‹#›</a:t>
            </a:fld>
            <a:endParaRPr lang="fr-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zh-TW" altLang="en-US" smtClean="0"/>
              <a:t>按一下以編輯母片標題樣式</a:t>
            </a:r>
            <a:endParaRPr lang="fr-CA"/>
          </a:p>
        </p:txBody>
      </p:sp>
      <p:sp>
        <p:nvSpPr>
          <p:cNvPr id="3" name="Espace réservé de la date 3"/>
          <p:cNvSpPr>
            <a:spLocks noGrp="1"/>
          </p:cNvSpPr>
          <p:nvPr>
            <p:ph type="dt" sz="half" idx="10"/>
          </p:nvPr>
        </p:nvSpPr>
        <p:spPr/>
        <p:txBody>
          <a:bodyPr/>
          <a:lstStyle>
            <a:lvl1pPr>
              <a:defRPr/>
            </a:lvl1pPr>
          </a:lstStyle>
          <a:p>
            <a:fld id="{AAB24831-AE14-4C62-9DCE-767CAA6AB6AC}" type="datetimeFigureOut">
              <a:rPr lang="fr-FR" altLang="zh-TW"/>
              <a:pPr/>
              <a:t>2014/11/28</a:t>
            </a:fld>
            <a:endParaRPr lang="fr-CA"/>
          </a:p>
        </p:txBody>
      </p:sp>
      <p:sp>
        <p:nvSpPr>
          <p:cNvPr id="4" name="Espace réservé du pied de page 4"/>
          <p:cNvSpPr>
            <a:spLocks noGrp="1"/>
          </p:cNvSpPr>
          <p:nvPr>
            <p:ph type="ftr" sz="quarter" idx="11"/>
          </p:nvPr>
        </p:nvSpPr>
        <p:spPr/>
        <p:txBody>
          <a:bodyPr/>
          <a:lstStyle>
            <a:lvl1pPr>
              <a:defRPr/>
            </a:lvl1pPr>
          </a:lstStyle>
          <a:p>
            <a:endParaRPr lang="fr-CA"/>
          </a:p>
        </p:txBody>
      </p:sp>
      <p:sp>
        <p:nvSpPr>
          <p:cNvPr id="5" name="Espace réservé du numéro de diapositive 5"/>
          <p:cNvSpPr>
            <a:spLocks noGrp="1"/>
          </p:cNvSpPr>
          <p:nvPr>
            <p:ph type="sldNum" sz="quarter" idx="12"/>
          </p:nvPr>
        </p:nvSpPr>
        <p:spPr/>
        <p:txBody>
          <a:bodyPr/>
          <a:lstStyle>
            <a:lvl1pPr>
              <a:defRPr/>
            </a:lvl1pPr>
          </a:lstStyle>
          <a:p>
            <a:fld id="{38A4D7E0-AF09-418B-A1C5-70724C2C434F}" type="slidenum">
              <a:rPr lang="fr-CA"/>
              <a:pPr/>
              <a:t>‹#›</a:t>
            </a:fld>
            <a:endParaRPr lang="fr-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fld id="{DC1AAB10-4E92-4549-809E-8AAF5A6F8B50}" type="datetimeFigureOut">
              <a:rPr lang="fr-FR" altLang="zh-TW"/>
              <a:pPr/>
              <a:t>2014/11/28</a:t>
            </a:fld>
            <a:endParaRPr lang="fr-CA"/>
          </a:p>
        </p:txBody>
      </p:sp>
      <p:sp>
        <p:nvSpPr>
          <p:cNvPr id="3" name="Espace réservé du pied de page 4"/>
          <p:cNvSpPr>
            <a:spLocks noGrp="1"/>
          </p:cNvSpPr>
          <p:nvPr>
            <p:ph type="ftr" sz="quarter" idx="11"/>
          </p:nvPr>
        </p:nvSpPr>
        <p:spPr/>
        <p:txBody>
          <a:bodyPr/>
          <a:lstStyle>
            <a:lvl1pPr>
              <a:defRPr/>
            </a:lvl1pPr>
          </a:lstStyle>
          <a:p>
            <a:endParaRPr lang="fr-CA"/>
          </a:p>
        </p:txBody>
      </p:sp>
      <p:sp>
        <p:nvSpPr>
          <p:cNvPr id="4" name="Espace réservé du numéro de diapositive 5"/>
          <p:cNvSpPr>
            <a:spLocks noGrp="1"/>
          </p:cNvSpPr>
          <p:nvPr>
            <p:ph type="sldNum" sz="quarter" idx="12"/>
          </p:nvPr>
        </p:nvSpPr>
        <p:spPr/>
        <p:txBody>
          <a:bodyPr/>
          <a:lstStyle>
            <a:lvl1pPr>
              <a:defRPr/>
            </a:lvl1pPr>
          </a:lstStyle>
          <a:p>
            <a:fld id="{4E2CB860-AC29-4633-9F9D-01C09A61AD38}" type="slidenum">
              <a:rPr lang="fr-CA"/>
              <a:pPr/>
              <a:t>‹#›</a:t>
            </a:fld>
            <a:endParaRPr lang="fr-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Espace réservé de la date 3"/>
          <p:cNvSpPr>
            <a:spLocks noGrp="1"/>
          </p:cNvSpPr>
          <p:nvPr>
            <p:ph type="dt" sz="half" idx="10"/>
          </p:nvPr>
        </p:nvSpPr>
        <p:spPr/>
        <p:txBody>
          <a:bodyPr/>
          <a:lstStyle>
            <a:lvl1pPr>
              <a:defRPr/>
            </a:lvl1pPr>
          </a:lstStyle>
          <a:p>
            <a:fld id="{F9ED3433-48E8-4684-A532-6B259D2B743F}" type="datetimeFigureOut">
              <a:rPr lang="fr-FR" altLang="zh-TW"/>
              <a:pPr/>
              <a:t>2014/11/28</a:t>
            </a:fld>
            <a:endParaRPr lang="fr-CA"/>
          </a:p>
        </p:txBody>
      </p:sp>
      <p:sp>
        <p:nvSpPr>
          <p:cNvPr id="6" name="Espace réservé du pied de page 4"/>
          <p:cNvSpPr>
            <a:spLocks noGrp="1"/>
          </p:cNvSpPr>
          <p:nvPr>
            <p:ph type="ftr" sz="quarter" idx="11"/>
          </p:nvPr>
        </p:nvSpPr>
        <p:spPr/>
        <p:txBody>
          <a:bodyPr/>
          <a:lstStyle>
            <a:lvl1pPr>
              <a:defRPr/>
            </a:lvl1pPr>
          </a:lstStyle>
          <a:p>
            <a:endParaRPr lang="fr-CA"/>
          </a:p>
        </p:txBody>
      </p:sp>
      <p:sp>
        <p:nvSpPr>
          <p:cNvPr id="7" name="Espace réservé du numéro de diapositive 5"/>
          <p:cNvSpPr>
            <a:spLocks noGrp="1"/>
          </p:cNvSpPr>
          <p:nvPr>
            <p:ph type="sldNum" sz="quarter" idx="12"/>
          </p:nvPr>
        </p:nvSpPr>
        <p:spPr/>
        <p:txBody>
          <a:bodyPr/>
          <a:lstStyle>
            <a:lvl1pPr>
              <a:defRPr/>
            </a:lvl1pPr>
          </a:lstStyle>
          <a:p>
            <a:fld id="{740060E4-19B6-42F2-BB6D-8F1F58BDADCE}" type="slidenum">
              <a:rPr lang="fr-CA"/>
              <a:pPr/>
              <a:t>‹#›</a:t>
            </a:fld>
            <a:endParaRPr lang="fr-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fr-CA"/>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Espace réservé de la date 3"/>
          <p:cNvSpPr>
            <a:spLocks noGrp="1"/>
          </p:cNvSpPr>
          <p:nvPr>
            <p:ph type="dt" sz="half" idx="10"/>
          </p:nvPr>
        </p:nvSpPr>
        <p:spPr/>
        <p:txBody>
          <a:bodyPr/>
          <a:lstStyle>
            <a:lvl1pPr>
              <a:defRPr/>
            </a:lvl1pPr>
          </a:lstStyle>
          <a:p>
            <a:fld id="{125405D4-63B6-48CD-A6D2-A63997A2B62B}" type="datetimeFigureOut">
              <a:rPr lang="fr-FR" altLang="zh-TW"/>
              <a:pPr/>
              <a:t>2014/11/28</a:t>
            </a:fld>
            <a:endParaRPr lang="fr-CA"/>
          </a:p>
        </p:txBody>
      </p:sp>
      <p:sp>
        <p:nvSpPr>
          <p:cNvPr id="6" name="Espace réservé du pied de page 4"/>
          <p:cNvSpPr>
            <a:spLocks noGrp="1"/>
          </p:cNvSpPr>
          <p:nvPr>
            <p:ph type="ftr" sz="quarter" idx="11"/>
          </p:nvPr>
        </p:nvSpPr>
        <p:spPr/>
        <p:txBody>
          <a:bodyPr/>
          <a:lstStyle>
            <a:lvl1pPr>
              <a:defRPr/>
            </a:lvl1pPr>
          </a:lstStyle>
          <a:p>
            <a:endParaRPr lang="fr-CA"/>
          </a:p>
        </p:txBody>
      </p:sp>
      <p:sp>
        <p:nvSpPr>
          <p:cNvPr id="7" name="Espace réservé du numéro de diapositive 5"/>
          <p:cNvSpPr>
            <a:spLocks noGrp="1"/>
          </p:cNvSpPr>
          <p:nvPr>
            <p:ph type="sldNum" sz="quarter" idx="12"/>
          </p:nvPr>
        </p:nvSpPr>
        <p:spPr/>
        <p:txBody>
          <a:bodyPr/>
          <a:lstStyle>
            <a:lvl1pPr>
              <a:defRPr/>
            </a:lvl1pPr>
          </a:lstStyle>
          <a:p>
            <a:fld id="{AF6DAAF6-0C6C-4EEA-8AF3-8EAC83C91505}" type="slidenum">
              <a:rPr lang="fr-CA"/>
              <a:pPr/>
              <a:t>‹#›</a:t>
            </a:fld>
            <a:endParaRPr lang="fr-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zh-TW" altLang="en-US" smtClean="0"/>
              <a:t>按一下以編輯母片標題樣式</a:t>
            </a:r>
            <a:endParaRPr lang="fr-CA"/>
          </a:p>
        </p:txBody>
      </p:sp>
      <p:sp>
        <p:nvSpPr>
          <p:cNvPr id="3" name="Espace réservé du texte vertical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fr-CA"/>
          </a:p>
        </p:txBody>
      </p:sp>
      <p:sp>
        <p:nvSpPr>
          <p:cNvPr id="4" name="Espace réservé de la date 3"/>
          <p:cNvSpPr>
            <a:spLocks noGrp="1"/>
          </p:cNvSpPr>
          <p:nvPr>
            <p:ph type="dt" sz="half" idx="10"/>
          </p:nvPr>
        </p:nvSpPr>
        <p:spPr/>
        <p:txBody>
          <a:bodyPr/>
          <a:lstStyle>
            <a:lvl1pPr>
              <a:defRPr/>
            </a:lvl1pPr>
          </a:lstStyle>
          <a:p>
            <a:fld id="{10BA12E7-76F5-42CA-81CF-5C0187218F33}" type="datetimeFigureOut">
              <a:rPr lang="fr-FR" altLang="zh-TW"/>
              <a:pPr/>
              <a:t>2014/11/28</a:t>
            </a:fld>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2513E5CF-6776-4BC5-908C-E214DE563DD8}" type="slidenum">
              <a:rPr lang="fr-CA"/>
              <a:pPr/>
              <a:t>‹#›</a:t>
            </a:fld>
            <a:endParaRPr lang="fr-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fr-CA"/>
          </a:p>
        </p:txBody>
      </p:sp>
      <p:sp>
        <p:nvSpPr>
          <p:cNvPr id="4" name="Espace réservé de la date 3"/>
          <p:cNvSpPr>
            <a:spLocks noGrp="1"/>
          </p:cNvSpPr>
          <p:nvPr>
            <p:ph type="dt" sz="half" idx="10"/>
          </p:nvPr>
        </p:nvSpPr>
        <p:spPr/>
        <p:txBody>
          <a:bodyPr/>
          <a:lstStyle>
            <a:lvl1pPr>
              <a:defRPr/>
            </a:lvl1pPr>
          </a:lstStyle>
          <a:p>
            <a:fld id="{40F9387B-8305-4343-A947-AB5C53F47985}" type="datetimeFigureOut">
              <a:rPr lang="fr-FR" altLang="zh-TW"/>
              <a:pPr/>
              <a:t>2014/11/28</a:t>
            </a:fld>
            <a:endParaRPr lang="fr-CA"/>
          </a:p>
        </p:txBody>
      </p:sp>
      <p:sp>
        <p:nvSpPr>
          <p:cNvPr id="5" name="Espace réservé du pied de page 4"/>
          <p:cNvSpPr>
            <a:spLocks noGrp="1"/>
          </p:cNvSpPr>
          <p:nvPr>
            <p:ph type="ftr" sz="quarter" idx="11"/>
          </p:nvPr>
        </p:nvSpPr>
        <p:spPr/>
        <p:txBody>
          <a:bodyPr/>
          <a:lstStyle>
            <a:lvl1pPr>
              <a:defRPr/>
            </a:lvl1pPr>
          </a:lstStyle>
          <a:p>
            <a:endParaRPr lang="fr-CA"/>
          </a:p>
        </p:txBody>
      </p:sp>
      <p:sp>
        <p:nvSpPr>
          <p:cNvPr id="6" name="Espace réservé du numéro de diapositive 5"/>
          <p:cNvSpPr>
            <a:spLocks noGrp="1"/>
          </p:cNvSpPr>
          <p:nvPr>
            <p:ph type="sldNum" sz="quarter" idx="12"/>
          </p:nvPr>
        </p:nvSpPr>
        <p:spPr/>
        <p:txBody>
          <a:bodyPr/>
          <a:lstStyle>
            <a:lvl1pPr>
              <a:defRPr/>
            </a:lvl1pPr>
          </a:lstStyle>
          <a:p>
            <a:fld id="{46BFA0ED-F887-4593-BA9E-705376E08A73}" type="slidenum">
              <a:rPr lang="fr-CA"/>
              <a:pPr/>
              <a:t>‹#›</a:t>
            </a:fld>
            <a:endParaRPr lang="fr-CA"/>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ltLang="zh-TW" smtClean="0"/>
              <a:t>Cliquez pour modifier le style du titre</a:t>
            </a:r>
            <a:endParaRPr lang="fr-CA" smtClean="0"/>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ltLang="zh-TW" smtClean="0"/>
              <a:t>Cliquez pour modifier les styles du texte du masque</a:t>
            </a:r>
          </a:p>
          <a:p>
            <a:pPr lvl="1"/>
            <a:r>
              <a:rPr lang="fr-FR" altLang="zh-TW" smtClean="0"/>
              <a:t>Deuxième niveau</a:t>
            </a:r>
          </a:p>
          <a:p>
            <a:pPr lvl="2"/>
            <a:r>
              <a:rPr lang="fr-FR" altLang="zh-TW" smtClean="0"/>
              <a:t>Troisième niveau</a:t>
            </a:r>
          </a:p>
          <a:p>
            <a:pPr lvl="3"/>
            <a:r>
              <a:rPr lang="fr-FR" altLang="zh-TW" smtClean="0"/>
              <a:t>Quatrième niveau</a:t>
            </a:r>
          </a:p>
          <a:p>
            <a:pPr lvl="4"/>
            <a:r>
              <a:rPr lang="fr-FR" altLang="zh-TW" smtClean="0"/>
              <a:t>Cinquième niveau</a:t>
            </a:r>
            <a:endParaRPr lang="fr-CA" smtClean="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7C23C8EB-521D-43E4-9778-09930EFB03B1}" type="datetimeFigureOut">
              <a:rPr lang="fr-FR" altLang="zh-TW"/>
              <a:pPr/>
              <a:t>2014/11/28</a:t>
            </a:fld>
            <a:endParaRPr lang="fr-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fr-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61A5F397-6021-4D6D-9A8C-CCF008F51884}" type="slidenum">
              <a:rPr lang="fr-CA"/>
              <a:pPr/>
              <a:t>‹#›</a:t>
            </a:fld>
            <a:endParaRPr lang="fr-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 Id="rId3" Type="http://schemas.openxmlformats.org/officeDocument/2006/relationships/image" Target="../media/image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0" name="Titre 1"/>
          <p:cNvSpPr>
            <a:spLocks noGrp="1"/>
          </p:cNvSpPr>
          <p:nvPr>
            <p:ph type="ctrTitle"/>
          </p:nvPr>
        </p:nvSpPr>
        <p:spPr>
          <a:xfrm>
            <a:off x="611560" y="4077072"/>
            <a:ext cx="8532440" cy="1758057"/>
          </a:xfrm>
        </p:spPr>
        <p:txBody>
          <a:bodyPr/>
          <a:lstStyle/>
          <a:p>
            <a:pPr algn="l"/>
            <a:r>
              <a:rPr lang="en-US" altLang="zh-TW" b="1" dirty="0" err="1"/>
              <a:t>Localisation</a:t>
            </a:r>
            <a:r>
              <a:rPr lang="en-US" altLang="zh-TW" b="1" dirty="0"/>
              <a:t> and </a:t>
            </a:r>
            <a:r>
              <a:rPr lang="en-US" altLang="zh-TW" b="1" dirty="0" err="1"/>
              <a:t>Globalisation</a:t>
            </a:r>
            <a:r>
              <a:rPr lang="en-US" altLang="zh-TW" b="1" dirty="0"/>
              <a:t> in Family Language Choice in Taiwan: Reflections of Wider Discourses</a:t>
            </a:r>
            <a:endParaRPr lang="zh-TW" altLang="zh-TW" dirty="0"/>
          </a:p>
        </p:txBody>
      </p:sp>
      <p:sp>
        <p:nvSpPr>
          <p:cNvPr id="3" name="Sous-titre 2"/>
          <p:cNvSpPr>
            <a:spLocks noGrp="1"/>
          </p:cNvSpPr>
          <p:nvPr>
            <p:ph type="subTitle" idx="1"/>
          </p:nvPr>
        </p:nvSpPr>
        <p:spPr>
          <a:xfrm>
            <a:off x="683568" y="6237312"/>
            <a:ext cx="6400800" cy="571500"/>
          </a:xfrm>
        </p:spPr>
        <p:txBody>
          <a:bodyPr rtlCol="0">
            <a:normAutofit lnSpcReduction="10000"/>
          </a:bodyPr>
          <a:lstStyle/>
          <a:p>
            <a:pPr eaLnBrk="1" fontAlgn="auto" hangingPunct="1">
              <a:spcAft>
                <a:spcPts val="0"/>
              </a:spcAft>
              <a:buFont typeface="Arial" pitchFamily="34" charset="0"/>
              <a:buNone/>
              <a:defRPr/>
            </a:pPr>
            <a:r>
              <a:rPr lang="fr-CA" dirty="0" smtClean="0">
                <a:solidFill>
                  <a:schemeClr val="bg1"/>
                </a:solidFill>
              </a:rPr>
              <a:t>Yi-Ling (Rene) Chen</a:t>
            </a: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43125" y="274638"/>
            <a:ext cx="6543675" cy="1143000"/>
          </a:xfrm>
        </p:spPr>
        <p:txBody>
          <a:bodyPr rtlCol="0">
            <a:normAutofit/>
          </a:bodyPr>
          <a:lstStyle/>
          <a:p>
            <a:pPr algn="l" eaLnBrk="1" fontAlgn="auto" hangingPunct="1">
              <a:spcAft>
                <a:spcPts val="0"/>
              </a:spcAft>
              <a:defRPr/>
            </a:pPr>
            <a:r>
              <a:rPr lang="fr-CA" dirty="0" smtClean="0">
                <a:solidFill>
                  <a:schemeClr val="tx1">
                    <a:lumMod val="75000"/>
                    <a:lumOff val="25000"/>
                  </a:schemeClr>
                </a:solidFill>
              </a:rPr>
              <a:t>Outline </a:t>
            </a:r>
          </a:p>
        </p:txBody>
      </p:sp>
      <p:sp>
        <p:nvSpPr>
          <p:cNvPr id="3" name="Espace réservé du contenu 2"/>
          <p:cNvSpPr>
            <a:spLocks noGrp="1"/>
          </p:cNvSpPr>
          <p:nvPr>
            <p:ph idx="1"/>
          </p:nvPr>
        </p:nvSpPr>
        <p:spPr>
          <a:xfrm>
            <a:off x="2143125" y="1600200"/>
            <a:ext cx="6543675" cy="4525963"/>
          </a:xfrm>
        </p:spPr>
        <p:txBody>
          <a:bodyPr rtlCol="0">
            <a:normAutofit/>
          </a:bodyPr>
          <a:lstStyle/>
          <a:p>
            <a:pPr fontAlgn="auto">
              <a:spcAft>
                <a:spcPts val="0"/>
              </a:spcAft>
              <a:buFont typeface="Arial" pitchFamily="34" charset="0"/>
              <a:buChar char="•"/>
              <a:defRPr/>
            </a:pPr>
            <a:r>
              <a:rPr lang="en-US" altLang="zh-TW" dirty="0" smtClean="0"/>
              <a:t>Language Policy in Taiwan</a:t>
            </a:r>
          </a:p>
          <a:p>
            <a:pPr fontAlgn="auto">
              <a:spcAft>
                <a:spcPts val="0"/>
              </a:spcAft>
              <a:buFont typeface="Arial" pitchFamily="34" charset="0"/>
              <a:buChar char="•"/>
              <a:defRPr/>
            </a:pPr>
            <a:r>
              <a:rPr lang="en-US" altLang="zh-TW" dirty="0" smtClean="0">
                <a:solidFill>
                  <a:schemeClr val="tx1">
                    <a:lumMod val="75000"/>
                    <a:lumOff val="25000"/>
                  </a:schemeClr>
                </a:solidFill>
              </a:rPr>
              <a:t>Family Language Choice</a:t>
            </a:r>
          </a:p>
          <a:p>
            <a:pPr fontAlgn="auto">
              <a:spcAft>
                <a:spcPts val="0"/>
              </a:spcAft>
              <a:buFont typeface="Arial" pitchFamily="34" charset="0"/>
              <a:buChar char="•"/>
              <a:defRPr/>
            </a:pPr>
            <a:r>
              <a:rPr lang="en-US" altLang="zh-TW" dirty="0" smtClean="0">
                <a:solidFill>
                  <a:schemeClr val="tx1">
                    <a:lumMod val="75000"/>
                    <a:lumOff val="25000"/>
                  </a:schemeClr>
                </a:solidFill>
              </a:rPr>
              <a:t>The Case Study</a:t>
            </a:r>
          </a:p>
          <a:p>
            <a:pPr marL="0" indent="0" fontAlgn="auto">
              <a:spcAft>
                <a:spcPts val="0"/>
              </a:spcAft>
              <a:buNone/>
              <a:defRPr/>
            </a:pPr>
            <a:r>
              <a:rPr lang="en-US" altLang="zh-TW" dirty="0">
                <a:solidFill>
                  <a:schemeClr val="tx1">
                    <a:lumMod val="75000"/>
                    <a:lumOff val="25000"/>
                  </a:schemeClr>
                </a:solidFill>
              </a:rPr>
              <a:t> </a:t>
            </a:r>
            <a:r>
              <a:rPr lang="en-US" altLang="zh-TW" dirty="0" smtClean="0">
                <a:solidFill>
                  <a:schemeClr val="tx1">
                    <a:lumMod val="75000"/>
                    <a:lumOff val="25000"/>
                  </a:schemeClr>
                </a:solidFill>
              </a:rPr>
              <a:t>   - methods</a:t>
            </a:r>
          </a:p>
          <a:p>
            <a:pPr fontAlgn="auto">
              <a:spcAft>
                <a:spcPts val="0"/>
              </a:spcAft>
              <a:buFont typeface="Arial" pitchFamily="34" charset="0"/>
              <a:buChar char="•"/>
              <a:defRPr/>
            </a:pPr>
            <a:r>
              <a:rPr lang="en-US" altLang="zh-TW" dirty="0" smtClean="0">
                <a:solidFill>
                  <a:schemeClr val="tx1">
                    <a:lumMod val="75000"/>
                    <a:lumOff val="25000"/>
                  </a:schemeClr>
                </a:solidFill>
              </a:rPr>
              <a:t>Discussion</a:t>
            </a:r>
          </a:p>
          <a:p>
            <a:pPr fontAlgn="auto">
              <a:spcAft>
                <a:spcPts val="0"/>
              </a:spcAft>
              <a:buFont typeface="Arial" pitchFamily="34" charset="0"/>
              <a:buChar char="•"/>
              <a:defRPr/>
            </a:pPr>
            <a:r>
              <a:rPr lang="en-US" altLang="zh-TW" dirty="0" smtClean="0">
                <a:solidFill>
                  <a:schemeClr val="tx1">
                    <a:lumMod val="75000"/>
                    <a:lumOff val="25000"/>
                  </a:schemeClr>
                </a:solidFill>
              </a:rPr>
              <a:t>Conclusion</a:t>
            </a:r>
            <a:endParaRPr lang="fr-CA" altLang="zh-TW" dirty="0" smtClean="0">
              <a:solidFill>
                <a:schemeClr val="tx1">
                  <a:lumMod val="75000"/>
                  <a:lumOff val="25000"/>
                </a:schemeClr>
              </a:solidFill>
            </a:endParaRPr>
          </a:p>
          <a:p>
            <a:pPr eaLnBrk="1" fontAlgn="auto" hangingPunct="1">
              <a:spcAft>
                <a:spcPts val="0"/>
              </a:spcAft>
              <a:buNone/>
              <a:defRPr/>
            </a:pPr>
            <a:endParaRPr lang="fr-CA" dirty="0" smtClean="0">
              <a:solidFill>
                <a:schemeClr val="tx1">
                  <a:lumMod val="75000"/>
                  <a:lumOff val="25000"/>
                </a:schemeClr>
              </a:solidFill>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pPr marL="1882775" indent="-1882775" algn="l"/>
            <a:r>
              <a:rPr lang="en-US" altLang="zh-TW" b="1" dirty="0" smtClean="0">
                <a:solidFill>
                  <a:srgbClr val="FFC000"/>
                </a:solidFill>
              </a:rPr>
              <a:t>Taiwan: Languages (and a bit of politics)</a:t>
            </a:r>
            <a:endParaRPr lang="fr-CA" dirty="0" smtClean="0">
              <a:solidFill>
                <a:srgbClr val="FFC000"/>
              </a:solidFill>
            </a:endParaRPr>
          </a:p>
        </p:txBody>
      </p:sp>
      <p:sp>
        <p:nvSpPr>
          <p:cNvPr id="5123" name="Espace réservé du contenu 2"/>
          <p:cNvSpPr>
            <a:spLocks noGrp="1"/>
          </p:cNvSpPr>
          <p:nvPr>
            <p:ph idx="1"/>
          </p:nvPr>
        </p:nvSpPr>
        <p:spPr>
          <a:xfrm>
            <a:off x="457200" y="1988840"/>
            <a:ext cx="8229600" cy="4583410"/>
          </a:xfrm>
        </p:spPr>
        <p:txBody>
          <a:bodyPr/>
          <a:lstStyle/>
          <a:p>
            <a:pPr marL="0" lvl="0" indent="0">
              <a:buNone/>
            </a:pPr>
            <a:r>
              <a:rPr lang="en-US" altLang="zh-TW" sz="4000" b="1" dirty="0" smtClean="0">
                <a:solidFill>
                  <a:schemeClr val="bg1"/>
                </a:solidFill>
              </a:rPr>
              <a:t>- 17</a:t>
            </a:r>
            <a:r>
              <a:rPr lang="en-US" altLang="zh-TW" sz="4000" b="1" baseline="30000" dirty="0" smtClean="0">
                <a:solidFill>
                  <a:schemeClr val="bg1"/>
                </a:solidFill>
              </a:rPr>
              <a:t>th</a:t>
            </a:r>
            <a:r>
              <a:rPr lang="en-US" altLang="zh-TW" sz="4000" b="1" dirty="0" smtClean="0">
                <a:solidFill>
                  <a:schemeClr val="bg1"/>
                </a:solidFill>
              </a:rPr>
              <a:t> century </a:t>
            </a:r>
          </a:p>
          <a:p>
            <a:pPr marL="0" lvl="0" indent="0">
              <a:buNone/>
            </a:pPr>
            <a:r>
              <a:rPr lang="en-US" altLang="zh-TW" sz="4000" b="1" dirty="0" smtClean="0">
                <a:solidFill>
                  <a:schemeClr val="bg1"/>
                </a:solidFill>
              </a:rPr>
              <a:t>- </a:t>
            </a:r>
            <a:r>
              <a:rPr lang="en-US" altLang="zh-TW" sz="4000" b="1" dirty="0" smtClean="0">
                <a:solidFill>
                  <a:schemeClr val="bg1"/>
                </a:solidFill>
              </a:rPr>
              <a:t>1895</a:t>
            </a:r>
            <a:r>
              <a:rPr lang="en-US" altLang="zh-TW" sz="4000" b="1" dirty="0" smtClean="0">
                <a:solidFill>
                  <a:schemeClr val="bg1"/>
                </a:solidFill>
              </a:rPr>
              <a:t>-</a:t>
            </a:r>
            <a:r>
              <a:rPr lang="en-US" altLang="zh-TW" sz="4000" b="1" dirty="0" smtClean="0">
                <a:solidFill>
                  <a:schemeClr val="bg1"/>
                </a:solidFill>
              </a:rPr>
              <a:t>1949 : </a:t>
            </a:r>
            <a:r>
              <a:rPr lang="en-US" altLang="zh-TW" sz="4000" b="1" dirty="0" err="1" smtClean="0">
                <a:solidFill>
                  <a:schemeClr val="bg1"/>
                </a:solidFill>
              </a:rPr>
              <a:t>Japanisation</a:t>
            </a:r>
            <a:r>
              <a:rPr lang="en-US" altLang="zh-TW" sz="4000" b="1" dirty="0" smtClean="0">
                <a:solidFill>
                  <a:schemeClr val="bg1"/>
                </a:solidFill>
              </a:rPr>
              <a:t> </a:t>
            </a:r>
          </a:p>
          <a:p>
            <a:pPr marL="0" lvl="0" indent="0">
              <a:buNone/>
            </a:pPr>
            <a:r>
              <a:rPr lang="en-US" altLang="zh-TW" sz="4000" b="1" dirty="0" smtClean="0">
                <a:solidFill>
                  <a:schemeClr val="bg1"/>
                </a:solidFill>
              </a:rPr>
              <a:t>- Post-1949: </a:t>
            </a:r>
            <a:r>
              <a:rPr lang="en-US" altLang="zh-TW" sz="4000" b="1" dirty="0" err="1" smtClean="0">
                <a:solidFill>
                  <a:schemeClr val="bg1"/>
                </a:solidFill>
              </a:rPr>
              <a:t>Sinofication</a:t>
            </a:r>
            <a:r>
              <a:rPr lang="en-US" altLang="zh-TW" sz="4000" b="1" dirty="0" smtClean="0">
                <a:solidFill>
                  <a:schemeClr val="bg1"/>
                </a:solidFill>
              </a:rPr>
              <a:t> </a:t>
            </a:r>
          </a:p>
          <a:p>
            <a:pPr marL="0" lvl="0" indent="0">
              <a:buNone/>
            </a:pPr>
            <a:r>
              <a:rPr lang="en-US" altLang="zh-TW" sz="4000" b="1" dirty="0" smtClean="0">
                <a:solidFill>
                  <a:schemeClr val="bg1"/>
                </a:solidFill>
              </a:rPr>
              <a:t>- From 2000</a:t>
            </a:r>
            <a:endParaRPr lang="en-US" altLang="zh-TW" sz="2800" dirty="0" smtClean="0">
              <a:solidFill>
                <a:schemeClr val="bg1"/>
              </a:solidFill>
            </a:endParaRPr>
          </a:p>
          <a:p>
            <a:pPr marL="0" lvl="0" indent="0">
              <a:buNone/>
            </a:pPr>
            <a:r>
              <a:rPr lang="en-US" altLang="zh-TW" sz="2800" dirty="0">
                <a:solidFill>
                  <a:schemeClr val="bg1"/>
                </a:solidFill>
              </a:rPr>
              <a:t> </a:t>
            </a:r>
            <a:r>
              <a:rPr lang="en-US" altLang="zh-TW" sz="2800" dirty="0" smtClean="0">
                <a:solidFill>
                  <a:schemeClr val="bg1"/>
                </a:solidFill>
              </a:rPr>
              <a:t>     </a:t>
            </a:r>
          </a:p>
          <a:p>
            <a:pPr marL="0" lvl="0" indent="0">
              <a:buNone/>
            </a:pPr>
            <a:endParaRPr lang="zh-TW" altLang="zh-TW" dirty="0" smtClean="0">
              <a:solidFill>
                <a:schemeClr val="bg1"/>
              </a:solidFill>
            </a:endParaRPr>
          </a:p>
          <a:p>
            <a:pPr indent="22225">
              <a:buNone/>
            </a:pPr>
            <a:endParaRPr lang="fr-CA" dirty="0" smtClean="0">
              <a:solidFill>
                <a:schemeClr val="bg1"/>
              </a:solidFil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123">
                                            <p:txEl>
                                              <p:pRg st="1" end="1"/>
                                            </p:txEl>
                                          </p:spTgt>
                                        </p:tgtEl>
                                        <p:attrNameLst>
                                          <p:attrName>style.visibility</p:attrName>
                                        </p:attrNameLst>
                                      </p:cBhvr>
                                      <p:to>
                                        <p:strVal val="visible"/>
                                      </p:to>
                                    </p:set>
                                    <p:anim calcmode="lin" valueType="num">
                                      <p:cBhvr additive="base">
                                        <p:cTn id="13" dur="500" fill="hold"/>
                                        <p:tgtEl>
                                          <p:spTgt spid="512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123">
                                            <p:txEl>
                                              <p:pRg st="2" end="2"/>
                                            </p:txEl>
                                          </p:spTgt>
                                        </p:tgtEl>
                                        <p:attrNameLst>
                                          <p:attrName>style.visibility</p:attrName>
                                        </p:attrNameLst>
                                      </p:cBhvr>
                                      <p:to>
                                        <p:strVal val="visible"/>
                                      </p:to>
                                    </p:set>
                                    <p:anim calcmode="lin" valueType="num">
                                      <p:cBhvr additive="base">
                                        <p:cTn id="19" dur="500" fill="hold"/>
                                        <p:tgtEl>
                                          <p:spTgt spid="512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123">
                                            <p:txEl>
                                              <p:pRg st="3" end="3"/>
                                            </p:txEl>
                                          </p:spTgt>
                                        </p:tgtEl>
                                        <p:attrNameLst>
                                          <p:attrName>style.visibility</p:attrName>
                                        </p:attrNameLst>
                                      </p:cBhvr>
                                      <p:to>
                                        <p:strVal val="visible"/>
                                      </p:to>
                                    </p:set>
                                    <p:anim calcmode="lin" valueType="num">
                                      <p:cBhvr additive="base">
                                        <p:cTn id="25" dur="500" fill="hold"/>
                                        <p:tgtEl>
                                          <p:spTgt spid="512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2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123">
                                            <p:txEl>
                                              <p:pRg st="4" end="4"/>
                                            </p:txEl>
                                          </p:spTgt>
                                        </p:tgtEl>
                                        <p:attrNameLst>
                                          <p:attrName>style.visibility</p:attrName>
                                        </p:attrNameLst>
                                      </p:cBhvr>
                                      <p:to>
                                        <p:strVal val="visible"/>
                                      </p:to>
                                    </p:set>
                                    <p:anim calcmode="lin" valueType="num">
                                      <p:cBhvr additive="base">
                                        <p:cTn id="29" dur="500" fill="hold"/>
                                        <p:tgtEl>
                                          <p:spTgt spid="512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12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pPr algn="l"/>
            <a:r>
              <a:rPr lang="en-US" altLang="zh-TW" b="1" dirty="0" smtClean="0">
                <a:solidFill>
                  <a:srgbClr val="FFC000"/>
                </a:solidFill>
              </a:rPr>
              <a:t>Tension between </a:t>
            </a:r>
            <a:r>
              <a:rPr lang="en-US" altLang="zh-TW" b="1" dirty="0" err="1" smtClean="0">
                <a:solidFill>
                  <a:srgbClr val="FFC000"/>
                </a:solidFill>
              </a:rPr>
              <a:t>Localisation</a:t>
            </a:r>
            <a:r>
              <a:rPr lang="en-US" altLang="zh-TW" b="1" dirty="0" smtClean="0">
                <a:solidFill>
                  <a:srgbClr val="FFC000"/>
                </a:solidFill>
              </a:rPr>
              <a:t> and </a:t>
            </a:r>
            <a:r>
              <a:rPr lang="en-US" altLang="zh-TW" b="1" dirty="0" err="1">
                <a:solidFill>
                  <a:srgbClr val="FFC000"/>
                </a:solidFill>
              </a:rPr>
              <a:t>G</a:t>
            </a:r>
            <a:r>
              <a:rPr lang="en-US" altLang="zh-TW" b="1" dirty="0" err="1" smtClean="0">
                <a:solidFill>
                  <a:srgbClr val="FFC000"/>
                </a:solidFill>
              </a:rPr>
              <a:t>lobalisation</a:t>
            </a:r>
            <a:r>
              <a:rPr lang="en-US" altLang="zh-TW" b="1" dirty="0" smtClean="0">
                <a:solidFill>
                  <a:srgbClr val="FFC000"/>
                </a:solidFill>
              </a:rPr>
              <a:t> in Taiwan</a:t>
            </a:r>
            <a:endParaRPr lang="fr-CA" dirty="0" smtClean="0">
              <a:solidFill>
                <a:srgbClr val="FFC000"/>
              </a:solidFill>
            </a:endParaRPr>
          </a:p>
        </p:txBody>
      </p:sp>
      <p:sp>
        <p:nvSpPr>
          <p:cNvPr id="5123" name="Espace réservé du contenu 2"/>
          <p:cNvSpPr>
            <a:spLocks noGrp="1"/>
          </p:cNvSpPr>
          <p:nvPr>
            <p:ph idx="1"/>
          </p:nvPr>
        </p:nvSpPr>
        <p:spPr>
          <a:xfrm>
            <a:off x="467544" y="1772816"/>
            <a:ext cx="8229600" cy="4583410"/>
          </a:xfrm>
        </p:spPr>
        <p:txBody>
          <a:bodyPr/>
          <a:lstStyle/>
          <a:p>
            <a:pPr marL="0" lvl="0" indent="0">
              <a:buNone/>
            </a:pPr>
            <a:r>
              <a:rPr lang="en-US" altLang="zh-TW" sz="4000" b="1" dirty="0" smtClean="0">
                <a:solidFill>
                  <a:schemeClr val="bg1"/>
                </a:solidFill>
              </a:rPr>
              <a:t>Language Policy in Taiwan</a:t>
            </a:r>
          </a:p>
          <a:p>
            <a:pPr lvl="0">
              <a:buFontTx/>
              <a:buChar char="-"/>
            </a:pPr>
            <a:r>
              <a:rPr lang="en-US" altLang="zh-TW" sz="4000" dirty="0" smtClean="0">
                <a:solidFill>
                  <a:schemeClr val="bg1"/>
                </a:solidFill>
              </a:rPr>
              <a:t>Mother-tongue </a:t>
            </a:r>
            <a:r>
              <a:rPr lang="en-US" altLang="zh-TW" sz="4000" dirty="0" smtClean="0">
                <a:solidFill>
                  <a:schemeClr val="bg1"/>
                </a:solidFill>
              </a:rPr>
              <a:t>education</a:t>
            </a:r>
            <a:endParaRPr lang="en-US" altLang="zh-TW" sz="2800" dirty="0" smtClean="0">
              <a:solidFill>
                <a:schemeClr val="bg1"/>
              </a:solidFill>
            </a:endParaRPr>
          </a:p>
          <a:p>
            <a:pPr marL="0" lvl="0" indent="0">
              <a:buNone/>
            </a:pPr>
            <a:r>
              <a:rPr lang="en-US" altLang="zh-TW" sz="2800" dirty="0">
                <a:solidFill>
                  <a:schemeClr val="bg1"/>
                </a:solidFill>
              </a:rPr>
              <a:t> </a:t>
            </a:r>
            <a:r>
              <a:rPr lang="en-US" altLang="zh-TW" sz="2800" dirty="0" smtClean="0">
                <a:solidFill>
                  <a:schemeClr val="bg1"/>
                </a:solidFill>
              </a:rPr>
              <a:t>    </a:t>
            </a:r>
            <a:r>
              <a:rPr lang="en-US" altLang="zh-TW" sz="2800" dirty="0" smtClean="0">
                <a:solidFill>
                  <a:schemeClr val="bg1"/>
                </a:solidFill>
              </a:rPr>
              <a:t>in </a:t>
            </a:r>
            <a:r>
              <a:rPr lang="en-US" altLang="zh-TW" sz="2800" dirty="0" smtClean="0">
                <a:solidFill>
                  <a:schemeClr val="bg1"/>
                </a:solidFill>
              </a:rPr>
              <a:t>2001 </a:t>
            </a:r>
            <a:endParaRPr lang="en-US" altLang="zh-TW" sz="2800" dirty="0" smtClean="0">
              <a:solidFill>
                <a:schemeClr val="bg1"/>
              </a:solidFill>
            </a:endParaRPr>
          </a:p>
          <a:p>
            <a:pPr lvl="0">
              <a:buFontTx/>
              <a:buChar char="-"/>
            </a:pPr>
            <a:r>
              <a:rPr lang="en-US" altLang="zh-TW" sz="4000" dirty="0" smtClean="0">
                <a:solidFill>
                  <a:schemeClr val="bg1"/>
                </a:solidFill>
              </a:rPr>
              <a:t>English language education </a:t>
            </a:r>
          </a:p>
          <a:p>
            <a:pPr marL="0" lvl="0" indent="0">
              <a:buNone/>
            </a:pPr>
            <a:r>
              <a:rPr lang="en-US" altLang="zh-TW" sz="2800" dirty="0">
                <a:solidFill>
                  <a:schemeClr val="bg1"/>
                </a:solidFill>
              </a:rPr>
              <a:t> </a:t>
            </a:r>
            <a:r>
              <a:rPr lang="en-US" altLang="zh-TW" sz="2800" dirty="0" smtClean="0">
                <a:solidFill>
                  <a:schemeClr val="bg1"/>
                </a:solidFill>
              </a:rPr>
              <a:t>    </a:t>
            </a:r>
            <a:r>
              <a:rPr lang="en-US" altLang="zh-TW" sz="2800" dirty="0" smtClean="0">
                <a:solidFill>
                  <a:schemeClr val="bg1"/>
                </a:solidFill>
              </a:rPr>
              <a:t>from 1968</a:t>
            </a:r>
            <a:r>
              <a:rPr lang="en-US" altLang="zh-TW" sz="2800" dirty="0">
                <a:solidFill>
                  <a:schemeClr val="bg1"/>
                </a:solidFill>
              </a:rPr>
              <a:t> </a:t>
            </a:r>
            <a:r>
              <a:rPr lang="en-US" altLang="zh-TW" sz="2800" dirty="0" smtClean="0">
                <a:solidFill>
                  <a:schemeClr val="bg1"/>
                </a:solidFill>
              </a:rPr>
              <a:t>to </a:t>
            </a:r>
            <a:r>
              <a:rPr lang="en-US" altLang="zh-TW" sz="2800" dirty="0" smtClean="0">
                <a:solidFill>
                  <a:schemeClr val="bg1"/>
                </a:solidFill>
              </a:rPr>
              <a:t>2000</a:t>
            </a:r>
          </a:p>
          <a:p>
            <a:pPr marL="0" lvl="0" indent="0">
              <a:buNone/>
            </a:pPr>
            <a:r>
              <a:rPr lang="en-US" altLang="zh-TW" sz="2800" dirty="0">
                <a:solidFill>
                  <a:schemeClr val="bg1"/>
                </a:solidFill>
              </a:rPr>
              <a:t> </a:t>
            </a:r>
            <a:r>
              <a:rPr lang="en-US" altLang="zh-TW" sz="2800" dirty="0" smtClean="0">
                <a:solidFill>
                  <a:schemeClr val="bg1"/>
                </a:solidFill>
              </a:rPr>
              <a:t>   </a:t>
            </a:r>
            <a:r>
              <a:rPr lang="en-US" altLang="zh-TW" sz="2800" dirty="0" smtClean="0">
                <a:solidFill>
                  <a:schemeClr val="bg1"/>
                </a:solidFill>
              </a:rPr>
              <a:t> in 2001 </a:t>
            </a:r>
          </a:p>
          <a:p>
            <a:pPr marL="0" lvl="0" indent="0">
              <a:buNone/>
            </a:pPr>
            <a:r>
              <a:rPr lang="en-US" altLang="zh-TW" sz="2800" dirty="0">
                <a:solidFill>
                  <a:schemeClr val="bg1"/>
                </a:solidFill>
              </a:rPr>
              <a:t> </a:t>
            </a:r>
            <a:r>
              <a:rPr lang="en-US" altLang="zh-TW" sz="2800" dirty="0" smtClean="0">
                <a:solidFill>
                  <a:schemeClr val="bg1"/>
                </a:solidFill>
              </a:rPr>
              <a:t>    </a:t>
            </a:r>
            <a:r>
              <a:rPr lang="en-US" altLang="zh-TW" sz="2800" dirty="0" smtClean="0">
                <a:solidFill>
                  <a:schemeClr val="bg1"/>
                </a:solidFill>
              </a:rPr>
              <a:t>in 2004</a:t>
            </a:r>
          </a:p>
          <a:p>
            <a:pPr marL="0" lvl="0" indent="0">
              <a:buNone/>
            </a:pPr>
            <a:r>
              <a:rPr lang="en-US" altLang="zh-TW" sz="2800" dirty="0">
                <a:solidFill>
                  <a:schemeClr val="bg1"/>
                </a:solidFill>
              </a:rPr>
              <a:t> </a:t>
            </a:r>
            <a:r>
              <a:rPr lang="en-US" altLang="zh-TW" sz="2800" dirty="0" smtClean="0">
                <a:solidFill>
                  <a:schemeClr val="bg1"/>
                </a:solidFill>
              </a:rPr>
              <a:t>    in 2005</a:t>
            </a:r>
            <a:endParaRPr lang="en-US" altLang="zh-TW" sz="2800" dirty="0" smtClean="0">
              <a:solidFill>
                <a:schemeClr val="bg1"/>
              </a:solidFill>
            </a:endParaRPr>
          </a:p>
          <a:p>
            <a:pPr marL="0" lvl="0" indent="0">
              <a:buNone/>
            </a:pPr>
            <a:r>
              <a:rPr lang="en-US" altLang="zh-TW" sz="2800" dirty="0">
                <a:solidFill>
                  <a:schemeClr val="bg1"/>
                </a:solidFill>
              </a:rPr>
              <a:t> </a:t>
            </a:r>
            <a:r>
              <a:rPr lang="en-US" altLang="zh-TW" sz="2800" dirty="0" smtClean="0">
                <a:solidFill>
                  <a:schemeClr val="bg1"/>
                </a:solidFill>
              </a:rPr>
              <a:t>     </a:t>
            </a:r>
          </a:p>
          <a:p>
            <a:pPr marL="0" lvl="0" indent="0">
              <a:buNone/>
            </a:pPr>
            <a:endParaRPr lang="zh-TW" altLang="zh-TW" dirty="0" smtClean="0">
              <a:solidFill>
                <a:schemeClr val="bg1"/>
              </a:solidFill>
            </a:endParaRPr>
          </a:p>
          <a:p>
            <a:pPr indent="22225">
              <a:buNone/>
            </a:pPr>
            <a:endParaRPr lang="fr-CA" dirty="0" smtClean="0">
              <a:solidFill>
                <a:schemeClr val="bg1"/>
              </a:solidFill>
            </a:endParaRPr>
          </a:p>
        </p:txBody>
      </p:sp>
    </p:spTree>
    <p:extLst>
      <p:ext uri="{BB962C8B-B14F-4D97-AF65-F5344CB8AC3E}">
        <p14:creationId xmlns:p14="http://schemas.microsoft.com/office/powerpoint/2010/main" val="436447271"/>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123">
                                            <p:txEl>
                                              <p:pRg st="1" end="1"/>
                                            </p:txEl>
                                          </p:spTgt>
                                        </p:tgtEl>
                                        <p:attrNameLst>
                                          <p:attrName>style.visibility</p:attrName>
                                        </p:attrNameLst>
                                      </p:cBhvr>
                                      <p:to>
                                        <p:strVal val="visible"/>
                                      </p:to>
                                    </p:set>
                                    <p:anim calcmode="lin" valueType="num">
                                      <p:cBhvr additive="base">
                                        <p:cTn id="13" dur="500" fill="hold"/>
                                        <p:tgtEl>
                                          <p:spTgt spid="512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123">
                                            <p:txEl>
                                              <p:pRg st="3" end="3"/>
                                            </p:txEl>
                                          </p:spTgt>
                                        </p:tgtEl>
                                        <p:attrNameLst>
                                          <p:attrName>style.visibility</p:attrName>
                                        </p:attrNameLst>
                                      </p:cBhvr>
                                      <p:to>
                                        <p:strVal val="visible"/>
                                      </p:to>
                                    </p:set>
                                    <p:anim calcmode="lin" valueType="num">
                                      <p:cBhvr additive="base">
                                        <p:cTn id="17" dur="500" fill="hold"/>
                                        <p:tgtEl>
                                          <p:spTgt spid="512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12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123">
                                            <p:txEl>
                                              <p:pRg st="2" end="2"/>
                                            </p:txEl>
                                          </p:spTgt>
                                        </p:tgtEl>
                                        <p:attrNameLst>
                                          <p:attrName>style.visibility</p:attrName>
                                        </p:attrNameLst>
                                      </p:cBhvr>
                                      <p:to>
                                        <p:strVal val="visible"/>
                                      </p:to>
                                    </p:set>
                                    <p:anim calcmode="lin" valueType="num">
                                      <p:cBhvr additive="base">
                                        <p:cTn id="23" dur="500" fill="hold"/>
                                        <p:tgtEl>
                                          <p:spTgt spid="512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1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123">
                                            <p:txEl>
                                              <p:pRg st="4" end="4"/>
                                            </p:txEl>
                                          </p:spTgt>
                                        </p:tgtEl>
                                        <p:attrNameLst>
                                          <p:attrName>style.visibility</p:attrName>
                                        </p:attrNameLst>
                                      </p:cBhvr>
                                      <p:to>
                                        <p:strVal val="visible"/>
                                      </p:to>
                                    </p:set>
                                    <p:anim calcmode="lin" valueType="num">
                                      <p:cBhvr additive="base">
                                        <p:cTn id="29" dur="500" fill="hold"/>
                                        <p:tgtEl>
                                          <p:spTgt spid="512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12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123">
                                            <p:txEl>
                                              <p:pRg st="5" end="5"/>
                                            </p:txEl>
                                          </p:spTgt>
                                        </p:tgtEl>
                                        <p:attrNameLst>
                                          <p:attrName>style.visibility</p:attrName>
                                        </p:attrNameLst>
                                      </p:cBhvr>
                                      <p:to>
                                        <p:strVal val="visible"/>
                                      </p:to>
                                    </p:set>
                                    <p:anim calcmode="lin" valueType="num">
                                      <p:cBhvr additive="base">
                                        <p:cTn id="33" dur="500" fill="hold"/>
                                        <p:tgtEl>
                                          <p:spTgt spid="512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12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123">
                                            <p:txEl>
                                              <p:pRg st="6" end="6"/>
                                            </p:txEl>
                                          </p:spTgt>
                                        </p:tgtEl>
                                        <p:attrNameLst>
                                          <p:attrName>style.visibility</p:attrName>
                                        </p:attrNameLst>
                                      </p:cBhvr>
                                      <p:to>
                                        <p:strVal val="visible"/>
                                      </p:to>
                                    </p:set>
                                    <p:anim calcmode="lin" valueType="num">
                                      <p:cBhvr additive="base">
                                        <p:cTn id="37" dur="500" fill="hold"/>
                                        <p:tgtEl>
                                          <p:spTgt spid="512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12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123">
                                            <p:txEl>
                                              <p:pRg st="7" end="7"/>
                                            </p:txEl>
                                          </p:spTgt>
                                        </p:tgtEl>
                                        <p:attrNameLst>
                                          <p:attrName>style.visibility</p:attrName>
                                        </p:attrNameLst>
                                      </p:cBhvr>
                                      <p:to>
                                        <p:strVal val="visible"/>
                                      </p:to>
                                    </p:set>
                                    <p:anim calcmode="lin" valueType="num">
                                      <p:cBhvr additive="base">
                                        <p:cTn id="41" dur="500" fill="hold"/>
                                        <p:tgtEl>
                                          <p:spTgt spid="512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12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5123">
                                            <p:txEl>
                                              <p:pRg st="8" end="8"/>
                                            </p:txEl>
                                          </p:spTgt>
                                        </p:tgtEl>
                                        <p:attrNameLst>
                                          <p:attrName>style.visibility</p:attrName>
                                        </p:attrNameLst>
                                      </p:cBhvr>
                                      <p:to>
                                        <p:strVal val="visible"/>
                                      </p:to>
                                    </p:set>
                                    <p:anim calcmode="lin" valueType="num">
                                      <p:cBhvr additive="base">
                                        <p:cTn id="45" dur="500" fill="hold"/>
                                        <p:tgtEl>
                                          <p:spTgt spid="512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12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Titre 1"/>
          <p:cNvSpPr>
            <a:spLocks noGrp="1"/>
          </p:cNvSpPr>
          <p:nvPr>
            <p:ph type="title"/>
          </p:nvPr>
        </p:nvSpPr>
        <p:spPr>
          <a:xfrm>
            <a:off x="467544" y="116632"/>
            <a:ext cx="8229600" cy="850106"/>
          </a:xfrm>
        </p:spPr>
        <p:txBody>
          <a:bodyPr/>
          <a:lstStyle/>
          <a:p>
            <a:pPr lvl="0"/>
            <a:r>
              <a:rPr lang="en-US" altLang="zh-TW" b="1" dirty="0" smtClean="0">
                <a:solidFill>
                  <a:srgbClr val="FFC000"/>
                </a:solidFill>
              </a:rPr>
              <a:t>Family Language Choice</a:t>
            </a:r>
            <a:endParaRPr lang="zh-TW" altLang="zh-TW" dirty="0">
              <a:solidFill>
                <a:srgbClr val="FFC000"/>
              </a:solidFill>
            </a:endParaRPr>
          </a:p>
        </p:txBody>
      </p:sp>
      <p:pic>
        <p:nvPicPr>
          <p:cNvPr id="4" name="內容版面配置區 3" descr="Family Language Policy"/>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27584" y="1052736"/>
            <a:ext cx="7920880" cy="5014912"/>
          </a:xfrm>
          <a:prstGeom prst="rect">
            <a:avLst/>
          </a:prstGeom>
          <a:noFill/>
          <a:ln>
            <a:noFill/>
          </a:ln>
        </p:spPr>
      </p:pic>
      <p:sp>
        <p:nvSpPr>
          <p:cNvPr id="2" name="文字方塊 1"/>
          <p:cNvSpPr txBox="1"/>
          <p:nvPr/>
        </p:nvSpPr>
        <p:spPr>
          <a:xfrm>
            <a:off x="827584" y="6257198"/>
            <a:ext cx="3528392" cy="369332"/>
          </a:xfrm>
          <a:prstGeom prst="rect">
            <a:avLst/>
          </a:prstGeom>
          <a:noFill/>
        </p:spPr>
        <p:txBody>
          <a:bodyPr wrap="square" rtlCol="0">
            <a:spAutoFit/>
          </a:bodyPr>
          <a:lstStyle/>
          <a:p>
            <a:r>
              <a:rPr lang="en-US" altLang="zh-TW" b="1" dirty="0" err="1" smtClean="0">
                <a:solidFill>
                  <a:schemeClr val="bg1"/>
                </a:solidFill>
              </a:rPr>
              <a:t>Curdt</a:t>
            </a:r>
            <a:r>
              <a:rPr lang="en-US" altLang="zh-TW" b="1" dirty="0" smtClean="0">
                <a:solidFill>
                  <a:schemeClr val="bg1"/>
                </a:solidFill>
              </a:rPr>
              <a:t>-Christiansen (2009)</a:t>
            </a:r>
            <a:endParaRPr lang="zh-TW" altLang="en-US" b="1" dirty="0">
              <a:solidFill>
                <a:schemeClr val="bg1"/>
              </a:solidFill>
            </a:endParaRPr>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pPr lvl="0"/>
            <a:r>
              <a:rPr lang="en-US" altLang="zh-TW" b="1" dirty="0" smtClean="0">
                <a:solidFill>
                  <a:srgbClr val="FFC000"/>
                </a:solidFill>
              </a:rPr>
              <a:t>The case study in Taiwan</a:t>
            </a:r>
            <a:endParaRPr lang="zh-TW" altLang="zh-TW" dirty="0">
              <a:solidFill>
                <a:srgbClr val="FFC000"/>
              </a:solidFill>
            </a:endParaRPr>
          </a:p>
        </p:txBody>
      </p:sp>
      <p:sp>
        <p:nvSpPr>
          <p:cNvPr id="5123" name="Espace réservé du contenu 2"/>
          <p:cNvSpPr>
            <a:spLocks noGrp="1"/>
          </p:cNvSpPr>
          <p:nvPr>
            <p:ph idx="1"/>
          </p:nvPr>
        </p:nvSpPr>
        <p:spPr>
          <a:xfrm>
            <a:off x="457200" y="1484784"/>
            <a:ext cx="8229600" cy="5087466"/>
          </a:xfrm>
        </p:spPr>
        <p:txBody>
          <a:bodyPr/>
          <a:lstStyle/>
          <a:p>
            <a:pPr lvl="0"/>
            <a:r>
              <a:rPr lang="en-US" altLang="zh-TW" sz="4000" b="1" dirty="0">
                <a:solidFill>
                  <a:schemeClr val="bg1"/>
                </a:solidFill>
              </a:rPr>
              <a:t>T</a:t>
            </a:r>
            <a:r>
              <a:rPr lang="en-US" altLang="zh-TW" sz="4000" b="1" dirty="0" smtClean="0">
                <a:solidFill>
                  <a:schemeClr val="bg1"/>
                </a:solidFill>
              </a:rPr>
              <a:t>he </a:t>
            </a:r>
            <a:r>
              <a:rPr lang="en-US" altLang="zh-TW" sz="4000" b="1" dirty="0">
                <a:solidFill>
                  <a:schemeClr val="bg1"/>
                </a:solidFill>
              </a:rPr>
              <a:t>function/role of languages? </a:t>
            </a:r>
            <a:endParaRPr lang="zh-TW" altLang="zh-TW" sz="4000" b="1" dirty="0">
              <a:solidFill>
                <a:schemeClr val="bg1"/>
              </a:solidFill>
            </a:endParaRPr>
          </a:p>
          <a:p>
            <a:pPr lvl="0"/>
            <a:r>
              <a:rPr lang="en-US" altLang="zh-TW" sz="4000" b="1" dirty="0" smtClean="0">
                <a:solidFill>
                  <a:schemeClr val="bg1"/>
                </a:solidFill>
              </a:rPr>
              <a:t>Parental</a:t>
            </a:r>
            <a:r>
              <a:rPr lang="en-US" altLang="zh-TW" sz="4000" b="1" dirty="0" smtClean="0">
                <a:solidFill>
                  <a:schemeClr val="bg1"/>
                </a:solidFill>
              </a:rPr>
              <a:t> ideologies? </a:t>
            </a:r>
            <a:endParaRPr lang="zh-TW" altLang="zh-TW" sz="4000" b="1" dirty="0">
              <a:solidFill>
                <a:schemeClr val="bg1"/>
              </a:solidFill>
            </a:endParaRPr>
          </a:p>
          <a:p>
            <a:pPr lvl="0"/>
            <a:r>
              <a:rPr lang="en-US" altLang="zh-TW" sz="4000" b="1" dirty="0">
                <a:solidFill>
                  <a:schemeClr val="bg1"/>
                </a:solidFill>
              </a:rPr>
              <a:t>U</a:t>
            </a:r>
            <a:r>
              <a:rPr lang="en-US" altLang="zh-TW" sz="4000" b="1" dirty="0" smtClean="0">
                <a:solidFill>
                  <a:schemeClr val="bg1"/>
                </a:solidFill>
              </a:rPr>
              <a:t>nderlying factors?</a:t>
            </a:r>
            <a:endParaRPr lang="zh-TW" altLang="zh-TW" sz="4000" b="1" dirty="0">
              <a:solidFill>
                <a:schemeClr val="bg1"/>
              </a:solidFill>
            </a:endParaRPr>
          </a:p>
          <a:p>
            <a:pPr lvl="0"/>
            <a:r>
              <a:rPr lang="en-US" altLang="zh-TW" sz="4000" b="1" dirty="0">
                <a:solidFill>
                  <a:schemeClr val="bg1"/>
                </a:solidFill>
              </a:rPr>
              <a:t>L</a:t>
            </a:r>
            <a:r>
              <a:rPr lang="en-US" altLang="zh-TW" sz="4000" b="1" dirty="0" smtClean="0">
                <a:solidFill>
                  <a:schemeClr val="bg1"/>
                </a:solidFill>
              </a:rPr>
              <a:t>anguage </a:t>
            </a:r>
            <a:r>
              <a:rPr lang="en-US" altLang="zh-TW" sz="4000" b="1" dirty="0">
                <a:solidFill>
                  <a:schemeClr val="bg1"/>
                </a:solidFill>
              </a:rPr>
              <a:t>management and language practices? </a:t>
            </a:r>
            <a:endParaRPr lang="zh-TW" altLang="zh-TW" sz="4000" b="1" dirty="0">
              <a:solidFill>
                <a:schemeClr val="bg1"/>
              </a:solidFill>
            </a:endParaRPr>
          </a:p>
          <a:p>
            <a:pPr indent="22225" eaLnBrk="1" hangingPunct="1">
              <a:buNone/>
            </a:pPr>
            <a:endParaRPr lang="fr-CA" dirty="0" smtClean="0">
              <a:solidFill>
                <a:schemeClr val="bg1"/>
              </a:solidFil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anim calcmode="lin" valueType="num">
                                      <p:cBhvr additive="base">
                                        <p:cTn id="11" dur="500" fill="hold"/>
                                        <p:tgtEl>
                                          <p:spTgt spid="512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12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anim calcmode="lin" valueType="num">
                                      <p:cBhvr additive="base">
                                        <p:cTn id="15" dur="500" fill="hold"/>
                                        <p:tgtEl>
                                          <p:spTgt spid="512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12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anim calcmode="lin" valueType="num">
                                      <p:cBhvr additive="base">
                                        <p:cTn id="19" dur="500" fill="hold"/>
                                        <p:tgtEl>
                                          <p:spTgt spid="512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2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pPr lvl="0"/>
            <a:r>
              <a:rPr lang="en-US" altLang="zh-TW" b="1" dirty="0" smtClean="0">
                <a:solidFill>
                  <a:srgbClr val="FFC000"/>
                </a:solidFill>
              </a:rPr>
              <a:t>Methods</a:t>
            </a:r>
            <a:endParaRPr lang="zh-TW" altLang="zh-TW" dirty="0">
              <a:solidFill>
                <a:srgbClr val="FFC000"/>
              </a:solidFill>
            </a:endParaRPr>
          </a:p>
        </p:txBody>
      </p:sp>
      <p:sp>
        <p:nvSpPr>
          <p:cNvPr id="5123" name="Espace réservé du contenu 2"/>
          <p:cNvSpPr>
            <a:spLocks noGrp="1"/>
          </p:cNvSpPr>
          <p:nvPr>
            <p:ph idx="1"/>
          </p:nvPr>
        </p:nvSpPr>
        <p:spPr>
          <a:xfrm>
            <a:off x="457200" y="1700808"/>
            <a:ext cx="8229600" cy="4871442"/>
          </a:xfrm>
        </p:spPr>
        <p:txBody>
          <a:bodyPr/>
          <a:lstStyle/>
          <a:p>
            <a:pPr lvl="0">
              <a:buFontTx/>
              <a:buChar char="-"/>
            </a:pPr>
            <a:r>
              <a:rPr lang="en-US" sz="3600" b="1" dirty="0" smtClean="0">
                <a:solidFill>
                  <a:schemeClr val="bg1"/>
                </a:solidFill>
              </a:rPr>
              <a:t>Questionnaire</a:t>
            </a:r>
          </a:p>
          <a:p>
            <a:pPr lvl="0">
              <a:buFontTx/>
              <a:buChar char="-"/>
            </a:pPr>
            <a:r>
              <a:rPr lang="en-US" sz="3600" b="1" dirty="0" smtClean="0">
                <a:solidFill>
                  <a:schemeClr val="bg1"/>
                </a:solidFill>
              </a:rPr>
              <a:t>Interview</a:t>
            </a:r>
          </a:p>
          <a:p>
            <a:pPr lvl="0">
              <a:buFontTx/>
              <a:buChar char="-"/>
            </a:pPr>
            <a:r>
              <a:rPr lang="en-US" sz="3600" b="1" dirty="0" smtClean="0">
                <a:solidFill>
                  <a:schemeClr val="bg1"/>
                </a:solidFill>
              </a:rPr>
              <a:t>Choices of cases  </a:t>
            </a:r>
            <a:endParaRPr lang="fr-CA" sz="3600" b="1" dirty="0" smtClean="0">
              <a:solidFill>
                <a:schemeClr val="bg1"/>
              </a:solidFil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anim calcmode="lin" valueType="num">
                                      <p:cBhvr additive="base">
                                        <p:cTn id="11" dur="500" fill="hold"/>
                                        <p:tgtEl>
                                          <p:spTgt spid="512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12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anim calcmode="lin" valueType="num">
                                      <p:cBhvr additive="base">
                                        <p:cTn id="15" dur="500" fill="hold"/>
                                        <p:tgtEl>
                                          <p:spTgt spid="512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12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Titre 1"/>
          <p:cNvSpPr>
            <a:spLocks noGrp="1"/>
          </p:cNvSpPr>
          <p:nvPr>
            <p:ph type="title"/>
          </p:nvPr>
        </p:nvSpPr>
        <p:spPr>
          <a:xfrm>
            <a:off x="395536" y="18311"/>
            <a:ext cx="8229600" cy="1143000"/>
          </a:xfrm>
        </p:spPr>
        <p:txBody>
          <a:bodyPr/>
          <a:lstStyle/>
          <a:p>
            <a:pPr lvl="0"/>
            <a:r>
              <a:rPr lang="en-US" altLang="zh-TW" b="1" dirty="0" smtClean="0">
                <a:solidFill>
                  <a:srgbClr val="FFC000"/>
                </a:solidFill>
              </a:rPr>
              <a:t>Quotes </a:t>
            </a:r>
            <a:endParaRPr lang="zh-TW" altLang="zh-TW" dirty="0">
              <a:solidFill>
                <a:srgbClr val="FFC000"/>
              </a:solidFill>
            </a:endParaRPr>
          </a:p>
        </p:txBody>
      </p:sp>
      <p:sp>
        <p:nvSpPr>
          <p:cNvPr id="5123" name="Espace réservé du contenu 2"/>
          <p:cNvSpPr>
            <a:spLocks noGrp="1"/>
          </p:cNvSpPr>
          <p:nvPr>
            <p:ph idx="1"/>
          </p:nvPr>
        </p:nvSpPr>
        <p:spPr>
          <a:xfrm>
            <a:off x="446856" y="1628800"/>
            <a:ext cx="8229600" cy="4871442"/>
          </a:xfrm>
        </p:spPr>
        <p:txBody>
          <a:bodyPr/>
          <a:lstStyle/>
          <a:p>
            <a:pPr marL="0" lvl="0" indent="0">
              <a:buNone/>
            </a:pPr>
            <a:r>
              <a:rPr lang="en-US" sz="3600" b="1" dirty="0" smtClean="0">
                <a:solidFill>
                  <a:schemeClr val="bg1"/>
                </a:solidFill>
              </a:rPr>
              <a:t>  </a:t>
            </a:r>
            <a:endParaRPr lang="fr-CA" sz="3600" b="1" dirty="0" smtClean="0">
              <a:solidFill>
                <a:schemeClr val="bg1"/>
              </a:solidFill>
            </a:endParaRPr>
          </a:p>
        </p:txBody>
      </p:sp>
      <p:sp>
        <p:nvSpPr>
          <p:cNvPr id="4" name="Rectangular Callout 3"/>
          <p:cNvSpPr/>
          <p:nvPr/>
        </p:nvSpPr>
        <p:spPr>
          <a:xfrm>
            <a:off x="789198" y="1628800"/>
            <a:ext cx="7853636" cy="4634009"/>
          </a:xfrm>
          <a:prstGeom prst="wedgeRect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i="1" dirty="0">
                <a:ln>
                  <a:solidFill>
                    <a:schemeClr val="accent1"/>
                  </a:solidFill>
                </a:ln>
                <a:solidFill>
                  <a:schemeClr val="bg2">
                    <a:lumMod val="10000"/>
                  </a:schemeClr>
                </a:solidFill>
              </a:rPr>
              <a:t>We speak Mandarin to children most of the time because it is the medium of instruction. I don’t want to confuse her and influence her school work by learning too many languages at the same time.  No one speaks </a:t>
            </a:r>
            <a:r>
              <a:rPr lang="en-US" sz="3600" b="1" i="1" dirty="0" err="1">
                <a:ln>
                  <a:solidFill>
                    <a:schemeClr val="accent1"/>
                  </a:solidFill>
                </a:ln>
                <a:solidFill>
                  <a:schemeClr val="bg2">
                    <a:lumMod val="10000"/>
                  </a:schemeClr>
                </a:solidFill>
              </a:rPr>
              <a:t>Hakfa</a:t>
            </a:r>
            <a:r>
              <a:rPr lang="en-US" sz="3600" b="1" i="1" dirty="0">
                <a:ln>
                  <a:solidFill>
                    <a:schemeClr val="accent1"/>
                  </a:solidFill>
                </a:ln>
                <a:solidFill>
                  <a:schemeClr val="bg2">
                    <a:lumMod val="10000"/>
                  </a:schemeClr>
                </a:solidFill>
              </a:rPr>
              <a:t> now and she can always pick up </a:t>
            </a:r>
            <a:r>
              <a:rPr lang="en-US" sz="3600" b="1" i="1" dirty="0" err="1">
                <a:ln>
                  <a:solidFill>
                    <a:schemeClr val="accent1"/>
                  </a:solidFill>
                </a:ln>
                <a:solidFill>
                  <a:schemeClr val="bg2">
                    <a:lumMod val="10000"/>
                  </a:schemeClr>
                </a:solidFill>
              </a:rPr>
              <a:t>Minnan</a:t>
            </a:r>
            <a:r>
              <a:rPr lang="en-US" sz="3600" b="1" i="1" dirty="0">
                <a:ln>
                  <a:solidFill>
                    <a:schemeClr val="accent1"/>
                  </a:solidFill>
                </a:ln>
                <a:solidFill>
                  <a:schemeClr val="bg2">
                    <a:lumMod val="10000"/>
                  </a:schemeClr>
                </a:solidFill>
              </a:rPr>
              <a:t> in the future.</a:t>
            </a:r>
            <a:endParaRPr lang="en-GB" sz="3600" dirty="0">
              <a:ln>
                <a:solidFill>
                  <a:schemeClr val="accent1"/>
                </a:solidFill>
              </a:ln>
              <a:solidFill>
                <a:schemeClr val="bg2">
                  <a:lumMod val="10000"/>
                </a:schemeClr>
              </a:solidFill>
            </a:endParaRPr>
          </a:p>
          <a:p>
            <a:pPr algn="ctr"/>
            <a:endParaRPr lang="en-GB" dirty="0">
              <a:noFill/>
              <a:effectLst>
                <a:glow rad="127000">
                  <a:srgbClr val="00B050"/>
                </a:glow>
              </a:effectLst>
            </a:endParaRPr>
          </a:p>
        </p:txBody>
      </p:sp>
      <p:sp>
        <p:nvSpPr>
          <p:cNvPr id="3" name="Rounded Rectangle 2"/>
          <p:cNvSpPr/>
          <p:nvPr/>
        </p:nvSpPr>
        <p:spPr>
          <a:xfrm>
            <a:off x="1025606" y="1582289"/>
            <a:ext cx="7380820" cy="4680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i="1" dirty="0"/>
              <a:t>Only literate people speak Mandarin in our generation. Speaking Mandarin makes people think (the speaker) is from higher class. So we speak Mandarin to our children unconsciously.</a:t>
            </a:r>
            <a:endParaRPr lang="en-GB" sz="4000" dirty="0"/>
          </a:p>
        </p:txBody>
      </p:sp>
      <p:sp>
        <p:nvSpPr>
          <p:cNvPr id="6" name="Rounded Rectangular Callout 5"/>
          <p:cNvSpPr/>
          <p:nvPr/>
        </p:nvSpPr>
        <p:spPr>
          <a:xfrm>
            <a:off x="776205" y="1283387"/>
            <a:ext cx="7853636" cy="4968552"/>
          </a:xfrm>
          <a:prstGeom prst="wedgeRoundRectCallou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i="1" dirty="0">
                <a:solidFill>
                  <a:srgbClr val="FFFF00"/>
                </a:solidFill>
              </a:rPr>
              <a:t>It (mother-tongue education) lacks worldwide views. The world </a:t>
            </a:r>
            <a:r>
              <a:rPr lang="en-US" sz="3600" b="1" i="1" dirty="0" err="1">
                <a:solidFill>
                  <a:srgbClr val="FFFF00"/>
                </a:solidFill>
              </a:rPr>
              <a:t>emphasises</a:t>
            </a:r>
            <a:r>
              <a:rPr lang="en-US" sz="3600" b="1" i="1" dirty="0">
                <a:solidFill>
                  <a:srgbClr val="FFFF00"/>
                </a:solidFill>
              </a:rPr>
              <a:t> English learning greatly and we emphasis mother-tongue teaching. It is small island mentality and the government is not aware of the global trend. </a:t>
            </a:r>
            <a:endParaRPr lang="en-GB" sz="3600" dirty="0">
              <a:solidFill>
                <a:srgbClr val="FFFF00"/>
              </a:solidFill>
            </a:endParaRPr>
          </a:p>
          <a:p>
            <a:pPr algn="ctr"/>
            <a:endParaRPr lang="en-GB" dirty="0"/>
          </a:p>
        </p:txBody>
      </p:sp>
      <p:sp>
        <p:nvSpPr>
          <p:cNvPr id="7" name="Round Single Corner Rectangle 6"/>
          <p:cNvSpPr/>
          <p:nvPr/>
        </p:nvSpPr>
        <p:spPr>
          <a:xfrm>
            <a:off x="395536" y="1052736"/>
            <a:ext cx="8640960" cy="5688632"/>
          </a:xfrm>
          <a:prstGeom prst="round1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i="1" dirty="0">
                <a:solidFill>
                  <a:schemeClr val="accent4">
                    <a:lumMod val="50000"/>
                  </a:schemeClr>
                </a:solidFill>
              </a:rPr>
              <a:t>I told him that we have to work hard because we didn’t learn English well, nor did we go to university. Our jobs are more tiring than others and we don’t want it happens to him in the future. I want him to be better than us and work more easily than we do. English ability and an undergraduate degree are requirements in the future when he grows up. I want him to build good foundation of English learning to benefit himself in the rest of his life.</a:t>
            </a:r>
            <a:endParaRPr lang="en-GB" sz="3200" dirty="0">
              <a:solidFill>
                <a:schemeClr val="accent4">
                  <a:lumMod val="50000"/>
                </a:schemeClr>
              </a:solidFill>
            </a:endParaRPr>
          </a:p>
        </p:txBody>
      </p:sp>
      <p:sp>
        <p:nvSpPr>
          <p:cNvPr id="8" name="Cloud Callout 7"/>
          <p:cNvSpPr/>
          <p:nvPr/>
        </p:nvSpPr>
        <p:spPr>
          <a:xfrm>
            <a:off x="539552" y="764704"/>
            <a:ext cx="8496944" cy="5688632"/>
          </a:xfrm>
          <a:prstGeom prst="cloudCallou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1" dirty="0">
                <a:solidFill>
                  <a:schemeClr val="accent1">
                    <a:lumMod val="20000"/>
                    <a:lumOff val="80000"/>
                  </a:schemeClr>
                </a:solidFill>
              </a:rPr>
              <a:t>It’s not necessary to learn </a:t>
            </a:r>
            <a:r>
              <a:rPr lang="en-US" sz="3600" b="1" i="1" dirty="0" err="1">
                <a:solidFill>
                  <a:schemeClr val="accent1">
                    <a:lumMod val="20000"/>
                    <a:lumOff val="80000"/>
                  </a:schemeClr>
                </a:solidFill>
              </a:rPr>
              <a:t>Hakfa</a:t>
            </a:r>
            <a:r>
              <a:rPr lang="en-US" sz="3600" b="1" i="1" dirty="0">
                <a:solidFill>
                  <a:schemeClr val="accent1">
                    <a:lumMod val="20000"/>
                    <a:lumOff val="80000"/>
                  </a:schemeClr>
                </a:solidFill>
              </a:rPr>
              <a:t> because only a few people speak it. Her mother and I both speak </a:t>
            </a:r>
            <a:r>
              <a:rPr lang="en-US" sz="3600" b="1" i="1" dirty="0" err="1">
                <a:solidFill>
                  <a:schemeClr val="accent1">
                    <a:lumMod val="20000"/>
                    <a:lumOff val="80000"/>
                  </a:schemeClr>
                </a:solidFill>
              </a:rPr>
              <a:t>Minnan</a:t>
            </a:r>
            <a:r>
              <a:rPr lang="en-US" sz="3600" b="1" i="1" dirty="0">
                <a:solidFill>
                  <a:schemeClr val="accent1">
                    <a:lumMod val="20000"/>
                    <a:lumOff val="80000"/>
                  </a:schemeClr>
                </a:solidFill>
              </a:rPr>
              <a:t> and we prefer her to learn </a:t>
            </a:r>
            <a:r>
              <a:rPr lang="en-US" sz="3600" b="1" i="1" dirty="0" err="1">
                <a:solidFill>
                  <a:schemeClr val="accent1">
                    <a:lumMod val="20000"/>
                    <a:lumOff val="80000"/>
                  </a:schemeClr>
                </a:solidFill>
              </a:rPr>
              <a:t>Minnan</a:t>
            </a:r>
            <a:r>
              <a:rPr lang="en-US" sz="3600" b="1" i="1" dirty="0">
                <a:solidFill>
                  <a:schemeClr val="accent1">
                    <a:lumMod val="20000"/>
                    <a:lumOff val="80000"/>
                  </a:schemeClr>
                </a:solidFill>
              </a:rPr>
              <a:t> because at least it’s practical in the </a:t>
            </a:r>
            <a:r>
              <a:rPr lang="en-US" sz="3600" b="1" i="1" dirty="0" err="1">
                <a:solidFill>
                  <a:schemeClr val="accent1">
                    <a:lumMod val="20000"/>
                    <a:lumOff val="80000"/>
                  </a:schemeClr>
                </a:solidFill>
              </a:rPr>
              <a:t>labour</a:t>
            </a:r>
            <a:r>
              <a:rPr lang="en-US" sz="3600" b="1" i="1" dirty="0">
                <a:solidFill>
                  <a:schemeClr val="accent1">
                    <a:lumMod val="20000"/>
                    <a:lumOff val="80000"/>
                  </a:schemeClr>
                </a:solidFill>
              </a:rPr>
              <a:t> market. </a:t>
            </a:r>
            <a:endParaRPr lang="en-GB" sz="3600" dirty="0">
              <a:solidFill>
                <a:schemeClr val="accent1">
                  <a:lumMod val="20000"/>
                  <a:lumOff val="80000"/>
                </a:schemeClr>
              </a:solidFill>
            </a:endParaRPr>
          </a:p>
        </p:txBody>
      </p:sp>
    </p:spTree>
    <p:extLst>
      <p:ext uri="{BB962C8B-B14F-4D97-AF65-F5344CB8AC3E}">
        <p14:creationId xmlns:p14="http://schemas.microsoft.com/office/powerpoint/2010/main" val="121607577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xit" presetSubtype="0" fill="hold" grpId="1" nodeType="withEffect">
                                  <p:stCondLst>
                                    <p:cond delay="0"/>
                                  </p:stCondLst>
                                  <p:childTnLst>
                                    <p:set>
                                      <p:cBhvr>
                                        <p:cTn id="18" dur="1" fill="hold">
                                          <p:stCondLst>
                                            <p:cond delay="0"/>
                                          </p:stCondLst>
                                        </p:cTn>
                                        <p:tgtEl>
                                          <p:spTgt spid="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6"/>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7"/>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3" grpId="0" animBg="1"/>
      <p:bldP spid="3" grpId="1" animBg="1"/>
      <p:bldP spid="6" grpId="0" animBg="1"/>
      <p:bldP spid="6" grpId="1" animBg="1"/>
      <p:bldP spid="7" grpId="0" animBg="1"/>
      <p:bldP spid="7" grpId="1"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Titre 1"/>
          <p:cNvSpPr>
            <a:spLocks noGrp="1"/>
          </p:cNvSpPr>
          <p:nvPr>
            <p:ph type="title"/>
          </p:nvPr>
        </p:nvSpPr>
        <p:spPr>
          <a:xfrm>
            <a:off x="323528" y="116632"/>
            <a:ext cx="8229600" cy="1008112"/>
          </a:xfrm>
        </p:spPr>
        <p:txBody>
          <a:bodyPr/>
          <a:lstStyle/>
          <a:p>
            <a:r>
              <a:rPr lang="en-US" altLang="zh-TW" b="1" dirty="0" smtClean="0">
                <a:solidFill>
                  <a:srgbClr val="FFC000"/>
                </a:solidFill>
              </a:rPr>
              <a:t>Discussion </a:t>
            </a:r>
            <a:endParaRPr lang="fr-CA" dirty="0" smtClean="0">
              <a:solidFill>
                <a:srgbClr val="FFC000"/>
              </a:solidFill>
            </a:endParaRPr>
          </a:p>
        </p:txBody>
      </p:sp>
      <p:sp>
        <p:nvSpPr>
          <p:cNvPr id="5123" name="Espace réservé du contenu 2"/>
          <p:cNvSpPr>
            <a:spLocks noGrp="1"/>
          </p:cNvSpPr>
          <p:nvPr>
            <p:ph idx="1"/>
          </p:nvPr>
        </p:nvSpPr>
        <p:spPr>
          <a:xfrm>
            <a:off x="107504" y="1268760"/>
            <a:ext cx="8579296" cy="5303490"/>
          </a:xfrm>
        </p:spPr>
        <p:txBody>
          <a:bodyPr/>
          <a:lstStyle/>
          <a:p>
            <a:pPr lvl="0" indent="0">
              <a:buNone/>
            </a:pPr>
            <a:r>
              <a:rPr lang="en-US" altLang="zh-TW" b="1" dirty="0" smtClean="0">
                <a:solidFill>
                  <a:schemeClr val="bg1"/>
                </a:solidFill>
              </a:rPr>
              <a:t>Functions of different languages in Taiwan</a:t>
            </a:r>
            <a:endParaRPr lang="zh-TW" altLang="zh-TW" b="1" dirty="0" smtClean="0">
              <a:solidFill>
                <a:schemeClr val="bg1"/>
              </a:solidFill>
            </a:endParaRPr>
          </a:p>
          <a:p>
            <a:pPr lvl="1" indent="22225">
              <a:buFont typeface="+mj-lt"/>
              <a:buAutoNum type="alphaLcPeriod"/>
            </a:pPr>
            <a:endParaRPr lang="zh-TW" altLang="zh-TW" dirty="0" smtClean="0"/>
          </a:p>
          <a:p>
            <a:pPr lvl="0" indent="22225">
              <a:buFont typeface="+mj-lt"/>
              <a:buAutoNum type="arabicPeriod"/>
            </a:pPr>
            <a:endParaRPr lang="zh-TW" altLang="zh-TW" dirty="0" smtClean="0"/>
          </a:p>
          <a:p>
            <a:pPr indent="22225" eaLnBrk="1" hangingPunct="1">
              <a:buNone/>
            </a:pPr>
            <a:endParaRPr lang="fr-CA" dirty="0" smtClean="0">
              <a:solidFill>
                <a:schemeClr val="bg1"/>
              </a:solidFill>
            </a:endParaRPr>
          </a:p>
        </p:txBody>
      </p:sp>
      <p:graphicFrame>
        <p:nvGraphicFramePr>
          <p:cNvPr id="2" name="表格 1"/>
          <p:cNvGraphicFramePr>
            <a:graphicFrameLocks noGrp="1"/>
          </p:cNvGraphicFramePr>
          <p:nvPr>
            <p:extLst>
              <p:ext uri="{D42A27DB-BD31-4B8C-83A1-F6EECF244321}">
                <p14:modId xmlns:p14="http://schemas.microsoft.com/office/powerpoint/2010/main" val="131387344"/>
              </p:ext>
            </p:extLst>
          </p:nvPr>
        </p:nvGraphicFramePr>
        <p:xfrm>
          <a:off x="467544" y="2204864"/>
          <a:ext cx="8064896" cy="3312368"/>
        </p:xfrm>
        <a:graphic>
          <a:graphicData uri="http://schemas.openxmlformats.org/drawingml/2006/table">
            <a:tbl>
              <a:tblPr firstRow="1" firstCol="1" bandRow="1">
                <a:tableStyleId>{5C22544A-7EE6-4342-B048-85BDC9FD1C3A}</a:tableStyleId>
              </a:tblPr>
              <a:tblGrid>
                <a:gridCol w="1194798"/>
                <a:gridCol w="1792199"/>
                <a:gridCol w="970775"/>
                <a:gridCol w="2534060"/>
                <a:gridCol w="1573064"/>
              </a:tblGrid>
              <a:tr h="720080">
                <a:tc>
                  <a:txBody>
                    <a:bodyPr/>
                    <a:lstStyle/>
                    <a:p>
                      <a:pPr algn="ctr">
                        <a:lnSpc>
                          <a:spcPts val="1400"/>
                        </a:lnSpc>
                        <a:spcAft>
                          <a:spcPts val="0"/>
                        </a:spcAft>
                      </a:pPr>
                      <a:r>
                        <a:rPr lang="en-US" sz="1800" b="1" kern="100" dirty="0">
                          <a:effectLst/>
                        </a:rPr>
                        <a:t> </a:t>
                      </a:r>
                      <a:endParaRPr lang="zh-TW" sz="1800" b="1" kern="100" dirty="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a:effectLst/>
                        </a:rPr>
                        <a:t>Instrumentalism</a:t>
                      </a:r>
                      <a:endParaRPr lang="zh-TW" sz="1800" b="1" kern="10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a:effectLst/>
                        </a:rPr>
                        <a:t>Status</a:t>
                      </a:r>
                      <a:endParaRPr lang="zh-TW" sz="1800" b="1" kern="10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dirty="0">
                          <a:effectLst/>
                        </a:rPr>
                        <a:t>Culture</a:t>
                      </a:r>
                      <a:r>
                        <a:rPr lang="en-US" sz="1800" b="1" kern="100" dirty="0" smtClean="0">
                          <a:effectLst/>
                        </a:rPr>
                        <a:t>/</a:t>
                      </a:r>
                    </a:p>
                    <a:p>
                      <a:pPr algn="ctr">
                        <a:lnSpc>
                          <a:spcPts val="1400"/>
                        </a:lnSpc>
                        <a:spcAft>
                          <a:spcPts val="0"/>
                        </a:spcAft>
                      </a:pPr>
                      <a:r>
                        <a:rPr lang="en-US" sz="1800" b="1" kern="100" dirty="0" smtClean="0">
                          <a:effectLst/>
                        </a:rPr>
                        <a:t>Communication/</a:t>
                      </a:r>
                    </a:p>
                    <a:p>
                      <a:pPr algn="ctr">
                        <a:lnSpc>
                          <a:spcPts val="1400"/>
                        </a:lnSpc>
                        <a:spcAft>
                          <a:spcPts val="0"/>
                        </a:spcAft>
                      </a:pPr>
                      <a:r>
                        <a:rPr lang="en-US" altLang="zh-TW" sz="1800" b="1" kern="100" dirty="0" smtClean="0">
                          <a:effectLst/>
                          <a:latin typeface="Calibri"/>
                          <a:ea typeface="新細明體"/>
                          <a:cs typeface="Times New Roman"/>
                        </a:rPr>
                        <a:t>Political</a:t>
                      </a:r>
                      <a:endParaRPr lang="zh-TW" sz="1800" b="1" kern="100" dirty="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a:effectLst/>
                        </a:rPr>
                        <a:t>Daily life</a:t>
                      </a:r>
                      <a:endParaRPr lang="zh-TW" sz="1800" b="1" kern="100">
                        <a:effectLst/>
                        <a:latin typeface="Calibri"/>
                        <a:ea typeface="新細明體"/>
                        <a:cs typeface="Times New Roman"/>
                      </a:endParaRPr>
                    </a:p>
                  </a:txBody>
                  <a:tcPr marL="68580" marR="68580" marT="0" marB="0"/>
                </a:tc>
              </a:tr>
              <a:tr h="648072">
                <a:tc>
                  <a:txBody>
                    <a:bodyPr/>
                    <a:lstStyle/>
                    <a:p>
                      <a:pPr algn="just">
                        <a:lnSpc>
                          <a:spcPts val="1400"/>
                        </a:lnSpc>
                        <a:spcAft>
                          <a:spcPts val="0"/>
                        </a:spcAft>
                      </a:pPr>
                      <a:endParaRPr lang="en-US" sz="1800" b="1" kern="100" dirty="0" smtClean="0">
                        <a:effectLst/>
                      </a:endParaRPr>
                    </a:p>
                    <a:p>
                      <a:pPr algn="just">
                        <a:lnSpc>
                          <a:spcPts val="1400"/>
                        </a:lnSpc>
                        <a:spcAft>
                          <a:spcPts val="0"/>
                        </a:spcAft>
                      </a:pPr>
                      <a:r>
                        <a:rPr lang="en-US" sz="1800" b="1" kern="100" dirty="0" smtClean="0">
                          <a:effectLst/>
                        </a:rPr>
                        <a:t>Mandarin</a:t>
                      </a:r>
                      <a:endParaRPr lang="zh-TW" sz="1800" b="1" kern="100" dirty="0">
                        <a:effectLst/>
                        <a:latin typeface="Calibri"/>
                        <a:ea typeface="新細明體"/>
                        <a:cs typeface="Times New Roman"/>
                      </a:endParaRPr>
                    </a:p>
                  </a:txBody>
                  <a:tcPr marL="68580" marR="68580" marT="0" marB="0"/>
                </a:tc>
                <a:tc>
                  <a:txBody>
                    <a:bodyPr/>
                    <a:lstStyle/>
                    <a:p>
                      <a:pPr algn="ctr">
                        <a:lnSpc>
                          <a:spcPts val="1400"/>
                        </a:lnSpc>
                        <a:spcAft>
                          <a:spcPts val="0"/>
                        </a:spcAft>
                      </a:pPr>
                      <a:endParaRPr lang="en-US" sz="1800" b="1" kern="100" dirty="0" smtClean="0">
                        <a:effectLst/>
                      </a:endParaRPr>
                    </a:p>
                    <a:p>
                      <a:pPr algn="ctr">
                        <a:lnSpc>
                          <a:spcPts val="1400"/>
                        </a:lnSpc>
                        <a:spcAft>
                          <a:spcPts val="0"/>
                        </a:spcAft>
                      </a:pPr>
                      <a:r>
                        <a:rPr lang="en-US" sz="1800" b="1" kern="100" dirty="0" smtClean="0">
                          <a:effectLst/>
                        </a:rPr>
                        <a:t>✔</a:t>
                      </a:r>
                      <a:endParaRPr lang="zh-TW" sz="1800" b="1" kern="100" dirty="0">
                        <a:effectLst/>
                        <a:latin typeface="Calibri"/>
                        <a:ea typeface="新細明體"/>
                        <a:cs typeface="Times New Roman"/>
                      </a:endParaRPr>
                    </a:p>
                  </a:txBody>
                  <a:tcPr marL="68580" marR="68580" marT="0" marB="0"/>
                </a:tc>
                <a:tc>
                  <a:txBody>
                    <a:bodyPr/>
                    <a:lstStyle/>
                    <a:p>
                      <a:pPr algn="ctr">
                        <a:lnSpc>
                          <a:spcPts val="1400"/>
                        </a:lnSpc>
                        <a:spcAft>
                          <a:spcPts val="0"/>
                        </a:spcAft>
                      </a:pPr>
                      <a:endParaRPr lang="en-US" sz="1800" b="1" kern="100" dirty="0" smtClean="0">
                        <a:effectLst/>
                      </a:endParaRPr>
                    </a:p>
                    <a:p>
                      <a:pPr algn="ctr">
                        <a:lnSpc>
                          <a:spcPts val="1400"/>
                        </a:lnSpc>
                        <a:spcAft>
                          <a:spcPts val="0"/>
                        </a:spcAft>
                      </a:pPr>
                      <a:r>
                        <a:rPr lang="en-US" sz="1800" b="1" kern="100" dirty="0" smtClean="0">
                          <a:effectLst/>
                        </a:rPr>
                        <a:t>✔</a:t>
                      </a:r>
                      <a:endParaRPr lang="zh-TW" sz="1800" b="1" kern="100" dirty="0">
                        <a:effectLst/>
                        <a:latin typeface="Calibri"/>
                        <a:ea typeface="新細明體"/>
                        <a:cs typeface="Times New Roman"/>
                      </a:endParaRPr>
                    </a:p>
                  </a:txBody>
                  <a:tcPr marL="68580" marR="68580" marT="0" marB="0"/>
                </a:tc>
                <a:tc>
                  <a:txBody>
                    <a:bodyPr/>
                    <a:lstStyle/>
                    <a:p>
                      <a:pPr indent="381000">
                        <a:lnSpc>
                          <a:spcPts val="1400"/>
                        </a:lnSpc>
                        <a:spcAft>
                          <a:spcPts val="0"/>
                        </a:spcAft>
                      </a:pPr>
                      <a:endParaRPr lang="en-US" sz="1800" b="1" kern="100" dirty="0" smtClean="0">
                        <a:effectLst/>
                      </a:endParaRPr>
                    </a:p>
                    <a:p>
                      <a:pPr indent="381000">
                        <a:lnSpc>
                          <a:spcPts val="1400"/>
                        </a:lnSpc>
                        <a:spcAft>
                          <a:spcPts val="0"/>
                        </a:spcAft>
                      </a:pPr>
                      <a:r>
                        <a:rPr lang="en-US" sz="1800" b="1" kern="100" dirty="0" smtClean="0">
                          <a:effectLst/>
                        </a:rPr>
                        <a:t>✔ </a:t>
                      </a:r>
                      <a:r>
                        <a:rPr lang="en-US" sz="1800" b="1" kern="100" dirty="0">
                          <a:effectLst/>
                        </a:rPr>
                        <a:t>(national)</a:t>
                      </a:r>
                      <a:endParaRPr lang="zh-TW" sz="1800" b="1" kern="100" dirty="0">
                        <a:effectLst/>
                        <a:latin typeface="Calibri"/>
                        <a:ea typeface="新細明體"/>
                        <a:cs typeface="Times New Roman"/>
                      </a:endParaRPr>
                    </a:p>
                  </a:txBody>
                  <a:tcPr marL="68580" marR="68580" marT="0" marB="0"/>
                </a:tc>
                <a:tc>
                  <a:txBody>
                    <a:bodyPr/>
                    <a:lstStyle/>
                    <a:p>
                      <a:pPr indent="152400">
                        <a:lnSpc>
                          <a:spcPts val="1400"/>
                        </a:lnSpc>
                        <a:spcAft>
                          <a:spcPts val="0"/>
                        </a:spcAft>
                      </a:pPr>
                      <a:endParaRPr lang="en-US" sz="1800" b="1" kern="100" dirty="0" smtClean="0">
                        <a:effectLst/>
                      </a:endParaRPr>
                    </a:p>
                    <a:p>
                      <a:pPr indent="152400">
                        <a:lnSpc>
                          <a:spcPts val="1400"/>
                        </a:lnSpc>
                        <a:spcAft>
                          <a:spcPts val="0"/>
                        </a:spcAft>
                      </a:pPr>
                      <a:r>
                        <a:rPr lang="en-US" sz="1800" b="1" kern="100" dirty="0" smtClean="0">
                          <a:effectLst/>
                        </a:rPr>
                        <a:t>✔ </a:t>
                      </a:r>
                      <a:r>
                        <a:rPr lang="en-US" sz="1800" b="1" kern="100" dirty="0">
                          <a:effectLst/>
                        </a:rPr>
                        <a:t>(national)</a:t>
                      </a:r>
                      <a:endParaRPr lang="zh-TW" sz="1800" b="1" kern="100" dirty="0">
                        <a:effectLst/>
                        <a:latin typeface="Calibri"/>
                        <a:ea typeface="新細明體"/>
                        <a:cs typeface="Times New Roman"/>
                      </a:endParaRPr>
                    </a:p>
                  </a:txBody>
                  <a:tcPr marL="68580" marR="68580" marT="0" marB="0"/>
                </a:tc>
              </a:tr>
              <a:tr h="648072">
                <a:tc>
                  <a:txBody>
                    <a:bodyPr/>
                    <a:lstStyle/>
                    <a:p>
                      <a:pPr algn="just">
                        <a:lnSpc>
                          <a:spcPts val="1400"/>
                        </a:lnSpc>
                        <a:spcAft>
                          <a:spcPts val="0"/>
                        </a:spcAft>
                      </a:pPr>
                      <a:endParaRPr lang="en-US" sz="1800" b="1" kern="100" dirty="0" smtClean="0">
                        <a:effectLst/>
                      </a:endParaRPr>
                    </a:p>
                    <a:p>
                      <a:pPr algn="just">
                        <a:lnSpc>
                          <a:spcPts val="1400"/>
                        </a:lnSpc>
                        <a:spcAft>
                          <a:spcPts val="0"/>
                        </a:spcAft>
                      </a:pPr>
                      <a:r>
                        <a:rPr lang="en-US" sz="1800" b="1" kern="100" dirty="0" smtClean="0">
                          <a:effectLst/>
                        </a:rPr>
                        <a:t>English</a:t>
                      </a:r>
                      <a:endParaRPr lang="zh-TW" sz="1800" b="1" kern="100" dirty="0">
                        <a:effectLst/>
                        <a:latin typeface="Calibri"/>
                        <a:ea typeface="新細明體"/>
                        <a:cs typeface="Times New Roman"/>
                      </a:endParaRPr>
                    </a:p>
                  </a:txBody>
                  <a:tcPr marL="68580" marR="68580" marT="0" marB="0"/>
                </a:tc>
                <a:tc>
                  <a:txBody>
                    <a:bodyPr/>
                    <a:lstStyle/>
                    <a:p>
                      <a:pPr algn="ctr">
                        <a:lnSpc>
                          <a:spcPts val="1400"/>
                        </a:lnSpc>
                        <a:spcAft>
                          <a:spcPts val="0"/>
                        </a:spcAft>
                      </a:pPr>
                      <a:endParaRPr lang="en-US" sz="1800" b="1" kern="100" dirty="0" smtClean="0">
                        <a:effectLst/>
                      </a:endParaRPr>
                    </a:p>
                    <a:p>
                      <a:pPr algn="ctr">
                        <a:lnSpc>
                          <a:spcPts val="1400"/>
                        </a:lnSpc>
                        <a:spcAft>
                          <a:spcPts val="0"/>
                        </a:spcAft>
                      </a:pPr>
                      <a:r>
                        <a:rPr lang="en-US" sz="1800" b="1" kern="100" dirty="0" smtClean="0">
                          <a:effectLst/>
                        </a:rPr>
                        <a:t>✔</a:t>
                      </a:r>
                      <a:endParaRPr lang="zh-TW" sz="1800" b="1" kern="100" dirty="0">
                        <a:effectLst/>
                        <a:latin typeface="Calibri"/>
                        <a:ea typeface="新細明體"/>
                        <a:cs typeface="Times New Roman"/>
                      </a:endParaRPr>
                    </a:p>
                  </a:txBody>
                  <a:tcPr marL="68580" marR="68580" marT="0" marB="0"/>
                </a:tc>
                <a:tc>
                  <a:txBody>
                    <a:bodyPr/>
                    <a:lstStyle/>
                    <a:p>
                      <a:pPr algn="ctr">
                        <a:lnSpc>
                          <a:spcPts val="1400"/>
                        </a:lnSpc>
                        <a:spcAft>
                          <a:spcPts val="0"/>
                        </a:spcAft>
                      </a:pPr>
                      <a:endParaRPr lang="en-US" sz="1800" b="1" kern="100" dirty="0" smtClean="0">
                        <a:effectLst/>
                      </a:endParaRPr>
                    </a:p>
                    <a:p>
                      <a:pPr algn="ctr">
                        <a:lnSpc>
                          <a:spcPts val="1400"/>
                        </a:lnSpc>
                        <a:spcAft>
                          <a:spcPts val="0"/>
                        </a:spcAft>
                      </a:pPr>
                      <a:r>
                        <a:rPr lang="en-US" sz="1800" b="1" kern="100" dirty="0" smtClean="0">
                          <a:effectLst/>
                        </a:rPr>
                        <a:t>✔</a:t>
                      </a:r>
                      <a:endParaRPr lang="zh-TW" sz="1800" b="1" kern="100" dirty="0">
                        <a:effectLst/>
                        <a:latin typeface="Calibri"/>
                        <a:ea typeface="新細明體"/>
                        <a:cs typeface="Times New Roman"/>
                      </a:endParaRPr>
                    </a:p>
                  </a:txBody>
                  <a:tcPr marL="68580" marR="68580" marT="0" marB="0"/>
                </a:tc>
                <a:tc>
                  <a:txBody>
                    <a:bodyPr/>
                    <a:lstStyle/>
                    <a:p>
                      <a:pPr indent="381000">
                        <a:lnSpc>
                          <a:spcPts val="1400"/>
                        </a:lnSpc>
                        <a:spcAft>
                          <a:spcPts val="0"/>
                        </a:spcAft>
                      </a:pPr>
                      <a:endParaRPr lang="en-US" sz="1800" b="1" kern="100" dirty="0" smtClean="0">
                        <a:effectLst/>
                      </a:endParaRPr>
                    </a:p>
                    <a:p>
                      <a:pPr indent="381000">
                        <a:lnSpc>
                          <a:spcPts val="1400"/>
                        </a:lnSpc>
                        <a:spcAft>
                          <a:spcPts val="0"/>
                        </a:spcAft>
                      </a:pPr>
                      <a:r>
                        <a:rPr lang="en-US" sz="1800" b="1" kern="100" dirty="0" smtClean="0">
                          <a:effectLst/>
                        </a:rPr>
                        <a:t>✔ </a:t>
                      </a:r>
                      <a:r>
                        <a:rPr lang="en-US" sz="1800" b="1" kern="100" dirty="0">
                          <a:effectLst/>
                        </a:rPr>
                        <a:t>(global)</a:t>
                      </a:r>
                      <a:endParaRPr lang="zh-TW" sz="1800" b="1" kern="100" dirty="0">
                        <a:effectLst/>
                        <a:latin typeface="Calibri"/>
                        <a:ea typeface="新細明體"/>
                        <a:cs typeface="Times New Roman"/>
                      </a:endParaRPr>
                    </a:p>
                  </a:txBody>
                  <a:tcPr marL="68580" marR="68580" marT="0" marB="0"/>
                </a:tc>
                <a:tc>
                  <a:txBody>
                    <a:bodyPr/>
                    <a:lstStyle/>
                    <a:p>
                      <a:pPr>
                        <a:lnSpc>
                          <a:spcPts val="1400"/>
                        </a:lnSpc>
                        <a:spcAft>
                          <a:spcPts val="0"/>
                        </a:spcAft>
                      </a:pPr>
                      <a:r>
                        <a:rPr lang="en-US" sz="1800" b="1" kern="100">
                          <a:effectLst/>
                        </a:rPr>
                        <a:t> </a:t>
                      </a:r>
                      <a:endParaRPr lang="zh-TW" sz="1800" b="1" kern="100">
                        <a:effectLst/>
                        <a:latin typeface="Calibri"/>
                        <a:ea typeface="新細明體"/>
                        <a:cs typeface="Times New Roman"/>
                      </a:endParaRPr>
                    </a:p>
                  </a:txBody>
                  <a:tcPr marL="68580" marR="68580" marT="0" marB="0"/>
                </a:tc>
              </a:tr>
              <a:tr h="648072">
                <a:tc>
                  <a:txBody>
                    <a:bodyPr/>
                    <a:lstStyle/>
                    <a:p>
                      <a:pPr algn="just">
                        <a:lnSpc>
                          <a:spcPts val="1400"/>
                        </a:lnSpc>
                        <a:spcAft>
                          <a:spcPts val="0"/>
                        </a:spcAft>
                      </a:pPr>
                      <a:endParaRPr lang="en-US" sz="1800" b="1" kern="100" dirty="0" smtClean="0">
                        <a:effectLst/>
                      </a:endParaRPr>
                    </a:p>
                    <a:p>
                      <a:pPr algn="just">
                        <a:lnSpc>
                          <a:spcPts val="1400"/>
                        </a:lnSpc>
                        <a:spcAft>
                          <a:spcPts val="0"/>
                        </a:spcAft>
                      </a:pPr>
                      <a:r>
                        <a:rPr lang="en-US" sz="1800" b="1" kern="100" dirty="0" err="1" smtClean="0">
                          <a:effectLst/>
                        </a:rPr>
                        <a:t>Minnan</a:t>
                      </a:r>
                      <a:endParaRPr lang="zh-TW" sz="1800" b="1" kern="100" dirty="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a:effectLst/>
                        </a:rPr>
                        <a:t> </a:t>
                      </a:r>
                      <a:endParaRPr lang="zh-TW" sz="1800" b="1" kern="10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a:effectLst/>
                        </a:rPr>
                        <a:t> </a:t>
                      </a:r>
                      <a:endParaRPr lang="zh-TW" sz="1800" b="1" kern="100">
                        <a:effectLst/>
                        <a:latin typeface="Calibri"/>
                        <a:ea typeface="新細明體"/>
                        <a:cs typeface="Times New Roman"/>
                      </a:endParaRPr>
                    </a:p>
                  </a:txBody>
                  <a:tcPr marL="68580" marR="68580" marT="0" marB="0"/>
                </a:tc>
                <a:tc>
                  <a:txBody>
                    <a:bodyPr/>
                    <a:lstStyle/>
                    <a:p>
                      <a:pPr indent="381000">
                        <a:lnSpc>
                          <a:spcPts val="1400"/>
                        </a:lnSpc>
                        <a:spcAft>
                          <a:spcPts val="0"/>
                        </a:spcAft>
                      </a:pPr>
                      <a:endParaRPr lang="en-US" sz="1800" b="1" kern="100" dirty="0" smtClean="0">
                        <a:effectLst/>
                      </a:endParaRPr>
                    </a:p>
                    <a:p>
                      <a:pPr indent="381000">
                        <a:lnSpc>
                          <a:spcPts val="1400"/>
                        </a:lnSpc>
                        <a:spcAft>
                          <a:spcPts val="0"/>
                        </a:spcAft>
                      </a:pPr>
                      <a:r>
                        <a:rPr lang="en-US" sz="1800" b="1" kern="100" dirty="0" smtClean="0">
                          <a:effectLst/>
                        </a:rPr>
                        <a:t>✔ </a:t>
                      </a:r>
                      <a:r>
                        <a:rPr lang="en-US" sz="1800" b="1" kern="100" dirty="0">
                          <a:effectLst/>
                        </a:rPr>
                        <a:t>(local)</a:t>
                      </a:r>
                      <a:endParaRPr lang="zh-TW" sz="1800" b="1" kern="100" dirty="0">
                        <a:effectLst/>
                        <a:latin typeface="Calibri"/>
                        <a:ea typeface="新細明體"/>
                        <a:cs typeface="Times New Roman"/>
                      </a:endParaRPr>
                    </a:p>
                  </a:txBody>
                  <a:tcPr marL="68580" marR="68580" marT="0" marB="0"/>
                </a:tc>
                <a:tc>
                  <a:txBody>
                    <a:bodyPr/>
                    <a:lstStyle/>
                    <a:p>
                      <a:pPr indent="152400">
                        <a:lnSpc>
                          <a:spcPts val="1400"/>
                        </a:lnSpc>
                        <a:spcAft>
                          <a:spcPts val="0"/>
                        </a:spcAft>
                      </a:pPr>
                      <a:endParaRPr lang="en-US" sz="1800" b="1" kern="100" dirty="0" smtClean="0">
                        <a:effectLst/>
                      </a:endParaRPr>
                    </a:p>
                    <a:p>
                      <a:pPr indent="152400">
                        <a:lnSpc>
                          <a:spcPts val="1400"/>
                        </a:lnSpc>
                        <a:spcAft>
                          <a:spcPts val="0"/>
                        </a:spcAft>
                      </a:pPr>
                      <a:r>
                        <a:rPr lang="en-US" sz="1800" b="1" kern="100" dirty="0" smtClean="0">
                          <a:effectLst/>
                        </a:rPr>
                        <a:t>✔ </a:t>
                      </a:r>
                      <a:r>
                        <a:rPr lang="en-US" sz="1800" b="1" kern="100" dirty="0">
                          <a:effectLst/>
                        </a:rPr>
                        <a:t>(local)</a:t>
                      </a:r>
                      <a:endParaRPr lang="zh-TW" sz="1800" b="1" kern="100" dirty="0">
                        <a:effectLst/>
                        <a:latin typeface="Calibri"/>
                        <a:ea typeface="新細明體"/>
                        <a:cs typeface="Times New Roman"/>
                      </a:endParaRPr>
                    </a:p>
                  </a:txBody>
                  <a:tcPr marL="68580" marR="68580" marT="0" marB="0"/>
                </a:tc>
              </a:tr>
              <a:tr h="648072">
                <a:tc>
                  <a:txBody>
                    <a:bodyPr/>
                    <a:lstStyle/>
                    <a:p>
                      <a:pPr algn="just">
                        <a:lnSpc>
                          <a:spcPts val="1400"/>
                        </a:lnSpc>
                        <a:spcAft>
                          <a:spcPts val="0"/>
                        </a:spcAft>
                      </a:pPr>
                      <a:endParaRPr lang="en-US" sz="1800" b="1" kern="100" dirty="0" smtClean="0">
                        <a:effectLst/>
                      </a:endParaRPr>
                    </a:p>
                    <a:p>
                      <a:pPr algn="just">
                        <a:lnSpc>
                          <a:spcPts val="1400"/>
                        </a:lnSpc>
                        <a:spcAft>
                          <a:spcPts val="0"/>
                        </a:spcAft>
                      </a:pPr>
                      <a:r>
                        <a:rPr lang="en-US" sz="1800" b="1" kern="100" dirty="0" err="1" smtClean="0">
                          <a:effectLst/>
                        </a:rPr>
                        <a:t>Hakfa</a:t>
                      </a:r>
                      <a:endParaRPr lang="zh-TW" sz="1800" b="1" kern="100" dirty="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a:effectLst/>
                        </a:rPr>
                        <a:t> </a:t>
                      </a:r>
                      <a:endParaRPr lang="zh-TW" sz="1800" b="1" kern="10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a:effectLst/>
                        </a:rPr>
                        <a:t> </a:t>
                      </a:r>
                      <a:endParaRPr lang="zh-TW" sz="1800" b="1" kern="10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a:effectLst/>
                        </a:rPr>
                        <a:t> </a:t>
                      </a:r>
                      <a:endParaRPr lang="zh-TW" sz="1800" b="1" kern="100">
                        <a:effectLst/>
                        <a:latin typeface="Calibri"/>
                        <a:ea typeface="新細明體"/>
                        <a:cs typeface="Times New Roman"/>
                      </a:endParaRPr>
                    </a:p>
                  </a:txBody>
                  <a:tcPr marL="68580" marR="68580" marT="0" marB="0"/>
                </a:tc>
                <a:tc>
                  <a:txBody>
                    <a:bodyPr/>
                    <a:lstStyle/>
                    <a:p>
                      <a:pPr algn="ctr">
                        <a:lnSpc>
                          <a:spcPts val="1400"/>
                        </a:lnSpc>
                        <a:spcAft>
                          <a:spcPts val="0"/>
                        </a:spcAft>
                      </a:pPr>
                      <a:r>
                        <a:rPr lang="en-US" sz="1800" b="1" kern="100" dirty="0">
                          <a:effectLst/>
                        </a:rPr>
                        <a:t> </a:t>
                      </a:r>
                      <a:endParaRPr lang="zh-TW" sz="1800" b="1" kern="100" dirty="0">
                        <a:effectLst/>
                        <a:latin typeface="Calibri"/>
                        <a:ea typeface="新細明體"/>
                        <a:cs typeface="Times New Roman"/>
                      </a:endParaRPr>
                    </a:p>
                  </a:txBody>
                  <a:tcPr marL="68580" marR="68580" marT="0" marB="0"/>
                </a:tc>
              </a:tr>
            </a:tbl>
          </a:graphicData>
        </a:graphic>
      </p:graphicFrame>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Titre 1"/>
          <p:cNvSpPr>
            <a:spLocks noGrp="1"/>
          </p:cNvSpPr>
          <p:nvPr>
            <p:ph type="title"/>
          </p:nvPr>
        </p:nvSpPr>
        <p:spPr>
          <a:xfrm>
            <a:off x="323528" y="0"/>
            <a:ext cx="8229600" cy="936104"/>
          </a:xfrm>
        </p:spPr>
        <p:txBody>
          <a:bodyPr/>
          <a:lstStyle/>
          <a:p>
            <a:r>
              <a:rPr lang="en-US" altLang="zh-TW" b="1" dirty="0" smtClean="0">
                <a:solidFill>
                  <a:srgbClr val="FFC000"/>
                </a:solidFill>
              </a:rPr>
              <a:t>Conclusion</a:t>
            </a:r>
            <a:endParaRPr lang="fr-CA" dirty="0" smtClean="0">
              <a:solidFill>
                <a:srgbClr val="FFC000"/>
              </a:solidFill>
            </a:endParaRPr>
          </a:p>
        </p:txBody>
      </p:sp>
      <p:sp>
        <p:nvSpPr>
          <p:cNvPr id="5123" name="Espace réservé du contenu 2"/>
          <p:cNvSpPr>
            <a:spLocks noGrp="1"/>
          </p:cNvSpPr>
          <p:nvPr>
            <p:ph idx="1"/>
          </p:nvPr>
        </p:nvSpPr>
        <p:spPr>
          <a:xfrm>
            <a:off x="457200" y="1700808"/>
            <a:ext cx="8229600" cy="4871442"/>
          </a:xfrm>
        </p:spPr>
        <p:txBody>
          <a:bodyPr/>
          <a:lstStyle/>
          <a:p>
            <a:pPr marL="800100" lvl="2" indent="0">
              <a:buNone/>
            </a:pPr>
            <a:endParaRPr lang="zh-TW" altLang="zh-TW" dirty="0" smtClean="0"/>
          </a:p>
          <a:p>
            <a:pPr marL="1314450" lvl="2" indent="-514350">
              <a:buFont typeface="+mj-lt"/>
              <a:buAutoNum type="alphaLcPeriod"/>
            </a:pPr>
            <a:endParaRPr lang="zh-TW" altLang="zh-TW" dirty="0" smtClean="0"/>
          </a:p>
          <a:p>
            <a:pPr lvl="1" indent="22225">
              <a:buFont typeface="+mj-lt"/>
              <a:buAutoNum type="alphaLcPeriod"/>
            </a:pPr>
            <a:endParaRPr lang="zh-TW" altLang="zh-TW" dirty="0" smtClean="0"/>
          </a:p>
          <a:p>
            <a:pPr lvl="0" indent="22225">
              <a:buFont typeface="+mj-lt"/>
              <a:buAutoNum type="arabicPeriod"/>
            </a:pPr>
            <a:endParaRPr lang="zh-TW" altLang="zh-TW" dirty="0" smtClean="0"/>
          </a:p>
          <a:p>
            <a:pPr indent="22225" eaLnBrk="1" hangingPunct="1">
              <a:buNone/>
            </a:pPr>
            <a:endParaRPr lang="fr-CA" dirty="0" smtClean="0">
              <a:solidFill>
                <a:schemeClr val="bg1"/>
              </a:solidFill>
            </a:endParaRPr>
          </a:p>
        </p:txBody>
      </p:sp>
      <p:pic>
        <p:nvPicPr>
          <p:cNvPr id="4" name="圖片 3" descr="New model-part 1.jpg"/>
          <p:cNvPicPr/>
          <p:nvPr/>
        </p:nvPicPr>
        <p:blipFill>
          <a:blip r:embed="rId3">
            <a:extLst>
              <a:ext uri="{28A0092B-C50C-407E-A947-70E740481C1C}">
                <a14:useLocalDpi xmlns:a14="http://schemas.microsoft.com/office/drawing/2010/main" val="0"/>
              </a:ext>
            </a:extLst>
          </a:blip>
          <a:srcRect/>
          <a:stretch>
            <a:fillRect/>
          </a:stretch>
        </p:blipFill>
        <p:spPr bwMode="auto">
          <a:xfrm>
            <a:off x="899592" y="1124744"/>
            <a:ext cx="7776864" cy="5400600"/>
          </a:xfrm>
          <a:prstGeom prst="rect">
            <a:avLst/>
          </a:prstGeom>
          <a:noFill/>
          <a:ln>
            <a:noFill/>
          </a:ln>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endParaRPr lang="fr-CA" dirty="0" smtClean="0">
              <a:solidFill>
                <a:srgbClr val="FFC000"/>
              </a:solidFill>
            </a:endParaRPr>
          </a:p>
        </p:txBody>
      </p:sp>
      <p:sp>
        <p:nvSpPr>
          <p:cNvPr id="5123" name="Espace réservé du contenu 2"/>
          <p:cNvSpPr>
            <a:spLocks noGrp="1"/>
          </p:cNvSpPr>
          <p:nvPr>
            <p:ph idx="1"/>
          </p:nvPr>
        </p:nvSpPr>
        <p:spPr>
          <a:xfrm>
            <a:off x="457200" y="1700808"/>
            <a:ext cx="8229600" cy="4871442"/>
          </a:xfrm>
        </p:spPr>
        <p:txBody>
          <a:bodyPr/>
          <a:lstStyle/>
          <a:p>
            <a:pPr lvl="1" indent="0">
              <a:buNone/>
            </a:pPr>
            <a:endParaRPr lang="zh-TW" altLang="zh-TW" dirty="0" smtClean="0"/>
          </a:p>
          <a:p>
            <a:pPr lvl="0" indent="22225">
              <a:buFont typeface="+mj-lt"/>
              <a:buAutoNum type="arabicPeriod"/>
            </a:pPr>
            <a:endParaRPr lang="zh-TW" altLang="zh-TW" dirty="0" smtClean="0"/>
          </a:p>
          <a:p>
            <a:pPr indent="22225" eaLnBrk="1" hangingPunct="1">
              <a:buNone/>
            </a:pPr>
            <a:endParaRPr lang="fr-CA" dirty="0" smtClean="0">
              <a:solidFill>
                <a:schemeClr val="bg1"/>
              </a:solidFill>
            </a:endParaRPr>
          </a:p>
        </p:txBody>
      </p:sp>
      <p:pic>
        <p:nvPicPr>
          <p:cNvPr id="4" name="圖片 3" descr="language management"/>
          <p:cNvPicPr/>
          <p:nvPr/>
        </p:nvPicPr>
        <p:blipFill>
          <a:blip r:embed="rId3">
            <a:extLst>
              <a:ext uri="{28A0092B-C50C-407E-A947-70E740481C1C}">
                <a14:useLocalDpi xmlns:a14="http://schemas.microsoft.com/office/drawing/2010/main" val="0"/>
              </a:ext>
            </a:extLst>
          </a:blip>
          <a:srcRect/>
          <a:stretch>
            <a:fillRect/>
          </a:stretch>
        </p:blipFill>
        <p:spPr bwMode="auto">
          <a:xfrm>
            <a:off x="1403648" y="332656"/>
            <a:ext cx="6480719" cy="6192688"/>
          </a:xfrm>
          <a:prstGeom prst="rect">
            <a:avLst/>
          </a:prstGeom>
          <a:noFill/>
          <a:ln>
            <a:noFill/>
          </a:ln>
        </p:spPr>
      </p:pic>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a:xfrm>
            <a:off x="395536" y="1484784"/>
            <a:ext cx="8229600" cy="1872208"/>
          </a:xfrm>
        </p:spPr>
        <p:txBody>
          <a:bodyPr/>
          <a:lstStyle/>
          <a:p>
            <a:r>
              <a:rPr lang="fr-CA" dirty="0" smtClean="0">
                <a:solidFill>
                  <a:srgbClr val="000000"/>
                </a:solidFill>
              </a:rPr>
              <a:t>Yi-</a:t>
            </a:r>
            <a:r>
              <a:rPr lang="fr-CA" dirty="0" err="1" smtClean="0">
                <a:solidFill>
                  <a:srgbClr val="000000"/>
                </a:solidFill>
              </a:rPr>
              <a:t>ling</a:t>
            </a:r>
            <a:r>
              <a:rPr lang="fr-CA" dirty="0" smtClean="0">
                <a:solidFill>
                  <a:srgbClr val="000000"/>
                </a:solidFill>
              </a:rPr>
              <a:t> (</a:t>
            </a:r>
            <a:r>
              <a:rPr lang="fr-CA" dirty="0" err="1" smtClean="0">
                <a:solidFill>
                  <a:srgbClr val="000000"/>
                </a:solidFill>
              </a:rPr>
              <a:t>Rene</a:t>
            </a:r>
            <a:r>
              <a:rPr lang="fr-CA" dirty="0" smtClean="0">
                <a:solidFill>
                  <a:srgbClr val="000000"/>
                </a:solidFill>
              </a:rPr>
              <a:t>) Chen</a:t>
            </a:r>
            <a:br>
              <a:rPr lang="fr-CA" dirty="0" smtClean="0">
                <a:solidFill>
                  <a:srgbClr val="000000"/>
                </a:solidFill>
              </a:rPr>
            </a:br>
            <a:r>
              <a:rPr lang="fr-CA" dirty="0" err="1" smtClean="0">
                <a:solidFill>
                  <a:srgbClr val="000000"/>
                </a:solidFill>
              </a:rPr>
              <a:t>ylchen@nhu.edu.tw</a:t>
            </a:r>
            <a:endParaRPr lang="fr-CA" dirty="0" smtClean="0">
              <a:solidFill>
                <a:srgbClr val="000000"/>
              </a:solidFill>
            </a:endParaRPr>
          </a:p>
        </p:txBody>
      </p:sp>
      <p:sp>
        <p:nvSpPr>
          <p:cNvPr id="5123" name="Espace réservé du contenu 2"/>
          <p:cNvSpPr>
            <a:spLocks noGrp="1"/>
          </p:cNvSpPr>
          <p:nvPr>
            <p:ph idx="1"/>
          </p:nvPr>
        </p:nvSpPr>
        <p:spPr>
          <a:xfrm>
            <a:off x="467544" y="4077072"/>
            <a:ext cx="8229600" cy="4871442"/>
          </a:xfrm>
        </p:spPr>
        <p:txBody>
          <a:bodyPr/>
          <a:lstStyle/>
          <a:p>
            <a:pPr lvl="1" indent="0">
              <a:buNone/>
            </a:pPr>
            <a:endParaRPr lang="zh-TW" altLang="zh-TW" dirty="0" smtClean="0"/>
          </a:p>
          <a:p>
            <a:pPr lvl="0" indent="22225">
              <a:buFont typeface="+mj-lt"/>
              <a:buAutoNum type="arabicPeriod"/>
            </a:pPr>
            <a:endParaRPr lang="zh-TW" altLang="zh-TW" dirty="0" smtClean="0"/>
          </a:p>
          <a:p>
            <a:pPr indent="22225" eaLnBrk="1" hangingPunct="1">
              <a:buNone/>
            </a:pPr>
            <a:endParaRPr lang="fr-CA" dirty="0" smtClean="0">
              <a:solidFill>
                <a:schemeClr val="bg1"/>
              </a:solidFill>
            </a:endParaRPr>
          </a:p>
        </p:txBody>
      </p:sp>
    </p:spTree>
    <p:extLst>
      <p:ext uri="{BB962C8B-B14F-4D97-AF65-F5344CB8AC3E}">
        <p14:creationId xmlns:p14="http://schemas.microsoft.com/office/powerpoint/2010/main" val="3171943039"/>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15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155</Template>
  <TotalTime>359</TotalTime>
  <Words>454</Words>
  <Application>Microsoft Macintosh PowerPoint</Application>
  <PresentationFormat>如螢幕大小 (4:3)</PresentationFormat>
  <Paragraphs>93</Paragraphs>
  <Slides>12</Slides>
  <Notes>0</Notes>
  <HiddenSlides>0</HiddenSlides>
  <MMClips>0</MMClips>
  <ScaleCrop>false</ScaleCrop>
  <HeadingPairs>
    <vt:vector size="4" baseType="variant">
      <vt:variant>
        <vt:lpstr>佈景主題</vt:lpstr>
      </vt:variant>
      <vt:variant>
        <vt:i4>1</vt:i4>
      </vt:variant>
      <vt:variant>
        <vt:lpstr>投影片標題</vt:lpstr>
      </vt:variant>
      <vt:variant>
        <vt:i4>12</vt:i4>
      </vt:variant>
    </vt:vector>
  </HeadingPairs>
  <TitlesOfParts>
    <vt:vector size="13" baseType="lpstr">
      <vt:lpstr>155</vt:lpstr>
      <vt:lpstr>Localisation and Globalisation in Family Language Choice in Taiwan: Reflections of Wider Discourses</vt:lpstr>
      <vt:lpstr>Outline </vt:lpstr>
      <vt:lpstr>Taiwan: Languages (and a bit of politics)</vt:lpstr>
      <vt:lpstr>Tension between Localisation and Globalisation in Taiwan</vt:lpstr>
      <vt:lpstr>Family Language Choice</vt:lpstr>
      <vt:lpstr>The case study in Taiwan</vt:lpstr>
      <vt:lpstr>Methods</vt:lpstr>
      <vt:lpstr>Quotes </vt:lpstr>
      <vt:lpstr>Discussion </vt:lpstr>
      <vt:lpstr>Conclusion</vt:lpstr>
      <vt:lpstr>PowerPoint 簡報</vt:lpstr>
      <vt:lpstr>Yi-ling (Rene) Chen ylchen@nhu.edu.tw</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 9   Curriculum Design</dc:title>
  <dc:creator>nhu</dc:creator>
  <cp:lastModifiedBy>Rene</cp:lastModifiedBy>
  <cp:revision>45</cp:revision>
  <dcterms:created xsi:type="dcterms:W3CDTF">2013-09-17T11:30:36Z</dcterms:created>
  <dcterms:modified xsi:type="dcterms:W3CDTF">2014-11-28T09:21:19Z</dcterms:modified>
</cp:coreProperties>
</file>