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1" r:id="rId1"/>
    <p:sldMasterId id="2147483998" r:id="rId2"/>
  </p:sldMasterIdLst>
  <p:notesMasterIdLst>
    <p:notesMasterId r:id="rId15"/>
  </p:notesMasterIdLst>
  <p:handoutMasterIdLst>
    <p:handoutMasterId r:id="rId16"/>
  </p:handoutMasterIdLst>
  <p:sldIdLst>
    <p:sldId id="257" r:id="rId3"/>
    <p:sldId id="308" r:id="rId4"/>
    <p:sldId id="303" r:id="rId5"/>
    <p:sldId id="305" r:id="rId6"/>
    <p:sldId id="304" r:id="rId7"/>
    <p:sldId id="306" r:id="rId8"/>
    <p:sldId id="300" r:id="rId9"/>
    <p:sldId id="307" r:id="rId10"/>
    <p:sldId id="291" r:id="rId11"/>
    <p:sldId id="292" r:id="rId12"/>
    <p:sldId id="309" r:id="rId13"/>
    <p:sldId id="294" r:id="rId14"/>
  </p:sldIdLst>
  <p:sldSz cx="9144000" cy="6858000" type="screen4x3"/>
  <p:notesSz cx="6669088" cy="97536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CC99FF"/>
    <a:srgbClr val="FFCC99"/>
    <a:srgbClr val="FFCCFF"/>
    <a:srgbClr val="FF9900"/>
    <a:srgbClr val="FFCCCC"/>
    <a:srgbClr val="CCFF99"/>
    <a:srgbClr val="CCCCFF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06" autoAdjust="0"/>
  </p:normalViewPr>
  <p:slideViewPr>
    <p:cSldViewPr>
      <p:cViewPr>
        <p:scale>
          <a:sx n="90" d="100"/>
          <a:sy n="90" d="100"/>
        </p:scale>
        <p:origin x="-606" y="-288"/>
      </p:cViewPr>
      <p:guideLst>
        <p:guide orient="horz" pos="217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202" y="-90"/>
      </p:cViewPr>
      <p:guideLst>
        <p:guide orient="horz" pos="3072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70103-8F86-4D91-BA58-9883B18582F5}" type="datetimeFigureOut">
              <a:rPr lang="zh-TW" altLang="en-US" smtClean="0"/>
              <a:t>2013/3/13</a:t>
            </a:fld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9AE53-DBC2-4B6D-9048-9968C6DFCFC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6788" y="9341296"/>
            <a:ext cx="55835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cs typeface="Times New Roman" pitchFamily="18" charset="0"/>
              </a:rPr>
              <a:t>©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7F9B1-1B24-43D2-8479-519A2FB9EDBD}" type="datetimeFigureOut">
              <a:rPr lang="zh-TW" altLang="en-US" smtClean="0"/>
              <a:pPr/>
              <a:t>2013/3/13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68D1F-0B83-400E-92F1-18EB9A18B4F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zh-TW" b="1" dirty="0" smtClean="0"/>
              <a:t>短片</a:t>
            </a:r>
            <a:r>
              <a:rPr lang="zh-TW" altLang="en-US" b="1" dirty="0" smtClean="0"/>
              <a:t>指</a:t>
            </a:r>
            <a:r>
              <a:rPr lang="zh-TW" altLang="zh-TW" b="1" dirty="0" smtClean="0"/>
              <a:t>出香港</a:t>
            </a:r>
            <a:r>
              <a:rPr lang="zh-TW" altLang="en-US" b="1" dirty="0" smtClean="0"/>
              <a:t>有</a:t>
            </a:r>
            <a:r>
              <a:rPr lang="zh-TW" altLang="zh-TW" b="1" dirty="0" smtClean="0"/>
              <a:t>甚麼問題</a:t>
            </a:r>
            <a:r>
              <a:rPr lang="zh-TW" altLang="en-US" b="1" dirty="0" smtClean="0"/>
              <a:t>存在</a:t>
            </a:r>
            <a:r>
              <a:rPr lang="zh-TW" altLang="zh-TW" b="1" dirty="0" smtClean="0"/>
              <a:t>？</a:t>
            </a:r>
            <a:endParaRPr lang="en-US" altLang="zh-TW" b="1" dirty="0" smtClean="0"/>
          </a:p>
          <a:p>
            <a:pPr lvl="0"/>
            <a:r>
              <a:rPr lang="en-US" altLang="zh-TW" dirty="0" smtClean="0"/>
              <a:t>‧</a:t>
            </a:r>
            <a:r>
              <a:rPr lang="zh-TW" altLang="zh-TW" dirty="0" smtClean="0"/>
              <a:t>光污染</a:t>
            </a:r>
            <a:r>
              <a:rPr lang="zh-TW" altLang="en-US" dirty="0" smtClean="0"/>
              <a:t>問題</a:t>
            </a:r>
            <a:endParaRPr lang="en-US" altLang="zh-TW" dirty="0" smtClean="0"/>
          </a:p>
          <a:p>
            <a:pPr lvl="0"/>
            <a:endParaRPr lang="zh-TW" altLang="zh-TW" dirty="0" smtClean="0"/>
          </a:p>
          <a:p>
            <a:pPr lvl="0"/>
            <a:r>
              <a:rPr lang="zh-TW" altLang="zh-TW" b="1" dirty="0" smtClean="0"/>
              <a:t>此問題在香港嚴重嗎？</a:t>
            </a:r>
            <a:endParaRPr lang="en-US" altLang="zh-TW" b="1" dirty="0" smtClean="0"/>
          </a:p>
          <a:p>
            <a:pPr lvl="0"/>
            <a:r>
              <a:rPr lang="en-US" altLang="zh-TW" dirty="0" smtClean="0"/>
              <a:t>‧</a:t>
            </a:r>
            <a:r>
              <a:rPr lang="zh-TW" altLang="zh-TW" dirty="0" smtClean="0"/>
              <a:t>嚴重</a:t>
            </a:r>
            <a:endParaRPr lang="en-US" altLang="zh-TW" dirty="0" smtClean="0"/>
          </a:p>
          <a:p>
            <a:pPr lvl="0"/>
            <a:endParaRPr lang="zh-TW" altLang="zh-TW" dirty="0" smtClean="0"/>
          </a:p>
          <a:p>
            <a:r>
              <a:rPr lang="zh-TW" altLang="zh-TW" b="1" dirty="0" smtClean="0"/>
              <a:t>為何香港會有此問題？</a:t>
            </a:r>
            <a:endParaRPr lang="zh-TW" altLang="en-US" b="1" dirty="0" smtClean="0"/>
          </a:p>
          <a:p>
            <a:r>
              <a:rPr lang="en-US" altLang="zh-TW" dirty="0" smtClean="0"/>
              <a:t>‧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學生自由作答，例如：啟德機場關閉後撤銷了對維港兩岸燈光的管制／戶外電視屏幕、射燈、招牌林立／大廈和商場以燈光表現豪華氣派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‧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教師以此問題引入本課主題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 smtClean="0"/>
              <a:t>2009</a:t>
            </a:r>
            <a:r>
              <a:rPr lang="zh-TW" altLang="en-US" b="1" dirty="0" smtClean="0"/>
              <a:t>年香港夜空光度分佈圖</a:t>
            </a:r>
            <a:endParaRPr lang="en-US" altLang="zh-TW" dirty="0" smtClean="0"/>
          </a:p>
          <a:p>
            <a:pPr>
              <a:buFontTx/>
              <a:buChar char="•"/>
            </a:pPr>
            <a:r>
              <a:rPr lang="zh-TW" altLang="en-US" dirty="0" smtClean="0"/>
              <a:t>港大</a:t>
            </a:r>
            <a:r>
              <a:rPr lang="en-US" altLang="zh-TW" dirty="0" smtClean="0"/>
              <a:t>200</a:t>
            </a:r>
            <a:r>
              <a:rPr lang="zh-TW" altLang="en-US" dirty="0" smtClean="0"/>
              <a:t>位工作人員利用「夜空光度測量錶」，在本港多處同時搜集夜空光度數據達</a:t>
            </a:r>
            <a:r>
              <a:rPr lang="en-US" altLang="zh-TW" dirty="0" smtClean="0"/>
              <a:t>15</a:t>
            </a:r>
            <a:r>
              <a:rPr lang="zh-TW" altLang="en-US" dirty="0" smtClean="0"/>
              <a:t>個月。</a:t>
            </a:r>
            <a:endParaRPr lang="en-US" altLang="zh-TW" dirty="0" smtClean="0"/>
          </a:p>
          <a:p>
            <a:r>
              <a:rPr lang="zh-TW" altLang="en-US" dirty="0" smtClean="0"/>
              <a:t>（結果：按排列，紅色代表最光，黑色最暗，如此類推）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試猜猜香港甚麼地區最光？</a:t>
            </a:r>
            <a:endParaRPr lang="en-US" altLang="zh-TW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TW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‧</a:t>
            </a:r>
            <a:r>
              <a:rPr lang="zh-TW" alt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旺角、灣仔</a:t>
            </a:r>
            <a:endParaRPr lang="en-US" altLang="zh-TW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TW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/>
              <a:t>你認為香港光亮的情況只有在市區出現嗎？</a:t>
            </a:r>
            <a:endParaRPr lang="en-US" altLang="zh-TW" sz="12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新細明體" pitchFamily="18" charset="-120"/>
              </a:rPr>
              <a:t>‧</a:t>
            </a:r>
            <a:r>
              <a:rPr kumimoji="0" lang="zh-TW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新細明體" pitchFamily="18" charset="-120"/>
              </a:rPr>
              <a:t>不是</a:t>
            </a:r>
            <a:endParaRPr kumimoji="0" lang="en-US" altLang="zh-TW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ea typeface="新細明體" pitchFamily="18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新細明體" pitchFamily="18" charset="-120"/>
              </a:rPr>
              <a:t>‧</a:t>
            </a:r>
            <a:r>
              <a:rPr kumimoji="0" lang="zh-TW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新細明體" pitchFamily="18" charset="-120"/>
              </a:rPr>
              <a:t>很多新界地區（如粉嶺、天水圍和東涌等）夜空光度都很高，反映都市化正擴大光污染的範圍</a:t>
            </a:r>
            <a:endParaRPr kumimoji="0" lang="en-US" altLang="zh-TW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ea typeface="新細明體" pitchFamily="18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ea typeface="新細明體" pitchFamily="18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/>
              <a:t>為何香港會如此光亮呢？</a:t>
            </a:r>
            <a:endParaRPr kumimoji="0" lang="zh-TW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  <a:p>
            <a:r>
              <a:rPr lang="zh-TW" altLang="en-US" dirty="0" smtClean="0"/>
              <a:t>（以此問題引入下一張投影片）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b="1" dirty="0" smtClean="0"/>
              <a:t>建議探究問題：</a:t>
            </a:r>
            <a:endParaRPr lang="en-US" altLang="zh-TW" b="1" dirty="0" smtClean="0"/>
          </a:p>
          <a:p>
            <a:r>
              <a:rPr lang="zh-TW" altLang="en-US" dirty="0" smtClean="0"/>
              <a:t>圖一：香港是一個不夜城，很多店舖做生意至夜深。晚上店舖一般會以甚麼作招徠？他們會如何利用燈光作宣傳？</a:t>
            </a:r>
            <a:endParaRPr lang="en-US" altLang="zh-TW" dirty="0" smtClean="0"/>
          </a:p>
          <a:p>
            <a:r>
              <a:rPr lang="zh-TW" altLang="en-US" dirty="0" smtClean="0"/>
              <a:t>圖二：香港每天晚上８時會在維港兩岸舉行甚麼與燈光有關的活動吸引遊客？這活動需要運用甚麼光源？</a:t>
            </a:r>
            <a:endParaRPr lang="en-US" altLang="zh-TW" dirty="0" smtClean="0"/>
          </a:p>
          <a:p>
            <a:r>
              <a:rPr lang="zh-TW" altLang="en-US" dirty="0" smtClean="0"/>
              <a:t>圖三：節日（如聖誕節）的時候，大廈的外牆會掛上甚麼裝飾來增加節日氣氛？</a:t>
            </a:r>
            <a:endParaRPr lang="en-US" altLang="zh-TW" dirty="0" smtClean="0"/>
          </a:p>
          <a:p>
            <a:r>
              <a:rPr lang="zh-TW" altLang="en-US" dirty="0" smtClean="0"/>
              <a:t>圖四：晚上的街道是否漆黑一片？你們曾否因為街道太黑而跌倒？如不，為甚麼？</a:t>
            </a:r>
            <a:endParaRPr lang="en-US" altLang="zh-TW" dirty="0" smtClean="0"/>
          </a:p>
          <a:p>
            <a:r>
              <a:rPr lang="zh-TW" altLang="en-US" dirty="0" smtClean="0"/>
              <a:t>圖五：除了一般的石屎外牆外，現今的店舖會以甚麼作外牆以增加時代感？</a:t>
            </a:r>
            <a:endParaRPr lang="en-US" altLang="zh-TW" dirty="0" smtClean="0"/>
          </a:p>
          <a:p>
            <a:r>
              <a:rPr lang="zh-TW" altLang="en-US" dirty="0" smtClean="0"/>
              <a:t>圖六：你們晚上在家會否開燈？僱員晚上在辦公室加班又會否開燈？</a:t>
            </a: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zh-TW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你能</a:t>
            </a:r>
            <a:r>
              <a:rPr lang="zh-TW" altLang="zh-TW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從</a:t>
            </a:r>
            <a:r>
              <a:rPr lang="zh-TW" alt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剛看過的短片及上述的圖片，從</a:t>
            </a:r>
            <a:r>
              <a:rPr lang="zh-TW" altLang="zh-TW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政策</a:t>
            </a:r>
            <a:r>
              <a:rPr lang="zh-TW" altLang="zh-TW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</a:t>
            </a:r>
            <a:r>
              <a:rPr lang="zh-TW" altLang="zh-TW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經濟</a:t>
            </a:r>
            <a:r>
              <a:rPr lang="zh-TW" altLang="zh-TW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和</a:t>
            </a:r>
            <a:r>
              <a:rPr lang="zh-TW" altLang="zh-TW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社會／生活習慣</a:t>
            </a:r>
            <a:r>
              <a:rPr lang="zh-TW" altLang="zh-TW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三方面，歸納香港如此光亮的原因嗎？</a:t>
            </a:r>
            <a:endParaRPr lang="en-US" altLang="zh-TW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‧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政策（啟德機場關閉後，撤銷了對維港兩岸燈光的管制）</a:t>
            </a:r>
            <a:endParaRPr lang="en-US" altLang="zh-TW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‧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經濟（吸引顧客和遊客、提升品牌形象和國際地位）</a:t>
            </a:r>
            <a:endParaRPr lang="en-US" altLang="zh-TW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‧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社會／生活習慣（勤勞、日以繼夜工作、晚上的消遣和娛樂增加）</a:t>
            </a:r>
            <a:endParaRPr lang="zh-TW" altLang="zh-TW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這些燈光是必須的嗎？是否有過度消耗能源的情況？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燈光的亮度如何？有需要嗎？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燈光在甚麼時候亮着？時數長嗎？有需要嗎？</a:t>
            </a:r>
            <a:endParaRPr lang="en-US" altLang="zh-TW" dirty="0" smtClean="0"/>
          </a:p>
          <a:p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‧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不是必須的，如店鋪無須在通宵時分亮着幕牆燈光／裝飾用的燈光是不必要的</a:t>
            </a:r>
            <a:endParaRPr lang="en-US" altLang="zh-TW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b="1" dirty="0" smtClean="0"/>
              <a:t>（</a:t>
            </a:r>
            <a:r>
              <a:rPr lang="zh-TW" altLang="zh-TW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下列建議答案僅供參考，其他答案若言之成理亦可</a:t>
            </a:r>
            <a:r>
              <a:rPr lang="zh-TW" altLang="en-US" b="1" dirty="0" smtClean="0"/>
              <a:t>）</a:t>
            </a:r>
            <a:endParaRPr lang="en-US" altLang="zh-TW" b="1" dirty="0" smtClean="0"/>
          </a:p>
          <a:p>
            <a:r>
              <a:rPr lang="zh-TW" altLang="en-US" b="1" dirty="0" smtClean="0"/>
              <a:t>圖</a:t>
            </a:r>
            <a:r>
              <a:rPr lang="en-US" altLang="zh-TW" b="1" dirty="0" smtClean="0"/>
              <a:t>A</a:t>
            </a:r>
            <a:r>
              <a:rPr lang="zh-TW" altLang="en-US" b="1" dirty="0" smtClean="0"/>
              <a:t>：</a:t>
            </a:r>
            <a:endParaRPr lang="en-US" altLang="zh-TW" b="1" dirty="0" smtClean="0"/>
          </a:p>
          <a:p>
            <a:r>
              <a:rPr lang="en-US" altLang="zh-TW" sz="1200" b="0" dirty="0" smtClean="0"/>
              <a:t>‧</a:t>
            </a:r>
            <a:r>
              <a:rPr lang="zh-TW" altLang="zh-TW" sz="1200" b="0" dirty="0" smtClean="0"/>
              <a:t>視</a:t>
            </a:r>
            <a:r>
              <a:rPr lang="zh-TW" altLang="en-US" sz="1200" b="0" dirty="0" smtClean="0"/>
              <a:t>覺─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兩個電燈泡／一大團光／很刺眼／眼睛看太久會不舒服</a:t>
            </a:r>
            <a:endParaRPr lang="en-US" altLang="zh-TW" sz="1200" b="0" dirty="0" smtClean="0"/>
          </a:p>
          <a:p>
            <a:r>
              <a:rPr lang="en-US" altLang="zh-TW" sz="1200" b="0" dirty="0" smtClean="0"/>
              <a:t>‧</a:t>
            </a:r>
            <a:r>
              <a:rPr lang="zh-TW" altLang="zh-TW" sz="1200" b="0" dirty="0" smtClean="0"/>
              <a:t>聽</a:t>
            </a:r>
            <a:r>
              <a:rPr lang="zh-TW" altLang="en-US" sz="1200" b="0" dirty="0" smtClean="0"/>
              <a:t>覺─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低頻的聲音／發電的聲音／不好聽／沉悶</a:t>
            </a:r>
            <a:endParaRPr lang="en-US" altLang="zh-TW" sz="1200" b="0" dirty="0" smtClean="0"/>
          </a:p>
          <a:p>
            <a:r>
              <a:rPr lang="en-US" altLang="zh-TW" sz="1200" b="0" dirty="0" smtClean="0"/>
              <a:t>‧</a:t>
            </a:r>
            <a:r>
              <a:rPr lang="zh-TW" altLang="zh-TW" sz="1200" b="0" dirty="0" smtClean="0"/>
              <a:t>嗅</a:t>
            </a:r>
            <a:r>
              <a:rPr lang="zh-TW" altLang="en-US" sz="1200" b="0" dirty="0" smtClean="0"/>
              <a:t>覺─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燒焦的氣味／抗拒／有火警的危機</a:t>
            </a:r>
            <a:endParaRPr lang="en-US" altLang="zh-TW" sz="1200" b="0" dirty="0" smtClean="0"/>
          </a:p>
          <a:p>
            <a:r>
              <a:rPr lang="en-US" altLang="zh-TW" sz="1200" b="0" dirty="0" smtClean="0"/>
              <a:t>‧</a:t>
            </a:r>
            <a:r>
              <a:rPr lang="zh-TW" altLang="zh-TW" sz="1200" b="0" dirty="0" smtClean="0"/>
              <a:t>味</a:t>
            </a:r>
            <a:r>
              <a:rPr lang="zh-TW" altLang="en-US" sz="1200" b="0" dirty="0" smtClean="0"/>
              <a:t>覺─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食物被燒焦後的味道／從燒焦的氣味聯想而來</a:t>
            </a:r>
            <a:endParaRPr lang="en-US" altLang="zh-TW" sz="1200" b="0" dirty="0" smtClean="0"/>
          </a:p>
          <a:p>
            <a:r>
              <a:rPr lang="en-US" altLang="zh-TW" sz="1200" b="0" dirty="0" smtClean="0"/>
              <a:t>‧</a:t>
            </a:r>
            <a:r>
              <a:rPr lang="zh-TW" altLang="zh-TW" sz="1200" b="0" dirty="0" smtClean="0"/>
              <a:t>觸</a:t>
            </a:r>
            <a:r>
              <a:rPr lang="zh-TW" altLang="en-US" sz="1200" b="0" dirty="0" smtClean="0"/>
              <a:t>覺─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燙手／不想觸碰／皮膚會受傷</a:t>
            </a:r>
            <a:endParaRPr lang="en-US" altLang="zh-TW" sz="1200" b="0" dirty="0" smtClean="0"/>
          </a:p>
          <a:p>
            <a:endParaRPr lang="en-US" altLang="zh-TW" sz="1200" b="0" dirty="0" smtClean="0"/>
          </a:p>
          <a:p>
            <a:r>
              <a:rPr lang="zh-TW" altLang="en-US" b="1" dirty="0" smtClean="0"/>
              <a:t>圖</a:t>
            </a:r>
            <a:r>
              <a:rPr lang="en-US" altLang="zh-TW" b="1" dirty="0" smtClean="0"/>
              <a:t>B</a:t>
            </a:r>
            <a:r>
              <a:rPr lang="zh-TW" altLang="en-US" b="1" dirty="0" smtClean="0"/>
              <a:t>：</a:t>
            </a:r>
            <a:endParaRPr lang="en-US" altLang="zh-TW" b="1" dirty="0" smtClean="0"/>
          </a:p>
          <a:p>
            <a:r>
              <a:rPr lang="en-US" altLang="zh-TW" sz="1200" b="0" dirty="0" smtClean="0"/>
              <a:t>‧</a:t>
            </a:r>
            <a:r>
              <a:rPr lang="zh-TW" altLang="zh-TW" sz="1200" b="0" dirty="0" smtClean="0"/>
              <a:t>視</a:t>
            </a:r>
            <a:r>
              <a:rPr lang="zh-TW" altLang="en-US" sz="1200" b="0" dirty="0" smtClean="0"/>
              <a:t>覺─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維港兩岸的燈飾和激光匯演／很悅目／很漂亮／香港很有動感／很繁榮</a:t>
            </a:r>
            <a:endParaRPr lang="en-US" altLang="zh-TW" sz="1200" b="0" dirty="0" smtClean="0"/>
          </a:p>
          <a:p>
            <a:r>
              <a:rPr lang="en-US" altLang="zh-TW" sz="1200" b="0" dirty="0" smtClean="0"/>
              <a:t>‧</a:t>
            </a:r>
            <a:r>
              <a:rPr lang="zh-TW" altLang="zh-TW" sz="1200" b="0" dirty="0" smtClean="0"/>
              <a:t>聽</a:t>
            </a:r>
            <a:r>
              <a:rPr lang="zh-TW" altLang="en-US" sz="1200" b="0" dirty="0" smtClean="0"/>
              <a:t>覺─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音樂聲／歌聲／配合匯演所播放的曲目／好聽／旋律優美／有節奏</a:t>
            </a:r>
            <a:endParaRPr lang="en-US" altLang="zh-TW" sz="1200" b="0" dirty="0" smtClean="0"/>
          </a:p>
          <a:p>
            <a:r>
              <a:rPr lang="en-US" altLang="zh-TW" sz="1200" b="0" dirty="0" smtClean="0"/>
              <a:t>‧</a:t>
            </a:r>
            <a:r>
              <a:rPr lang="zh-TW" altLang="zh-TW" sz="1200" b="0" dirty="0" smtClean="0"/>
              <a:t>嗅</a:t>
            </a:r>
            <a:r>
              <a:rPr lang="zh-TW" altLang="en-US" sz="1200" b="0" dirty="0" smtClean="0"/>
              <a:t>覺</a:t>
            </a:r>
            <a:r>
              <a:rPr lang="zh-TW" altLang="en-US" sz="1200" b="0" dirty="0" smtClean="0"/>
              <a:t>─彩虹糖的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味道／很</a:t>
            </a:r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香的糖果味</a:t>
            </a:r>
            <a:endParaRPr lang="en-US" altLang="zh-TW" sz="1200" b="0" dirty="0" smtClean="0"/>
          </a:p>
          <a:p>
            <a:r>
              <a:rPr lang="en-US" altLang="zh-TW" sz="1200" b="0" dirty="0" smtClean="0"/>
              <a:t>‧</a:t>
            </a:r>
            <a:r>
              <a:rPr lang="zh-TW" altLang="zh-TW" sz="1200" b="0" dirty="0" smtClean="0"/>
              <a:t>味</a:t>
            </a:r>
            <a:r>
              <a:rPr lang="zh-TW" altLang="en-US" sz="1200" b="0" dirty="0" smtClean="0"/>
              <a:t>覺</a:t>
            </a:r>
            <a:r>
              <a:rPr lang="zh-TW" altLang="en-US" sz="1200" b="0" dirty="0" smtClean="0"/>
              <a:t>─甜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味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／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從</a:t>
            </a:r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彩虹糖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聯想到</a:t>
            </a:r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甜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味道</a:t>
            </a:r>
            <a:endParaRPr lang="en-US" altLang="zh-TW" sz="1200" b="0" dirty="0" smtClean="0"/>
          </a:p>
          <a:p>
            <a:r>
              <a:rPr lang="en-US" altLang="zh-TW" sz="1200" b="0" dirty="0" smtClean="0"/>
              <a:t>‧</a:t>
            </a:r>
            <a:r>
              <a:rPr lang="zh-TW" altLang="zh-TW" sz="1200" b="0" dirty="0" smtClean="0"/>
              <a:t>觸</a:t>
            </a:r>
            <a:r>
              <a:rPr lang="zh-TW" altLang="en-US" sz="1200" b="0" dirty="0" smtClean="0"/>
              <a:t>覺─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觸摸不到極速掃動的激光／喜歡觸碰／想留住美麗璀燦的燈飾</a:t>
            </a:r>
            <a:endParaRPr lang="zh-TW" altLang="en-US" b="0" dirty="0" smtClean="0"/>
          </a:p>
          <a:p>
            <a:endParaRPr lang="zh-TW" altLang="en-US" b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CAF672-7CDD-4203-90AB-A70707E25462}" type="slidenum">
              <a:rPr lang="zh-TW" altLang="en-US" smtClean="0"/>
              <a:pPr/>
              <a:t>8</a:t>
            </a:fld>
            <a:endParaRPr lang="zh-TW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zh-TW" sz="1200" b="1" dirty="0" smtClean="0"/>
              <a:t>小朋友，你</a:t>
            </a:r>
            <a:r>
              <a:rPr lang="zh-TW" altLang="en-US" sz="1200" b="1" dirty="0" smtClean="0"/>
              <a:t>知道這是甚麼嗎？</a:t>
            </a:r>
            <a:endParaRPr lang="en-US" altLang="zh-TW" sz="12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 smtClean="0"/>
              <a:t>‧</a:t>
            </a:r>
            <a:r>
              <a:rPr lang="zh-TW" altLang="en-US" sz="1200" dirty="0" smtClean="0"/>
              <a:t>銀河（</a:t>
            </a:r>
            <a:r>
              <a:rPr lang="zh-TW" altLang="en-US" dirty="0" smtClean="0"/>
              <a:t>像一條流淌在天上閃閃發光的河流）</a:t>
            </a:r>
            <a:endParaRPr lang="en-US" altLang="zh-TW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/>
              <a:t>在香港容易看見這樣的星空嗎？</a:t>
            </a:r>
            <a:endParaRPr lang="zh-TW" altLang="zh-TW" sz="12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 smtClean="0"/>
              <a:t>‧</a:t>
            </a:r>
            <a:r>
              <a:rPr lang="zh-TW" altLang="en-US" sz="1200" dirty="0" smtClean="0"/>
              <a:t>不容易</a:t>
            </a:r>
            <a:endParaRPr lang="zh-TW" altLang="zh-TW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zh-TW" sz="1200" b="1" dirty="0" smtClean="0"/>
              <a:t>你們在看香港維港夜景的同時，能看見銀河</a:t>
            </a:r>
            <a:r>
              <a:rPr lang="zh-TW" altLang="en-US" sz="1200" b="1" dirty="0" smtClean="0"/>
              <a:t>和星空</a:t>
            </a:r>
            <a:r>
              <a:rPr lang="zh-TW" altLang="zh-TW" sz="1200" b="1" dirty="0" smtClean="0"/>
              <a:t>嗎？為</a:t>
            </a:r>
            <a:r>
              <a:rPr lang="zh-TW" altLang="en-US" sz="1200" b="1" dirty="0" smtClean="0"/>
              <a:t>甚</a:t>
            </a:r>
            <a:r>
              <a:rPr lang="zh-TW" altLang="zh-TW" sz="1200" b="1" dirty="0" smtClean="0"/>
              <a:t>麼</a:t>
            </a:r>
            <a:r>
              <a:rPr lang="zh-TW" altLang="en-US" sz="1200" b="1" dirty="0" smtClean="0"/>
              <a:t>？</a:t>
            </a:r>
            <a:endParaRPr kumimoji="0" lang="zh-TW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  <a:p>
            <a:r>
              <a:rPr lang="en-US" altLang="zh-TW" dirty="0" smtClean="0"/>
              <a:t>‧</a:t>
            </a:r>
            <a:r>
              <a:rPr lang="zh-TW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不能，因為陸地的光太光了，令天空上也很光，在光亮的天空不能看見星星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68D1F-0B83-400E-92F1-18EB9A18B4FE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AD4D56-03D4-4310-98BA-0F184AD69409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0393-D1BB-4F0F-A39B-659BF0AE1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B60697-D788-4E9E-B332-D8D0D3F983A3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AA742-4C83-4C20-8ACB-439B89F5E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BD7BBE-5968-4E98-867F-F0E9FE7BEA95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A8699-6722-4855-B86A-8EEA659CB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488B85-699C-41D0-B60C-D9C2754D983D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0393-D1BB-4F0F-A39B-659BF0AE1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23408B-EF3C-48EF-A3B2-336CA141099F}" type="datetime1">
              <a:rPr lang="zh-CN" altLang="en-US" smtClean="0"/>
              <a:pPr/>
              <a:t>2013-3-13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1FE2-62D3-4F41-BD4B-5032225A08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08264-0326-485B-9239-8910F90DF593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E5AFB-F265-4E32-A330-C67A580C7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D99736-E3D6-4C94-97D6-3CD78FC68021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E73B3-5620-4F71-807B-9263B7ED9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311CC2-578F-44D1-B5DC-E3CAB7B0C537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D9C1-7CB0-42B7-BE0B-538179EA41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C12E7-D316-49C4-9095-CF057E7A3E3F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B49DB-4237-4282-8CF4-39F02CCD68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274C77-7C47-4C68-BE0C-37CFDC7AB3F3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8C081-754B-47B5-B9EA-F2E2679F3F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83D77D-7425-496C-9674-E1D28B6B25F6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89950-BC95-4846-AE21-F7805106F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13742A-A65E-4C52-ACF6-2009F2751E5F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61C43-A06B-4484-891D-C840A4DBBD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AFB855-F945-44EB-AF3E-6D7B478E08D5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3E7E3-E4DA-470E-8B1F-BD40BD4CD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C9A920-808E-4C81-8A7D-630CF9ADAFB8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AA742-4C83-4C20-8ACB-439B89F5E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619104-ECB2-4FCE-A2F8-7AEB08ADA5D4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A8699-6722-4855-B86A-8EEA659CB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755BB0-0BA0-4A1B-9A80-FF039E1E918D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E5AFB-F265-4E32-A330-C67A580C7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225C0-0321-46B5-843E-982868BF3446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E73B3-5620-4F71-807B-9263B7ED9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54689C-EDA3-4E26-BFED-DBCD1DB45748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D9C1-7CB0-42B7-BE0B-538179EA41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C83A6-EFC0-484A-BD00-9DB1111D15BC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B49DB-4237-4282-8CF4-39F02CCD68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25090F-628D-4790-A283-CFCBF80BF790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8C081-754B-47B5-B9EA-F2E2679F3F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F7C8B9-5EEB-41E5-9DF1-2EA443507375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89950-BC95-4846-AE21-F7805106F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2F510-076D-4A36-B43B-55C453AA459C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3E7E3-E4DA-470E-8B1F-BD40BD4CD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chemeClr val="accent2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 rot="-321349">
            <a:off x="323850" y="5157788"/>
            <a:ext cx="1511300" cy="915987"/>
            <a:chOff x="0" y="0"/>
            <a:chExt cx="952" cy="577"/>
          </a:xfrm>
        </p:grpSpPr>
        <p:grpSp>
          <p:nvGrpSpPr>
            <p:cNvPr id="614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48" name="Cloud"/>
              <p:cNvSpPr>
                <a:spLocks noChangeAspect="1" noEditPoints="1"/>
              </p:cNvSpPr>
              <p:nvPr userDrawn="1"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49" name="Arc 10"/>
              <p:cNvSpPr>
                <a:spLocks/>
              </p:cNvSpPr>
              <p:nvPr userDrawn="1"/>
            </p:nvSpPr>
            <p:spPr bwMode="auto">
              <a:xfrm rot="6987045">
                <a:off x="365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0" name="Oval 11"/>
              <p:cNvSpPr>
                <a:spLocks noChangeArrowheads="1"/>
              </p:cNvSpPr>
              <p:nvPr userDrawn="1"/>
            </p:nvSpPr>
            <p:spPr bwMode="auto">
              <a:xfrm>
                <a:off x="315" y="225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1" name="Oval 12"/>
              <p:cNvSpPr>
                <a:spLocks noChangeArrowheads="1"/>
              </p:cNvSpPr>
              <p:nvPr userDrawn="1"/>
            </p:nvSpPr>
            <p:spPr bwMode="auto">
              <a:xfrm>
                <a:off x="679" y="182"/>
                <a:ext cx="46" cy="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52" name="Oval 13"/>
            <p:cNvSpPr>
              <a:spLocks noChangeArrowheads="1"/>
            </p:cNvSpPr>
            <p:nvPr userDrawn="1"/>
          </p:nvSpPr>
          <p:spPr bwMode="auto">
            <a:xfrm>
              <a:off x="181" y="272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53" name="Oval 14"/>
            <p:cNvSpPr>
              <a:spLocks noChangeArrowheads="1"/>
            </p:cNvSpPr>
            <p:nvPr userDrawn="1"/>
          </p:nvSpPr>
          <p:spPr bwMode="auto">
            <a:xfrm>
              <a:off x="589" y="226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54" name="Group 10"/>
          <p:cNvGrpSpPr>
            <a:grpSpLocks/>
          </p:cNvGrpSpPr>
          <p:nvPr/>
        </p:nvGrpSpPr>
        <p:grpSpPr bwMode="auto">
          <a:xfrm rot="-1001168">
            <a:off x="2484438" y="5589588"/>
            <a:ext cx="1008062" cy="627062"/>
            <a:chOff x="0" y="0"/>
            <a:chExt cx="725" cy="441"/>
          </a:xfrm>
        </p:grpSpPr>
        <p:grpSp>
          <p:nvGrpSpPr>
            <p:cNvPr id="6155" name="Group 11"/>
            <p:cNvGrpSpPr>
              <a:grpSpLocks/>
            </p:cNvGrpSpPr>
            <p:nvPr userDrawn="1"/>
          </p:nvGrpSpPr>
          <p:grpSpPr bwMode="auto">
            <a:xfrm rot="475818">
              <a:off x="0" y="0"/>
              <a:ext cx="725" cy="441"/>
              <a:chOff x="0" y="0"/>
              <a:chExt cx="1043" cy="623"/>
            </a:xfrm>
          </p:grpSpPr>
          <p:sp>
            <p:nvSpPr>
              <p:cNvPr id="6156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57" name="Arc 18"/>
              <p:cNvSpPr>
                <a:spLocks/>
              </p:cNvSpPr>
              <p:nvPr/>
            </p:nvSpPr>
            <p:spPr bwMode="auto">
              <a:xfrm rot="6987045">
                <a:off x="367" y="172"/>
                <a:ext cx="408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8" name="Oval 19"/>
              <p:cNvSpPr>
                <a:spLocks noChangeArrowheads="1"/>
              </p:cNvSpPr>
              <p:nvPr/>
            </p:nvSpPr>
            <p:spPr bwMode="auto">
              <a:xfrm>
                <a:off x="317" y="227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9" name="Oval 20"/>
              <p:cNvSpPr>
                <a:spLocks noChangeArrowheads="1"/>
              </p:cNvSpPr>
              <p:nvPr/>
            </p:nvSpPr>
            <p:spPr bwMode="auto">
              <a:xfrm>
                <a:off x="678" y="181"/>
                <a:ext cx="46" cy="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60" name="Oval 21"/>
            <p:cNvSpPr>
              <a:spLocks noChangeArrowheads="1"/>
            </p:cNvSpPr>
            <p:nvPr userDrawn="1"/>
          </p:nvSpPr>
          <p:spPr bwMode="auto">
            <a:xfrm rot="475818">
              <a:off x="138" y="186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61" name="Oval 22"/>
            <p:cNvSpPr>
              <a:spLocks noChangeArrowheads="1"/>
            </p:cNvSpPr>
            <p:nvPr userDrawn="1"/>
          </p:nvSpPr>
          <p:spPr bwMode="auto">
            <a:xfrm rot="475818">
              <a:off x="449" y="193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4932363" y="5949950"/>
            <a:ext cx="719137" cy="411163"/>
            <a:chOff x="0" y="0"/>
            <a:chExt cx="636" cy="350"/>
          </a:xfrm>
        </p:grpSpPr>
        <p:grpSp>
          <p:nvGrpSpPr>
            <p:cNvPr id="6163" name="Group 19"/>
            <p:cNvGrpSpPr>
              <a:grpSpLocks/>
            </p:cNvGrpSpPr>
            <p:nvPr userDrawn="1"/>
          </p:nvGrpSpPr>
          <p:grpSpPr bwMode="auto">
            <a:xfrm>
              <a:off x="0" y="0"/>
              <a:ext cx="636" cy="350"/>
              <a:chOff x="0" y="0"/>
              <a:chExt cx="636" cy="350"/>
            </a:xfrm>
          </p:grpSpPr>
          <p:grpSp>
            <p:nvGrpSpPr>
              <p:cNvPr id="6164" name="Group 2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636" cy="350"/>
                <a:chOff x="0" y="0"/>
                <a:chExt cx="1043" cy="623"/>
              </a:xfrm>
            </p:grpSpPr>
            <p:sp>
              <p:nvSpPr>
                <p:cNvPr id="6165" name="Cloud"/>
                <p:cNvSpPr>
                  <a:spLocks noChangeAspect="1" noEditPoints="1"/>
                </p:cNvSpPr>
                <p:nvPr/>
              </p:nvSpPr>
              <p:spPr bwMode="auto">
                <a:xfrm>
                  <a:off x="0" y="0"/>
                  <a:ext cx="1043" cy="623"/>
                </a:xfrm>
                <a:custGeom>
                  <a:avLst/>
                  <a:gdLst>
                    <a:gd name="T0" fmla="*/ 2982 w 21600"/>
                    <a:gd name="T1" fmla="*/ 3259 h 21600"/>
                    <a:gd name="T2" fmla="*/ 17085 w 21600"/>
                    <a:gd name="T3" fmla="*/ 17335 h 21600"/>
                  </a:gdLst>
                  <a:ahLst/>
                  <a:cxnLst>
                    <a:cxn ang="0">
                      <a:pos x="1949" y="7180"/>
                    </a:cxn>
                    <a:cxn ang="0">
                      <a:pos x="0" y="10137"/>
                    </a:cxn>
                    <a:cxn ang="0">
                      <a:pos x="1074" y="12702"/>
                    </a:cxn>
                    <a:cxn ang="0">
                      <a:pos x="1063" y="12668"/>
                    </a:cxn>
                    <a:cxn ang="0">
                      <a:pos x="475" y="14690"/>
                    </a:cxn>
                    <a:cxn ang="0">
                      <a:pos x="2655" y="17650"/>
                    </a:cxn>
                    <a:cxn ang="0">
                      <a:pos x="2909" y="17629"/>
                    </a:cxn>
                    <a:cxn ang="0">
                      <a:pos x="2897" y="17649"/>
                    </a:cxn>
                    <a:cxn ang="0">
                      <a:pos x="6247" y="20300"/>
                    </a:cxn>
                    <a:cxn ang="0">
                      <a:pos x="8235" y="19546"/>
                    </a:cxn>
                    <a:cxn ang="0">
                      <a:pos x="8229" y="19550"/>
                    </a:cxn>
                    <a:cxn ang="0">
                      <a:pos x="11036" y="21597"/>
                    </a:cxn>
                    <a:cxn ang="0">
                      <a:pos x="14267" y="18324"/>
                    </a:cxn>
                    <a:cxn ang="0">
                      <a:pos x="14270" y="18350"/>
                    </a:cxn>
                    <a:cxn ang="0">
                      <a:pos x="15802" y="18947"/>
                    </a:cxn>
                    <a:cxn ang="0">
                      <a:pos x="18694" y="15045"/>
                    </a:cxn>
                    <a:cxn ang="0">
                      <a:pos x="18689" y="15035"/>
                    </a:cxn>
                    <a:cxn ang="0">
                      <a:pos x="21597" y="10472"/>
                    </a:cxn>
                    <a:cxn ang="0">
                      <a:pos x="20896" y="7663"/>
                    </a:cxn>
                    <a:cxn ang="0">
                      <a:pos x="20889" y="7661"/>
                    </a:cxn>
                    <a:cxn ang="0">
                      <a:pos x="21105" y="6228"/>
                    </a:cxn>
                    <a:cxn ang="0">
                      <a:pos x="19139" y="2719"/>
                    </a:cxn>
                    <a:cxn ang="0">
                      <a:pos x="19148" y="2712"/>
                    </a:cxn>
                    <a:cxn ang="0">
                      <a:pos x="16758" y="0"/>
                    </a:cxn>
                    <a:cxn ang="0">
                      <a:pos x="14905" y="1165"/>
                    </a:cxn>
                    <a:cxn ang="0">
                      <a:pos x="14909" y="1170"/>
                    </a:cxn>
                    <a:cxn ang="0">
                      <a:pos x="13174" y="0"/>
                    </a:cxn>
                    <a:cxn ang="0">
                      <a:pos x="11221" y="1645"/>
                    </a:cxn>
                    <a:cxn ang="0">
                      <a:pos x="11229" y="1694"/>
                    </a:cxn>
                    <a:cxn ang="0">
                      <a:pos x="9358" y="650"/>
                    </a:cxn>
                    <a:cxn ang="0">
                      <a:pos x="7003" y="2578"/>
                    </a:cxn>
                    <a:cxn ang="0">
                      <a:pos x="6995" y="2602"/>
                    </a:cxn>
                    <a:cxn ang="0">
                      <a:pos x="5288" y="1972"/>
                    </a:cxn>
                    <a:cxn ang="0">
                      <a:pos x="1912" y="6567"/>
                    </a:cxn>
                    <a:cxn ang="0">
                      <a:pos x="1942" y="7186"/>
                    </a:cxn>
                    <a:cxn ang="0">
                      <a:pos x="1074" y="12702"/>
                    </a:cxn>
                    <a:cxn ang="0">
                      <a:pos x="2172" y="13110"/>
                    </a:cxn>
                    <a:cxn ang="0">
                      <a:pos x="2341" y="13101"/>
                    </a:cxn>
                    <a:cxn ang="0">
                      <a:pos x="2909" y="17629"/>
                    </a:cxn>
                    <a:cxn ang="0">
                      <a:pos x="3463" y="17439"/>
                    </a:cxn>
                    <a:cxn ang="0">
                      <a:pos x="7895" y="18680"/>
                    </a:cxn>
                    <a:cxn ang="0">
                      <a:pos x="8229" y="19550"/>
                    </a:cxn>
                    <a:cxn ang="0">
                      <a:pos x="14267" y="18324"/>
                    </a:cxn>
                    <a:cxn ang="0">
                      <a:pos x="14400" y="17370"/>
                    </a:cxn>
                    <a:cxn ang="0">
                      <a:pos x="18694" y="15045"/>
                    </a:cxn>
                    <a:cxn ang="0">
                      <a:pos x="18695" y="15013"/>
                    </a:cxn>
                    <a:cxn ang="0">
                      <a:pos x="17069" y="11477"/>
                    </a:cxn>
                    <a:cxn ang="0">
                      <a:pos x="20165" y="8999"/>
                    </a:cxn>
                    <a:cxn ang="0">
                      <a:pos x="20889" y="7661"/>
                    </a:cxn>
                    <a:cxn ang="0">
                      <a:pos x="19186" y="3344"/>
                    </a:cxn>
                    <a:cxn ang="0">
                      <a:pos x="19187" y="3297"/>
                    </a:cxn>
                    <a:cxn ang="0">
                      <a:pos x="19148" y="2712"/>
                    </a:cxn>
                    <a:cxn ang="0">
                      <a:pos x="14905" y="1165"/>
                    </a:cxn>
                    <a:cxn ang="0">
                      <a:pos x="14535" y="1971"/>
                    </a:cxn>
                    <a:cxn ang="0">
                      <a:pos x="11221" y="1645"/>
                    </a:cxn>
                    <a:cxn ang="0">
                      <a:pos x="11041" y="2340"/>
                    </a:cxn>
                    <a:cxn ang="0">
                      <a:pos x="7645" y="3276"/>
                    </a:cxn>
                    <a:cxn ang="0">
                      <a:pos x="6995" y="2602"/>
                    </a:cxn>
                    <a:cxn ang="0">
                      <a:pos x="1942" y="7186"/>
                    </a:cxn>
                    <a:cxn ang="0">
                      <a:pos x="2056" y="7895"/>
                    </a:cxn>
                  </a:cxnLst>
                  <a:rect l="T0" t="T1" r="T2" b="T3"/>
                  <a:pathLst>
                    <a:path w="21600" h="21600" extrusionOk="0">
                      <a:moveTo>
                        <a:pt x="1949" y="7180"/>
                      </a:moveTo>
                      <a:cubicBezTo>
                        <a:pt x="841" y="7336"/>
                        <a:pt x="0" y="8613"/>
                        <a:pt x="0" y="10137"/>
                      </a:cubicBezTo>
                      <a:cubicBezTo>
                        <a:pt x="-1" y="11192"/>
                        <a:pt x="409" y="12169"/>
                        <a:pt x="1074" y="12702"/>
                      </a:cubicBezTo>
                      <a:lnTo>
                        <a:pt x="1063" y="12668"/>
                      </a:lnTo>
                      <a:cubicBezTo>
                        <a:pt x="685" y="13217"/>
                        <a:pt x="475" y="13940"/>
                        <a:pt x="475" y="14690"/>
                      </a:cubicBezTo>
                      <a:cubicBezTo>
                        <a:pt x="475" y="16325"/>
                        <a:pt x="1451" y="17650"/>
                        <a:pt x="2655" y="17650"/>
                      </a:cubicBezTo>
                      <a:cubicBezTo>
                        <a:pt x="2739" y="17650"/>
                        <a:pt x="2824" y="17643"/>
                        <a:pt x="2909" y="17629"/>
                      </a:cubicBezTo>
                      <a:lnTo>
                        <a:pt x="2897" y="17649"/>
                      </a:lnTo>
                      <a:cubicBezTo>
                        <a:pt x="3585" y="19288"/>
                        <a:pt x="4863" y="20300"/>
                        <a:pt x="6247" y="20300"/>
                      </a:cubicBezTo>
                      <a:cubicBezTo>
                        <a:pt x="6947" y="20299"/>
                        <a:pt x="7635" y="20039"/>
                        <a:pt x="8235" y="19546"/>
                      </a:cubicBezTo>
                      <a:lnTo>
                        <a:pt x="8229" y="19550"/>
                      </a:lnTo>
                      <a:cubicBezTo>
                        <a:pt x="8855" y="20829"/>
                        <a:pt x="9908" y="21597"/>
                        <a:pt x="11036" y="21597"/>
                      </a:cubicBezTo>
                      <a:cubicBezTo>
                        <a:pt x="12523" y="21596"/>
                        <a:pt x="13836" y="20267"/>
                        <a:pt x="14267" y="18324"/>
                      </a:cubicBezTo>
                      <a:lnTo>
                        <a:pt x="14270" y="18350"/>
                      </a:lnTo>
                      <a:cubicBezTo>
                        <a:pt x="14730" y="18740"/>
                        <a:pt x="15260" y="18947"/>
                        <a:pt x="15802" y="18947"/>
                      </a:cubicBezTo>
                      <a:cubicBezTo>
                        <a:pt x="17390" y="18946"/>
                        <a:pt x="18682" y="17205"/>
                        <a:pt x="18694" y="15045"/>
                      </a:cubicBezTo>
                      <a:lnTo>
                        <a:pt x="18689" y="15035"/>
                      </a:lnTo>
                      <a:cubicBezTo>
                        <a:pt x="20357" y="14710"/>
                        <a:pt x="21597" y="12765"/>
                        <a:pt x="21597" y="10472"/>
                      </a:cubicBezTo>
                      <a:cubicBezTo>
                        <a:pt x="21597" y="9456"/>
                        <a:pt x="21350" y="8469"/>
                        <a:pt x="20896" y="7663"/>
                      </a:cubicBezTo>
                      <a:lnTo>
                        <a:pt x="20889" y="7661"/>
                      </a:lnTo>
                      <a:cubicBezTo>
                        <a:pt x="21031" y="7208"/>
                        <a:pt x="21105" y="6721"/>
                        <a:pt x="21105" y="6228"/>
                      </a:cubicBezTo>
                      <a:cubicBezTo>
                        <a:pt x="21105" y="4588"/>
                        <a:pt x="20299" y="3150"/>
                        <a:pt x="19139" y="2719"/>
                      </a:cubicBezTo>
                      <a:lnTo>
                        <a:pt x="19148" y="2712"/>
                      </a:lnTo>
                      <a:cubicBezTo>
                        <a:pt x="18940" y="1142"/>
                        <a:pt x="17933" y="0"/>
                        <a:pt x="16758" y="0"/>
                      </a:cubicBezTo>
                      <a:cubicBezTo>
                        <a:pt x="16044" y="-1"/>
                        <a:pt x="15367" y="426"/>
                        <a:pt x="14905" y="1165"/>
                      </a:cubicBezTo>
                      <a:lnTo>
                        <a:pt x="14909" y="1170"/>
                      </a:lnTo>
                      <a:cubicBezTo>
                        <a:pt x="14497" y="432"/>
                        <a:pt x="13855" y="0"/>
                        <a:pt x="13174" y="0"/>
                      </a:cubicBezTo>
                      <a:cubicBezTo>
                        <a:pt x="12347" y="-1"/>
                        <a:pt x="11590" y="637"/>
                        <a:pt x="11221" y="1645"/>
                      </a:cubicBezTo>
                      <a:lnTo>
                        <a:pt x="11229" y="1694"/>
                      </a:lnTo>
                      <a:cubicBezTo>
                        <a:pt x="10730" y="1024"/>
                        <a:pt x="10058" y="650"/>
                        <a:pt x="9358" y="650"/>
                      </a:cubicBezTo>
                      <a:cubicBezTo>
                        <a:pt x="8372" y="649"/>
                        <a:pt x="7466" y="1391"/>
                        <a:pt x="7003" y="2578"/>
                      </a:cubicBezTo>
                      <a:lnTo>
                        <a:pt x="6995" y="2602"/>
                      </a:lnTo>
                      <a:cubicBezTo>
                        <a:pt x="6477" y="2189"/>
                        <a:pt x="5888" y="1972"/>
                        <a:pt x="5288" y="1972"/>
                      </a:cubicBezTo>
                      <a:cubicBezTo>
                        <a:pt x="3423" y="1972"/>
                        <a:pt x="1912" y="4029"/>
                        <a:pt x="1912" y="6567"/>
                      </a:cubicBezTo>
                      <a:cubicBezTo>
                        <a:pt x="1911" y="6774"/>
                        <a:pt x="1922" y="6981"/>
                        <a:pt x="1942" y="7186"/>
                      </a:cubicBezTo>
                      <a:close/>
                    </a:path>
                    <a:path w="21600" h="21600" fill="none" extrusionOk="0">
                      <a:moveTo>
                        <a:pt x="1074" y="12702"/>
                      </a:moveTo>
                      <a:cubicBezTo>
                        <a:pt x="1407" y="12969"/>
                        <a:pt x="1786" y="13110"/>
                        <a:pt x="2172" y="13110"/>
                      </a:cubicBezTo>
                      <a:cubicBezTo>
                        <a:pt x="2228" y="13109"/>
                        <a:pt x="2285" y="13107"/>
                        <a:pt x="2341" y="13101"/>
                      </a:cubicBezTo>
                    </a:path>
                    <a:path w="21600" h="21600" fill="none" extrusionOk="0">
                      <a:moveTo>
                        <a:pt x="2909" y="17629"/>
                      </a:moveTo>
                      <a:cubicBezTo>
                        <a:pt x="3099" y="17599"/>
                        <a:pt x="3285" y="17535"/>
                        <a:pt x="3463" y="17439"/>
                      </a:cubicBezTo>
                    </a:path>
                    <a:path w="21600" h="21600" fill="none" extrusionOk="0">
                      <a:moveTo>
                        <a:pt x="7895" y="18680"/>
                      </a:moveTo>
                      <a:cubicBezTo>
                        <a:pt x="7983" y="18985"/>
                        <a:pt x="8095" y="19277"/>
                        <a:pt x="8229" y="19550"/>
                      </a:cubicBezTo>
                    </a:path>
                    <a:path w="21600" h="21600" fill="none" extrusionOk="0">
                      <a:moveTo>
                        <a:pt x="14267" y="18324"/>
                      </a:moveTo>
                      <a:cubicBezTo>
                        <a:pt x="14336" y="18013"/>
                        <a:pt x="14380" y="17693"/>
                        <a:pt x="14400" y="17370"/>
                      </a:cubicBezTo>
                    </a:path>
                    <a:path w="21600" h="21600" fill="none" extrusionOk="0">
                      <a:moveTo>
                        <a:pt x="18694" y="15045"/>
                      </a:moveTo>
                      <a:cubicBezTo>
                        <a:pt x="18694" y="15034"/>
                        <a:pt x="18695" y="15024"/>
                        <a:pt x="18695" y="15013"/>
                      </a:cubicBezTo>
                      <a:cubicBezTo>
                        <a:pt x="18695" y="13508"/>
                        <a:pt x="18063" y="12136"/>
                        <a:pt x="17069" y="11477"/>
                      </a:cubicBezTo>
                    </a:path>
                    <a:path w="21600" h="21600" fill="none" extrusionOk="0">
                      <a:moveTo>
                        <a:pt x="20165" y="8999"/>
                      </a:moveTo>
                      <a:cubicBezTo>
                        <a:pt x="20479" y="8635"/>
                        <a:pt x="20726" y="8177"/>
                        <a:pt x="20889" y="7661"/>
                      </a:cubicBezTo>
                    </a:path>
                    <a:path w="21600" h="21600" fill="none" extrusionOk="0">
                      <a:moveTo>
                        <a:pt x="19186" y="3344"/>
                      </a:moveTo>
                      <a:cubicBezTo>
                        <a:pt x="19186" y="3328"/>
                        <a:pt x="19187" y="3313"/>
                        <a:pt x="19187" y="3297"/>
                      </a:cubicBezTo>
                      <a:cubicBezTo>
                        <a:pt x="19187" y="3101"/>
                        <a:pt x="19174" y="2905"/>
                        <a:pt x="19148" y="2712"/>
                      </a:cubicBezTo>
                    </a:path>
                    <a:path w="21600" h="21600" fill="none" extrusionOk="0">
                      <a:moveTo>
                        <a:pt x="14905" y="1165"/>
                      </a:moveTo>
                      <a:cubicBezTo>
                        <a:pt x="14754" y="1408"/>
                        <a:pt x="14629" y="1679"/>
                        <a:pt x="14535" y="1971"/>
                      </a:cubicBezTo>
                    </a:path>
                    <a:path w="21600" h="21600" fill="none" extrusionOk="0">
                      <a:moveTo>
                        <a:pt x="11221" y="1645"/>
                      </a:moveTo>
                      <a:cubicBezTo>
                        <a:pt x="11140" y="1866"/>
                        <a:pt x="11080" y="2099"/>
                        <a:pt x="11041" y="2340"/>
                      </a:cubicBezTo>
                    </a:path>
                    <a:path w="21600" h="21600" fill="none" extrusionOk="0">
                      <a:moveTo>
                        <a:pt x="7645" y="3276"/>
                      </a:moveTo>
                      <a:cubicBezTo>
                        <a:pt x="7449" y="3016"/>
                        <a:pt x="7231" y="2790"/>
                        <a:pt x="6995" y="2602"/>
                      </a:cubicBezTo>
                    </a:path>
                    <a:path w="21600" h="21600" fill="none" extrusionOk="0">
                      <a:moveTo>
                        <a:pt x="1942" y="7186"/>
                      </a:moveTo>
                      <a:cubicBezTo>
                        <a:pt x="1966" y="7426"/>
                        <a:pt x="2004" y="7663"/>
                        <a:pt x="2056" y="7895"/>
                      </a:cubicBezTo>
                    </a:path>
                  </a:pathLst>
                </a:custGeom>
                <a:solidFill>
                  <a:schemeClr val="accent1">
                    <a:alpha val="79999"/>
                  </a:schemeClr>
                </a:solidFill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80322" dir="1106097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6166" name="Arc 26"/>
                <p:cNvSpPr>
                  <a:spLocks/>
                </p:cNvSpPr>
                <p:nvPr/>
              </p:nvSpPr>
              <p:spPr bwMode="auto">
                <a:xfrm rot="6987045">
                  <a:off x="366" y="173"/>
                  <a:ext cx="409" cy="239"/>
                </a:xfrm>
                <a:custGeom>
                  <a:avLst/>
                  <a:gdLst>
                    <a:gd name="T0" fmla="*/ 0 w 21600"/>
                    <a:gd name="T1" fmla="*/ 0 h 19035"/>
                    <a:gd name="T2" fmla="*/ 21600 w 21600"/>
                    <a:gd name="T3" fmla="*/ 19035 h 19035"/>
                  </a:gdLst>
                  <a:ahLst/>
                  <a:cxnLst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0" y="19035"/>
                    </a:cxn>
                  </a:cxnLst>
                  <a:rect l="T0" t="T1" r="T2" b="T3"/>
                  <a:pathLst>
                    <a:path w="21600" h="19035" fill="none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</a:path>
                    <a:path w="21600" h="19035" stroke="0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  <a:lnTo>
                        <a:pt x="0" y="19035"/>
                      </a:lnTo>
                      <a:close/>
                    </a:path>
                  </a:pathLst>
                </a:custGeom>
                <a:noFill/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6167" name="Oval 27"/>
                <p:cNvSpPr>
                  <a:spLocks noChangeArrowheads="1"/>
                </p:cNvSpPr>
                <p:nvPr/>
              </p:nvSpPr>
              <p:spPr bwMode="auto">
                <a:xfrm>
                  <a:off x="318" y="226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  <p:sp>
              <p:nvSpPr>
                <p:cNvPr id="6168" name="Oval 28"/>
                <p:cNvSpPr>
                  <a:spLocks noChangeArrowheads="1"/>
                </p:cNvSpPr>
                <p:nvPr/>
              </p:nvSpPr>
              <p:spPr bwMode="auto">
                <a:xfrm>
                  <a:off x="679" y="183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</p:grpSp>
          <p:sp>
            <p:nvSpPr>
              <p:cNvPr id="6169" name="Oval 29"/>
              <p:cNvSpPr>
                <a:spLocks noChangeArrowheads="1"/>
              </p:cNvSpPr>
              <p:nvPr userDrawn="1"/>
            </p:nvSpPr>
            <p:spPr bwMode="auto">
              <a:xfrm>
                <a:off x="121" y="165"/>
                <a:ext cx="122" cy="27"/>
              </a:xfrm>
              <a:prstGeom prst="ellipse">
                <a:avLst/>
              </a:prstGeom>
              <a:solidFill>
                <a:srgbClr val="0000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0" name="Oval 30"/>
            <p:cNvSpPr>
              <a:spLocks noChangeArrowheads="1"/>
            </p:cNvSpPr>
            <p:nvPr userDrawn="1"/>
          </p:nvSpPr>
          <p:spPr bwMode="auto">
            <a:xfrm>
              <a:off x="393" y="136"/>
              <a:ext cx="122" cy="27"/>
            </a:xfrm>
            <a:prstGeom prst="ellipse">
              <a:avLst/>
            </a:pr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171" name="Group 27"/>
          <p:cNvGrpSpPr>
            <a:grpSpLocks/>
          </p:cNvGrpSpPr>
          <p:nvPr/>
        </p:nvGrpSpPr>
        <p:grpSpPr bwMode="auto">
          <a:xfrm rot="339896">
            <a:off x="6804025" y="5445125"/>
            <a:ext cx="1223963" cy="771525"/>
            <a:chOff x="0" y="0"/>
            <a:chExt cx="952" cy="577"/>
          </a:xfrm>
        </p:grpSpPr>
        <p:grpSp>
          <p:nvGrpSpPr>
            <p:cNvPr id="6172" name="Group 28"/>
            <p:cNvGrpSpPr>
              <a:grpSpLocks/>
            </p:cNvGrpSpPr>
            <p:nvPr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73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74" name="Arc 34"/>
              <p:cNvSpPr>
                <a:spLocks/>
              </p:cNvSpPr>
              <p:nvPr/>
            </p:nvSpPr>
            <p:spPr bwMode="auto">
              <a:xfrm rot="6987045">
                <a:off x="364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75" name="Oval 35"/>
              <p:cNvSpPr>
                <a:spLocks noChangeArrowheads="1"/>
              </p:cNvSpPr>
              <p:nvPr/>
            </p:nvSpPr>
            <p:spPr bwMode="auto">
              <a:xfrm>
                <a:off x="316" y="224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76" name="Oval 36"/>
              <p:cNvSpPr>
                <a:spLocks noChangeArrowheads="1"/>
              </p:cNvSpPr>
              <p:nvPr/>
            </p:nvSpPr>
            <p:spPr bwMode="auto">
              <a:xfrm>
                <a:off x="677" y="180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7" name="Oval 37"/>
            <p:cNvSpPr>
              <a:spLocks noChangeArrowheads="1"/>
            </p:cNvSpPr>
            <p:nvPr/>
          </p:nvSpPr>
          <p:spPr bwMode="auto">
            <a:xfrm>
              <a:off x="181" y="270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78" name="Oval 38"/>
            <p:cNvSpPr>
              <a:spLocks noChangeArrowheads="1"/>
            </p:cNvSpPr>
            <p:nvPr/>
          </p:nvSpPr>
          <p:spPr bwMode="auto">
            <a:xfrm>
              <a:off x="587" y="225"/>
              <a:ext cx="183" cy="44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sp>
        <p:nvSpPr>
          <p:cNvPr id="6179" name="Arc 42"/>
          <p:cNvSpPr>
            <a:spLocks/>
          </p:cNvSpPr>
          <p:nvPr/>
        </p:nvSpPr>
        <p:spPr bwMode="auto">
          <a:xfrm rot="247852" flipV="1">
            <a:off x="3563938" y="5873750"/>
            <a:ext cx="615950" cy="576263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0" name="Arc 43"/>
          <p:cNvSpPr>
            <a:spLocks/>
          </p:cNvSpPr>
          <p:nvPr/>
        </p:nvSpPr>
        <p:spPr bwMode="auto">
          <a:xfrm rot="247852" flipV="1">
            <a:off x="8101013" y="5229225"/>
            <a:ext cx="792162" cy="1149350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1" name="Arc 44"/>
          <p:cNvSpPr>
            <a:spLocks/>
          </p:cNvSpPr>
          <p:nvPr/>
        </p:nvSpPr>
        <p:spPr bwMode="auto">
          <a:xfrm rot="247852" flipV="1">
            <a:off x="3995738" y="5589588"/>
            <a:ext cx="287337" cy="357187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按一下以編輯母片標題樣式</a:t>
            </a:r>
          </a:p>
        </p:txBody>
      </p:sp>
      <p:sp>
        <p:nvSpPr>
          <p:cNvPr id="61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</a:p>
        </p:txBody>
      </p:sp>
      <p:sp>
        <p:nvSpPr>
          <p:cNvPr id="6184" name="日期版面配置區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3350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AE0993-828A-4616-9E46-E908ADB182D0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185" name="頁尾版面配置區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89413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86" name="投影片編號版面配置區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5475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F1CE0E-4237-40C6-933E-3D3CBA0D4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800">
          <a:solidFill>
            <a:srgbClr val="FF00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000">
          <a:solidFill>
            <a:srgbClr val="FF00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chemeClr val="accent2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-321349">
            <a:off x="323850" y="5157788"/>
            <a:ext cx="1511300" cy="915987"/>
            <a:chOff x="0" y="0"/>
            <a:chExt cx="952" cy="577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48" name="Cloud"/>
              <p:cNvSpPr>
                <a:spLocks noChangeAspect="1" noEditPoints="1"/>
              </p:cNvSpPr>
              <p:nvPr userDrawn="1"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49" name="Arc 10"/>
              <p:cNvSpPr>
                <a:spLocks/>
              </p:cNvSpPr>
              <p:nvPr userDrawn="1"/>
            </p:nvSpPr>
            <p:spPr bwMode="auto">
              <a:xfrm rot="6987045">
                <a:off x="365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0" name="Oval 11"/>
              <p:cNvSpPr>
                <a:spLocks noChangeArrowheads="1"/>
              </p:cNvSpPr>
              <p:nvPr userDrawn="1"/>
            </p:nvSpPr>
            <p:spPr bwMode="auto">
              <a:xfrm>
                <a:off x="315" y="225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1" name="Oval 12"/>
              <p:cNvSpPr>
                <a:spLocks noChangeArrowheads="1"/>
              </p:cNvSpPr>
              <p:nvPr userDrawn="1"/>
            </p:nvSpPr>
            <p:spPr bwMode="auto">
              <a:xfrm>
                <a:off x="679" y="182"/>
                <a:ext cx="46" cy="4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52" name="Oval 13"/>
            <p:cNvSpPr>
              <a:spLocks noChangeArrowheads="1"/>
            </p:cNvSpPr>
            <p:nvPr userDrawn="1"/>
          </p:nvSpPr>
          <p:spPr bwMode="auto">
            <a:xfrm>
              <a:off x="181" y="272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53" name="Oval 14"/>
            <p:cNvSpPr>
              <a:spLocks noChangeArrowheads="1"/>
            </p:cNvSpPr>
            <p:nvPr userDrawn="1"/>
          </p:nvSpPr>
          <p:spPr bwMode="auto">
            <a:xfrm>
              <a:off x="589" y="226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 rot="-1001168">
            <a:off x="2484438" y="5589588"/>
            <a:ext cx="1008062" cy="627062"/>
            <a:chOff x="0" y="0"/>
            <a:chExt cx="725" cy="441"/>
          </a:xfrm>
        </p:grpSpPr>
        <p:grpSp>
          <p:nvGrpSpPr>
            <p:cNvPr id="5" name="Group 11"/>
            <p:cNvGrpSpPr>
              <a:grpSpLocks/>
            </p:cNvGrpSpPr>
            <p:nvPr userDrawn="1"/>
          </p:nvGrpSpPr>
          <p:grpSpPr bwMode="auto">
            <a:xfrm rot="475818">
              <a:off x="0" y="0"/>
              <a:ext cx="725" cy="441"/>
              <a:chOff x="0" y="0"/>
              <a:chExt cx="1043" cy="623"/>
            </a:xfrm>
          </p:grpSpPr>
          <p:sp>
            <p:nvSpPr>
              <p:cNvPr id="6156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57" name="Arc 18"/>
              <p:cNvSpPr>
                <a:spLocks/>
              </p:cNvSpPr>
              <p:nvPr/>
            </p:nvSpPr>
            <p:spPr bwMode="auto">
              <a:xfrm rot="6987045">
                <a:off x="367" y="172"/>
                <a:ext cx="408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58" name="Oval 19"/>
              <p:cNvSpPr>
                <a:spLocks noChangeArrowheads="1"/>
              </p:cNvSpPr>
              <p:nvPr/>
            </p:nvSpPr>
            <p:spPr bwMode="auto">
              <a:xfrm>
                <a:off x="317" y="227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59" name="Oval 20"/>
              <p:cNvSpPr>
                <a:spLocks noChangeArrowheads="1"/>
              </p:cNvSpPr>
              <p:nvPr/>
            </p:nvSpPr>
            <p:spPr bwMode="auto">
              <a:xfrm>
                <a:off x="678" y="181"/>
                <a:ext cx="46" cy="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60" name="Oval 21"/>
            <p:cNvSpPr>
              <a:spLocks noChangeArrowheads="1"/>
            </p:cNvSpPr>
            <p:nvPr userDrawn="1"/>
          </p:nvSpPr>
          <p:spPr bwMode="auto">
            <a:xfrm rot="475818">
              <a:off x="138" y="186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61" name="Oval 22"/>
            <p:cNvSpPr>
              <a:spLocks noChangeArrowheads="1"/>
            </p:cNvSpPr>
            <p:nvPr userDrawn="1"/>
          </p:nvSpPr>
          <p:spPr bwMode="auto">
            <a:xfrm rot="475818">
              <a:off x="449" y="193"/>
              <a:ext cx="138" cy="32"/>
            </a:xfrm>
            <a:prstGeom prst="ellipse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932363" y="5949950"/>
            <a:ext cx="719137" cy="411163"/>
            <a:chOff x="0" y="0"/>
            <a:chExt cx="636" cy="350"/>
          </a:xfrm>
        </p:grpSpPr>
        <p:grpSp>
          <p:nvGrpSpPr>
            <p:cNvPr id="7" name="Group 19"/>
            <p:cNvGrpSpPr>
              <a:grpSpLocks/>
            </p:cNvGrpSpPr>
            <p:nvPr userDrawn="1"/>
          </p:nvGrpSpPr>
          <p:grpSpPr bwMode="auto">
            <a:xfrm>
              <a:off x="0" y="0"/>
              <a:ext cx="636" cy="350"/>
              <a:chOff x="0" y="0"/>
              <a:chExt cx="636" cy="350"/>
            </a:xfrm>
          </p:grpSpPr>
          <p:grpSp>
            <p:nvGrpSpPr>
              <p:cNvPr id="8" name="Group 2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636" cy="350"/>
                <a:chOff x="0" y="0"/>
                <a:chExt cx="1043" cy="623"/>
              </a:xfrm>
            </p:grpSpPr>
            <p:sp>
              <p:nvSpPr>
                <p:cNvPr id="6165" name="Cloud"/>
                <p:cNvSpPr>
                  <a:spLocks noChangeAspect="1" noEditPoints="1"/>
                </p:cNvSpPr>
                <p:nvPr/>
              </p:nvSpPr>
              <p:spPr bwMode="auto">
                <a:xfrm>
                  <a:off x="0" y="0"/>
                  <a:ext cx="1043" cy="623"/>
                </a:xfrm>
                <a:custGeom>
                  <a:avLst/>
                  <a:gdLst>
                    <a:gd name="T0" fmla="*/ 2982 w 21600"/>
                    <a:gd name="T1" fmla="*/ 3259 h 21600"/>
                    <a:gd name="T2" fmla="*/ 17085 w 21600"/>
                    <a:gd name="T3" fmla="*/ 17335 h 21600"/>
                  </a:gdLst>
                  <a:ahLst/>
                  <a:cxnLst>
                    <a:cxn ang="0">
                      <a:pos x="1949" y="7180"/>
                    </a:cxn>
                    <a:cxn ang="0">
                      <a:pos x="0" y="10137"/>
                    </a:cxn>
                    <a:cxn ang="0">
                      <a:pos x="1074" y="12702"/>
                    </a:cxn>
                    <a:cxn ang="0">
                      <a:pos x="1063" y="12668"/>
                    </a:cxn>
                    <a:cxn ang="0">
                      <a:pos x="475" y="14690"/>
                    </a:cxn>
                    <a:cxn ang="0">
                      <a:pos x="2655" y="17650"/>
                    </a:cxn>
                    <a:cxn ang="0">
                      <a:pos x="2909" y="17629"/>
                    </a:cxn>
                    <a:cxn ang="0">
                      <a:pos x="2897" y="17649"/>
                    </a:cxn>
                    <a:cxn ang="0">
                      <a:pos x="6247" y="20300"/>
                    </a:cxn>
                    <a:cxn ang="0">
                      <a:pos x="8235" y="19546"/>
                    </a:cxn>
                    <a:cxn ang="0">
                      <a:pos x="8229" y="19550"/>
                    </a:cxn>
                    <a:cxn ang="0">
                      <a:pos x="11036" y="21597"/>
                    </a:cxn>
                    <a:cxn ang="0">
                      <a:pos x="14267" y="18324"/>
                    </a:cxn>
                    <a:cxn ang="0">
                      <a:pos x="14270" y="18350"/>
                    </a:cxn>
                    <a:cxn ang="0">
                      <a:pos x="15802" y="18947"/>
                    </a:cxn>
                    <a:cxn ang="0">
                      <a:pos x="18694" y="15045"/>
                    </a:cxn>
                    <a:cxn ang="0">
                      <a:pos x="18689" y="15035"/>
                    </a:cxn>
                    <a:cxn ang="0">
                      <a:pos x="21597" y="10472"/>
                    </a:cxn>
                    <a:cxn ang="0">
                      <a:pos x="20896" y="7663"/>
                    </a:cxn>
                    <a:cxn ang="0">
                      <a:pos x="20889" y="7661"/>
                    </a:cxn>
                    <a:cxn ang="0">
                      <a:pos x="21105" y="6228"/>
                    </a:cxn>
                    <a:cxn ang="0">
                      <a:pos x="19139" y="2719"/>
                    </a:cxn>
                    <a:cxn ang="0">
                      <a:pos x="19148" y="2712"/>
                    </a:cxn>
                    <a:cxn ang="0">
                      <a:pos x="16758" y="0"/>
                    </a:cxn>
                    <a:cxn ang="0">
                      <a:pos x="14905" y="1165"/>
                    </a:cxn>
                    <a:cxn ang="0">
                      <a:pos x="14909" y="1170"/>
                    </a:cxn>
                    <a:cxn ang="0">
                      <a:pos x="13174" y="0"/>
                    </a:cxn>
                    <a:cxn ang="0">
                      <a:pos x="11221" y="1645"/>
                    </a:cxn>
                    <a:cxn ang="0">
                      <a:pos x="11229" y="1694"/>
                    </a:cxn>
                    <a:cxn ang="0">
                      <a:pos x="9358" y="650"/>
                    </a:cxn>
                    <a:cxn ang="0">
                      <a:pos x="7003" y="2578"/>
                    </a:cxn>
                    <a:cxn ang="0">
                      <a:pos x="6995" y="2602"/>
                    </a:cxn>
                    <a:cxn ang="0">
                      <a:pos x="5288" y="1972"/>
                    </a:cxn>
                    <a:cxn ang="0">
                      <a:pos x="1912" y="6567"/>
                    </a:cxn>
                    <a:cxn ang="0">
                      <a:pos x="1942" y="7186"/>
                    </a:cxn>
                    <a:cxn ang="0">
                      <a:pos x="1074" y="12702"/>
                    </a:cxn>
                    <a:cxn ang="0">
                      <a:pos x="2172" y="13110"/>
                    </a:cxn>
                    <a:cxn ang="0">
                      <a:pos x="2341" y="13101"/>
                    </a:cxn>
                    <a:cxn ang="0">
                      <a:pos x="2909" y="17629"/>
                    </a:cxn>
                    <a:cxn ang="0">
                      <a:pos x="3463" y="17439"/>
                    </a:cxn>
                    <a:cxn ang="0">
                      <a:pos x="7895" y="18680"/>
                    </a:cxn>
                    <a:cxn ang="0">
                      <a:pos x="8229" y="19550"/>
                    </a:cxn>
                    <a:cxn ang="0">
                      <a:pos x="14267" y="18324"/>
                    </a:cxn>
                    <a:cxn ang="0">
                      <a:pos x="14400" y="17370"/>
                    </a:cxn>
                    <a:cxn ang="0">
                      <a:pos x="18694" y="15045"/>
                    </a:cxn>
                    <a:cxn ang="0">
                      <a:pos x="18695" y="15013"/>
                    </a:cxn>
                    <a:cxn ang="0">
                      <a:pos x="17069" y="11477"/>
                    </a:cxn>
                    <a:cxn ang="0">
                      <a:pos x="20165" y="8999"/>
                    </a:cxn>
                    <a:cxn ang="0">
                      <a:pos x="20889" y="7661"/>
                    </a:cxn>
                    <a:cxn ang="0">
                      <a:pos x="19186" y="3344"/>
                    </a:cxn>
                    <a:cxn ang="0">
                      <a:pos x="19187" y="3297"/>
                    </a:cxn>
                    <a:cxn ang="0">
                      <a:pos x="19148" y="2712"/>
                    </a:cxn>
                    <a:cxn ang="0">
                      <a:pos x="14905" y="1165"/>
                    </a:cxn>
                    <a:cxn ang="0">
                      <a:pos x="14535" y="1971"/>
                    </a:cxn>
                    <a:cxn ang="0">
                      <a:pos x="11221" y="1645"/>
                    </a:cxn>
                    <a:cxn ang="0">
                      <a:pos x="11041" y="2340"/>
                    </a:cxn>
                    <a:cxn ang="0">
                      <a:pos x="7645" y="3276"/>
                    </a:cxn>
                    <a:cxn ang="0">
                      <a:pos x="6995" y="2602"/>
                    </a:cxn>
                    <a:cxn ang="0">
                      <a:pos x="1942" y="7186"/>
                    </a:cxn>
                    <a:cxn ang="0">
                      <a:pos x="2056" y="7895"/>
                    </a:cxn>
                  </a:cxnLst>
                  <a:rect l="T0" t="T1" r="T2" b="T3"/>
                  <a:pathLst>
                    <a:path w="21600" h="21600" extrusionOk="0">
                      <a:moveTo>
                        <a:pt x="1949" y="7180"/>
                      </a:moveTo>
                      <a:cubicBezTo>
                        <a:pt x="841" y="7336"/>
                        <a:pt x="0" y="8613"/>
                        <a:pt x="0" y="10137"/>
                      </a:cubicBezTo>
                      <a:cubicBezTo>
                        <a:pt x="-1" y="11192"/>
                        <a:pt x="409" y="12169"/>
                        <a:pt x="1074" y="12702"/>
                      </a:cubicBezTo>
                      <a:lnTo>
                        <a:pt x="1063" y="12668"/>
                      </a:lnTo>
                      <a:cubicBezTo>
                        <a:pt x="685" y="13217"/>
                        <a:pt x="475" y="13940"/>
                        <a:pt x="475" y="14690"/>
                      </a:cubicBezTo>
                      <a:cubicBezTo>
                        <a:pt x="475" y="16325"/>
                        <a:pt x="1451" y="17650"/>
                        <a:pt x="2655" y="17650"/>
                      </a:cubicBezTo>
                      <a:cubicBezTo>
                        <a:pt x="2739" y="17650"/>
                        <a:pt x="2824" y="17643"/>
                        <a:pt x="2909" y="17629"/>
                      </a:cubicBezTo>
                      <a:lnTo>
                        <a:pt x="2897" y="17649"/>
                      </a:lnTo>
                      <a:cubicBezTo>
                        <a:pt x="3585" y="19288"/>
                        <a:pt x="4863" y="20300"/>
                        <a:pt x="6247" y="20300"/>
                      </a:cubicBezTo>
                      <a:cubicBezTo>
                        <a:pt x="6947" y="20299"/>
                        <a:pt x="7635" y="20039"/>
                        <a:pt x="8235" y="19546"/>
                      </a:cubicBezTo>
                      <a:lnTo>
                        <a:pt x="8229" y="19550"/>
                      </a:lnTo>
                      <a:cubicBezTo>
                        <a:pt x="8855" y="20829"/>
                        <a:pt x="9908" y="21597"/>
                        <a:pt x="11036" y="21597"/>
                      </a:cubicBezTo>
                      <a:cubicBezTo>
                        <a:pt x="12523" y="21596"/>
                        <a:pt x="13836" y="20267"/>
                        <a:pt x="14267" y="18324"/>
                      </a:cubicBezTo>
                      <a:lnTo>
                        <a:pt x="14270" y="18350"/>
                      </a:lnTo>
                      <a:cubicBezTo>
                        <a:pt x="14730" y="18740"/>
                        <a:pt x="15260" y="18947"/>
                        <a:pt x="15802" y="18947"/>
                      </a:cubicBezTo>
                      <a:cubicBezTo>
                        <a:pt x="17390" y="18946"/>
                        <a:pt x="18682" y="17205"/>
                        <a:pt x="18694" y="15045"/>
                      </a:cubicBezTo>
                      <a:lnTo>
                        <a:pt x="18689" y="15035"/>
                      </a:lnTo>
                      <a:cubicBezTo>
                        <a:pt x="20357" y="14710"/>
                        <a:pt x="21597" y="12765"/>
                        <a:pt x="21597" y="10472"/>
                      </a:cubicBezTo>
                      <a:cubicBezTo>
                        <a:pt x="21597" y="9456"/>
                        <a:pt x="21350" y="8469"/>
                        <a:pt x="20896" y="7663"/>
                      </a:cubicBezTo>
                      <a:lnTo>
                        <a:pt x="20889" y="7661"/>
                      </a:lnTo>
                      <a:cubicBezTo>
                        <a:pt x="21031" y="7208"/>
                        <a:pt x="21105" y="6721"/>
                        <a:pt x="21105" y="6228"/>
                      </a:cubicBezTo>
                      <a:cubicBezTo>
                        <a:pt x="21105" y="4588"/>
                        <a:pt x="20299" y="3150"/>
                        <a:pt x="19139" y="2719"/>
                      </a:cubicBezTo>
                      <a:lnTo>
                        <a:pt x="19148" y="2712"/>
                      </a:lnTo>
                      <a:cubicBezTo>
                        <a:pt x="18940" y="1142"/>
                        <a:pt x="17933" y="0"/>
                        <a:pt x="16758" y="0"/>
                      </a:cubicBezTo>
                      <a:cubicBezTo>
                        <a:pt x="16044" y="-1"/>
                        <a:pt x="15367" y="426"/>
                        <a:pt x="14905" y="1165"/>
                      </a:cubicBezTo>
                      <a:lnTo>
                        <a:pt x="14909" y="1170"/>
                      </a:lnTo>
                      <a:cubicBezTo>
                        <a:pt x="14497" y="432"/>
                        <a:pt x="13855" y="0"/>
                        <a:pt x="13174" y="0"/>
                      </a:cubicBezTo>
                      <a:cubicBezTo>
                        <a:pt x="12347" y="-1"/>
                        <a:pt x="11590" y="637"/>
                        <a:pt x="11221" y="1645"/>
                      </a:cubicBezTo>
                      <a:lnTo>
                        <a:pt x="11229" y="1694"/>
                      </a:lnTo>
                      <a:cubicBezTo>
                        <a:pt x="10730" y="1024"/>
                        <a:pt x="10058" y="650"/>
                        <a:pt x="9358" y="650"/>
                      </a:cubicBezTo>
                      <a:cubicBezTo>
                        <a:pt x="8372" y="649"/>
                        <a:pt x="7466" y="1391"/>
                        <a:pt x="7003" y="2578"/>
                      </a:cubicBezTo>
                      <a:lnTo>
                        <a:pt x="6995" y="2602"/>
                      </a:lnTo>
                      <a:cubicBezTo>
                        <a:pt x="6477" y="2189"/>
                        <a:pt x="5888" y="1972"/>
                        <a:pt x="5288" y="1972"/>
                      </a:cubicBezTo>
                      <a:cubicBezTo>
                        <a:pt x="3423" y="1972"/>
                        <a:pt x="1912" y="4029"/>
                        <a:pt x="1912" y="6567"/>
                      </a:cubicBezTo>
                      <a:cubicBezTo>
                        <a:pt x="1911" y="6774"/>
                        <a:pt x="1922" y="6981"/>
                        <a:pt x="1942" y="7186"/>
                      </a:cubicBezTo>
                      <a:close/>
                    </a:path>
                    <a:path w="21600" h="21600" fill="none" extrusionOk="0">
                      <a:moveTo>
                        <a:pt x="1074" y="12702"/>
                      </a:moveTo>
                      <a:cubicBezTo>
                        <a:pt x="1407" y="12969"/>
                        <a:pt x="1786" y="13110"/>
                        <a:pt x="2172" y="13110"/>
                      </a:cubicBezTo>
                      <a:cubicBezTo>
                        <a:pt x="2228" y="13109"/>
                        <a:pt x="2285" y="13107"/>
                        <a:pt x="2341" y="13101"/>
                      </a:cubicBezTo>
                    </a:path>
                    <a:path w="21600" h="21600" fill="none" extrusionOk="0">
                      <a:moveTo>
                        <a:pt x="2909" y="17629"/>
                      </a:moveTo>
                      <a:cubicBezTo>
                        <a:pt x="3099" y="17599"/>
                        <a:pt x="3285" y="17535"/>
                        <a:pt x="3463" y="17439"/>
                      </a:cubicBezTo>
                    </a:path>
                    <a:path w="21600" h="21600" fill="none" extrusionOk="0">
                      <a:moveTo>
                        <a:pt x="7895" y="18680"/>
                      </a:moveTo>
                      <a:cubicBezTo>
                        <a:pt x="7983" y="18985"/>
                        <a:pt x="8095" y="19277"/>
                        <a:pt x="8229" y="19550"/>
                      </a:cubicBezTo>
                    </a:path>
                    <a:path w="21600" h="21600" fill="none" extrusionOk="0">
                      <a:moveTo>
                        <a:pt x="14267" y="18324"/>
                      </a:moveTo>
                      <a:cubicBezTo>
                        <a:pt x="14336" y="18013"/>
                        <a:pt x="14380" y="17693"/>
                        <a:pt x="14400" y="17370"/>
                      </a:cubicBezTo>
                    </a:path>
                    <a:path w="21600" h="21600" fill="none" extrusionOk="0">
                      <a:moveTo>
                        <a:pt x="18694" y="15045"/>
                      </a:moveTo>
                      <a:cubicBezTo>
                        <a:pt x="18694" y="15034"/>
                        <a:pt x="18695" y="15024"/>
                        <a:pt x="18695" y="15013"/>
                      </a:cubicBezTo>
                      <a:cubicBezTo>
                        <a:pt x="18695" y="13508"/>
                        <a:pt x="18063" y="12136"/>
                        <a:pt x="17069" y="11477"/>
                      </a:cubicBezTo>
                    </a:path>
                    <a:path w="21600" h="21600" fill="none" extrusionOk="0">
                      <a:moveTo>
                        <a:pt x="20165" y="8999"/>
                      </a:moveTo>
                      <a:cubicBezTo>
                        <a:pt x="20479" y="8635"/>
                        <a:pt x="20726" y="8177"/>
                        <a:pt x="20889" y="7661"/>
                      </a:cubicBezTo>
                    </a:path>
                    <a:path w="21600" h="21600" fill="none" extrusionOk="0">
                      <a:moveTo>
                        <a:pt x="19186" y="3344"/>
                      </a:moveTo>
                      <a:cubicBezTo>
                        <a:pt x="19186" y="3328"/>
                        <a:pt x="19187" y="3313"/>
                        <a:pt x="19187" y="3297"/>
                      </a:cubicBezTo>
                      <a:cubicBezTo>
                        <a:pt x="19187" y="3101"/>
                        <a:pt x="19174" y="2905"/>
                        <a:pt x="19148" y="2712"/>
                      </a:cubicBezTo>
                    </a:path>
                    <a:path w="21600" h="21600" fill="none" extrusionOk="0">
                      <a:moveTo>
                        <a:pt x="14905" y="1165"/>
                      </a:moveTo>
                      <a:cubicBezTo>
                        <a:pt x="14754" y="1408"/>
                        <a:pt x="14629" y="1679"/>
                        <a:pt x="14535" y="1971"/>
                      </a:cubicBezTo>
                    </a:path>
                    <a:path w="21600" h="21600" fill="none" extrusionOk="0">
                      <a:moveTo>
                        <a:pt x="11221" y="1645"/>
                      </a:moveTo>
                      <a:cubicBezTo>
                        <a:pt x="11140" y="1866"/>
                        <a:pt x="11080" y="2099"/>
                        <a:pt x="11041" y="2340"/>
                      </a:cubicBezTo>
                    </a:path>
                    <a:path w="21600" h="21600" fill="none" extrusionOk="0">
                      <a:moveTo>
                        <a:pt x="7645" y="3276"/>
                      </a:moveTo>
                      <a:cubicBezTo>
                        <a:pt x="7449" y="3016"/>
                        <a:pt x="7231" y="2790"/>
                        <a:pt x="6995" y="2602"/>
                      </a:cubicBezTo>
                    </a:path>
                    <a:path w="21600" h="21600" fill="none" extrusionOk="0">
                      <a:moveTo>
                        <a:pt x="1942" y="7186"/>
                      </a:moveTo>
                      <a:cubicBezTo>
                        <a:pt x="1966" y="7426"/>
                        <a:pt x="2004" y="7663"/>
                        <a:pt x="2056" y="7895"/>
                      </a:cubicBezTo>
                    </a:path>
                  </a:pathLst>
                </a:custGeom>
                <a:solidFill>
                  <a:schemeClr val="accent1">
                    <a:alpha val="79999"/>
                  </a:schemeClr>
                </a:solidFill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80322" dir="1106097" algn="ctr" rotWithShape="0">
                    <a:srgbClr val="808080"/>
                  </a:outerShdw>
                </a:effec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6166" name="Arc 26"/>
                <p:cNvSpPr>
                  <a:spLocks/>
                </p:cNvSpPr>
                <p:nvPr/>
              </p:nvSpPr>
              <p:spPr bwMode="auto">
                <a:xfrm rot="6987045">
                  <a:off x="366" y="173"/>
                  <a:ext cx="409" cy="239"/>
                </a:xfrm>
                <a:custGeom>
                  <a:avLst/>
                  <a:gdLst>
                    <a:gd name="T0" fmla="*/ 0 w 21600"/>
                    <a:gd name="T1" fmla="*/ 0 h 19035"/>
                    <a:gd name="T2" fmla="*/ 21600 w 21600"/>
                    <a:gd name="T3" fmla="*/ 19035 h 19035"/>
                  </a:gdLst>
                  <a:ahLst/>
                  <a:cxnLst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10209" y="-1"/>
                    </a:cxn>
                    <a:cxn ang="0">
                      <a:pos x="21600" y="19035"/>
                    </a:cxn>
                    <a:cxn ang="0">
                      <a:pos x="0" y="19035"/>
                    </a:cxn>
                  </a:cxnLst>
                  <a:rect l="T0" t="T1" r="T2" b="T3"/>
                  <a:pathLst>
                    <a:path w="21600" h="19035" fill="none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</a:path>
                    <a:path w="21600" h="19035" stroke="0" extrusionOk="0">
                      <a:moveTo>
                        <a:pt x="10209" y="-1"/>
                      </a:moveTo>
                      <a:cubicBezTo>
                        <a:pt x="17223" y="3761"/>
                        <a:pt x="21600" y="11075"/>
                        <a:pt x="21600" y="19035"/>
                      </a:cubicBezTo>
                      <a:lnTo>
                        <a:pt x="0" y="19035"/>
                      </a:lnTo>
                      <a:close/>
                    </a:path>
                  </a:pathLst>
                </a:custGeom>
                <a:noFill/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6167" name="Oval 27"/>
                <p:cNvSpPr>
                  <a:spLocks noChangeArrowheads="1"/>
                </p:cNvSpPr>
                <p:nvPr/>
              </p:nvSpPr>
              <p:spPr bwMode="auto">
                <a:xfrm>
                  <a:off x="318" y="226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  <p:sp>
              <p:nvSpPr>
                <p:cNvPr id="6168" name="Oval 28"/>
                <p:cNvSpPr>
                  <a:spLocks noChangeArrowheads="1"/>
                </p:cNvSpPr>
                <p:nvPr/>
              </p:nvSpPr>
              <p:spPr bwMode="auto">
                <a:xfrm>
                  <a:off x="679" y="183"/>
                  <a:ext cx="46" cy="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TW"/>
                </a:p>
              </p:txBody>
            </p:sp>
          </p:grpSp>
          <p:sp>
            <p:nvSpPr>
              <p:cNvPr id="6169" name="Oval 29"/>
              <p:cNvSpPr>
                <a:spLocks noChangeArrowheads="1"/>
              </p:cNvSpPr>
              <p:nvPr userDrawn="1"/>
            </p:nvSpPr>
            <p:spPr bwMode="auto">
              <a:xfrm>
                <a:off x="121" y="165"/>
                <a:ext cx="122" cy="27"/>
              </a:xfrm>
              <a:prstGeom prst="ellipse">
                <a:avLst/>
              </a:prstGeom>
              <a:solidFill>
                <a:srgbClr val="0000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0" name="Oval 30"/>
            <p:cNvSpPr>
              <a:spLocks noChangeArrowheads="1"/>
            </p:cNvSpPr>
            <p:nvPr userDrawn="1"/>
          </p:nvSpPr>
          <p:spPr bwMode="auto">
            <a:xfrm>
              <a:off x="393" y="136"/>
              <a:ext cx="122" cy="27"/>
            </a:xfrm>
            <a:prstGeom prst="ellipse">
              <a:avLst/>
            </a:pr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 rot="339896">
            <a:off x="6804025" y="5445125"/>
            <a:ext cx="1223963" cy="771525"/>
            <a:chOff x="0" y="0"/>
            <a:chExt cx="952" cy="577"/>
          </a:xfrm>
        </p:grpSpPr>
        <p:grpSp>
          <p:nvGrpSpPr>
            <p:cNvPr id="10" name="Group 28"/>
            <p:cNvGrpSpPr>
              <a:grpSpLocks/>
            </p:cNvGrpSpPr>
            <p:nvPr/>
          </p:nvGrpSpPr>
          <p:grpSpPr bwMode="auto">
            <a:xfrm>
              <a:off x="0" y="0"/>
              <a:ext cx="952" cy="577"/>
              <a:chOff x="0" y="0"/>
              <a:chExt cx="1043" cy="623"/>
            </a:xfrm>
          </p:grpSpPr>
          <p:sp>
            <p:nvSpPr>
              <p:cNvPr id="6173" name="Cloud"/>
              <p:cNvSpPr>
                <a:spLocks noChangeAspect="1" noEditPoints="1"/>
              </p:cNvSpPr>
              <p:nvPr/>
            </p:nvSpPr>
            <p:spPr bwMode="auto">
              <a:xfrm>
                <a:off x="0" y="0"/>
                <a:ext cx="1043" cy="623"/>
              </a:xfrm>
              <a:custGeom>
                <a:avLst/>
                <a:gdLst>
                  <a:gd name="T0" fmla="*/ 2982 w 21600"/>
                  <a:gd name="T1" fmla="*/ 3259 h 21600"/>
                  <a:gd name="T2" fmla="*/ 17085 w 21600"/>
                  <a:gd name="T3" fmla="*/ 17335 h 21600"/>
                </a:gdLst>
                <a:ahLst/>
                <a:cxnLst>
                  <a:cxn ang="0">
                    <a:pos x="1949" y="7180"/>
                  </a:cxn>
                  <a:cxn ang="0">
                    <a:pos x="0" y="10137"/>
                  </a:cxn>
                  <a:cxn ang="0">
                    <a:pos x="1074" y="12702"/>
                  </a:cxn>
                  <a:cxn ang="0">
                    <a:pos x="1063" y="12668"/>
                  </a:cxn>
                  <a:cxn ang="0">
                    <a:pos x="475" y="14690"/>
                  </a:cxn>
                  <a:cxn ang="0">
                    <a:pos x="2655" y="17650"/>
                  </a:cxn>
                  <a:cxn ang="0">
                    <a:pos x="2909" y="17629"/>
                  </a:cxn>
                  <a:cxn ang="0">
                    <a:pos x="2897" y="17649"/>
                  </a:cxn>
                  <a:cxn ang="0">
                    <a:pos x="6247" y="20300"/>
                  </a:cxn>
                  <a:cxn ang="0">
                    <a:pos x="8235" y="19546"/>
                  </a:cxn>
                  <a:cxn ang="0">
                    <a:pos x="8229" y="19550"/>
                  </a:cxn>
                  <a:cxn ang="0">
                    <a:pos x="11036" y="21597"/>
                  </a:cxn>
                  <a:cxn ang="0">
                    <a:pos x="14267" y="18324"/>
                  </a:cxn>
                  <a:cxn ang="0">
                    <a:pos x="14270" y="18350"/>
                  </a:cxn>
                  <a:cxn ang="0">
                    <a:pos x="15802" y="18947"/>
                  </a:cxn>
                  <a:cxn ang="0">
                    <a:pos x="18694" y="15045"/>
                  </a:cxn>
                  <a:cxn ang="0">
                    <a:pos x="18689" y="15035"/>
                  </a:cxn>
                  <a:cxn ang="0">
                    <a:pos x="21597" y="10472"/>
                  </a:cxn>
                  <a:cxn ang="0">
                    <a:pos x="20896" y="7663"/>
                  </a:cxn>
                  <a:cxn ang="0">
                    <a:pos x="20889" y="7661"/>
                  </a:cxn>
                  <a:cxn ang="0">
                    <a:pos x="21105" y="6228"/>
                  </a:cxn>
                  <a:cxn ang="0">
                    <a:pos x="19139" y="2719"/>
                  </a:cxn>
                  <a:cxn ang="0">
                    <a:pos x="19148" y="2712"/>
                  </a:cxn>
                  <a:cxn ang="0">
                    <a:pos x="16758" y="0"/>
                  </a:cxn>
                  <a:cxn ang="0">
                    <a:pos x="14905" y="1165"/>
                  </a:cxn>
                  <a:cxn ang="0">
                    <a:pos x="14909" y="1170"/>
                  </a:cxn>
                  <a:cxn ang="0">
                    <a:pos x="13174" y="0"/>
                  </a:cxn>
                  <a:cxn ang="0">
                    <a:pos x="11221" y="1645"/>
                  </a:cxn>
                  <a:cxn ang="0">
                    <a:pos x="11229" y="1694"/>
                  </a:cxn>
                  <a:cxn ang="0">
                    <a:pos x="9358" y="650"/>
                  </a:cxn>
                  <a:cxn ang="0">
                    <a:pos x="7003" y="2578"/>
                  </a:cxn>
                  <a:cxn ang="0">
                    <a:pos x="6995" y="2602"/>
                  </a:cxn>
                  <a:cxn ang="0">
                    <a:pos x="5288" y="1972"/>
                  </a:cxn>
                  <a:cxn ang="0">
                    <a:pos x="1912" y="6567"/>
                  </a:cxn>
                  <a:cxn ang="0">
                    <a:pos x="1942" y="7186"/>
                  </a:cxn>
                  <a:cxn ang="0">
                    <a:pos x="1074" y="12702"/>
                  </a:cxn>
                  <a:cxn ang="0">
                    <a:pos x="2172" y="13110"/>
                  </a:cxn>
                  <a:cxn ang="0">
                    <a:pos x="2341" y="13101"/>
                  </a:cxn>
                  <a:cxn ang="0">
                    <a:pos x="2909" y="17629"/>
                  </a:cxn>
                  <a:cxn ang="0">
                    <a:pos x="3463" y="17439"/>
                  </a:cxn>
                  <a:cxn ang="0">
                    <a:pos x="7895" y="18680"/>
                  </a:cxn>
                  <a:cxn ang="0">
                    <a:pos x="8229" y="19550"/>
                  </a:cxn>
                  <a:cxn ang="0">
                    <a:pos x="14267" y="18324"/>
                  </a:cxn>
                  <a:cxn ang="0">
                    <a:pos x="14400" y="17370"/>
                  </a:cxn>
                  <a:cxn ang="0">
                    <a:pos x="18694" y="15045"/>
                  </a:cxn>
                  <a:cxn ang="0">
                    <a:pos x="18695" y="15013"/>
                  </a:cxn>
                  <a:cxn ang="0">
                    <a:pos x="17069" y="11477"/>
                  </a:cxn>
                  <a:cxn ang="0">
                    <a:pos x="20165" y="8999"/>
                  </a:cxn>
                  <a:cxn ang="0">
                    <a:pos x="20889" y="7661"/>
                  </a:cxn>
                  <a:cxn ang="0">
                    <a:pos x="19186" y="3344"/>
                  </a:cxn>
                  <a:cxn ang="0">
                    <a:pos x="19187" y="3297"/>
                  </a:cxn>
                  <a:cxn ang="0">
                    <a:pos x="19148" y="2712"/>
                  </a:cxn>
                  <a:cxn ang="0">
                    <a:pos x="14905" y="1165"/>
                  </a:cxn>
                  <a:cxn ang="0">
                    <a:pos x="14535" y="1971"/>
                  </a:cxn>
                  <a:cxn ang="0">
                    <a:pos x="11221" y="1645"/>
                  </a:cxn>
                  <a:cxn ang="0">
                    <a:pos x="11041" y="2340"/>
                  </a:cxn>
                  <a:cxn ang="0">
                    <a:pos x="7645" y="3276"/>
                  </a:cxn>
                  <a:cxn ang="0">
                    <a:pos x="6995" y="2602"/>
                  </a:cxn>
                  <a:cxn ang="0">
                    <a:pos x="1942" y="7186"/>
                  </a:cxn>
                  <a:cxn ang="0">
                    <a:pos x="2056" y="7895"/>
                  </a:cxn>
                </a:cxnLst>
                <a:rect l="T0" t="T1" r="T2" b="T3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solidFill>
                <a:schemeClr val="accent1">
                  <a:alpha val="79999"/>
                </a:schemeClr>
              </a:solidFill>
              <a:ln w="9525" cmpd="sng">
                <a:solidFill>
                  <a:srgbClr val="000000"/>
                </a:solidFill>
                <a:round/>
                <a:headEnd/>
                <a:tailEnd/>
              </a:ln>
              <a:effectLst>
                <a:outerShdw dist="80322" dir="1106097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6174" name="Arc 34"/>
              <p:cNvSpPr>
                <a:spLocks/>
              </p:cNvSpPr>
              <p:nvPr/>
            </p:nvSpPr>
            <p:spPr bwMode="auto">
              <a:xfrm rot="6987045">
                <a:off x="364" y="170"/>
                <a:ext cx="409" cy="241"/>
              </a:xfrm>
              <a:custGeom>
                <a:avLst/>
                <a:gdLst>
                  <a:gd name="T0" fmla="*/ 0 w 21600"/>
                  <a:gd name="T1" fmla="*/ 0 h 19035"/>
                  <a:gd name="T2" fmla="*/ 21600 w 21600"/>
                  <a:gd name="T3" fmla="*/ 19035 h 19035"/>
                </a:gdLst>
                <a:ahLst/>
                <a:cxnLst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10209" y="-1"/>
                  </a:cxn>
                  <a:cxn ang="0">
                    <a:pos x="21600" y="19035"/>
                  </a:cxn>
                  <a:cxn ang="0">
                    <a:pos x="0" y="19035"/>
                  </a:cxn>
                </a:cxnLst>
                <a:rect l="T0" t="T1" r="T2" b="T3"/>
                <a:pathLst>
                  <a:path w="21600" h="19035" fill="none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</a:path>
                  <a:path w="21600" h="19035" stroke="0" extrusionOk="0">
                    <a:moveTo>
                      <a:pt x="10209" y="-1"/>
                    </a:moveTo>
                    <a:cubicBezTo>
                      <a:pt x="17223" y="3761"/>
                      <a:pt x="21600" y="11075"/>
                      <a:pt x="21600" y="19035"/>
                    </a:cubicBezTo>
                    <a:lnTo>
                      <a:pt x="0" y="19035"/>
                    </a:lnTo>
                    <a:close/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6175" name="Oval 35"/>
              <p:cNvSpPr>
                <a:spLocks noChangeArrowheads="1"/>
              </p:cNvSpPr>
              <p:nvPr/>
            </p:nvSpPr>
            <p:spPr bwMode="auto">
              <a:xfrm>
                <a:off x="316" y="224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  <p:sp>
            <p:nvSpPr>
              <p:cNvPr id="6176" name="Oval 36"/>
              <p:cNvSpPr>
                <a:spLocks noChangeArrowheads="1"/>
              </p:cNvSpPr>
              <p:nvPr/>
            </p:nvSpPr>
            <p:spPr bwMode="auto">
              <a:xfrm>
                <a:off x="677" y="180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TW"/>
              </a:p>
            </p:txBody>
          </p:sp>
        </p:grpSp>
        <p:sp>
          <p:nvSpPr>
            <p:cNvPr id="6177" name="Oval 37"/>
            <p:cNvSpPr>
              <a:spLocks noChangeArrowheads="1"/>
            </p:cNvSpPr>
            <p:nvPr/>
          </p:nvSpPr>
          <p:spPr bwMode="auto">
            <a:xfrm>
              <a:off x="181" y="270"/>
              <a:ext cx="182" cy="4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  <p:sp>
          <p:nvSpPr>
            <p:cNvPr id="6178" name="Oval 38"/>
            <p:cNvSpPr>
              <a:spLocks noChangeArrowheads="1"/>
            </p:cNvSpPr>
            <p:nvPr/>
          </p:nvSpPr>
          <p:spPr bwMode="auto">
            <a:xfrm>
              <a:off x="587" y="225"/>
              <a:ext cx="183" cy="44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TW"/>
            </a:p>
          </p:txBody>
        </p:sp>
      </p:grpSp>
      <p:sp>
        <p:nvSpPr>
          <p:cNvPr id="6179" name="Arc 42"/>
          <p:cNvSpPr>
            <a:spLocks/>
          </p:cNvSpPr>
          <p:nvPr/>
        </p:nvSpPr>
        <p:spPr bwMode="auto">
          <a:xfrm rot="247852" flipV="1">
            <a:off x="3563938" y="5873750"/>
            <a:ext cx="615950" cy="576263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0" name="Arc 43"/>
          <p:cNvSpPr>
            <a:spLocks/>
          </p:cNvSpPr>
          <p:nvPr/>
        </p:nvSpPr>
        <p:spPr bwMode="auto">
          <a:xfrm rot="247852" flipV="1">
            <a:off x="8101013" y="5229225"/>
            <a:ext cx="792162" cy="1149350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1" name="Arc 44"/>
          <p:cNvSpPr>
            <a:spLocks/>
          </p:cNvSpPr>
          <p:nvPr/>
        </p:nvSpPr>
        <p:spPr bwMode="auto">
          <a:xfrm rot="247852" flipV="1">
            <a:off x="3995738" y="5589588"/>
            <a:ext cx="287337" cy="357187"/>
          </a:xfrm>
          <a:custGeom>
            <a:avLst/>
            <a:gdLst>
              <a:gd name="T0" fmla="*/ 0 w 18458"/>
              <a:gd name="T1" fmla="*/ 0 h 21600"/>
              <a:gd name="T2" fmla="*/ 18458 w 18458"/>
              <a:gd name="T3" fmla="*/ 21600 h 21600"/>
            </a:gdLst>
            <a:ahLst/>
            <a:cxnLst>
              <a:cxn ang="0">
                <a:pos x="-1" y="0"/>
              </a:cxn>
              <a:cxn ang="0">
                <a:pos x="18457" y="10381"/>
              </a:cxn>
              <a:cxn ang="0">
                <a:pos x="-1" y="0"/>
              </a:cxn>
              <a:cxn ang="0">
                <a:pos x="18457" y="10381"/>
              </a:cxn>
              <a:cxn ang="0">
                <a:pos x="0" y="21600"/>
              </a:cxn>
            </a:cxnLst>
            <a:rect l="T0" t="T1" r="T2" b="T3"/>
            <a:pathLst>
              <a:path w="18458" h="21600" fill="none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</a:path>
              <a:path w="18458" h="21600" stroke="0" extrusionOk="0">
                <a:moveTo>
                  <a:pt x="-1" y="0"/>
                </a:moveTo>
                <a:cubicBezTo>
                  <a:pt x="7543" y="0"/>
                  <a:pt x="14540" y="3935"/>
                  <a:pt x="18457" y="10381"/>
                </a:cubicBezTo>
                <a:lnTo>
                  <a:pt x="0" y="21600"/>
                </a:lnTo>
                <a:close/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按一下以編輯母片標題樣式</a:t>
            </a:r>
          </a:p>
        </p:txBody>
      </p:sp>
      <p:sp>
        <p:nvSpPr>
          <p:cNvPr id="61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smtClean="0"/>
              <a:t>按一下以編輯母片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</a:p>
        </p:txBody>
      </p:sp>
      <p:sp>
        <p:nvSpPr>
          <p:cNvPr id="6184" name="日期版面配置區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03350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1458025-84E6-407C-B8FD-B404C5D5DF1A}" type="datetime1">
              <a:rPr lang="zh-CN" altLang="en-US" smtClean="0"/>
              <a:pPr/>
              <a:t>2013-3-13</a:t>
            </a:fld>
            <a:endParaRPr lang="en-US"/>
          </a:p>
        </p:txBody>
      </p:sp>
      <p:sp>
        <p:nvSpPr>
          <p:cNvPr id="6185" name="頁尾版面配置區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89413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86" name="投影片編號版面配置區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5475" y="6245225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F1CE0E-4237-40C6-933E-3D3CBA0D4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800">
          <a:solidFill>
            <a:srgbClr val="FF00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0066"/>
        </a:buClr>
        <a:buFont typeface="Wingdings" pitchFamily="2" charset="2"/>
        <a:buChar char="Ø"/>
        <a:defRPr sz="2000">
          <a:solidFill>
            <a:srgbClr val="FF006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hyperlink" Target="http://hm.people.com.cn/BIG5/86508/86511/9990627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amouswonders.com/victoria-harbor-in-hong-kong/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m.people.com.cn/BIG5/86508/86511/9990627.html" TargetMode="External"/><Relationship Id="rId4" Type="http://schemas.openxmlformats.org/officeDocument/2006/relationships/hyperlink" Target="http://famouswonders.com/victoria-harbor-in-hong-kong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TIoKHGxyj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nightsky.physics.hku.hk/news/20110601.php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://www.amazon.com/Sky-Telescope-May-2010-ebook/dp/B003GIRD8A" TargetMode="Externa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0.jpeg"/><Relationship Id="rId7" Type="http://schemas.openxmlformats.org/officeDocument/2006/relationships/image" Target="../media/image17.png"/><Relationship Id="rId12" Type="http://schemas.openxmlformats.org/officeDocument/2006/relationships/hyperlink" Target="http://hm.people.com.cn/BIG5/86508/86511/9990627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11" Type="http://schemas.openxmlformats.org/officeDocument/2006/relationships/hyperlink" Target="http://forum.jorsindo.com/thread-2166771-1-1.html" TargetMode="External"/><Relationship Id="rId5" Type="http://schemas.openxmlformats.org/officeDocument/2006/relationships/image" Target="../media/image15.png"/><Relationship Id="rId10" Type="http://schemas.openxmlformats.org/officeDocument/2006/relationships/hyperlink" Target="http://famouswonders.com/victoria-harbor-in-hong-kong/" TargetMode="External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kastroforum.net/viewtopic.php?p=225258&amp;sid=809b47a5c1bb5dc7463d99cba84bfca1" TargetMode="External"/><Relationship Id="rId4" Type="http://schemas.openxmlformats.org/officeDocument/2006/relationships/hyperlink" Target="http://famouswonders.com/victoria-harbor-in-hong-ko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zh-TW" b="1" dirty="0" smtClean="0"/>
              <a:t>課節</a:t>
            </a:r>
            <a:r>
              <a:rPr lang="zh-TW" altLang="en-US" b="1" dirty="0" smtClean="0"/>
              <a:t>一：光從哪裡來？</a:t>
            </a:r>
            <a:endParaRPr lang="zh-TW" altLang="zh-TW" dirty="0"/>
          </a:p>
        </p:txBody>
      </p:sp>
      <p:sp>
        <p:nvSpPr>
          <p:cNvPr id="8" name="副標題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393-D1BB-4F0F-A39B-659BF0AE1CC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圖片 4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573016"/>
            <a:ext cx="1546839" cy="2880320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48170">
            <a:off x="771989" y="3551263"/>
            <a:ext cx="1950662" cy="2473161"/>
          </a:xfrm>
          <a:prstGeom prst="rect">
            <a:avLst/>
          </a:prstGeom>
        </p:spPr>
      </p:pic>
      <p:pic>
        <p:nvPicPr>
          <p:cNvPr id="10" name="圖片 9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43133">
            <a:off x="6523831" y="3373166"/>
            <a:ext cx="1021080" cy="286512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 descr="fisheye_milkyway_35percent__8_1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87625" y="1"/>
            <a:ext cx="6192688" cy="3661930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圖片 7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68344" y="3645024"/>
            <a:ext cx="1021080" cy="2865120"/>
          </a:xfrm>
          <a:prstGeom prst="rect">
            <a:avLst/>
          </a:prstGeom>
        </p:spPr>
      </p:pic>
      <p:pic>
        <p:nvPicPr>
          <p:cNvPr id="9" name="Picture 14" descr="http://hm.people.com.cn/mediafile/200909/04/F2009090415525444922656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2708919"/>
            <a:ext cx="6192688" cy="3901393"/>
          </a:xfrm>
          <a:prstGeom prst="rect">
            <a:avLst/>
          </a:prstGeom>
          <a:noFill/>
        </p:spPr>
      </p:pic>
      <p:sp>
        <p:nvSpPr>
          <p:cNvPr id="10" name="文字方塊 7"/>
          <p:cNvSpPr txBox="1"/>
          <p:nvPr/>
        </p:nvSpPr>
        <p:spPr>
          <a:xfrm>
            <a:off x="0" y="6597352"/>
            <a:ext cx="7812360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b="1" dirty="0" smtClean="0"/>
              <a:t>圖片來源</a:t>
            </a:r>
            <a:r>
              <a:rPr lang="en-US" altLang="zh-TW" sz="1000" b="1" dirty="0" smtClean="0"/>
              <a:t>:</a:t>
            </a:r>
            <a:r>
              <a:rPr lang="en-US" altLang="zh-TW" sz="1000" b="1" u="sng" dirty="0" smtClean="0">
                <a:hlinkClick r:id="rId6"/>
              </a:rPr>
              <a:t> http://famouswonders.com/victoria-harbor-in-hong-kong/</a:t>
            </a:r>
            <a:r>
              <a:rPr lang="en-US" altLang="zh-TW" sz="1000" b="1" u="sng" dirty="0" smtClean="0"/>
              <a:t> </a:t>
            </a:r>
            <a:r>
              <a:rPr lang="zh-TW" altLang="en-US" sz="1000" b="1" u="sng" dirty="0" smtClean="0"/>
              <a:t>、</a:t>
            </a:r>
            <a:r>
              <a:rPr lang="en-US" altLang="zh-TW" sz="1000" b="1" u="sng" dirty="0" smtClean="0">
                <a:hlinkClick r:id="rId7"/>
              </a:rPr>
              <a:t>http://hm.people.com.cn/BIG5/86508/86511/9990627.html</a:t>
            </a:r>
            <a:endParaRPr lang="zh-TW" altLang="zh-TW" sz="1000" b="1" dirty="0"/>
          </a:p>
        </p:txBody>
      </p:sp>
      <p:sp>
        <p:nvSpPr>
          <p:cNvPr id="7" name="圓角矩形圖說文字 6"/>
          <p:cNvSpPr/>
          <p:nvPr/>
        </p:nvSpPr>
        <p:spPr bwMode="auto">
          <a:xfrm>
            <a:off x="755576" y="2564904"/>
            <a:ext cx="7128792" cy="1080120"/>
          </a:xfrm>
          <a:prstGeom prst="wedgeRoundRectCallout">
            <a:avLst>
              <a:gd name="adj1" fmla="val 45253"/>
              <a:gd name="adj2" fmla="val 116619"/>
              <a:gd name="adj3" fmla="val 16667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2800" dirty="0" smtClean="0"/>
              <a:t>你們在看香港維港夜景的同時，能看見銀河</a:t>
            </a:r>
            <a:r>
              <a:rPr lang="zh-TW" altLang="en-US" sz="2800" dirty="0" smtClean="0"/>
              <a:t>和星空</a:t>
            </a:r>
            <a:r>
              <a:rPr lang="zh-TW" altLang="zh-TW" sz="2800" dirty="0" smtClean="0"/>
              <a:t>嗎？為</a:t>
            </a:r>
            <a:r>
              <a:rPr lang="zh-TW" altLang="en-US" sz="2800" dirty="0" smtClean="0"/>
              <a:t>甚</a:t>
            </a:r>
            <a:r>
              <a:rPr lang="zh-TW" altLang="zh-TW" sz="2800" dirty="0" smtClean="0"/>
              <a:t>麼</a:t>
            </a:r>
            <a:r>
              <a:rPr lang="zh-TW" altLang="en-US" sz="2800" dirty="0" smtClean="0"/>
              <a:t>？</a:t>
            </a:r>
            <a:endParaRPr kumimoji="0" lang="zh-TW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 descr="fisheye_milkyway_35percent__8_1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5" y="1"/>
            <a:ext cx="6192688" cy="3661930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14" descr="http://hm.people.com.cn/mediafile/200909/04/F2009090415525444922656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708919"/>
            <a:ext cx="6192688" cy="3901393"/>
          </a:xfrm>
          <a:prstGeom prst="rect">
            <a:avLst/>
          </a:prstGeom>
          <a:noFill/>
        </p:spPr>
      </p:pic>
      <p:sp>
        <p:nvSpPr>
          <p:cNvPr id="10" name="文字方塊 7"/>
          <p:cNvSpPr txBox="1"/>
          <p:nvPr/>
        </p:nvSpPr>
        <p:spPr>
          <a:xfrm>
            <a:off x="0" y="6597352"/>
            <a:ext cx="7812360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b="1" dirty="0" smtClean="0"/>
              <a:t>圖片來源</a:t>
            </a:r>
            <a:r>
              <a:rPr lang="en-US" altLang="zh-TW" sz="1000" b="1" dirty="0" smtClean="0"/>
              <a:t>:</a:t>
            </a:r>
            <a:r>
              <a:rPr lang="en-US" altLang="zh-TW" sz="1000" b="1" u="sng" dirty="0" smtClean="0">
                <a:hlinkClick r:id="rId4"/>
              </a:rPr>
              <a:t> http://famouswonders.com/victoria-harbor-in-hong-kong/</a:t>
            </a:r>
            <a:r>
              <a:rPr lang="en-US" altLang="zh-TW" sz="1000" b="1" u="sng" dirty="0" smtClean="0"/>
              <a:t> </a:t>
            </a:r>
            <a:r>
              <a:rPr lang="zh-TW" altLang="en-US" sz="1000" b="1" u="sng" dirty="0" smtClean="0"/>
              <a:t>、</a:t>
            </a:r>
            <a:r>
              <a:rPr lang="en-US" altLang="zh-TW" sz="1000" b="1" u="sng" dirty="0" smtClean="0">
                <a:hlinkClick r:id="rId5"/>
              </a:rPr>
              <a:t>http://hm.people.com.cn/BIG5/86508/86511/9990627.html</a:t>
            </a:r>
            <a:endParaRPr lang="zh-TW" altLang="zh-TW" sz="1000" b="1" dirty="0"/>
          </a:p>
        </p:txBody>
      </p:sp>
      <p:sp>
        <p:nvSpPr>
          <p:cNvPr id="11" name="直線圖說文字 1 8"/>
          <p:cNvSpPr/>
          <p:nvPr/>
        </p:nvSpPr>
        <p:spPr bwMode="auto">
          <a:xfrm>
            <a:off x="5940152" y="2420888"/>
            <a:ext cx="2952328" cy="1440160"/>
          </a:xfrm>
          <a:prstGeom prst="borderCallout1">
            <a:avLst>
              <a:gd name="adj1" fmla="val 26331"/>
              <a:gd name="adj2" fmla="val 331"/>
              <a:gd name="adj3" fmla="val 94947"/>
              <a:gd name="adj4" fmla="val -3355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lvl="1"/>
            <a:r>
              <a:rPr lang="zh-TW" altLang="zh-TW" sz="2800" b="1" dirty="0" smtClean="0"/>
              <a:t>晚上的</a:t>
            </a:r>
            <a:r>
              <a:rPr lang="zh-TW" altLang="en-US" sz="2800" b="1" dirty="0" smtClean="0"/>
              <a:t>激光／燈飾／</a:t>
            </a:r>
            <a:r>
              <a:rPr lang="zh-TW" altLang="zh-TW" sz="2800" b="1" dirty="0" smtClean="0"/>
              <a:t>廣告招牌以強烈燈光照射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2" name="直線圖說文字 1 9"/>
          <p:cNvSpPr/>
          <p:nvPr/>
        </p:nvSpPr>
        <p:spPr bwMode="auto">
          <a:xfrm>
            <a:off x="251520" y="2276872"/>
            <a:ext cx="2808312" cy="1440160"/>
          </a:xfrm>
          <a:prstGeom prst="borderCallout1">
            <a:avLst>
              <a:gd name="adj1" fmla="val 39019"/>
              <a:gd name="adj2" fmla="val 99387"/>
              <a:gd name="adj3" fmla="val 82149"/>
              <a:gd name="adj4" fmla="val 13234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sz="2800" b="1" dirty="0" smtClean="0"/>
              <a:t>空氣中的懸浮粒子把城市的燈光向天上散射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3" name="爆炸 2 11"/>
          <p:cNvSpPr/>
          <p:nvPr/>
        </p:nvSpPr>
        <p:spPr bwMode="auto">
          <a:xfrm>
            <a:off x="1619672" y="3933056"/>
            <a:ext cx="5472608" cy="2492896"/>
          </a:xfrm>
          <a:prstGeom prst="irregularSeal2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TW" altLang="zh-TW" sz="5400" b="1" dirty="0" smtClean="0"/>
              <a:t>光污染</a:t>
            </a:r>
            <a:endParaRPr kumimoji="0" lang="zh-TW" altLang="en-US" sz="5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61C43-A06B-4484-891D-C840A4DBBD9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雲朵形圖說文字 4"/>
          <p:cNvSpPr/>
          <p:nvPr/>
        </p:nvSpPr>
        <p:spPr bwMode="auto">
          <a:xfrm>
            <a:off x="107504" y="0"/>
            <a:ext cx="4752528" cy="3356992"/>
          </a:xfrm>
          <a:prstGeom prst="cloudCallout">
            <a:avLst>
              <a:gd name="adj1" fmla="val 20654"/>
              <a:gd name="adj2" fmla="val 55841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400" dirty="0" smtClean="0"/>
              <a:t>為了製造維港夜景而犠牲美麗的星空，是否值得呢？</a:t>
            </a:r>
            <a:endParaRPr lang="zh-TW" altLang="en-US" sz="3400" dirty="0" smtClean="0"/>
          </a:p>
        </p:txBody>
      </p:sp>
      <p:pic>
        <p:nvPicPr>
          <p:cNvPr id="10" name="圖片 9" descr="blu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356992"/>
            <a:ext cx="1728192" cy="3218013"/>
          </a:xfrm>
          <a:prstGeom prst="rect">
            <a:avLst/>
          </a:prstGeom>
        </p:spPr>
      </p:pic>
      <p:pic>
        <p:nvPicPr>
          <p:cNvPr id="6" name="圖片 5" descr="LED Blu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645024"/>
            <a:ext cx="2133600" cy="2705100"/>
          </a:xfrm>
          <a:prstGeom prst="rect">
            <a:avLst/>
          </a:prstGeom>
        </p:spPr>
      </p:pic>
      <p:pic>
        <p:nvPicPr>
          <p:cNvPr id="7" name="圖片 6" descr="save blu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573016"/>
            <a:ext cx="1021080" cy="2865120"/>
          </a:xfrm>
          <a:prstGeom prst="rect">
            <a:avLst/>
          </a:prstGeom>
        </p:spPr>
      </p:pic>
      <p:sp>
        <p:nvSpPr>
          <p:cNvPr id="8" name="雲朵形圖說文字 4"/>
          <p:cNvSpPr/>
          <p:nvPr/>
        </p:nvSpPr>
        <p:spPr bwMode="auto">
          <a:xfrm>
            <a:off x="4283968" y="332656"/>
            <a:ext cx="4536504" cy="3024336"/>
          </a:xfrm>
          <a:prstGeom prst="cloudCallout">
            <a:avLst>
              <a:gd name="adj1" fmla="val -25702"/>
              <a:gd name="adj2" fmla="val 60734"/>
            </a:avLst>
          </a:prstGeom>
          <a:solidFill>
            <a:srgbClr val="CC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zh-TW" altLang="zh-TW" sz="3400" dirty="0" smtClean="0"/>
              <a:t>過度消耗能源對你／香港整個城市帶來甚麼影響？</a:t>
            </a:r>
            <a:endParaRPr lang="zh-TW" altLang="en-US" sz="3400" dirty="0" smtClean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zh-TW" b="1" dirty="0" smtClean="0"/>
              <a:t>短片</a:t>
            </a:r>
            <a:r>
              <a:rPr lang="zh-TW" altLang="en-US" b="1" dirty="0" smtClean="0"/>
              <a:t>觀賞</a:t>
            </a:r>
            <a:r>
              <a:rPr lang="zh-TW" altLang="zh-TW" b="1" dirty="0" smtClean="0"/>
              <a:t>《誰創造光？誰製造光污染》</a:t>
            </a:r>
            <a:r>
              <a:rPr lang="en-US" altLang="zh-TW" sz="2100" u="sng" dirty="0" smtClean="0">
                <a:hlinkClick r:id="rId3"/>
              </a:rPr>
              <a:t>http://</a:t>
            </a:r>
            <a:r>
              <a:rPr lang="en-US" altLang="zh-TW" sz="2100" u="sng" dirty="0" err="1" smtClean="0">
                <a:hlinkClick r:id="rId3"/>
              </a:rPr>
              <a:t>www.youtube.com</a:t>
            </a:r>
            <a:r>
              <a:rPr lang="en-US" altLang="zh-TW" sz="2100" u="sng" dirty="0" smtClean="0">
                <a:hlinkClick r:id="rId3"/>
              </a:rPr>
              <a:t>/</a:t>
            </a:r>
            <a:r>
              <a:rPr lang="en-US" altLang="zh-TW" sz="2100" u="sng" dirty="0" err="1" smtClean="0">
                <a:hlinkClick r:id="rId3"/>
              </a:rPr>
              <a:t>watch?v</a:t>
            </a:r>
            <a:r>
              <a:rPr lang="en-US" altLang="zh-TW" sz="2100" u="sng" dirty="0" smtClean="0">
                <a:hlinkClick r:id="rId3"/>
              </a:rPr>
              <a:t>=8TIoKHGxyjE</a:t>
            </a:r>
            <a:r>
              <a:rPr lang="en-US" altLang="zh-TW" sz="2100" dirty="0" smtClean="0"/>
              <a:t>（00:00-02:42</a:t>
            </a:r>
            <a:r>
              <a:rPr lang="zh-TW" altLang="en-US" sz="2100" dirty="0" smtClean="0"/>
              <a:t>）</a:t>
            </a:r>
            <a:endParaRPr lang="en-US" altLang="zh-TW" sz="2100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loud Callout 4"/>
          <p:cNvSpPr/>
          <p:nvPr/>
        </p:nvSpPr>
        <p:spPr bwMode="auto">
          <a:xfrm>
            <a:off x="251520" y="2708920"/>
            <a:ext cx="3024336" cy="1800200"/>
          </a:xfrm>
          <a:prstGeom prst="cloudCallout">
            <a:avLst/>
          </a:prstGeom>
          <a:solidFill>
            <a:srgbClr val="FFFF99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zh-TW" altLang="zh-TW" sz="2400" b="1" dirty="0" smtClean="0"/>
              <a:t>短片</a:t>
            </a:r>
            <a:r>
              <a:rPr lang="zh-TW" altLang="en-US" sz="2400" b="1" dirty="0" smtClean="0"/>
              <a:t>指</a:t>
            </a:r>
            <a:r>
              <a:rPr lang="zh-TW" altLang="zh-TW" sz="2400" b="1" dirty="0" smtClean="0"/>
              <a:t>出香港</a:t>
            </a:r>
            <a:r>
              <a:rPr lang="zh-TW" altLang="en-US" sz="2400" b="1" dirty="0" smtClean="0"/>
              <a:t>有</a:t>
            </a:r>
            <a:r>
              <a:rPr lang="zh-TW" altLang="zh-TW" sz="2400" b="1" dirty="0" smtClean="0"/>
              <a:t>甚麼問題</a:t>
            </a:r>
            <a:r>
              <a:rPr lang="zh-TW" altLang="en-US" sz="2400" b="1" dirty="0" smtClean="0"/>
              <a:t>存在</a:t>
            </a:r>
            <a:r>
              <a:rPr lang="zh-TW" altLang="zh-TW" sz="2400" b="1" dirty="0" smtClean="0"/>
              <a:t>？</a:t>
            </a:r>
            <a:endParaRPr lang="en-US" altLang="zh-TW" sz="2400" b="1" dirty="0" smtClean="0"/>
          </a:p>
        </p:txBody>
      </p:sp>
      <p:sp>
        <p:nvSpPr>
          <p:cNvPr id="6" name="Cloud Callout 5"/>
          <p:cNvSpPr/>
          <p:nvPr/>
        </p:nvSpPr>
        <p:spPr bwMode="auto">
          <a:xfrm>
            <a:off x="3059832" y="3501008"/>
            <a:ext cx="2664296" cy="1872208"/>
          </a:xfrm>
          <a:prstGeom prst="cloudCallout">
            <a:avLst/>
          </a:prstGeom>
          <a:solidFill>
            <a:schemeClr val="bg1">
              <a:lumMod val="90000"/>
            </a:schemeClr>
          </a:solidFill>
          <a:ln w="9525" cap="flat" cmpd="sng" algn="ctr">
            <a:solidFill>
              <a:schemeClr val="bg1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zh-TW" altLang="zh-TW" sz="2400" b="1" dirty="0" smtClean="0"/>
              <a:t>此問題在香港嚴重嗎？</a:t>
            </a:r>
            <a:endParaRPr lang="en-US" altLang="zh-TW" sz="2400" b="1" dirty="0" smtClean="0"/>
          </a:p>
        </p:txBody>
      </p:sp>
      <p:sp>
        <p:nvSpPr>
          <p:cNvPr id="7" name="Cloud Callout 6"/>
          <p:cNvSpPr/>
          <p:nvPr/>
        </p:nvSpPr>
        <p:spPr bwMode="auto">
          <a:xfrm>
            <a:off x="5940152" y="2708920"/>
            <a:ext cx="2664296" cy="2160240"/>
          </a:xfrm>
          <a:prstGeom prst="cloudCallout">
            <a:avLst/>
          </a:prstGeom>
          <a:solidFill>
            <a:srgbClr val="FFFFCC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2400" b="1" dirty="0" smtClean="0"/>
              <a:t>為何香港會有此問題？</a:t>
            </a:r>
            <a:endParaRPr lang="zh-TW" altLang="en-US" sz="2400" b="1" dirty="0" smtClean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/>
              <a:t>香港在哪兒？</a:t>
            </a:r>
            <a:endParaRPr lang="zh-TW" alt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http://www.nasa.gov/images/content/711106main_dnb_land_ocean_ice.2012.673x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9144000" cy="4680520"/>
          </a:xfrm>
          <a:prstGeom prst="rect">
            <a:avLst/>
          </a:prstGeom>
          <a:noFill/>
        </p:spPr>
      </p:pic>
      <p:grpSp>
        <p:nvGrpSpPr>
          <p:cNvPr id="17" name="Group 16"/>
          <p:cNvGrpSpPr/>
          <p:nvPr/>
        </p:nvGrpSpPr>
        <p:grpSpPr>
          <a:xfrm>
            <a:off x="7380313" y="3356994"/>
            <a:ext cx="808680" cy="576064"/>
            <a:chOff x="7380313" y="3356994"/>
            <a:chExt cx="808680" cy="576064"/>
          </a:xfrm>
        </p:grpSpPr>
        <p:sp>
          <p:nvSpPr>
            <p:cNvPr id="9" name="Up Arrow 8"/>
            <p:cNvSpPr/>
            <p:nvPr/>
          </p:nvSpPr>
          <p:spPr bwMode="auto">
            <a:xfrm flipH="1">
              <a:off x="7380313" y="3356994"/>
              <a:ext cx="216024" cy="576064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24329" y="3563726"/>
              <a:ext cx="664664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zh-TW" altLang="en-US" b="1" dirty="0" smtClean="0"/>
                <a:t>香港</a:t>
              </a:r>
              <a:endParaRPr lang="zh-TW" altLang="en-US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-36512" y="6237312"/>
            <a:ext cx="2808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000" b="1" dirty="0" smtClean="0"/>
              <a:t>資料來源：美國太空總署（衞星圖片）</a:t>
            </a:r>
            <a:endParaRPr lang="zh-TW" altLang="en-US" sz="1000" b="1" dirty="0"/>
          </a:p>
        </p:txBody>
      </p:sp>
      <p:sp>
        <p:nvSpPr>
          <p:cNvPr id="14" name="Oval Callout 13"/>
          <p:cNvSpPr/>
          <p:nvPr/>
        </p:nvSpPr>
        <p:spPr bwMode="auto">
          <a:xfrm>
            <a:off x="971600" y="2348880"/>
            <a:ext cx="2520280" cy="1440160"/>
          </a:xfrm>
          <a:prstGeom prst="wedgeEllipseCallout">
            <a:avLst>
              <a:gd name="adj1" fmla="val -37708"/>
              <a:gd name="adj2" fmla="val 52164"/>
            </a:avLst>
          </a:prstGeom>
          <a:solidFill>
            <a:srgbClr val="FFFFCC"/>
          </a:solidFill>
          <a:ln w="9525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400" b="1" dirty="0" smtClean="0"/>
              <a:t>香港的位置光亮嗎？</a:t>
            </a:r>
            <a:endParaRPr kumimoji="0" lang="zh-TW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2" name="Oval Callout 14"/>
          <p:cNvSpPr/>
          <p:nvPr/>
        </p:nvSpPr>
        <p:spPr bwMode="auto">
          <a:xfrm>
            <a:off x="2123728" y="4149080"/>
            <a:ext cx="3312368" cy="1440160"/>
          </a:xfrm>
          <a:prstGeom prst="wedgeEllipseCallout">
            <a:avLst>
              <a:gd name="adj1" fmla="val -50227"/>
              <a:gd name="adj2" fmla="val -35693"/>
            </a:avLst>
          </a:prstGeom>
          <a:solidFill>
            <a:srgbClr val="FFFF99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400" b="1" dirty="0" smtClean="0"/>
              <a:t>你知道香港哪些地區最光亮嗎？</a:t>
            </a:r>
            <a:endParaRPr kumimoji="0" lang="zh-TW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-27384"/>
            <a:ext cx="8147248" cy="1143000"/>
          </a:xfrm>
        </p:spPr>
        <p:txBody>
          <a:bodyPr/>
          <a:lstStyle/>
          <a:p>
            <a:r>
              <a:rPr lang="zh-TW" altLang="en-US" b="1" dirty="0" smtClean="0"/>
              <a:t>試猜猜香港甚麼地區最光亮？</a:t>
            </a:r>
            <a:endParaRPr lang="zh-TW" alt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36314"/>
            <a:ext cx="8064896" cy="537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3"/>
          <p:cNvSpPr txBox="1"/>
          <p:nvPr/>
        </p:nvSpPr>
        <p:spPr>
          <a:xfrm>
            <a:off x="4210868" y="4293096"/>
            <a:ext cx="865188" cy="460375"/>
          </a:xfrm>
          <a:prstGeom prst="rect">
            <a:avLst/>
          </a:prstGeom>
          <a:solidFill>
            <a:srgbClr val="FFCC99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sz="2400" b="1" dirty="0" smtClean="0">
                <a:ea typeface="新細明體" pitchFamily="18" charset="-120"/>
              </a:rPr>
              <a:t>旺角</a:t>
            </a:r>
            <a:endParaRPr lang="zh-TW" altLang="en-US" sz="2400" b="1" dirty="0">
              <a:ea typeface="新細明體" pitchFamily="18" charset="-12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4572000" y="5013176"/>
            <a:ext cx="865188" cy="460375"/>
          </a:xfrm>
          <a:prstGeom prst="rect">
            <a:avLst/>
          </a:prstGeom>
          <a:solidFill>
            <a:srgbClr val="FFCC99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sz="2400" b="1" dirty="0" smtClean="0">
                <a:ea typeface="新細明體" pitchFamily="18" charset="-120"/>
              </a:rPr>
              <a:t>灣仔</a:t>
            </a:r>
            <a:endParaRPr lang="zh-TW" altLang="en-US" sz="2400" b="1" dirty="0">
              <a:ea typeface="新細明體" pitchFamily="18" charset="-120"/>
            </a:endParaRPr>
          </a:p>
        </p:txBody>
      </p:sp>
      <p:sp>
        <p:nvSpPr>
          <p:cNvPr id="9" name="Oval Callout 14"/>
          <p:cNvSpPr/>
          <p:nvPr/>
        </p:nvSpPr>
        <p:spPr bwMode="auto">
          <a:xfrm>
            <a:off x="5292080" y="2348880"/>
            <a:ext cx="2952328" cy="1584176"/>
          </a:xfrm>
          <a:prstGeom prst="wedgeEllipseCallout">
            <a:avLst>
              <a:gd name="adj1" fmla="val 27133"/>
              <a:gd name="adj2" fmla="val -65225"/>
            </a:avLst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accent3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400" b="1" dirty="0" smtClean="0"/>
              <a:t>為何香港會如此光亮呢？</a:t>
            </a:r>
            <a:endParaRPr kumimoji="0" lang="zh-TW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0" name="Oval Callout 14"/>
          <p:cNvSpPr/>
          <p:nvPr/>
        </p:nvSpPr>
        <p:spPr bwMode="auto">
          <a:xfrm>
            <a:off x="107504" y="3356992"/>
            <a:ext cx="3312368" cy="1728192"/>
          </a:xfrm>
          <a:prstGeom prst="wedgeEllipseCallout">
            <a:avLst>
              <a:gd name="adj1" fmla="val -24816"/>
              <a:gd name="adj2" fmla="val -57521"/>
            </a:avLst>
          </a:prstGeom>
          <a:solidFill>
            <a:srgbClr val="00B0F0"/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zh-TW" altLang="en-US" sz="2400" b="1" dirty="0" smtClean="0"/>
              <a:t>你認為香港光亮的情況只有在市區出現嗎？</a:t>
            </a:r>
            <a:endParaRPr kumimoji="0" lang="zh-TW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4895" y="6309320"/>
            <a:ext cx="8353569" cy="369332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en-US" altLang="zh-TW" b="1" dirty="0" smtClean="0"/>
              <a:t> 2009</a:t>
            </a:r>
            <a:r>
              <a:rPr lang="zh-TW" altLang="en-US" b="1" dirty="0" smtClean="0"/>
              <a:t>年香港夜空光度分佈圖　</a:t>
            </a:r>
            <a:r>
              <a:rPr lang="zh-TW" altLang="en-US" sz="1000" b="1" dirty="0" smtClean="0"/>
              <a:t>資料來源：香港夜空光度監測網絡　</a:t>
            </a:r>
            <a:r>
              <a:rPr lang="en-US" altLang="zh-TW" sz="1000" b="1" dirty="0" smtClean="0">
                <a:hlinkClick r:id="rId4"/>
              </a:rPr>
              <a:t>http://nightsky.physics.hku.hk/news/20110601.php</a:t>
            </a:r>
            <a:endParaRPr lang="en-US" altLang="zh-TW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3672408" cy="908720"/>
          </a:xfrm>
        </p:spPr>
        <p:txBody>
          <a:bodyPr/>
          <a:lstStyle/>
          <a:p>
            <a:pPr algn="l"/>
            <a:r>
              <a:rPr lang="zh-TW" altLang="en-US" b="1" dirty="0" smtClean="0"/>
              <a:t>光源逐個捉～</a:t>
            </a:r>
            <a:endParaRPr lang="zh-TW" alt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9154" name="Picture 2" descr="http://static.apple.nextmedia.com/images/apple-photos/apple/20120926/large/26va026p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3461793" cy="23042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6423139"/>
            <a:ext cx="6571030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TW" altLang="en-US" sz="1000" b="1" dirty="0" smtClean="0"/>
              <a:t>資料來源：</a:t>
            </a:r>
            <a:r>
              <a:rPr lang="en-US" altLang="zh-TW" sz="1000" b="1" dirty="0" smtClean="0"/>
              <a:t>《</a:t>
            </a:r>
            <a:r>
              <a:rPr lang="zh-TW" altLang="en-US" sz="1000" b="1" dirty="0" smtClean="0"/>
              <a:t>蘋果日報</a:t>
            </a:r>
            <a:r>
              <a:rPr lang="en-US" altLang="zh-TW" sz="1000" b="1" dirty="0" smtClean="0"/>
              <a:t>》26/09/2012</a:t>
            </a:r>
            <a:r>
              <a:rPr lang="zh-TW" altLang="en-US" sz="1000" b="1" dirty="0" smtClean="0"/>
              <a:t>、</a:t>
            </a:r>
            <a:r>
              <a:rPr lang="en-US" altLang="zh-TW" sz="1000" b="1" dirty="0" smtClean="0"/>
              <a:t>27/01/2012</a:t>
            </a:r>
            <a:r>
              <a:rPr lang="zh-TW" altLang="en-US" sz="1000" b="1" dirty="0" smtClean="0"/>
              <a:t>、環境資訊中心、</a:t>
            </a:r>
            <a:r>
              <a:rPr lang="en-US" altLang="zh-TW" sz="1000" b="1" dirty="0" smtClean="0"/>
              <a:t>《</a:t>
            </a:r>
            <a:r>
              <a:rPr lang="zh-TW" altLang="en-US" sz="1000" b="1" dirty="0" smtClean="0"/>
              <a:t>星島日報</a:t>
            </a:r>
            <a:r>
              <a:rPr lang="en-US" altLang="zh-TW" sz="1000" b="1" dirty="0" smtClean="0"/>
              <a:t>》17/06/2010</a:t>
            </a:r>
            <a:r>
              <a:rPr lang="zh-TW" altLang="en-US" sz="1000" b="1" dirty="0" smtClean="0"/>
              <a:t>、人民網 </a:t>
            </a:r>
            <a:r>
              <a:rPr lang="en-US" altLang="zh-TW" sz="1000" b="1" dirty="0" smtClean="0"/>
              <a:t>04/09/2009</a:t>
            </a:r>
            <a:endParaRPr lang="zh-TW" altLang="en-US" sz="1000" b="1" dirty="0"/>
          </a:p>
        </p:txBody>
      </p:sp>
      <p:pic>
        <p:nvPicPr>
          <p:cNvPr id="49160" name="Picture 8" descr="http://static.apple.nextmedia.com/images/apple-photos/apple/20120127/large/27la8p8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221088"/>
            <a:ext cx="4464496" cy="2160240"/>
          </a:xfrm>
          <a:prstGeom prst="rect">
            <a:avLst/>
          </a:prstGeom>
          <a:noFill/>
        </p:spPr>
      </p:pic>
      <p:pic>
        <p:nvPicPr>
          <p:cNvPr id="49162" name="Picture 10" descr="http://e-info.org.tw/files/active/93/20080916-140619-Prada_2.jpg"/>
          <p:cNvPicPr>
            <a:picLocks noChangeAspect="1" noChangeArrowheads="1"/>
          </p:cNvPicPr>
          <p:nvPr/>
        </p:nvPicPr>
        <p:blipFill>
          <a:blip r:embed="rId5" cstate="print"/>
          <a:srcRect b="5882"/>
          <a:stretch>
            <a:fillRect/>
          </a:stretch>
        </p:blipFill>
        <p:spPr bwMode="auto">
          <a:xfrm>
            <a:off x="6372200" y="2276872"/>
            <a:ext cx="2520280" cy="1779021"/>
          </a:xfrm>
          <a:prstGeom prst="rect">
            <a:avLst/>
          </a:prstGeom>
          <a:noFill/>
        </p:spPr>
      </p:pic>
      <p:pic>
        <p:nvPicPr>
          <p:cNvPr id="49164" name="Picture 12" descr="http://img1.gtimg.com/finance/pics/hv1/116/172/550/358077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88640"/>
            <a:ext cx="3080071" cy="1977406"/>
          </a:xfrm>
          <a:prstGeom prst="rect">
            <a:avLst/>
          </a:prstGeom>
          <a:noFill/>
        </p:spPr>
      </p:pic>
      <p:pic>
        <p:nvPicPr>
          <p:cNvPr id="49166" name="Picture 14" descr="http://hm.people.com.cn/mediafile/200909/04/F20090904155254449226565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4203806"/>
            <a:ext cx="3456384" cy="2177522"/>
          </a:xfrm>
          <a:prstGeom prst="rect">
            <a:avLst/>
          </a:prstGeom>
          <a:noFill/>
        </p:spPr>
      </p:pic>
      <p:pic>
        <p:nvPicPr>
          <p:cNvPr id="22530" name="Picture 2" descr="http://x17.xanga.com/57af636b65332266198960/b21231518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8" y="2276872"/>
            <a:ext cx="2376264" cy="178219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259632" y="3501008"/>
            <a:ext cx="2262158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TW" altLang="en-US" b="1" dirty="0" smtClean="0"/>
              <a:t>霓虹／閃動招牌、</a:t>
            </a:r>
            <a:endParaRPr lang="en-US" altLang="zh-TW" b="1" dirty="0" smtClean="0"/>
          </a:p>
          <a:p>
            <a:r>
              <a:rPr lang="zh-TW" altLang="en-US" b="1" dirty="0" smtClean="0"/>
              <a:t>戶外電視屏幕、射燈</a:t>
            </a:r>
            <a:endParaRPr lang="zh-TW" alt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6" y="3779748"/>
            <a:ext cx="87716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圖一：</a:t>
            </a:r>
            <a:endParaRPr lang="zh-TW" alt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5536" y="4211796"/>
            <a:ext cx="87716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圖二：</a:t>
            </a:r>
            <a:endParaRPr lang="zh-TW" alt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59632" y="4211796"/>
            <a:ext cx="64633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激光</a:t>
            </a:r>
            <a:endParaRPr lang="zh-TW" alt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860032" y="188640"/>
            <a:ext cx="87716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圖三：</a:t>
            </a:r>
            <a:endParaRPr lang="zh-TW" alt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923928" y="3717032"/>
            <a:ext cx="87716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圖四：</a:t>
            </a:r>
            <a:endParaRPr lang="zh-TW" alt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372200" y="3717032"/>
            <a:ext cx="87716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圖五：</a:t>
            </a:r>
            <a:endParaRPr lang="zh-TW" alt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923928" y="4211796"/>
            <a:ext cx="87716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圖六：</a:t>
            </a:r>
            <a:endParaRPr lang="zh-TW" alt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724128" y="188640"/>
            <a:ext cx="64633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燈飾</a:t>
            </a:r>
            <a:endParaRPr lang="zh-TW" alt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788024" y="3717032"/>
            <a:ext cx="64633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街燈</a:t>
            </a:r>
            <a:endParaRPr lang="zh-TW" alt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112675" y="3717032"/>
            <a:ext cx="110799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店舖幕牆</a:t>
            </a:r>
            <a:endParaRPr lang="zh-TW" altLang="en-US" b="1" dirty="0"/>
          </a:p>
        </p:txBody>
      </p:sp>
      <p:sp>
        <p:nvSpPr>
          <p:cNvPr id="25" name="TextBox 22"/>
          <p:cNvSpPr txBox="1"/>
          <p:nvPr/>
        </p:nvSpPr>
        <p:spPr>
          <a:xfrm>
            <a:off x="4788024" y="4221088"/>
            <a:ext cx="226215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TW" altLang="en-US" b="1" dirty="0" smtClean="0"/>
              <a:t>商業和住宅用的電燈</a:t>
            </a:r>
            <a:endParaRPr lang="zh-TW" altLang="en-US" b="1" dirty="0"/>
          </a:p>
        </p:txBody>
      </p:sp>
      <p:sp>
        <p:nvSpPr>
          <p:cNvPr id="28" name="雲朵形圖說文字 23"/>
          <p:cNvSpPr/>
          <p:nvPr/>
        </p:nvSpPr>
        <p:spPr bwMode="auto">
          <a:xfrm>
            <a:off x="971600" y="1484784"/>
            <a:ext cx="7200800" cy="3096344"/>
          </a:xfrm>
          <a:prstGeom prst="cloudCallou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200" b="1" dirty="0" smtClean="0"/>
              <a:t>你能從</a:t>
            </a:r>
            <a:r>
              <a:rPr lang="zh-TW" altLang="zh-TW" sz="3200" b="1" i="1" u="sng" dirty="0" smtClean="0"/>
              <a:t>政策</a:t>
            </a:r>
            <a:r>
              <a:rPr lang="zh-TW" altLang="zh-TW" sz="3200" b="1" dirty="0" smtClean="0"/>
              <a:t>、</a:t>
            </a:r>
            <a:r>
              <a:rPr lang="zh-TW" altLang="zh-TW" sz="3200" b="1" i="1" u="sng" dirty="0" smtClean="0"/>
              <a:t>經濟</a:t>
            </a:r>
            <a:r>
              <a:rPr lang="zh-TW" altLang="zh-TW" sz="3200" b="1" dirty="0" smtClean="0"/>
              <a:t>和</a:t>
            </a:r>
            <a:r>
              <a:rPr lang="zh-TW" altLang="zh-TW" sz="3200" b="1" i="1" u="sng" dirty="0" smtClean="0"/>
              <a:t>社會／生活習慣</a:t>
            </a:r>
            <a:r>
              <a:rPr lang="zh-TW" altLang="zh-TW" sz="3200" b="1" dirty="0" smtClean="0"/>
              <a:t>三方面，歸納香港如此光亮的原因嗎？</a:t>
            </a:r>
            <a:endParaRPr kumimoji="0" lang="zh-TW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29" name="雲朵形圖說文字 28"/>
          <p:cNvSpPr/>
          <p:nvPr/>
        </p:nvSpPr>
        <p:spPr bwMode="auto">
          <a:xfrm>
            <a:off x="3779912" y="44624"/>
            <a:ext cx="3024336" cy="1440160"/>
          </a:xfrm>
          <a:prstGeom prst="cloudCallout">
            <a:avLst>
              <a:gd name="adj1" fmla="val -45442"/>
              <a:gd name="adj2" fmla="val 41828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你還想到其他光源嗎？</a:t>
            </a:r>
          </a:p>
        </p:txBody>
      </p:sp>
      <p:sp>
        <p:nvSpPr>
          <p:cNvPr id="24" name="雲朵形圖說文字 23"/>
          <p:cNvSpPr/>
          <p:nvPr/>
        </p:nvSpPr>
        <p:spPr bwMode="auto">
          <a:xfrm>
            <a:off x="1403648" y="1700808"/>
            <a:ext cx="6048672" cy="3168352"/>
          </a:xfrm>
          <a:prstGeom prst="cloudCallout">
            <a:avLst/>
          </a:prstGeom>
          <a:solidFill>
            <a:srgbClr val="FF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這些燈光是必須的嗎？是否有過度消耗能源的情況？</a:t>
            </a:r>
          </a:p>
        </p:txBody>
      </p:sp>
      <p:sp>
        <p:nvSpPr>
          <p:cNvPr id="27" name="雲朵形圖說文字 26"/>
          <p:cNvSpPr/>
          <p:nvPr/>
        </p:nvSpPr>
        <p:spPr bwMode="auto">
          <a:xfrm>
            <a:off x="323528" y="4509120"/>
            <a:ext cx="3744416" cy="1224136"/>
          </a:xfrm>
          <a:prstGeom prst="cloudCallout">
            <a:avLst/>
          </a:prstGeom>
          <a:solidFill>
            <a:srgbClr val="FFFF99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燈光的亮度如何？有需要嗎？</a:t>
            </a:r>
          </a:p>
        </p:txBody>
      </p:sp>
      <p:sp>
        <p:nvSpPr>
          <p:cNvPr id="26" name="雲朵形圖說文字 25"/>
          <p:cNvSpPr/>
          <p:nvPr/>
        </p:nvSpPr>
        <p:spPr bwMode="auto">
          <a:xfrm>
            <a:off x="4211960" y="4005064"/>
            <a:ext cx="4788024" cy="1800200"/>
          </a:xfrm>
          <a:prstGeom prst="cloudCallout">
            <a:avLst/>
          </a:prstGeom>
          <a:solidFill>
            <a:srgbClr val="CC99FF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燈光在甚麼時候亮着？時數長嗎？</a:t>
            </a:r>
            <a:endParaRPr kumimoji="0" lang="en-US" altLang="zh-TW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rPr>
              <a:t>有需要嗎？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8" grpId="1" animBg="1"/>
      <p:bldP spid="29" grpId="0" animBg="1"/>
      <p:bldP spid="24" grpId="0" animBg="1"/>
      <p:bldP spid="27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29822" t="14485" r="32970" b="27192"/>
          <a:stretch>
            <a:fillRect/>
          </a:stretch>
        </p:blipFill>
        <p:spPr bwMode="auto">
          <a:xfrm>
            <a:off x="4716016" y="1484784"/>
            <a:ext cx="381642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922114"/>
          </a:xfrm>
        </p:spPr>
        <p:txBody>
          <a:bodyPr/>
          <a:lstStyle/>
          <a:p>
            <a:r>
              <a:rPr lang="zh-TW" altLang="zh-TW" b="1" dirty="0" smtClean="0"/>
              <a:t>香港光污染問題</a:t>
            </a:r>
            <a:r>
              <a:rPr lang="zh-TW" altLang="en-US" b="1" dirty="0" smtClean="0"/>
              <a:t>十分嚴重</a:t>
            </a:r>
            <a:endParaRPr lang="zh-TW" altLang="en-US" b="1" dirty="0"/>
          </a:p>
        </p:txBody>
      </p:sp>
      <p:sp>
        <p:nvSpPr>
          <p:cNvPr id="7" name="文字版面配置區 6"/>
          <p:cNvSpPr>
            <a:spLocks noGrp="1"/>
          </p:cNvSpPr>
          <p:nvPr>
            <p:ph sz="half" idx="1"/>
          </p:nvPr>
        </p:nvSpPr>
        <p:spPr>
          <a:xfrm>
            <a:off x="683568" y="1484784"/>
            <a:ext cx="3888432" cy="47525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Char char="•"/>
            </a:pPr>
            <a:r>
              <a:rPr lang="zh-TW" altLang="zh-TW" dirty="0" smtClean="0"/>
              <a:t>國際天文雜誌《</a:t>
            </a:r>
            <a:r>
              <a:rPr lang="en-US" altLang="zh-TW" dirty="0" smtClean="0"/>
              <a:t>Sky &amp; Telescope</a:t>
            </a:r>
            <a:r>
              <a:rPr lang="zh-TW" altLang="zh-TW" dirty="0" smtClean="0"/>
              <a:t>》，以「</a:t>
            </a:r>
            <a:r>
              <a:rPr lang="en-US" altLang="zh-TW" dirty="0" smtClean="0"/>
              <a:t>Bring Back The NIGHT</a:t>
            </a:r>
            <a:r>
              <a:rPr lang="zh-TW" altLang="zh-TW" dirty="0" smtClean="0"/>
              <a:t>（還我黑夜）」做封面主題 </a:t>
            </a:r>
            <a:endParaRPr lang="en-US" altLang="zh-TW" dirty="0" smtClean="0"/>
          </a:p>
          <a:p>
            <a:endParaRPr lang="zh-TW" altLang="zh-TW" dirty="0" smtClean="0"/>
          </a:p>
          <a:p>
            <a:pPr>
              <a:buFont typeface="Arial" pitchFamily="34" charset="0"/>
              <a:buChar char="•"/>
            </a:pPr>
            <a:r>
              <a:rPr lang="zh-TW" altLang="zh-TW" dirty="0" smtClean="0"/>
              <a:t>封面圖片</a:t>
            </a:r>
            <a:r>
              <a:rPr lang="zh-TW" altLang="en-US" dirty="0" smtClean="0"/>
              <a:t>是從香港太平</a:t>
            </a:r>
            <a:r>
              <a:rPr lang="zh-TW" altLang="zh-TW" dirty="0" smtClean="0"/>
              <a:t>山頂俯瞰維港的夜景</a:t>
            </a:r>
          </a:p>
          <a:p>
            <a:pPr>
              <a:buFont typeface="Arial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Cloud Callout 11"/>
          <p:cNvSpPr/>
          <p:nvPr/>
        </p:nvSpPr>
        <p:spPr bwMode="auto">
          <a:xfrm>
            <a:off x="2699792" y="1556792"/>
            <a:ext cx="4608512" cy="1656184"/>
          </a:xfrm>
          <a:prstGeom prst="cloudCallout">
            <a:avLst>
              <a:gd name="adj1" fmla="val -13047"/>
              <a:gd name="adj2" fmla="val 60829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3000" b="1" dirty="0" smtClean="0"/>
              <a:t>甚麼是</a:t>
            </a:r>
            <a:r>
              <a:rPr lang="zh-TW" altLang="zh-TW" sz="3000" b="1" dirty="0" smtClean="0"/>
              <a:t>光污染？</a:t>
            </a:r>
            <a:endParaRPr kumimoji="0" lang="zh-TW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11" name="圖片 10" descr="blub UU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91419" y="3379594"/>
            <a:ext cx="768613" cy="1273542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667555" y="6237312"/>
            <a:ext cx="5272597" cy="24622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TW" altLang="en-US" sz="1000" b="1" dirty="0" smtClean="0"/>
              <a:t>圖片來源：</a:t>
            </a:r>
            <a:r>
              <a:rPr lang="en-US" altLang="zh-TW" sz="1000" b="1" u="sng" dirty="0" smtClean="0">
                <a:hlinkClick r:id="rId5"/>
              </a:rPr>
              <a:t>http://www.amazon.com/Sky-Telescope-May-2010-ebook/dp/B003GIRD8A</a:t>
            </a:r>
            <a:endParaRPr lang="zh-TW" altLang="en-US" sz="1000" b="1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4" descr="http://hm.people.com.cn/mediafile/200909/04/F2009090415525444922656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284984"/>
            <a:ext cx="4914832" cy="3096344"/>
          </a:xfrm>
          <a:prstGeom prst="rect">
            <a:avLst/>
          </a:prstGeom>
          <a:noFill/>
        </p:spPr>
      </p:pic>
      <p:pic>
        <p:nvPicPr>
          <p:cNvPr id="11266" name="Picture 2" descr="http://i285.photobucket.com/albums/ll77/lkk755101/20100112753.jpg"/>
          <p:cNvPicPr>
            <a:picLocks noChangeAspect="1" noChangeArrowheads="1"/>
          </p:cNvPicPr>
          <p:nvPr/>
        </p:nvPicPr>
        <p:blipFill>
          <a:blip r:embed="rId4" cstate="print"/>
          <a:srcRect l="22444" r="22038" b="19676"/>
          <a:stretch>
            <a:fillRect/>
          </a:stretch>
        </p:blipFill>
        <p:spPr bwMode="auto">
          <a:xfrm>
            <a:off x="323527" y="260648"/>
            <a:ext cx="3240361" cy="3516136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流程圖: 程序 5"/>
          <p:cNvSpPr/>
          <p:nvPr/>
        </p:nvSpPr>
        <p:spPr bwMode="auto">
          <a:xfrm>
            <a:off x="3347864" y="260648"/>
            <a:ext cx="5328592" cy="648072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2800" dirty="0" smtClean="0"/>
              <a:t>你</a:t>
            </a:r>
            <a:r>
              <a:rPr lang="zh-TW" altLang="en-US" sz="2800" dirty="0" smtClean="0"/>
              <a:t>們</a:t>
            </a:r>
            <a:r>
              <a:rPr lang="zh-TW" altLang="zh-TW" sz="2800" dirty="0" smtClean="0"/>
              <a:t>對這</a:t>
            </a:r>
            <a:r>
              <a:rPr lang="zh-TW" altLang="en-US" sz="2800" dirty="0" smtClean="0"/>
              <a:t>兩張</a:t>
            </a:r>
            <a:r>
              <a:rPr lang="zh-TW" altLang="zh-TW" sz="2800" dirty="0" smtClean="0"/>
              <a:t>照片有</a:t>
            </a:r>
            <a:r>
              <a:rPr lang="zh-TW" altLang="en-US" sz="2800" dirty="0" smtClean="0"/>
              <a:t>甚</a:t>
            </a:r>
            <a:r>
              <a:rPr lang="zh-TW" altLang="zh-TW" sz="2800" dirty="0" smtClean="0"/>
              <a:t>麼感覺？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323528" y="260648"/>
            <a:ext cx="646331" cy="3693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圖Ａ</a:t>
            </a:r>
            <a:endParaRPr lang="en-US" altLang="zh-TW" b="1" dirty="0" smtClean="0"/>
          </a:p>
        </p:txBody>
      </p:sp>
      <p:sp>
        <p:nvSpPr>
          <p:cNvPr id="10" name="TextBox 13"/>
          <p:cNvSpPr txBox="1"/>
          <p:nvPr/>
        </p:nvSpPr>
        <p:spPr>
          <a:xfrm>
            <a:off x="7884368" y="3284984"/>
            <a:ext cx="646331" cy="3693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zh-TW" altLang="en-US" b="1" dirty="0" smtClean="0"/>
              <a:t>圖Ｂ</a:t>
            </a:r>
            <a:endParaRPr lang="en-US" altLang="zh-TW" b="1" dirty="0" smtClean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23528" y="3926115"/>
            <a:ext cx="1008112" cy="1087061"/>
          </a:xfrm>
          <a:prstGeom prst="rect">
            <a:avLst/>
          </a:prstGeom>
          <a:noFill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2411760" y="4005064"/>
            <a:ext cx="847844" cy="1222065"/>
          </a:xfrm>
          <a:prstGeom prst="rect">
            <a:avLst/>
          </a:prstGeom>
          <a:noFill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00575" y="5517232"/>
            <a:ext cx="1263313" cy="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03648" y="4089398"/>
            <a:ext cx="884425" cy="923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7" y="5085184"/>
            <a:ext cx="182239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文字方塊 7"/>
          <p:cNvSpPr txBox="1"/>
          <p:nvPr/>
        </p:nvSpPr>
        <p:spPr>
          <a:xfrm>
            <a:off x="323528" y="14427"/>
            <a:ext cx="3995936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b="1" dirty="0" smtClean="0"/>
              <a:t>圖片來源</a:t>
            </a:r>
            <a:r>
              <a:rPr lang="en-US" altLang="zh-TW" sz="1000" b="1" dirty="0" smtClean="0"/>
              <a:t>:</a:t>
            </a:r>
            <a:r>
              <a:rPr lang="en-US" altLang="zh-TW" sz="1000" b="1" u="sng" dirty="0" smtClean="0">
                <a:hlinkClick r:id="rId10"/>
              </a:rPr>
              <a:t> </a:t>
            </a:r>
            <a:r>
              <a:rPr lang="en-US" altLang="zh-TW" sz="1000" b="1" u="sng" dirty="0" smtClean="0">
                <a:hlinkClick r:id="rId11"/>
              </a:rPr>
              <a:t>http://forum.jorsindo.com/thread-2166771-1-1.html</a:t>
            </a:r>
            <a:endParaRPr lang="zh-TW" altLang="zh-TW" sz="1000" b="1" dirty="0"/>
          </a:p>
        </p:txBody>
      </p:sp>
      <p:sp>
        <p:nvSpPr>
          <p:cNvPr id="8" name="雲朵形圖說文字 7"/>
          <p:cNvSpPr/>
          <p:nvPr/>
        </p:nvSpPr>
        <p:spPr bwMode="auto">
          <a:xfrm>
            <a:off x="3923928" y="836712"/>
            <a:ext cx="5112568" cy="2808312"/>
          </a:xfrm>
          <a:prstGeom prst="cloudCallout">
            <a:avLst>
              <a:gd name="adj1" fmla="val -23953"/>
              <a:gd name="adj2" fmla="val 55306"/>
            </a:avLst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2250" b="1" dirty="0" smtClean="0"/>
              <a:t>請先分組，每組</a:t>
            </a:r>
            <a:r>
              <a:rPr lang="zh-TW" altLang="zh-TW" sz="2250" b="1" dirty="0" smtClean="0"/>
              <a:t>利用</a:t>
            </a:r>
            <a:r>
              <a:rPr lang="zh-TW" altLang="en-US" sz="2250" b="1" dirty="0" smtClean="0"/>
              <a:t>五</a:t>
            </a:r>
            <a:r>
              <a:rPr lang="zh-TW" altLang="zh-TW" sz="2250" b="1" dirty="0" smtClean="0"/>
              <a:t>種官能的感覺（視、聽、嗅、</a:t>
            </a:r>
            <a:r>
              <a:rPr lang="zh-TW" altLang="en-US" sz="2250" b="1" dirty="0" smtClean="0"/>
              <a:t>味、</a:t>
            </a:r>
            <a:r>
              <a:rPr lang="zh-TW" altLang="zh-TW" sz="2250" b="1" dirty="0" smtClean="0"/>
              <a:t>觸）細心觀看其中一張圖片</a:t>
            </a:r>
            <a:r>
              <a:rPr lang="zh-TW" altLang="en-US" sz="2250" b="1" dirty="0" smtClean="0"/>
              <a:t>，</a:t>
            </a:r>
            <a:r>
              <a:rPr lang="zh-TW" altLang="zh-TW" sz="2250" b="1" dirty="0" smtClean="0"/>
              <a:t>並寫下即時的官能反應在工作紙一</a:t>
            </a:r>
            <a:endParaRPr kumimoji="0" lang="zh-TW" altLang="en-US" sz="22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  <p:sp>
        <p:nvSpPr>
          <p:cNvPr id="11" name="文字方塊 7"/>
          <p:cNvSpPr txBox="1"/>
          <p:nvPr/>
        </p:nvSpPr>
        <p:spPr>
          <a:xfrm>
            <a:off x="3635896" y="6381328"/>
            <a:ext cx="4896544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b="1" dirty="0" smtClean="0"/>
              <a:t>圖片來源</a:t>
            </a:r>
            <a:r>
              <a:rPr lang="en-US" altLang="zh-TW" sz="1000" b="1" dirty="0" smtClean="0"/>
              <a:t>:</a:t>
            </a:r>
            <a:r>
              <a:rPr lang="en-US" altLang="zh-TW" sz="1000" b="1" u="sng" dirty="0" smtClean="0">
                <a:hlinkClick r:id="rId10"/>
              </a:rPr>
              <a:t> </a:t>
            </a:r>
            <a:r>
              <a:rPr lang="en-US" altLang="zh-TW" sz="1000" b="1" u="sng" dirty="0" smtClean="0">
                <a:hlinkClick r:id="rId12"/>
              </a:rPr>
              <a:t>http://hm.people.com.cn/BIG5/86508/86511/9990627.html</a:t>
            </a:r>
            <a:endParaRPr lang="zh-TW" altLang="zh-TW" sz="10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endParaRPr lang="zh-TW" altLang="en-US" b="1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7848872" cy="3052935"/>
          </a:xfrm>
        </p:spPr>
        <p:txBody>
          <a:bodyPr/>
          <a:lstStyle/>
          <a:p>
            <a:pPr>
              <a:buNone/>
              <a:defRPr/>
            </a:pP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光污染是</a:t>
            </a:r>
            <a: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zh-TW" altLang="en-US" sz="2800" b="1" dirty="0" smtClean="0"/>
              <a:t>對人類、其他生物及社會發展帶來負面影響的人造光。</a:t>
            </a:r>
            <a:endParaRPr lang="en-US" altLang="zh-TW" sz="2800" b="1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zh-TW" altLang="en-US" sz="2800" b="1" dirty="0" smtClean="0"/>
              <a:t>具騷擾性的人造光（如刺眼、未經許可、過量、設計不當、不必要的光線）</a:t>
            </a:r>
            <a:endParaRPr lang="en-US" altLang="zh-TW" sz="2800" b="1" dirty="0" smtClean="0"/>
          </a:p>
          <a:p>
            <a:pPr marL="514350" indent="-514350">
              <a:buNone/>
              <a:defRPr/>
            </a:pPr>
            <a:endParaRPr lang="en-US" altLang="zh-TW" sz="1000" b="1" dirty="0" smtClean="0"/>
          </a:p>
          <a:p>
            <a:pPr marL="514350" indent="-514350">
              <a:buNone/>
              <a:defRPr/>
            </a:pPr>
            <a:r>
              <a:rPr lang="zh-TW" altLang="en-US" sz="1000" b="1" dirty="0" smtClean="0"/>
              <a:t>資料來源：地球之友</a:t>
            </a:r>
            <a:endParaRPr lang="en-US" altLang="zh-TW" sz="2800" b="1" dirty="0" smtClean="0"/>
          </a:p>
        </p:txBody>
      </p:sp>
      <p:sp>
        <p:nvSpPr>
          <p:cNvPr id="4" name="Cloud Callout 3"/>
          <p:cNvSpPr/>
          <p:nvPr/>
        </p:nvSpPr>
        <p:spPr bwMode="auto">
          <a:xfrm>
            <a:off x="539552" y="332656"/>
            <a:ext cx="6696744" cy="1872208"/>
          </a:xfrm>
          <a:prstGeom prst="cloudCallout">
            <a:avLst>
              <a:gd name="adj1" fmla="val 50458"/>
              <a:gd name="adj2" fmla="val 28836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3200" b="1" dirty="0" smtClean="0"/>
              <a:t>那麼怎樣的光才算</a:t>
            </a:r>
            <a:r>
              <a:rPr lang="zh-TW" altLang="zh-TW" sz="3200" b="1" dirty="0" smtClean="0"/>
              <a:t>污染？</a:t>
            </a:r>
            <a:endParaRPr kumimoji="0" lang="zh-TW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5" name="圖片 10" descr="blub UU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836712"/>
            <a:ext cx="942447" cy="1561574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6" name="內容版面配置區 5" descr="fisheye_milkyway_35percent__8_1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016" y="1052736"/>
            <a:ext cx="8892480" cy="5186394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1FE2-62D3-4F41-BD4B-5032225A08D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文字方塊 7"/>
          <p:cNvSpPr txBox="1"/>
          <p:nvPr/>
        </p:nvSpPr>
        <p:spPr>
          <a:xfrm>
            <a:off x="144016" y="6237312"/>
            <a:ext cx="7380312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zh-TW" altLang="en-US" sz="1000" b="1" dirty="0" smtClean="0"/>
              <a:t>圖片來源</a:t>
            </a:r>
            <a:r>
              <a:rPr lang="en-US" altLang="zh-TW" sz="1000" b="1" dirty="0" smtClean="0"/>
              <a:t>:</a:t>
            </a:r>
            <a:r>
              <a:rPr lang="en-US" altLang="zh-TW" sz="1000" b="1" u="sng" dirty="0" smtClean="0">
                <a:hlinkClick r:id="rId4"/>
              </a:rPr>
              <a:t> </a:t>
            </a:r>
            <a:r>
              <a:rPr lang="en-US" altLang="zh-TW" sz="1000" b="1" u="sng" dirty="0" smtClean="0">
                <a:hlinkClick r:id="rId5"/>
              </a:rPr>
              <a:t>http://hkastroforum.net/viewtopic.php?p=225258&amp;sid=809b47a5c1bb5dc7463d99cba84bfca1</a:t>
            </a:r>
            <a:endParaRPr lang="zh-TW" altLang="zh-TW" sz="1000" b="1" dirty="0"/>
          </a:p>
        </p:txBody>
      </p:sp>
      <p:sp>
        <p:nvSpPr>
          <p:cNvPr id="8" name="橢圓形圖說文字 7"/>
          <p:cNvSpPr/>
          <p:nvPr/>
        </p:nvSpPr>
        <p:spPr bwMode="auto">
          <a:xfrm>
            <a:off x="683568" y="404664"/>
            <a:ext cx="3312368" cy="1800200"/>
          </a:xfrm>
          <a:prstGeom prst="wedgeEllipseCallout">
            <a:avLst>
              <a:gd name="adj1" fmla="val 37935"/>
              <a:gd name="adj2" fmla="val 50097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zh-TW" sz="3000" dirty="0" smtClean="0"/>
              <a:t>你</a:t>
            </a:r>
            <a:r>
              <a:rPr lang="zh-TW" altLang="en-US" sz="3000" dirty="0" smtClean="0"/>
              <a:t>知道這是甚麼嗎？</a:t>
            </a:r>
            <a:endParaRPr lang="en-US" altLang="zh-TW" sz="3000" dirty="0" smtClean="0"/>
          </a:p>
        </p:txBody>
      </p:sp>
      <p:sp>
        <p:nvSpPr>
          <p:cNvPr id="9" name="橢圓形圖說文字 8"/>
          <p:cNvSpPr/>
          <p:nvPr/>
        </p:nvSpPr>
        <p:spPr bwMode="auto">
          <a:xfrm>
            <a:off x="5076056" y="116632"/>
            <a:ext cx="3240360" cy="1899592"/>
          </a:xfrm>
          <a:prstGeom prst="wedgeEllipseCallout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3000" dirty="0" smtClean="0"/>
              <a:t>在香港容易看見這樣的星空嗎？</a:t>
            </a:r>
            <a:endParaRPr lang="zh-TW" altLang="zh-TW" sz="3000" dirty="0" smtClean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79512" y="6500693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cs typeface="Times New Roman" pitchFamily="18" charset="0"/>
              </a:rPr>
              <a:t>©</a:t>
            </a: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Developed by the Centre for Education in Environmental Sustainability </a:t>
            </a:r>
          </a:p>
          <a:p>
            <a:pPr eaLnBrk="0" hangingPunct="0">
              <a:tabLst>
                <a:tab pos="2636838" algn="ctr"/>
                <a:tab pos="5273675" algn="r"/>
              </a:tabLst>
            </a:pPr>
            <a:r>
              <a:rPr lang="en-US" altLang="zh-TW" sz="900" dirty="0">
                <a:latin typeface="Times New Roman" pitchFamily="18" charset="0"/>
                <a:cs typeface="Times New Roman" pitchFamily="18" charset="0"/>
              </a:rPr>
              <a:t>    and funded under Faculty of Liberal Arts and Social Sciences Teaching Development Grants 2012-13 </a:t>
            </a:r>
            <a:endParaRPr lang="en-US" altLang="zh-TW" sz="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4_佈景主題4">
  <a:themeElements>
    <a:clrScheme name="">
      <a:dk1>
        <a:srgbClr val="000000"/>
      </a:dk1>
      <a:lt1>
        <a:srgbClr val="DEF6F1"/>
      </a:lt1>
      <a:dk2>
        <a:srgbClr val="3366FF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4_佈景主題4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4_佈景主題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3">
        <a:dk1>
          <a:srgbClr val="3333FF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2A2ADA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4">
        <a:dk1>
          <a:srgbClr val="000000"/>
        </a:dk1>
        <a:lt1>
          <a:srgbClr val="DEF6F1"/>
        </a:lt1>
        <a:dk2>
          <a:srgbClr val="6633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5">
        <a:dk1>
          <a:srgbClr val="000000"/>
        </a:dk1>
        <a:lt1>
          <a:srgbClr val="DEF6F1"/>
        </a:lt1>
        <a:dk2>
          <a:srgbClr val="FF00FF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6">
        <a:dk1>
          <a:srgbClr val="000000"/>
        </a:dk1>
        <a:lt1>
          <a:srgbClr val="DEF6F1"/>
        </a:lt1>
        <a:dk2>
          <a:srgbClr val="FF9933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佈景主題4">
  <a:themeElements>
    <a:clrScheme name="">
      <a:dk1>
        <a:srgbClr val="000000"/>
      </a:dk1>
      <a:lt1>
        <a:srgbClr val="DEF6F1"/>
      </a:lt1>
      <a:dk2>
        <a:srgbClr val="3366FF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4_佈景主題4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4_佈景主題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佈景主題4 13">
        <a:dk1>
          <a:srgbClr val="3333FF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2A2ADA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4">
        <a:dk1>
          <a:srgbClr val="000000"/>
        </a:dk1>
        <a:lt1>
          <a:srgbClr val="DEF6F1"/>
        </a:lt1>
        <a:dk2>
          <a:srgbClr val="6633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5">
        <a:dk1>
          <a:srgbClr val="000000"/>
        </a:dk1>
        <a:lt1>
          <a:srgbClr val="DEF6F1"/>
        </a:lt1>
        <a:dk2>
          <a:srgbClr val="FF00FF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佈景主題4 16">
        <a:dk1>
          <a:srgbClr val="000000"/>
        </a:dk1>
        <a:lt1>
          <a:srgbClr val="DEF6F1"/>
        </a:lt1>
        <a:dk2>
          <a:srgbClr val="FF9933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3205</TotalTime>
  <Pages>0</Pages>
  <Words>1682</Words>
  <Characters>0</Characters>
  <Application>Microsoft Office PowerPoint</Application>
  <DocSecurity>0</DocSecurity>
  <PresentationFormat>On-screen Show (4:3)</PresentationFormat>
  <Lines>0</Lines>
  <Paragraphs>170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4_佈景主題4</vt:lpstr>
      <vt:lpstr>5_佈景主題4</vt:lpstr>
      <vt:lpstr>課節一：光從哪裡來？</vt:lpstr>
      <vt:lpstr>Slide 2</vt:lpstr>
      <vt:lpstr>香港在哪兒？</vt:lpstr>
      <vt:lpstr>試猜猜香港甚麼地區最光亮？</vt:lpstr>
      <vt:lpstr>光源逐個捉～</vt:lpstr>
      <vt:lpstr>香港光污染問題十分嚴重</vt:lpstr>
      <vt:lpstr>Slide 7</vt:lpstr>
      <vt:lpstr>Slide 8</vt:lpstr>
      <vt:lpstr>Slide 9</vt:lpstr>
      <vt:lpstr>Slide 10</vt:lpstr>
      <vt:lpstr>Slide 11</vt:lpstr>
      <vt:lpstr>Slide 12</vt:lpstr>
    </vt:vector>
  </TitlesOfParts>
  <Company>CMT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能源與我們的世界</dc:title>
  <dc:creator>Chan</dc:creator>
  <cp:lastModifiedBy>HKIEd</cp:lastModifiedBy>
  <cp:revision>266</cp:revision>
  <cp:lastPrinted>1899-12-30T00:00:00Z</cp:lastPrinted>
  <dcterms:created xsi:type="dcterms:W3CDTF">2010-01-10T17:04:05Z</dcterms:created>
  <dcterms:modified xsi:type="dcterms:W3CDTF">2013-03-13T06:59:45Z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1033-6.3.0.1736</vt:lpwstr>
  </property>
</Properties>
</file>