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72" r:id="rId15"/>
    <p:sldId id="269" r:id="rId16"/>
    <p:sldId id="270" r:id="rId17"/>
    <p:sldId id="271" r:id="rId18"/>
    <p:sldId id="273" r:id="rId19"/>
    <p:sldId id="274" r:id="rId20"/>
    <p:sldId id="275" r:id="rId21"/>
    <p:sldId id="311" r:id="rId22"/>
    <p:sldId id="276" r:id="rId23"/>
    <p:sldId id="277" r:id="rId24"/>
    <p:sldId id="278" r:id="rId25"/>
    <p:sldId id="297" r:id="rId26"/>
    <p:sldId id="298" r:id="rId27"/>
    <p:sldId id="299" r:id="rId28"/>
    <p:sldId id="300" r:id="rId29"/>
    <p:sldId id="283" r:id="rId30"/>
    <p:sldId id="301" r:id="rId31"/>
    <p:sldId id="286" r:id="rId32"/>
    <p:sldId id="287" r:id="rId33"/>
    <p:sldId id="288" r:id="rId34"/>
    <p:sldId id="303" r:id="rId35"/>
    <p:sldId id="304" r:id="rId36"/>
    <p:sldId id="289" r:id="rId37"/>
    <p:sldId id="290" r:id="rId38"/>
    <p:sldId id="291" r:id="rId39"/>
    <p:sldId id="292" r:id="rId40"/>
    <p:sldId id="295" r:id="rId41"/>
    <p:sldId id="306" r:id="rId42"/>
    <p:sldId id="307" r:id="rId43"/>
    <p:sldId id="308" r:id="rId44"/>
    <p:sldId id="309" r:id="rId45"/>
    <p:sldId id="305" r:id="rId46"/>
    <p:sldId id="302" r:id="rId47"/>
    <p:sldId id="31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2"/>
  </p:normalViewPr>
  <p:slideViewPr>
    <p:cSldViewPr snapToGrid="0" snapToObjects="1">
      <p:cViewPr varScale="1">
        <p:scale>
          <a:sx n="115" d="100"/>
          <a:sy n="115" d="100"/>
        </p:scale>
        <p:origin x="4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E494C-78D8-A746-BC2B-2806B8AF8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F5548A1-2F95-0E42-8C0D-8DBAED81DC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31588-2220-BC40-A9C4-D7EC3D3612AD}" type="datetimeFigureOut">
              <a:rPr lang="en-US" smtClean="0"/>
              <a:t>3/13/21</a:t>
            </a:fld>
            <a:endParaRPr lang="en-US"/>
          </a:p>
        </p:txBody>
      </p:sp>
      <p:sp>
        <p:nvSpPr>
          <p:cNvPr id="4" name="Footer Placeholder 3">
            <a:extLst>
              <a:ext uri="{FF2B5EF4-FFF2-40B4-BE49-F238E27FC236}">
                <a16:creationId xmlns:a16="http://schemas.microsoft.com/office/drawing/2014/main" id="{38C1ABB2-5C2A-8C48-86B7-6AC8A0FE58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ACB5A8-E22A-104B-95E3-3892A45665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2CF920-47B9-6442-8A5A-818750315562}" type="slidenum">
              <a:rPr lang="en-US" smtClean="0"/>
              <a:t>‹#›</a:t>
            </a:fld>
            <a:endParaRPr lang="en-US"/>
          </a:p>
        </p:txBody>
      </p:sp>
    </p:spTree>
    <p:extLst>
      <p:ext uri="{BB962C8B-B14F-4D97-AF65-F5344CB8AC3E}">
        <p14:creationId xmlns:p14="http://schemas.microsoft.com/office/powerpoint/2010/main" val="3446857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D7F5B-B676-8D4C-8FB1-9F0D1923B79E}" type="datetimeFigureOut">
              <a:rPr lang="en-US" smtClean="0"/>
              <a:t>3/13/21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1EF6B-0D4C-8A4F-843E-0AEA4C7C8707}" type="slidenum">
              <a:rPr lang="en-US" smtClean="0"/>
              <a:t>‹#›</a:t>
            </a:fld>
            <a:endParaRPr lang="en-US"/>
          </a:p>
        </p:txBody>
      </p:sp>
    </p:spTree>
    <p:extLst>
      <p:ext uri="{BB962C8B-B14F-4D97-AF65-F5344CB8AC3E}">
        <p14:creationId xmlns:p14="http://schemas.microsoft.com/office/powerpoint/2010/main" val="116581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Text Box 1">
            <a:extLst>
              <a:ext uri="{FF2B5EF4-FFF2-40B4-BE49-F238E27FC236}">
                <a16:creationId xmlns:a16="http://schemas.microsoft.com/office/drawing/2014/main" id="{569B4286-A1D7-A54E-913D-3A25996BC58F}"/>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C21F226F-C2A4-7741-85C1-B5EA5C27CBE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6508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3/13/21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3/13/21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D279-4778-B74E-BC70-36752B1F150B}"/>
              </a:ext>
            </a:extLst>
          </p:cNvPr>
          <p:cNvSpPr>
            <a:spLocks noGrp="1"/>
          </p:cNvSpPr>
          <p:nvPr>
            <p:ph type="ctrTitle"/>
          </p:nvPr>
        </p:nvSpPr>
        <p:spPr/>
        <p:txBody>
          <a:bodyPr>
            <a:normAutofit fontScale="90000"/>
          </a:bodyPr>
          <a:lstStyle/>
          <a:p>
            <a:r>
              <a:rPr lang="en-US" dirty="0"/>
              <a:t>Research into second language speech performance with a </a:t>
            </a:r>
            <a:r>
              <a:rPr lang="en-US" dirty="0" err="1"/>
              <a:t>hong</a:t>
            </a:r>
            <a:r>
              <a:rPr lang="en-US" dirty="0"/>
              <a:t> Kong twist</a:t>
            </a:r>
          </a:p>
        </p:txBody>
      </p:sp>
      <p:sp>
        <p:nvSpPr>
          <p:cNvPr id="3" name="Subtitle 2">
            <a:extLst>
              <a:ext uri="{FF2B5EF4-FFF2-40B4-BE49-F238E27FC236}">
                <a16:creationId xmlns:a16="http://schemas.microsoft.com/office/drawing/2014/main" id="{37557FF0-DD2F-3042-BA12-47DCEFBF9F55}"/>
              </a:ext>
            </a:extLst>
          </p:cNvPr>
          <p:cNvSpPr>
            <a:spLocks noGrp="1"/>
          </p:cNvSpPr>
          <p:nvPr>
            <p:ph type="subTitle" idx="1"/>
          </p:nvPr>
        </p:nvSpPr>
        <p:spPr/>
        <p:txBody>
          <a:bodyPr/>
          <a:lstStyle/>
          <a:p>
            <a:r>
              <a:rPr lang="en-US" dirty="0"/>
              <a:t>Peter Skehan</a:t>
            </a:r>
          </a:p>
          <a:p>
            <a:r>
              <a:rPr lang="en-US" dirty="0"/>
              <a:t>University College London</a:t>
            </a:r>
          </a:p>
        </p:txBody>
      </p:sp>
    </p:spTree>
    <p:extLst>
      <p:ext uri="{BB962C8B-B14F-4D97-AF65-F5344CB8AC3E}">
        <p14:creationId xmlns:p14="http://schemas.microsoft.com/office/powerpoint/2010/main" val="1239271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071C-EEFC-404A-A451-483B8314D575}"/>
              </a:ext>
            </a:extLst>
          </p:cNvPr>
          <p:cNvSpPr>
            <a:spLocks noGrp="1"/>
          </p:cNvSpPr>
          <p:nvPr>
            <p:ph type="title"/>
          </p:nvPr>
        </p:nvSpPr>
        <p:spPr/>
        <p:txBody>
          <a:bodyPr/>
          <a:lstStyle/>
          <a:p>
            <a:r>
              <a:rPr lang="en-US" dirty="0"/>
              <a:t>Tasks and task qualities 1 </a:t>
            </a:r>
          </a:p>
        </p:txBody>
      </p:sp>
      <p:sp>
        <p:nvSpPr>
          <p:cNvPr id="3" name="Content Placeholder 2">
            <a:extLst>
              <a:ext uri="{FF2B5EF4-FFF2-40B4-BE49-F238E27FC236}">
                <a16:creationId xmlns:a16="http://schemas.microsoft.com/office/drawing/2014/main" id="{852018AA-B4E8-944A-A7BD-02F1415F9A9A}"/>
              </a:ext>
            </a:extLst>
          </p:cNvPr>
          <p:cNvSpPr>
            <a:spLocks noGrp="1"/>
          </p:cNvSpPr>
          <p:nvPr>
            <p:ph idx="1"/>
          </p:nvPr>
        </p:nvSpPr>
        <p:spPr/>
        <p:txBody>
          <a:bodyPr/>
          <a:lstStyle/>
          <a:p>
            <a:r>
              <a:rPr lang="en-US" dirty="0"/>
              <a:t>Structured (macrostructure) tasks, e.g. problem-solution, raise CAF (sometimes)</a:t>
            </a:r>
          </a:p>
          <a:p>
            <a:r>
              <a:rPr lang="en-US" dirty="0">
                <a:solidFill>
                  <a:srgbClr val="FFFF00"/>
                </a:solidFill>
              </a:rPr>
              <a:t>Tasks requiring information integration (e.g. background and foreground in a picture narrative) raise complexity</a:t>
            </a:r>
          </a:p>
          <a:p>
            <a:r>
              <a:rPr lang="en-US" dirty="0"/>
              <a:t>Tasks requiring transformation of material raise complexity</a:t>
            </a:r>
          </a:p>
          <a:p>
            <a:r>
              <a:rPr lang="en-US" dirty="0">
                <a:solidFill>
                  <a:srgbClr val="FFFF00"/>
                </a:solidFill>
              </a:rPr>
              <a:t>Task information which is familiar or concrete tends to raise fluency and acc.</a:t>
            </a:r>
          </a:p>
          <a:p>
            <a:r>
              <a:rPr lang="en-US" dirty="0"/>
              <a:t>Well designed dialogic tasks raise complexity</a:t>
            </a:r>
          </a:p>
        </p:txBody>
      </p:sp>
    </p:spTree>
    <p:extLst>
      <p:ext uri="{BB962C8B-B14F-4D97-AF65-F5344CB8AC3E}">
        <p14:creationId xmlns:p14="http://schemas.microsoft.com/office/powerpoint/2010/main" val="193978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A5E4-3AA1-1C44-A5E3-1F4390F01142}"/>
              </a:ext>
            </a:extLst>
          </p:cNvPr>
          <p:cNvSpPr>
            <a:spLocks noGrp="1"/>
          </p:cNvSpPr>
          <p:nvPr>
            <p:ph type="title"/>
          </p:nvPr>
        </p:nvSpPr>
        <p:spPr>
          <a:xfrm>
            <a:off x="1141412" y="0"/>
            <a:ext cx="9905998" cy="1478570"/>
          </a:xfrm>
        </p:spPr>
        <p:txBody>
          <a:bodyPr/>
          <a:lstStyle/>
          <a:p>
            <a:r>
              <a:rPr lang="en-US" dirty="0"/>
              <a:t>Tasks 2: Cognition Hypothesis derived</a:t>
            </a:r>
          </a:p>
        </p:txBody>
      </p:sp>
      <p:sp>
        <p:nvSpPr>
          <p:cNvPr id="3" name="Content Placeholder 2">
            <a:extLst>
              <a:ext uri="{FF2B5EF4-FFF2-40B4-BE49-F238E27FC236}">
                <a16:creationId xmlns:a16="http://schemas.microsoft.com/office/drawing/2014/main" id="{7F3E4631-691D-9746-BC48-996984A7A9B9}"/>
              </a:ext>
            </a:extLst>
          </p:cNvPr>
          <p:cNvSpPr>
            <a:spLocks noGrp="1"/>
          </p:cNvSpPr>
          <p:nvPr>
            <p:ph idx="1"/>
          </p:nvPr>
        </p:nvSpPr>
        <p:spPr>
          <a:xfrm>
            <a:off x="1141412" y="1478570"/>
            <a:ext cx="9905999" cy="5379430"/>
          </a:xfrm>
        </p:spPr>
        <p:txBody>
          <a:bodyPr>
            <a:normAutofit/>
          </a:bodyPr>
          <a:lstStyle/>
          <a:p>
            <a:r>
              <a:rPr lang="en-US" sz="2800" dirty="0">
                <a:solidFill>
                  <a:srgbClr val="FFC000"/>
                </a:solidFill>
              </a:rPr>
              <a:t>Time perspective</a:t>
            </a:r>
            <a:r>
              <a:rPr lang="en-US" sz="2800" dirty="0"/>
              <a:t>: There and then raises complexity and accuracy some of the time: Here and now raises fluency. Robinson and Skehan interpret these results differently! (see below!)</a:t>
            </a:r>
          </a:p>
          <a:p>
            <a:r>
              <a:rPr lang="en-US" sz="2800" dirty="0">
                <a:solidFill>
                  <a:srgbClr val="FFC000"/>
                </a:solidFill>
              </a:rPr>
              <a:t>Number of elements</a:t>
            </a:r>
            <a:r>
              <a:rPr lang="en-US" sz="2800" dirty="0"/>
              <a:t>: Trend to more complexity, but also issues relating to degree of understanding of what is happening</a:t>
            </a:r>
          </a:p>
          <a:p>
            <a:r>
              <a:rPr lang="en-US" sz="2800" dirty="0">
                <a:solidFill>
                  <a:srgbClr val="FFC000"/>
                </a:solidFill>
              </a:rPr>
              <a:t>Reasoning</a:t>
            </a:r>
            <a:r>
              <a:rPr lang="en-US" sz="2800" dirty="0"/>
              <a:t>: (Causal, spatial </a:t>
            </a:r>
            <a:r>
              <a:rPr lang="en-US" sz="2800" dirty="0" err="1"/>
              <a:t>etc</a:t>
            </a:r>
            <a:r>
              <a:rPr lang="en-US" sz="2800" dirty="0"/>
              <a:t>): No clear results – see, for example, </a:t>
            </a:r>
            <a:r>
              <a:rPr lang="en-US" sz="2800" dirty="0" err="1"/>
              <a:t>metaanalyses</a:t>
            </a:r>
            <a:r>
              <a:rPr lang="en-US" sz="2800" dirty="0"/>
              <a:t> by Jackson &amp; </a:t>
            </a:r>
            <a:r>
              <a:rPr lang="en-US" sz="2800" dirty="0" err="1"/>
              <a:t>Suethanapornkul</a:t>
            </a:r>
            <a:r>
              <a:rPr lang="en-US" sz="2800" dirty="0"/>
              <a:t>, or </a:t>
            </a:r>
            <a:r>
              <a:rPr lang="en-US" sz="2800" dirty="0" err="1"/>
              <a:t>Malicka</a:t>
            </a:r>
            <a:r>
              <a:rPr lang="en-US" sz="2800" dirty="0"/>
              <a:t> &amp; Sasayama</a:t>
            </a:r>
          </a:p>
        </p:txBody>
      </p:sp>
    </p:spTree>
    <p:extLst>
      <p:ext uri="{BB962C8B-B14F-4D97-AF65-F5344CB8AC3E}">
        <p14:creationId xmlns:p14="http://schemas.microsoft.com/office/powerpoint/2010/main" val="374207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ED2B-7961-2B4E-863D-52AF8C92163D}"/>
              </a:ext>
            </a:extLst>
          </p:cNvPr>
          <p:cNvSpPr>
            <a:spLocks noGrp="1"/>
          </p:cNvSpPr>
          <p:nvPr>
            <p:ph type="title"/>
          </p:nvPr>
        </p:nvSpPr>
        <p:spPr>
          <a:xfrm>
            <a:off x="1141412" y="0"/>
            <a:ext cx="9905998" cy="1478570"/>
          </a:xfrm>
        </p:spPr>
        <p:txBody>
          <a:bodyPr/>
          <a:lstStyle/>
          <a:p>
            <a:r>
              <a:rPr lang="en-US" dirty="0"/>
              <a:t>Part One: Taking Stock</a:t>
            </a:r>
          </a:p>
        </p:txBody>
      </p:sp>
      <p:sp>
        <p:nvSpPr>
          <p:cNvPr id="3" name="Content Placeholder 2">
            <a:extLst>
              <a:ext uri="{FF2B5EF4-FFF2-40B4-BE49-F238E27FC236}">
                <a16:creationId xmlns:a16="http://schemas.microsoft.com/office/drawing/2014/main" id="{19584804-A14C-2A4F-9838-3483F9C1B285}"/>
              </a:ext>
            </a:extLst>
          </p:cNvPr>
          <p:cNvSpPr>
            <a:spLocks noGrp="1"/>
          </p:cNvSpPr>
          <p:nvPr>
            <p:ph idx="1"/>
          </p:nvPr>
        </p:nvSpPr>
        <p:spPr>
          <a:xfrm>
            <a:off x="1141411" y="1478570"/>
            <a:ext cx="9905999" cy="3541714"/>
          </a:xfrm>
        </p:spPr>
        <p:txBody>
          <a:bodyPr>
            <a:noAutofit/>
          </a:bodyPr>
          <a:lstStyle/>
          <a:p>
            <a:r>
              <a:rPr lang="en-US" sz="2800" dirty="0">
                <a:solidFill>
                  <a:srgbClr val="FFC000"/>
                </a:solidFill>
              </a:rPr>
              <a:t>Conditions</a:t>
            </a:r>
            <a:r>
              <a:rPr lang="en-US" sz="2800" dirty="0"/>
              <a:t> seem to produce clearer (larger, more consistent) effects that Tasks</a:t>
            </a:r>
          </a:p>
          <a:p>
            <a:r>
              <a:rPr lang="en-US" sz="2800" dirty="0">
                <a:solidFill>
                  <a:srgbClr val="FFC000"/>
                </a:solidFill>
              </a:rPr>
              <a:t>Tasks</a:t>
            </a:r>
            <a:r>
              <a:rPr lang="en-US" sz="2800" dirty="0"/>
              <a:t> do produce some effects but often not. Theories of task influence on performance haven’t fared incredibly well</a:t>
            </a:r>
          </a:p>
          <a:p>
            <a:r>
              <a:rPr lang="en-US" sz="2800" dirty="0">
                <a:solidFill>
                  <a:srgbClr val="FFC000"/>
                </a:solidFill>
              </a:rPr>
              <a:t>Planning</a:t>
            </a:r>
            <a:r>
              <a:rPr lang="en-US" sz="2800" dirty="0"/>
              <a:t> and </a:t>
            </a:r>
            <a:r>
              <a:rPr lang="en-US" sz="2800" dirty="0">
                <a:solidFill>
                  <a:srgbClr val="FFC000"/>
                </a:solidFill>
              </a:rPr>
              <a:t>repetition</a:t>
            </a:r>
            <a:r>
              <a:rPr lang="en-US" sz="2800" dirty="0"/>
              <a:t> have produced the largest and most consistent effects. They are also eminently usable as part of pedagogy</a:t>
            </a:r>
          </a:p>
        </p:txBody>
      </p:sp>
    </p:spTree>
    <p:extLst>
      <p:ext uri="{BB962C8B-B14F-4D97-AF65-F5344CB8AC3E}">
        <p14:creationId xmlns:p14="http://schemas.microsoft.com/office/powerpoint/2010/main" val="399498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9D93-E8A2-CC4A-B311-3151F5001BFF}"/>
              </a:ext>
            </a:extLst>
          </p:cNvPr>
          <p:cNvSpPr>
            <a:spLocks noGrp="1"/>
          </p:cNvSpPr>
          <p:nvPr>
            <p:ph type="title"/>
          </p:nvPr>
        </p:nvSpPr>
        <p:spPr>
          <a:xfrm>
            <a:off x="1096808" y="0"/>
            <a:ext cx="9905998" cy="1478570"/>
          </a:xfrm>
        </p:spPr>
        <p:txBody>
          <a:bodyPr/>
          <a:lstStyle/>
          <a:p>
            <a:r>
              <a:rPr lang="en-US" dirty="0"/>
              <a:t>Part two: Measurement, consistency, Style</a:t>
            </a:r>
          </a:p>
        </p:txBody>
      </p:sp>
      <p:pic>
        <p:nvPicPr>
          <p:cNvPr id="9" name="Content Placeholder 8">
            <a:extLst>
              <a:ext uri="{FF2B5EF4-FFF2-40B4-BE49-F238E27FC236}">
                <a16:creationId xmlns:a16="http://schemas.microsoft.com/office/drawing/2014/main" id="{7AC43100-0F55-BD44-8D7C-96C5FF158203}"/>
              </a:ext>
            </a:extLst>
          </p:cNvPr>
          <p:cNvPicPr>
            <a:picLocks noGrp="1" noChangeAspect="1"/>
          </p:cNvPicPr>
          <p:nvPr>
            <p:ph idx="1"/>
          </p:nvPr>
        </p:nvPicPr>
        <p:blipFill>
          <a:blip r:embed="rId2"/>
          <a:stretch>
            <a:fillRect/>
          </a:stretch>
        </p:blipFill>
        <p:spPr>
          <a:xfrm>
            <a:off x="3254604" y="1293680"/>
            <a:ext cx="3318287" cy="2488715"/>
          </a:xfrm>
          <a:prstGeom prst="rect">
            <a:avLst/>
          </a:prstGeom>
        </p:spPr>
      </p:pic>
      <p:pic>
        <p:nvPicPr>
          <p:cNvPr id="10" name="Picture 9">
            <a:extLst>
              <a:ext uri="{FF2B5EF4-FFF2-40B4-BE49-F238E27FC236}">
                <a16:creationId xmlns:a16="http://schemas.microsoft.com/office/drawing/2014/main" id="{B85800CE-7866-5143-87DB-985826BA8E54}"/>
              </a:ext>
            </a:extLst>
          </p:cNvPr>
          <p:cNvPicPr>
            <a:picLocks noChangeAspect="1"/>
          </p:cNvPicPr>
          <p:nvPr/>
        </p:nvPicPr>
        <p:blipFill>
          <a:blip r:embed="rId3"/>
          <a:stretch>
            <a:fillRect/>
          </a:stretch>
        </p:blipFill>
        <p:spPr>
          <a:xfrm>
            <a:off x="7549375" y="965896"/>
            <a:ext cx="3192372" cy="2789451"/>
          </a:xfrm>
          <a:prstGeom prst="rect">
            <a:avLst/>
          </a:prstGeom>
        </p:spPr>
      </p:pic>
      <p:pic>
        <p:nvPicPr>
          <p:cNvPr id="13" name="Picture 12">
            <a:extLst>
              <a:ext uri="{FF2B5EF4-FFF2-40B4-BE49-F238E27FC236}">
                <a16:creationId xmlns:a16="http://schemas.microsoft.com/office/drawing/2014/main" id="{CC30A420-A0EC-5447-8447-9E6994D636D9}"/>
              </a:ext>
            </a:extLst>
          </p:cNvPr>
          <p:cNvPicPr>
            <a:picLocks noChangeAspect="1"/>
          </p:cNvPicPr>
          <p:nvPr/>
        </p:nvPicPr>
        <p:blipFill>
          <a:blip r:embed="rId4"/>
          <a:stretch>
            <a:fillRect/>
          </a:stretch>
        </p:blipFill>
        <p:spPr>
          <a:xfrm>
            <a:off x="1397891" y="1478570"/>
            <a:ext cx="1315341" cy="1764104"/>
          </a:xfrm>
          <a:prstGeom prst="rect">
            <a:avLst/>
          </a:prstGeom>
        </p:spPr>
      </p:pic>
      <p:pic>
        <p:nvPicPr>
          <p:cNvPr id="15" name="Picture 14">
            <a:extLst>
              <a:ext uri="{FF2B5EF4-FFF2-40B4-BE49-F238E27FC236}">
                <a16:creationId xmlns:a16="http://schemas.microsoft.com/office/drawing/2014/main" id="{172D61CC-E604-6B49-A2BB-952F9E7E58B4}"/>
              </a:ext>
            </a:extLst>
          </p:cNvPr>
          <p:cNvPicPr>
            <a:picLocks noChangeAspect="1"/>
          </p:cNvPicPr>
          <p:nvPr/>
        </p:nvPicPr>
        <p:blipFill>
          <a:blip r:embed="rId5"/>
          <a:stretch>
            <a:fillRect/>
          </a:stretch>
        </p:blipFill>
        <p:spPr>
          <a:xfrm>
            <a:off x="6049807" y="3894563"/>
            <a:ext cx="3698488" cy="2773866"/>
          </a:xfrm>
          <a:prstGeom prst="rect">
            <a:avLst/>
          </a:prstGeom>
        </p:spPr>
      </p:pic>
      <p:pic>
        <p:nvPicPr>
          <p:cNvPr id="17" name="Picture 16">
            <a:extLst>
              <a:ext uri="{FF2B5EF4-FFF2-40B4-BE49-F238E27FC236}">
                <a16:creationId xmlns:a16="http://schemas.microsoft.com/office/drawing/2014/main" id="{D2187A58-6CF4-7945-B227-F64F044610BA}"/>
              </a:ext>
            </a:extLst>
          </p:cNvPr>
          <p:cNvPicPr>
            <a:picLocks noChangeAspect="1"/>
          </p:cNvPicPr>
          <p:nvPr/>
        </p:nvPicPr>
        <p:blipFill>
          <a:blip r:embed="rId6"/>
          <a:stretch>
            <a:fillRect/>
          </a:stretch>
        </p:blipFill>
        <p:spPr>
          <a:xfrm rot="16200000">
            <a:off x="247474" y="3815497"/>
            <a:ext cx="3260493" cy="2445370"/>
          </a:xfrm>
          <a:prstGeom prst="rect">
            <a:avLst/>
          </a:prstGeom>
        </p:spPr>
      </p:pic>
      <p:sp>
        <p:nvSpPr>
          <p:cNvPr id="18" name="TextBox 17">
            <a:extLst>
              <a:ext uri="{FF2B5EF4-FFF2-40B4-BE49-F238E27FC236}">
                <a16:creationId xmlns:a16="http://schemas.microsoft.com/office/drawing/2014/main" id="{0B600C69-C3EA-524D-8FFC-21D5A768927B}"/>
              </a:ext>
            </a:extLst>
          </p:cNvPr>
          <p:cNvSpPr txBox="1"/>
          <p:nvPr/>
        </p:nvSpPr>
        <p:spPr>
          <a:xfrm>
            <a:off x="3254604" y="4114800"/>
            <a:ext cx="2534144" cy="1754326"/>
          </a:xfrm>
          <a:prstGeom prst="rect">
            <a:avLst/>
          </a:prstGeom>
          <a:noFill/>
        </p:spPr>
        <p:txBody>
          <a:bodyPr wrap="square" rtlCol="0">
            <a:spAutoFit/>
          </a:bodyPr>
          <a:lstStyle/>
          <a:p>
            <a:r>
              <a:rPr lang="en-US" dirty="0"/>
              <a:t>Christina</a:t>
            </a:r>
          </a:p>
          <a:p>
            <a:r>
              <a:rPr lang="en-US" dirty="0"/>
              <a:t>               </a:t>
            </a:r>
            <a:r>
              <a:rPr lang="en-US" dirty="0" err="1"/>
              <a:t>Christina+Jan</a:t>
            </a:r>
            <a:endParaRPr lang="en-US" dirty="0"/>
          </a:p>
          <a:p>
            <a:endParaRPr lang="en-US" dirty="0"/>
          </a:p>
          <a:p>
            <a:r>
              <a:rPr lang="en-US" dirty="0"/>
              <a:t>Francine, Macao</a:t>
            </a:r>
          </a:p>
          <a:p>
            <a:endParaRPr lang="en-US" dirty="0"/>
          </a:p>
          <a:p>
            <a:r>
              <a:rPr lang="en-US" dirty="0"/>
              <a:t>Francine, but where?</a:t>
            </a:r>
          </a:p>
        </p:txBody>
      </p:sp>
      <p:sp>
        <p:nvSpPr>
          <p:cNvPr id="19" name="TextBox 18">
            <a:extLst>
              <a:ext uri="{FF2B5EF4-FFF2-40B4-BE49-F238E27FC236}">
                <a16:creationId xmlns:a16="http://schemas.microsoft.com/office/drawing/2014/main" id="{241EF188-FAC2-C845-A6BB-869B03D48560}"/>
              </a:ext>
            </a:extLst>
          </p:cNvPr>
          <p:cNvSpPr txBox="1"/>
          <p:nvPr/>
        </p:nvSpPr>
        <p:spPr>
          <a:xfrm>
            <a:off x="10047249" y="4215161"/>
            <a:ext cx="1672683" cy="369332"/>
          </a:xfrm>
          <a:prstGeom prst="rect">
            <a:avLst/>
          </a:prstGeom>
          <a:noFill/>
        </p:spPr>
        <p:txBody>
          <a:bodyPr wrap="square" rtlCol="0">
            <a:spAutoFit/>
          </a:bodyPr>
          <a:lstStyle/>
          <a:p>
            <a:r>
              <a:rPr lang="en-US" dirty="0"/>
              <a:t>Gavin</a:t>
            </a:r>
          </a:p>
        </p:txBody>
      </p:sp>
      <p:cxnSp>
        <p:nvCxnSpPr>
          <p:cNvPr id="24" name="Straight Arrow Connector 23">
            <a:extLst>
              <a:ext uri="{FF2B5EF4-FFF2-40B4-BE49-F238E27FC236}">
                <a16:creationId xmlns:a16="http://schemas.microsoft.com/office/drawing/2014/main" id="{14DE310B-0726-A441-9CB1-B009FB3AC077}"/>
              </a:ext>
            </a:extLst>
          </p:cNvPr>
          <p:cNvCxnSpPr/>
          <p:nvPr/>
        </p:nvCxnSpPr>
        <p:spPr>
          <a:xfrm flipH="1">
            <a:off x="3132124" y="5612199"/>
            <a:ext cx="244960"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4478550-3995-3641-BEE0-ABD542118B13}"/>
              </a:ext>
            </a:extLst>
          </p:cNvPr>
          <p:cNvCxnSpPr/>
          <p:nvPr/>
        </p:nvCxnSpPr>
        <p:spPr>
          <a:xfrm>
            <a:off x="4913747" y="5173496"/>
            <a:ext cx="1136060" cy="10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1964CF5-7F2D-B64D-8E09-9A23BFC66C49}"/>
              </a:ext>
            </a:extLst>
          </p:cNvPr>
          <p:cNvCxnSpPr/>
          <p:nvPr/>
        </p:nvCxnSpPr>
        <p:spPr>
          <a:xfrm flipH="1" flipV="1">
            <a:off x="2713232" y="2899317"/>
            <a:ext cx="922066" cy="131584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EB7D42C-C749-4D48-8838-57BD7CFB9A47}"/>
              </a:ext>
            </a:extLst>
          </p:cNvPr>
          <p:cNvCxnSpPr/>
          <p:nvPr/>
        </p:nvCxnSpPr>
        <p:spPr>
          <a:xfrm flipV="1">
            <a:off x="4913747" y="3803632"/>
            <a:ext cx="0" cy="608667"/>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9CC6BFB-0FCE-D342-8C59-ECD365AC54C1}"/>
              </a:ext>
            </a:extLst>
          </p:cNvPr>
          <p:cNvCxnSpPr/>
          <p:nvPr/>
        </p:nvCxnSpPr>
        <p:spPr>
          <a:xfrm flipV="1">
            <a:off x="10437541" y="3894563"/>
            <a:ext cx="0" cy="32059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B2E9BBD-6CB1-F648-98AE-6FFCC881C558}"/>
              </a:ext>
            </a:extLst>
          </p:cNvPr>
          <p:cNvSpPr txBox="1"/>
          <p:nvPr/>
        </p:nvSpPr>
        <p:spPr>
          <a:xfrm>
            <a:off x="3345366" y="5869126"/>
            <a:ext cx="2443382" cy="646331"/>
          </a:xfrm>
          <a:prstGeom prst="rect">
            <a:avLst/>
          </a:prstGeom>
          <a:noFill/>
        </p:spPr>
        <p:txBody>
          <a:bodyPr wrap="square" rtlCol="0">
            <a:spAutoFit/>
          </a:bodyPr>
          <a:lstStyle/>
          <a:p>
            <a:r>
              <a:rPr lang="en-US" dirty="0"/>
              <a:t>Clue: A helipad. Nearest HK </a:t>
            </a:r>
            <a:r>
              <a:rPr lang="en-US" dirty="0" err="1"/>
              <a:t>univ</a:t>
            </a:r>
            <a:r>
              <a:rPr lang="en-US" dirty="0"/>
              <a:t>?  </a:t>
            </a:r>
            <a:r>
              <a:rPr lang="en-US" dirty="0" err="1"/>
              <a:t>Educ</a:t>
            </a:r>
            <a:r>
              <a:rPr lang="en-US" dirty="0"/>
              <a:t> </a:t>
            </a:r>
            <a:r>
              <a:rPr lang="en-US" dirty="0" err="1"/>
              <a:t>Univ</a:t>
            </a:r>
            <a:endParaRPr lang="en-US" dirty="0"/>
          </a:p>
        </p:txBody>
      </p:sp>
    </p:spTree>
    <p:extLst>
      <p:ext uri="{BB962C8B-B14F-4D97-AF65-F5344CB8AC3E}">
        <p14:creationId xmlns:p14="http://schemas.microsoft.com/office/powerpoint/2010/main" val="15123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BCB8-0841-A14A-815A-C3EC42D2CC0C}"/>
              </a:ext>
            </a:extLst>
          </p:cNvPr>
          <p:cNvSpPr>
            <a:spLocks noGrp="1"/>
          </p:cNvSpPr>
          <p:nvPr>
            <p:ph type="title"/>
          </p:nvPr>
        </p:nvSpPr>
        <p:spPr>
          <a:xfrm>
            <a:off x="1141413" y="118455"/>
            <a:ext cx="9905998" cy="1478570"/>
          </a:xfrm>
        </p:spPr>
        <p:txBody>
          <a:bodyPr/>
          <a:lstStyle/>
          <a:p>
            <a:r>
              <a:rPr lang="en-US" dirty="0"/>
              <a:t>The database: The task literature, Plus, particularly!:</a:t>
            </a:r>
          </a:p>
        </p:txBody>
      </p:sp>
      <p:graphicFrame>
        <p:nvGraphicFramePr>
          <p:cNvPr id="4" name="Table 3">
            <a:extLst>
              <a:ext uri="{FF2B5EF4-FFF2-40B4-BE49-F238E27FC236}">
                <a16:creationId xmlns:a16="http://schemas.microsoft.com/office/drawing/2014/main" id="{12FA9A4B-FC4D-F94F-A956-B1E391325198}"/>
              </a:ext>
            </a:extLst>
          </p:cNvPr>
          <p:cNvGraphicFramePr>
            <a:graphicFrameLocks noGrp="1"/>
          </p:cNvGraphicFramePr>
          <p:nvPr>
            <p:extLst>
              <p:ext uri="{D42A27DB-BD31-4B8C-83A1-F6EECF244321}">
                <p14:modId xmlns:p14="http://schemas.microsoft.com/office/powerpoint/2010/main" val="2544934495"/>
              </p:ext>
            </p:extLst>
          </p:nvPr>
        </p:nvGraphicFramePr>
        <p:xfrm>
          <a:off x="1141414" y="1597025"/>
          <a:ext cx="9617074" cy="3325935"/>
        </p:xfrm>
        <a:graphic>
          <a:graphicData uri="http://schemas.openxmlformats.org/drawingml/2006/table">
            <a:tbl>
              <a:tblPr firstRow="1" bandRow="1">
                <a:tableStyleId>{5C22544A-7EE6-4342-B048-85BDC9FD1C3A}</a:tableStyleId>
              </a:tblPr>
              <a:tblGrid>
                <a:gridCol w="4687886">
                  <a:extLst>
                    <a:ext uri="{9D8B030D-6E8A-4147-A177-3AD203B41FA5}">
                      <a16:colId xmlns:a16="http://schemas.microsoft.com/office/drawing/2014/main" val="3672252700"/>
                    </a:ext>
                  </a:extLst>
                </a:gridCol>
                <a:gridCol w="4929188">
                  <a:extLst>
                    <a:ext uri="{9D8B030D-6E8A-4147-A177-3AD203B41FA5}">
                      <a16:colId xmlns:a16="http://schemas.microsoft.com/office/drawing/2014/main" val="3626252355"/>
                    </a:ext>
                  </a:extLst>
                </a:gridCol>
              </a:tblGrid>
              <a:tr h="373155">
                <a:tc>
                  <a:txBody>
                    <a:bodyPr/>
                    <a:lstStyle/>
                    <a:p>
                      <a:r>
                        <a:rPr lang="en-US" dirty="0"/>
                        <a:t>Studies</a:t>
                      </a:r>
                    </a:p>
                  </a:txBody>
                  <a:tcPr/>
                </a:tc>
                <a:tc>
                  <a:txBody>
                    <a:bodyPr/>
                    <a:lstStyle/>
                    <a:p>
                      <a:endParaRPr lang="en-US"/>
                    </a:p>
                  </a:txBody>
                  <a:tcPr/>
                </a:tc>
                <a:extLst>
                  <a:ext uri="{0D108BD9-81ED-4DB2-BD59-A6C34878D82A}">
                    <a16:rowId xmlns:a16="http://schemas.microsoft.com/office/drawing/2014/main" val="1110460909"/>
                  </a:ext>
                </a:extLst>
              </a:tr>
              <a:tr h="2952780">
                <a:tc>
                  <a:txBody>
                    <a:bodyPr/>
                    <a:lstStyle/>
                    <a:p>
                      <a:r>
                        <a:rPr lang="en-US" sz="2800" dirty="0">
                          <a:solidFill>
                            <a:srgbClr val="FF0000"/>
                          </a:solidFill>
                        </a:rPr>
                        <a:t>Bui (2014)</a:t>
                      </a:r>
                    </a:p>
                    <a:p>
                      <a:r>
                        <a:rPr lang="en-US" sz="2800" dirty="0">
                          <a:solidFill>
                            <a:srgbClr val="FF0000"/>
                          </a:solidFill>
                        </a:rPr>
                        <a:t>Wang (2014)</a:t>
                      </a:r>
                    </a:p>
                    <a:p>
                      <a:r>
                        <a:rPr lang="en-US" sz="2800" dirty="0">
                          <a:solidFill>
                            <a:srgbClr val="00B050"/>
                          </a:solidFill>
                        </a:rPr>
                        <a:t>Wang &amp; Skehan (2014)</a:t>
                      </a:r>
                    </a:p>
                    <a:p>
                      <a:r>
                        <a:rPr lang="en-US" sz="2800" dirty="0">
                          <a:solidFill>
                            <a:srgbClr val="FF0000"/>
                          </a:solidFill>
                        </a:rPr>
                        <a:t>Wang, Skehan, &amp; Chen (2019)</a:t>
                      </a:r>
                    </a:p>
                    <a:p>
                      <a:r>
                        <a:rPr lang="en-US" sz="2800" dirty="0">
                          <a:solidFill>
                            <a:srgbClr val="FF0000"/>
                          </a:solidFill>
                        </a:rPr>
                        <a:t>Li (2014)</a:t>
                      </a:r>
                    </a:p>
                  </a:txBody>
                  <a:tcPr/>
                </a:tc>
                <a:tc>
                  <a:txBody>
                    <a:bodyPr/>
                    <a:lstStyle/>
                    <a:p>
                      <a:r>
                        <a:rPr lang="en-US" sz="2800" dirty="0">
                          <a:solidFill>
                            <a:srgbClr val="00B050"/>
                          </a:solidFill>
                        </a:rPr>
                        <a:t>Pang &amp; Skehan (2014)</a:t>
                      </a:r>
                    </a:p>
                    <a:p>
                      <a:r>
                        <a:rPr lang="en-US" sz="2800" dirty="0">
                          <a:solidFill>
                            <a:srgbClr val="00B050"/>
                          </a:solidFill>
                        </a:rPr>
                        <a:t>Pang &amp; Skehan (2021)</a:t>
                      </a:r>
                    </a:p>
                    <a:p>
                      <a:r>
                        <a:rPr lang="en-US" sz="2800" dirty="0">
                          <a:solidFill>
                            <a:srgbClr val="00B050"/>
                          </a:solidFill>
                        </a:rPr>
                        <a:t>Skehan &amp; Shum (2014)</a:t>
                      </a:r>
                    </a:p>
                    <a:p>
                      <a:r>
                        <a:rPr lang="en-US" sz="2800" dirty="0">
                          <a:solidFill>
                            <a:srgbClr val="00B050"/>
                          </a:solidFill>
                        </a:rPr>
                        <a:t>Skehan, Foster, &amp; Shum (2016)</a:t>
                      </a:r>
                    </a:p>
                    <a:p>
                      <a:r>
                        <a:rPr lang="en-US" sz="2800" dirty="0">
                          <a:solidFill>
                            <a:srgbClr val="00B050"/>
                          </a:solidFill>
                        </a:rPr>
                        <a:t>Skehan &amp; Shum (2017</a:t>
                      </a:r>
                      <a:r>
                        <a:rPr lang="en-US" sz="2800" dirty="0"/>
                        <a:t>)</a:t>
                      </a:r>
                    </a:p>
                    <a:p>
                      <a:endParaRPr lang="en-US" dirty="0"/>
                    </a:p>
                  </a:txBody>
                  <a:tcPr/>
                </a:tc>
                <a:extLst>
                  <a:ext uri="{0D108BD9-81ED-4DB2-BD59-A6C34878D82A}">
                    <a16:rowId xmlns:a16="http://schemas.microsoft.com/office/drawing/2014/main" val="999601149"/>
                  </a:ext>
                </a:extLst>
              </a:tr>
            </a:tbl>
          </a:graphicData>
        </a:graphic>
      </p:graphicFrame>
      <p:sp>
        <p:nvSpPr>
          <p:cNvPr id="7" name="TextBox 6">
            <a:extLst>
              <a:ext uri="{FF2B5EF4-FFF2-40B4-BE49-F238E27FC236}">
                <a16:creationId xmlns:a16="http://schemas.microsoft.com/office/drawing/2014/main" id="{CB320890-BD69-FD4F-8800-44E7DDCD093C}"/>
              </a:ext>
            </a:extLst>
          </p:cNvPr>
          <p:cNvSpPr txBox="1"/>
          <p:nvPr/>
        </p:nvSpPr>
        <p:spPr>
          <a:xfrm>
            <a:off x="1141413" y="5812819"/>
            <a:ext cx="5687122" cy="461665"/>
          </a:xfrm>
          <a:prstGeom prst="rect">
            <a:avLst/>
          </a:prstGeom>
          <a:noFill/>
        </p:spPr>
        <p:txBody>
          <a:bodyPr wrap="square" rtlCol="0">
            <a:spAutoFit/>
          </a:bodyPr>
          <a:lstStyle/>
          <a:p>
            <a:pPr algn="ctr"/>
            <a:r>
              <a:rPr lang="en-US" sz="2400" dirty="0"/>
              <a:t>References at end of presentation</a:t>
            </a:r>
          </a:p>
        </p:txBody>
      </p:sp>
      <p:sp>
        <p:nvSpPr>
          <p:cNvPr id="3" name="TextBox 2">
            <a:extLst>
              <a:ext uri="{FF2B5EF4-FFF2-40B4-BE49-F238E27FC236}">
                <a16:creationId xmlns:a16="http://schemas.microsoft.com/office/drawing/2014/main" id="{96B53F85-FCA8-0147-978B-20092B7B30AD}"/>
              </a:ext>
            </a:extLst>
          </p:cNvPr>
          <p:cNvSpPr txBox="1"/>
          <p:nvPr/>
        </p:nvSpPr>
        <p:spPr>
          <a:xfrm>
            <a:off x="6715124" y="5227582"/>
            <a:ext cx="4672013" cy="830997"/>
          </a:xfrm>
          <a:prstGeom prst="rect">
            <a:avLst/>
          </a:prstGeom>
          <a:noFill/>
        </p:spPr>
        <p:txBody>
          <a:bodyPr wrap="square" rtlCol="0">
            <a:spAutoFit/>
          </a:bodyPr>
          <a:lstStyle/>
          <a:p>
            <a:r>
              <a:rPr lang="en-US" sz="2400" dirty="0">
                <a:solidFill>
                  <a:srgbClr val="FF0000"/>
                </a:solidFill>
              </a:rPr>
              <a:t>Red</a:t>
            </a:r>
            <a:r>
              <a:rPr lang="en-US" sz="2400" dirty="0"/>
              <a:t> means CUHK PhD. Research</a:t>
            </a:r>
          </a:p>
          <a:p>
            <a:r>
              <a:rPr lang="en-US" sz="2400" dirty="0">
                <a:solidFill>
                  <a:srgbClr val="00B050"/>
                </a:solidFill>
              </a:rPr>
              <a:t>Green</a:t>
            </a:r>
            <a:r>
              <a:rPr lang="en-US" sz="2400" dirty="0"/>
              <a:t> means RGC funded</a:t>
            </a:r>
          </a:p>
        </p:txBody>
      </p:sp>
    </p:spTree>
    <p:extLst>
      <p:ext uri="{BB962C8B-B14F-4D97-AF65-F5344CB8AC3E}">
        <p14:creationId xmlns:p14="http://schemas.microsoft.com/office/powerpoint/2010/main" val="71934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223A-129A-CD43-9579-1E02BB44E3CA}"/>
              </a:ext>
            </a:extLst>
          </p:cNvPr>
          <p:cNvSpPr>
            <a:spLocks noGrp="1"/>
          </p:cNvSpPr>
          <p:nvPr>
            <p:ph type="title"/>
          </p:nvPr>
        </p:nvSpPr>
        <p:spPr>
          <a:xfrm>
            <a:off x="528638" y="283981"/>
            <a:ext cx="10815637" cy="1478570"/>
          </a:xfrm>
        </p:spPr>
        <p:txBody>
          <a:bodyPr/>
          <a:lstStyle/>
          <a:p>
            <a:r>
              <a:rPr lang="en-US" dirty="0"/>
              <a:t>Revisiting measurement: A more nuanced picture </a:t>
            </a:r>
          </a:p>
        </p:txBody>
      </p:sp>
      <p:sp>
        <p:nvSpPr>
          <p:cNvPr id="3" name="Content Placeholder 2">
            <a:extLst>
              <a:ext uri="{FF2B5EF4-FFF2-40B4-BE49-F238E27FC236}">
                <a16:creationId xmlns:a16="http://schemas.microsoft.com/office/drawing/2014/main" id="{7B7607E1-5FC3-1540-B610-578F88CA59F4}"/>
              </a:ext>
            </a:extLst>
          </p:cNvPr>
          <p:cNvSpPr>
            <a:spLocks noGrp="1"/>
          </p:cNvSpPr>
          <p:nvPr>
            <p:ph idx="1"/>
          </p:nvPr>
        </p:nvSpPr>
        <p:spPr>
          <a:xfrm>
            <a:off x="1297530" y="1527718"/>
            <a:ext cx="9905999" cy="4739268"/>
          </a:xfrm>
        </p:spPr>
        <p:txBody>
          <a:bodyPr>
            <a:normAutofit/>
          </a:bodyPr>
          <a:lstStyle/>
          <a:p>
            <a:r>
              <a:rPr lang="en-US" sz="2800" dirty="0">
                <a:solidFill>
                  <a:srgbClr val="FFC000"/>
                </a:solidFill>
              </a:rPr>
              <a:t>Complexity</a:t>
            </a:r>
          </a:p>
          <a:p>
            <a:pPr lvl="1"/>
            <a:r>
              <a:rPr lang="en-US" sz="2800" dirty="0"/>
              <a:t>Subordination</a:t>
            </a:r>
          </a:p>
          <a:p>
            <a:pPr lvl="1"/>
            <a:r>
              <a:rPr lang="en-US" sz="2800" dirty="0"/>
              <a:t>Words per clause</a:t>
            </a:r>
          </a:p>
          <a:p>
            <a:r>
              <a:rPr lang="en-US" sz="2800" dirty="0">
                <a:solidFill>
                  <a:srgbClr val="FFC000"/>
                </a:solidFill>
              </a:rPr>
              <a:t>Fluency</a:t>
            </a:r>
          </a:p>
          <a:p>
            <a:pPr lvl="1"/>
            <a:r>
              <a:rPr lang="en-US" sz="2800" dirty="0"/>
              <a:t>Speed vs Breakdown (pauses) vs Repair</a:t>
            </a:r>
          </a:p>
          <a:p>
            <a:pPr lvl="1"/>
            <a:r>
              <a:rPr lang="en-US" sz="2800" dirty="0"/>
              <a:t>Filled vs unfilled pauses</a:t>
            </a:r>
          </a:p>
          <a:p>
            <a:pPr lvl="1"/>
            <a:r>
              <a:rPr lang="en-US" sz="2800" dirty="0"/>
              <a:t>Location of pauses (end of clause or AS unit vs mid-clause)</a:t>
            </a:r>
          </a:p>
        </p:txBody>
      </p:sp>
      <p:sp>
        <p:nvSpPr>
          <p:cNvPr id="4" name="TextBox 3">
            <a:extLst>
              <a:ext uri="{FF2B5EF4-FFF2-40B4-BE49-F238E27FC236}">
                <a16:creationId xmlns:a16="http://schemas.microsoft.com/office/drawing/2014/main" id="{EA231442-7BF0-1A44-8431-F1259B6D6CC9}"/>
              </a:ext>
            </a:extLst>
          </p:cNvPr>
          <p:cNvSpPr txBox="1"/>
          <p:nvPr/>
        </p:nvSpPr>
        <p:spPr>
          <a:xfrm>
            <a:off x="5334118" y="2052181"/>
            <a:ext cx="5869411" cy="1384995"/>
          </a:xfrm>
          <a:prstGeom prst="rect">
            <a:avLst/>
          </a:prstGeom>
          <a:noFill/>
        </p:spPr>
        <p:txBody>
          <a:bodyPr wrap="square" rtlCol="0">
            <a:spAutoFit/>
          </a:bodyPr>
          <a:lstStyle/>
          <a:p>
            <a:r>
              <a:rPr lang="en-US" sz="2800" dirty="0">
                <a:solidFill>
                  <a:srgbClr val="FFFF00"/>
                </a:solidFill>
              </a:rPr>
              <a:t>How do these measures interrelate?</a:t>
            </a:r>
          </a:p>
          <a:p>
            <a:r>
              <a:rPr lang="en-US" sz="2800" dirty="0">
                <a:solidFill>
                  <a:srgbClr val="FFFF00"/>
                </a:solidFill>
              </a:rPr>
              <a:t>What sort of correlation? There is a quiz on the next slide!</a:t>
            </a:r>
          </a:p>
        </p:txBody>
      </p:sp>
    </p:spTree>
    <p:extLst>
      <p:ext uri="{BB962C8B-B14F-4D97-AF65-F5344CB8AC3E}">
        <p14:creationId xmlns:p14="http://schemas.microsoft.com/office/powerpoint/2010/main" val="324517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B17D-7433-904B-80E0-B94C7F9F2F40}"/>
              </a:ext>
            </a:extLst>
          </p:cNvPr>
          <p:cNvSpPr>
            <a:spLocks noGrp="1"/>
          </p:cNvSpPr>
          <p:nvPr>
            <p:ph type="title"/>
          </p:nvPr>
        </p:nvSpPr>
        <p:spPr>
          <a:xfrm>
            <a:off x="1141415" y="132743"/>
            <a:ext cx="9905998" cy="1478570"/>
          </a:xfrm>
        </p:spPr>
        <p:txBody>
          <a:bodyPr/>
          <a:lstStyle/>
          <a:p>
            <a:r>
              <a:rPr lang="en-US" dirty="0"/>
              <a:t>A quiz: Subordination, Words per Clause?</a:t>
            </a:r>
            <a:br>
              <a:rPr lang="en-US" dirty="0"/>
            </a:br>
            <a:r>
              <a:rPr lang="en-US" dirty="0"/>
              <a:t>Does each variable raise both, or just one?</a:t>
            </a:r>
          </a:p>
        </p:txBody>
      </p:sp>
      <p:graphicFrame>
        <p:nvGraphicFramePr>
          <p:cNvPr id="4" name="Content Placeholder 3">
            <a:extLst>
              <a:ext uri="{FF2B5EF4-FFF2-40B4-BE49-F238E27FC236}">
                <a16:creationId xmlns:a16="http://schemas.microsoft.com/office/drawing/2014/main" id="{67839988-4AF2-964A-A184-47A1FB02D102}"/>
              </a:ext>
            </a:extLst>
          </p:cNvPr>
          <p:cNvGraphicFramePr>
            <a:graphicFrameLocks noGrp="1"/>
          </p:cNvGraphicFramePr>
          <p:nvPr>
            <p:ph idx="1"/>
            <p:extLst>
              <p:ext uri="{D42A27DB-BD31-4B8C-83A1-F6EECF244321}">
                <p14:modId xmlns:p14="http://schemas.microsoft.com/office/powerpoint/2010/main" val="3530904476"/>
              </p:ext>
            </p:extLst>
          </p:nvPr>
        </p:nvGraphicFramePr>
        <p:xfrm>
          <a:off x="842964" y="1611313"/>
          <a:ext cx="10204450" cy="4075112"/>
        </p:xfrm>
        <a:graphic>
          <a:graphicData uri="http://schemas.openxmlformats.org/drawingml/2006/table">
            <a:tbl>
              <a:tblPr firstRow="1" bandRow="1">
                <a:tableStyleId>{5C22544A-7EE6-4342-B048-85BDC9FD1C3A}</a:tableStyleId>
              </a:tblPr>
              <a:tblGrid>
                <a:gridCol w="2486024">
                  <a:extLst>
                    <a:ext uri="{9D8B030D-6E8A-4147-A177-3AD203B41FA5}">
                      <a16:colId xmlns:a16="http://schemas.microsoft.com/office/drawing/2014/main" val="1278080599"/>
                    </a:ext>
                  </a:extLst>
                </a:gridCol>
                <a:gridCol w="2628900">
                  <a:extLst>
                    <a:ext uri="{9D8B030D-6E8A-4147-A177-3AD203B41FA5}">
                      <a16:colId xmlns:a16="http://schemas.microsoft.com/office/drawing/2014/main" val="3451027229"/>
                    </a:ext>
                  </a:extLst>
                </a:gridCol>
                <a:gridCol w="2557462">
                  <a:extLst>
                    <a:ext uri="{9D8B030D-6E8A-4147-A177-3AD203B41FA5}">
                      <a16:colId xmlns:a16="http://schemas.microsoft.com/office/drawing/2014/main" val="3308230981"/>
                    </a:ext>
                  </a:extLst>
                </a:gridCol>
                <a:gridCol w="2532064">
                  <a:extLst>
                    <a:ext uri="{9D8B030D-6E8A-4147-A177-3AD203B41FA5}">
                      <a16:colId xmlns:a16="http://schemas.microsoft.com/office/drawing/2014/main" val="3451225804"/>
                    </a:ext>
                  </a:extLst>
                </a:gridCol>
              </a:tblGrid>
              <a:tr h="509389">
                <a:tc>
                  <a:txBody>
                    <a:bodyPr/>
                    <a:lstStyle/>
                    <a:p>
                      <a:r>
                        <a:rPr lang="en-US" dirty="0"/>
                        <a:t>Variable</a:t>
                      </a:r>
                    </a:p>
                  </a:txBody>
                  <a:tcPr/>
                </a:tc>
                <a:tc>
                  <a:txBody>
                    <a:bodyPr/>
                    <a:lstStyle/>
                    <a:p>
                      <a:r>
                        <a:rPr lang="en-US" dirty="0"/>
                        <a:t>Subordination</a:t>
                      </a:r>
                    </a:p>
                  </a:txBody>
                  <a:tcPr/>
                </a:tc>
                <a:tc>
                  <a:txBody>
                    <a:bodyPr/>
                    <a:lstStyle/>
                    <a:p>
                      <a:r>
                        <a:rPr lang="en-US" dirty="0"/>
                        <a:t>Words per Clause</a:t>
                      </a:r>
                    </a:p>
                  </a:txBody>
                  <a:tcPr/>
                </a:tc>
                <a:tc>
                  <a:txBody>
                    <a:bodyPr/>
                    <a:lstStyle/>
                    <a:p>
                      <a:r>
                        <a:rPr lang="en-US" dirty="0"/>
                        <a:t>Both Sub + WPC</a:t>
                      </a:r>
                    </a:p>
                  </a:txBody>
                  <a:tcPr/>
                </a:tc>
                <a:extLst>
                  <a:ext uri="{0D108BD9-81ED-4DB2-BD59-A6C34878D82A}">
                    <a16:rowId xmlns:a16="http://schemas.microsoft.com/office/drawing/2014/main" val="1688967031"/>
                  </a:ext>
                </a:extLst>
              </a:tr>
              <a:tr h="509389">
                <a:tc>
                  <a:txBody>
                    <a:bodyPr/>
                    <a:lstStyle/>
                    <a:p>
                      <a:r>
                        <a:rPr lang="en-US" sz="2000" dirty="0"/>
                        <a:t>Here and now tasks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63421709"/>
                  </a:ext>
                </a:extLst>
              </a:tr>
              <a:tr h="509389">
                <a:tc>
                  <a:txBody>
                    <a:bodyPr/>
                    <a:lstStyle/>
                    <a:p>
                      <a:r>
                        <a:rPr lang="en-US" sz="2000" dirty="0"/>
                        <a:t>Low proficiency</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73778202"/>
                  </a:ext>
                </a:extLst>
              </a:tr>
              <a:tr h="509389">
                <a:tc>
                  <a:txBody>
                    <a:bodyPr/>
                    <a:lstStyle/>
                    <a:p>
                      <a:r>
                        <a:rPr lang="en-US" sz="2000" dirty="0"/>
                        <a:t>Less structure</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57771280"/>
                  </a:ext>
                </a:extLst>
              </a:tr>
              <a:tr h="509389">
                <a:tc>
                  <a:txBody>
                    <a:bodyPr/>
                    <a:lstStyle/>
                    <a:p>
                      <a:r>
                        <a:rPr lang="en-US" sz="2000" dirty="0"/>
                        <a:t>More structure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23549754"/>
                  </a:ext>
                </a:extLst>
              </a:tr>
              <a:tr h="509389">
                <a:tc>
                  <a:txBody>
                    <a:bodyPr/>
                    <a:lstStyle/>
                    <a:p>
                      <a:r>
                        <a:rPr lang="en-US" sz="2000" dirty="0"/>
                        <a:t>Narratives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72998588"/>
                  </a:ext>
                </a:extLst>
              </a:tr>
              <a:tr h="509389">
                <a:tc>
                  <a:txBody>
                    <a:bodyPr/>
                    <a:lstStyle/>
                    <a:p>
                      <a:r>
                        <a:rPr lang="en-US" sz="2000" dirty="0"/>
                        <a:t>Planning (pre-task)</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42698511"/>
                  </a:ext>
                </a:extLst>
              </a:tr>
              <a:tr h="509389">
                <a:tc>
                  <a:txBody>
                    <a:bodyPr/>
                    <a:lstStyle/>
                    <a:p>
                      <a:r>
                        <a:rPr lang="en-US" sz="2000" dirty="0"/>
                        <a:t>There and then tasks</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66743564"/>
                  </a:ext>
                </a:extLst>
              </a:tr>
            </a:tbl>
          </a:graphicData>
        </a:graphic>
      </p:graphicFrame>
      <p:sp>
        <p:nvSpPr>
          <p:cNvPr id="6" name="TextBox 5">
            <a:extLst>
              <a:ext uri="{FF2B5EF4-FFF2-40B4-BE49-F238E27FC236}">
                <a16:creationId xmlns:a16="http://schemas.microsoft.com/office/drawing/2014/main" id="{FB7337FE-DC76-0C48-8236-D87156E04F0D}"/>
              </a:ext>
            </a:extLst>
          </p:cNvPr>
          <p:cNvSpPr txBox="1"/>
          <p:nvPr/>
        </p:nvSpPr>
        <p:spPr>
          <a:xfrm>
            <a:off x="5349140" y="5676447"/>
            <a:ext cx="4192858" cy="646331"/>
          </a:xfrm>
          <a:prstGeom prst="rect">
            <a:avLst/>
          </a:prstGeom>
          <a:noFill/>
        </p:spPr>
        <p:txBody>
          <a:bodyPr wrap="square" rtlCol="0">
            <a:spAutoFit/>
          </a:bodyPr>
          <a:lstStyle/>
          <a:p>
            <a:endParaRPr lang="en-US" dirty="0"/>
          </a:p>
          <a:p>
            <a:r>
              <a:rPr lang="en-US" dirty="0"/>
              <a:t>                  ✓ = raises</a:t>
            </a:r>
          </a:p>
        </p:txBody>
      </p:sp>
      <p:sp>
        <p:nvSpPr>
          <p:cNvPr id="3" name="TextBox 2">
            <a:extLst>
              <a:ext uri="{FF2B5EF4-FFF2-40B4-BE49-F238E27FC236}">
                <a16:creationId xmlns:a16="http://schemas.microsoft.com/office/drawing/2014/main" id="{5FF4D9BB-FE2D-534B-A7BF-9BBFC33EAD02}"/>
              </a:ext>
            </a:extLst>
          </p:cNvPr>
          <p:cNvSpPr txBox="1"/>
          <p:nvPr/>
        </p:nvSpPr>
        <p:spPr>
          <a:xfrm>
            <a:off x="1141413" y="5553307"/>
            <a:ext cx="2415826" cy="646331"/>
          </a:xfrm>
          <a:prstGeom prst="rect">
            <a:avLst/>
          </a:prstGeom>
          <a:noFill/>
        </p:spPr>
        <p:txBody>
          <a:bodyPr wrap="square" rtlCol="0">
            <a:spAutoFit/>
          </a:bodyPr>
          <a:lstStyle/>
          <a:p>
            <a:endParaRPr lang="en-US" dirty="0"/>
          </a:p>
          <a:p>
            <a:r>
              <a:rPr lang="en-US" dirty="0"/>
              <a:t>Alphabetic </a:t>
            </a:r>
            <a:r>
              <a:rPr lang="en-US" dirty="0" err="1"/>
              <a:t>Organisation</a:t>
            </a:r>
            <a:endParaRPr lang="en-US" dirty="0"/>
          </a:p>
        </p:txBody>
      </p:sp>
      <p:cxnSp>
        <p:nvCxnSpPr>
          <p:cNvPr id="8" name="Straight Connector 7">
            <a:extLst>
              <a:ext uri="{FF2B5EF4-FFF2-40B4-BE49-F238E27FC236}">
                <a16:creationId xmlns:a16="http://schemas.microsoft.com/office/drawing/2014/main" id="{57943843-4D09-C249-931A-5936E3D4FDE0}"/>
              </a:ext>
            </a:extLst>
          </p:cNvPr>
          <p:cNvCxnSpPr/>
          <p:nvPr/>
        </p:nvCxnSpPr>
        <p:spPr>
          <a:xfrm flipV="1">
            <a:off x="2375210" y="5296829"/>
            <a:ext cx="0" cy="579864"/>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4122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B17D-7433-904B-80E0-B94C7F9F2F40}"/>
              </a:ext>
            </a:extLst>
          </p:cNvPr>
          <p:cNvSpPr>
            <a:spLocks noGrp="1"/>
          </p:cNvSpPr>
          <p:nvPr>
            <p:ph type="title"/>
          </p:nvPr>
        </p:nvSpPr>
        <p:spPr>
          <a:xfrm>
            <a:off x="1141413" y="147030"/>
            <a:ext cx="9905998" cy="1478570"/>
          </a:xfrm>
        </p:spPr>
        <p:txBody>
          <a:bodyPr/>
          <a:lstStyle/>
          <a:p>
            <a:r>
              <a:rPr lang="en-US" dirty="0"/>
              <a:t>Answers: Subordination, Words per Clause?</a:t>
            </a:r>
            <a:br>
              <a:rPr lang="en-US" dirty="0"/>
            </a:br>
            <a:r>
              <a:rPr lang="en-US" dirty="0"/>
              <a:t>Note: mainly tasks, not conditions</a:t>
            </a:r>
          </a:p>
        </p:txBody>
      </p:sp>
      <p:graphicFrame>
        <p:nvGraphicFramePr>
          <p:cNvPr id="4" name="Content Placeholder 3">
            <a:extLst>
              <a:ext uri="{FF2B5EF4-FFF2-40B4-BE49-F238E27FC236}">
                <a16:creationId xmlns:a16="http://schemas.microsoft.com/office/drawing/2014/main" id="{67839988-4AF2-964A-A184-47A1FB02D102}"/>
              </a:ext>
            </a:extLst>
          </p:cNvPr>
          <p:cNvGraphicFramePr>
            <a:graphicFrameLocks noGrp="1"/>
          </p:cNvGraphicFramePr>
          <p:nvPr>
            <p:ph idx="1"/>
            <p:extLst>
              <p:ext uri="{D42A27DB-BD31-4B8C-83A1-F6EECF244321}">
                <p14:modId xmlns:p14="http://schemas.microsoft.com/office/powerpoint/2010/main" val="2539398662"/>
              </p:ext>
            </p:extLst>
          </p:nvPr>
        </p:nvGraphicFramePr>
        <p:xfrm>
          <a:off x="1141413" y="2249488"/>
          <a:ext cx="9906000" cy="296672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1278080599"/>
                    </a:ext>
                  </a:extLst>
                </a:gridCol>
                <a:gridCol w="2476500">
                  <a:extLst>
                    <a:ext uri="{9D8B030D-6E8A-4147-A177-3AD203B41FA5}">
                      <a16:colId xmlns:a16="http://schemas.microsoft.com/office/drawing/2014/main" val="3451027229"/>
                    </a:ext>
                  </a:extLst>
                </a:gridCol>
                <a:gridCol w="2476500">
                  <a:extLst>
                    <a:ext uri="{9D8B030D-6E8A-4147-A177-3AD203B41FA5}">
                      <a16:colId xmlns:a16="http://schemas.microsoft.com/office/drawing/2014/main" val="3308230981"/>
                    </a:ext>
                  </a:extLst>
                </a:gridCol>
                <a:gridCol w="2476500">
                  <a:extLst>
                    <a:ext uri="{9D8B030D-6E8A-4147-A177-3AD203B41FA5}">
                      <a16:colId xmlns:a16="http://schemas.microsoft.com/office/drawing/2014/main" val="3451225804"/>
                    </a:ext>
                  </a:extLst>
                </a:gridCol>
              </a:tblGrid>
              <a:tr h="370840">
                <a:tc>
                  <a:txBody>
                    <a:bodyPr/>
                    <a:lstStyle/>
                    <a:p>
                      <a:r>
                        <a:rPr lang="en-US" dirty="0"/>
                        <a:t>Variable</a:t>
                      </a:r>
                    </a:p>
                  </a:txBody>
                  <a:tcPr/>
                </a:tc>
                <a:tc>
                  <a:txBody>
                    <a:bodyPr/>
                    <a:lstStyle/>
                    <a:p>
                      <a:r>
                        <a:rPr lang="en-US" dirty="0"/>
                        <a:t>Subordination</a:t>
                      </a:r>
                    </a:p>
                  </a:txBody>
                  <a:tcPr/>
                </a:tc>
                <a:tc>
                  <a:txBody>
                    <a:bodyPr/>
                    <a:lstStyle/>
                    <a:p>
                      <a:r>
                        <a:rPr lang="en-US" dirty="0"/>
                        <a:t>Words per Clause</a:t>
                      </a:r>
                    </a:p>
                  </a:txBody>
                  <a:tcPr/>
                </a:tc>
                <a:tc>
                  <a:txBody>
                    <a:bodyPr/>
                    <a:lstStyle/>
                    <a:p>
                      <a:r>
                        <a:rPr lang="en-US" dirty="0"/>
                        <a:t>Both Sub + WPC</a:t>
                      </a:r>
                    </a:p>
                  </a:txBody>
                  <a:tcPr/>
                </a:tc>
                <a:extLst>
                  <a:ext uri="{0D108BD9-81ED-4DB2-BD59-A6C34878D82A}">
                    <a16:rowId xmlns:a16="http://schemas.microsoft.com/office/drawing/2014/main" val="1688967031"/>
                  </a:ext>
                </a:extLst>
              </a:tr>
              <a:tr h="370840">
                <a:tc>
                  <a:txBody>
                    <a:bodyPr/>
                    <a:lstStyle/>
                    <a:p>
                      <a:r>
                        <a:rPr lang="en-US" dirty="0"/>
                        <a:t>Here and now tasks</a:t>
                      </a: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algn="ctr"/>
                      <a:endParaRPr lang="en-US"/>
                    </a:p>
                  </a:txBody>
                  <a:tcPr/>
                </a:tc>
                <a:extLst>
                  <a:ext uri="{0D108BD9-81ED-4DB2-BD59-A6C34878D82A}">
                    <a16:rowId xmlns:a16="http://schemas.microsoft.com/office/drawing/2014/main" val="563421709"/>
                  </a:ext>
                </a:extLst>
              </a:tr>
              <a:tr h="370840">
                <a:tc>
                  <a:txBody>
                    <a:bodyPr/>
                    <a:lstStyle/>
                    <a:p>
                      <a:r>
                        <a:rPr lang="en-US" dirty="0"/>
                        <a:t>Low proficiency</a:t>
                      </a: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algn="ctr"/>
                      <a:endParaRPr lang="en-US"/>
                    </a:p>
                  </a:txBody>
                  <a:tcPr/>
                </a:tc>
                <a:extLst>
                  <a:ext uri="{0D108BD9-81ED-4DB2-BD59-A6C34878D82A}">
                    <a16:rowId xmlns:a16="http://schemas.microsoft.com/office/drawing/2014/main" val="3873778202"/>
                  </a:ext>
                </a:extLst>
              </a:tr>
              <a:tr h="370840">
                <a:tc>
                  <a:txBody>
                    <a:bodyPr/>
                    <a:lstStyle/>
                    <a:p>
                      <a:r>
                        <a:rPr lang="en-US" dirty="0"/>
                        <a:t>Less structure</a:t>
                      </a: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algn="ctr"/>
                      <a:endParaRPr lang="en-US"/>
                    </a:p>
                  </a:txBody>
                  <a:tcPr/>
                </a:tc>
                <a:extLst>
                  <a:ext uri="{0D108BD9-81ED-4DB2-BD59-A6C34878D82A}">
                    <a16:rowId xmlns:a16="http://schemas.microsoft.com/office/drawing/2014/main" val="657771280"/>
                  </a:ext>
                </a:extLst>
              </a:tr>
              <a:tr h="370840">
                <a:tc>
                  <a:txBody>
                    <a:bodyPr/>
                    <a:lstStyle/>
                    <a:p>
                      <a:r>
                        <a:rPr lang="en-US" dirty="0"/>
                        <a:t>More structure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2923549754"/>
                  </a:ext>
                </a:extLst>
              </a:tr>
              <a:tr h="370840">
                <a:tc>
                  <a:txBody>
                    <a:bodyPr/>
                    <a:lstStyle/>
                    <a:p>
                      <a:r>
                        <a:rPr lang="en-US" dirty="0"/>
                        <a:t>Narratives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2772998588"/>
                  </a:ext>
                </a:extLst>
              </a:tr>
              <a:tr h="370840">
                <a:tc>
                  <a:txBody>
                    <a:bodyPr/>
                    <a:lstStyle/>
                    <a:p>
                      <a:r>
                        <a:rPr lang="en-US" dirty="0"/>
                        <a:t>Planning (pre-task)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942698511"/>
                  </a:ext>
                </a:extLst>
              </a:tr>
              <a:tr h="370840">
                <a:tc>
                  <a:txBody>
                    <a:bodyPr/>
                    <a:lstStyle/>
                    <a:p>
                      <a:r>
                        <a:rPr lang="en-US" dirty="0"/>
                        <a:t>There and then tasks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66743564"/>
                  </a:ext>
                </a:extLst>
              </a:tr>
            </a:tbl>
          </a:graphicData>
        </a:graphic>
      </p:graphicFrame>
      <p:sp>
        <p:nvSpPr>
          <p:cNvPr id="3" name="TextBox 2">
            <a:extLst>
              <a:ext uri="{FF2B5EF4-FFF2-40B4-BE49-F238E27FC236}">
                <a16:creationId xmlns:a16="http://schemas.microsoft.com/office/drawing/2014/main" id="{57E19905-BF76-304A-AB37-53B0D65CE9ED}"/>
              </a:ext>
            </a:extLst>
          </p:cNvPr>
          <p:cNvSpPr txBox="1"/>
          <p:nvPr/>
        </p:nvSpPr>
        <p:spPr>
          <a:xfrm>
            <a:off x="1572322" y="5508702"/>
            <a:ext cx="8541834" cy="461665"/>
          </a:xfrm>
          <a:prstGeom prst="rect">
            <a:avLst/>
          </a:prstGeom>
          <a:noFill/>
        </p:spPr>
        <p:txBody>
          <a:bodyPr wrap="square" rtlCol="0">
            <a:spAutoFit/>
          </a:bodyPr>
          <a:lstStyle/>
          <a:p>
            <a:r>
              <a:rPr lang="en-US" sz="2400" dirty="0">
                <a:solidFill>
                  <a:srgbClr val="FFC000"/>
                </a:solidFill>
              </a:rPr>
              <a:t>And, of course, the big questions are: Why? And, So what?</a:t>
            </a:r>
          </a:p>
        </p:txBody>
      </p:sp>
      <p:sp>
        <p:nvSpPr>
          <p:cNvPr id="5" name="TextBox 4">
            <a:extLst>
              <a:ext uri="{FF2B5EF4-FFF2-40B4-BE49-F238E27FC236}">
                <a16:creationId xmlns:a16="http://schemas.microsoft.com/office/drawing/2014/main" id="{83D1527F-25AB-1E4D-8069-2CD71C7047E0}"/>
              </a:ext>
            </a:extLst>
          </p:cNvPr>
          <p:cNvSpPr txBox="1"/>
          <p:nvPr/>
        </p:nvSpPr>
        <p:spPr>
          <a:xfrm>
            <a:off x="2857500" y="1625600"/>
            <a:ext cx="5643563" cy="369332"/>
          </a:xfrm>
          <a:prstGeom prst="rect">
            <a:avLst/>
          </a:prstGeom>
          <a:noFill/>
        </p:spPr>
        <p:txBody>
          <a:bodyPr wrap="square" rtlCol="0">
            <a:spAutoFit/>
          </a:bodyPr>
          <a:lstStyle/>
          <a:p>
            <a:r>
              <a:rPr lang="en-US" dirty="0"/>
              <a:t>Based on </a:t>
            </a:r>
            <a:r>
              <a:rPr lang="en-US" dirty="0" err="1"/>
              <a:t>Pang&amp;Skehan</a:t>
            </a:r>
            <a:r>
              <a:rPr lang="en-US" dirty="0"/>
              <a:t>, </a:t>
            </a:r>
            <a:r>
              <a:rPr lang="en-US" dirty="0" err="1"/>
              <a:t>Skehan&amp;Shum</a:t>
            </a:r>
            <a:r>
              <a:rPr lang="en-US" dirty="0"/>
              <a:t>, </a:t>
            </a:r>
            <a:r>
              <a:rPr lang="en-US" dirty="0" err="1"/>
              <a:t>Wang&amp;Skehan</a:t>
            </a:r>
            <a:endParaRPr lang="en-US" dirty="0"/>
          </a:p>
        </p:txBody>
      </p:sp>
    </p:spTree>
    <p:extLst>
      <p:ext uri="{BB962C8B-B14F-4D97-AF65-F5344CB8AC3E}">
        <p14:creationId xmlns:p14="http://schemas.microsoft.com/office/powerpoint/2010/main" val="86886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734B-7250-8F42-9073-E37323744C39}"/>
              </a:ext>
            </a:extLst>
          </p:cNvPr>
          <p:cNvSpPr>
            <a:spLocks noGrp="1"/>
          </p:cNvSpPr>
          <p:nvPr>
            <p:ph type="title"/>
          </p:nvPr>
        </p:nvSpPr>
        <p:spPr>
          <a:xfrm>
            <a:off x="1141413" y="161318"/>
            <a:ext cx="9905998" cy="1478570"/>
          </a:xfrm>
        </p:spPr>
        <p:txBody>
          <a:bodyPr/>
          <a:lstStyle/>
          <a:p>
            <a:r>
              <a:rPr lang="en-US" dirty="0"/>
              <a:t>Both subordination and words raised</a:t>
            </a:r>
          </a:p>
        </p:txBody>
      </p:sp>
      <p:graphicFrame>
        <p:nvGraphicFramePr>
          <p:cNvPr id="4" name="Content Placeholder 3">
            <a:extLst>
              <a:ext uri="{FF2B5EF4-FFF2-40B4-BE49-F238E27FC236}">
                <a16:creationId xmlns:a16="http://schemas.microsoft.com/office/drawing/2014/main" id="{24C0F48F-0214-6146-BA16-B234560F15CF}"/>
              </a:ext>
            </a:extLst>
          </p:cNvPr>
          <p:cNvGraphicFramePr>
            <a:graphicFrameLocks noGrp="1"/>
          </p:cNvGraphicFramePr>
          <p:nvPr>
            <p:ph idx="1"/>
            <p:extLst>
              <p:ext uri="{D42A27DB-BD31-4B8C-83A1-F6EECF244321}">
                <p14:modId xmlns:p14="http://schemas.microsoft.com/office/powerpoint/2010/main" val="951062501"/>
              </p:ext>
            </p:extLst>
          </p:nvPr>
        </p:nvGraphicFramePr>
        <p:xfrm>
          <a:off x="557212" y="1423670"/>
          <a:ext cx="10758488" cy="3205480"/>
        </p:xfrm>
        <a:graphic>
          <a:graphicData uri="http://schemas.openxmlformats.org/drawingml/2006/table">
            <a:tbl>
              <a:tblPr firstRow="1" bandRow="1">
                <a:tableStyleId>{5C22544A-7EE6-4342-B048-85BDC9FD1C3A}</a:tableStyleId>
              </a:tblPr>
              <a:tblGrid>
                <a:gridCol w="5576779">
                  <a:extLst>
                    <a:ext uri="{9D8B030D-6E8A-4147-A177-3AD203B41FA5}">
                      <a16:colId xmlns:a16="http://schemas.microsoft.com/office/drawing/2014/main" val="4272643694"/>
                    </a:ext>
                  </a:extLst>
                </a:gridCol>
                <a:gridCol w="5181709">
                  <a:extLst>
                    <a:ext uri="{9D8B030D-6E8A-4147-A177-3AD203B41FA5}">
                      <a16:colId xmlns:a16="http://schemas.microsoft.com/office/drawing/2014/main" val="431682562"/>
                    </a:ext>
                  </a:extLst>
                </a:gridCol>
              </a:tblGrid>
              <a:tr h="3205480">
                <a:tc>
                  <a:txBody>
                    <a:bodyPr/>
                    <a:lstStyle/>
                    <a:p>
                      <a:r>
                        <a:rPr lang="en-US" sz="2400" dirty="0"/>
                        <a:t>Planning</a:t>
                      </a:r>
                    </a:p>
                    <a:p>
                      <a:pPr marL="285750" indent="-285750">
                        <a:buFont typeface="Arial" panose="020B0604020202020204" pitchFamily="34" charset="0"/>
                        <a:buChar char="•"/>
                      </a:pPr>
                      <a:r>
                        <a:rPr lang="en-US" sz="2400" dirty="0" err="1"/>
                        <a:t>Catalyses</a:t>
                      </a:r>
                      <a:r>
                        <a:rPr lang="en-US" sz="2400" dirty="0"/>
                        <a:t> ideas and the big picture(S)</a:t>
                      </a:r>
                    </a:p>
                    <a:p>
                      <a:pPr marL="285750" indent="-285750">
                        <a:buFont typeface="Arial" panose="020B0604020202020204" pitchFamily="34" charset="0"/>
                        <a:buChar char="•"/>
                      </a:pPr>
                      <a:r>
                        <a:rPr lang="en-US" sz="2400" dirty="0"/>
                        <a:t>Enables links to be made(S)</a:t>
                      </a:r>
                    </a:p>
                    <a:p>
                      <a:pPr marL="285750" indent="-285750">
                        <a:buFont typeface="Arial" panose="020B0604020202020204" pitchFamily="34" charset="0"/>
                        <a:buChar char="•"/>
                      </a:pPr>
                      <a:r>
                        <a:rPr lang="en-US" sz="2400" dirty="0"/>
                        <a:t>But detail can be prepared also(</a:t>
                      </a:r>
                      <a:r>
                        <a:rPr lang="en-US" sz="2400" dirty="0" err="1"/>
                        <a:t>WpC</a:t>
                      </a:r>
                      <a:r>
                        <a:rPr lang="en-US" sz="2400" dirty="0"/>
                        <a:t>)</a:t>
                      </a:r>
                    </a:p>
                    <a:p>
                      <a:pPr marL="285750" indent="-285750">
                        <a:buFont typeface="Arial" panose="020B0604020202020204" pitchFamily="34" charset="0"/>
                        <a:buChar char="•"/>
                      </a:pPr>
                      <a:r>
                        <a:rPr lang="en-US" sz="2400" dirty="0"/>
                        <a:t>Lexical retrieval, rehearsal, which pushes clause building(</a:t>
                      </a:r>
                      <a:r>
                        <a:rPr lang="en-US" sz="2400" dirty="0" err="1"/>
                        <a:t>WpC</a:t>
                      </a:r>
                      <a:r>
                        <a:rPr lang="en-US" sz="2400" dirty="0"/>
                        <a:t>)</a:t>
                      </a:r>
                    </a:p>
                  </a:txBody>
                  <a:tcPr/>
                </a:tc>
                <a:tc>
                  <a:txBody>
                    <a:bodyPr/>
                    <a:lstStyle/>
                    <a:p>
                      <a:r>
                        <a:rPr lang="en-US" sz="2400" dirty="0"/>
                        <a:t>Narratives</a:t>
                      </a:r>
                    </a:p>
                    <a:p>
                      <a:pPr marL="285750" indent="-285750">
                        <a:buFont typeface="Arial" panose="020B0604020202020204" pitchFamily="34" charset="0"/>
                        <a:buChar char="•"/>
                      </a:pPr>
                      <a:r>
                        <a:rPr lang="en-US" sz="2400" dirty="0"/>
                        <a:t>Need to structure the entire narrative, and show links between pictures(S) </a:t>
                      </a:r>
                    </a:p>
                    <a:p>
                      <a:pPr marL="285750" indent="-285750">
                        <a:buFont typeface="Arial" panose="020B0604020202020204" pitchFamily="34" charset="0"/>
                        <a:buChar char="•"/>
                      </a:pPr>
                      <a:r>
                        <a:rPr lang="en-US" sz="2400" dirty="0"/>
                        <a:t>Need to address individual pictures, and perhaps respond to </a:t>
                      </a:r>
                      <a:r>
                        <a:rPr lang="en-US" sz="2400" dirty="0" err="1"/>
                        <a:t>detailWpC</a:t>
                      </a:r>
                      <a:r>
                        <a:rPr lang="en-US" sz="2400" dirty="0"/>
                        <a:t>)</a:t>
                      </a:r>
                    </a:p>
                  </a:txBody>
                  <a:tcPr/>
                </a:tc>
                <a:extLst>
                  <a:ext uri="{0D108BD9-81ED-4DB2-BD59-A6C34878D82A}">
                    <a16:rowId xmlns:a16="http://schemas.microsoft.com/office/drawing/2014/main" val="1565237990"/>
                  </a:ext>
                </a:extLst>
              </a:tr>
            </a:tbl>
          </a:graphicData>
        </a:graphic>
      </p:graphicFrame>
      <p:sp>
        <p:nvSpPr>
          <p:cNvPr id="3" name="TextBox 2">
            <a:extLst>
              <a:ext uri="{FF2B5EF4-FFF2-40B4-BE49-F238E27FC236}">
                <a16:creationId xmlns:a16="http://schemas.microsoft.com/office/drawing/2014/main" id="{9A23BB0D-9195-4545-937B-7A003C831F9E}"/>
              </a:ext>
            </a:extLst>
          </p:cNvPr>
          <p:cNvSpPr txBox="1"/>
          <p:nvPr/>
        </p:nvSpPr>
        <p:spPr>
          <a:xfrm>
            <a:off x="1538868" y="5252224"/>
            <a:ext cx="8697952" cy="830997"/>
          </a:xfrm>
          <a:prstGeom prst="rect">
            <a:avLst/>
          </a:prstGeom>
          <a:noFill/>
        </p:spPr>
        <p:txBody>
          <a:bodyPr wrap="square" rtlCol="0">
            <a:spAutoFit/>
          </a:bodyPr>
          <a:lstStyle/>
          <a:p>
            <a:r>
              <a:rPr lang="en-US" sz="2400" dirty="0">
                <a:solidFill>
                  <a:srgbClr val="FFC000"/>
                </a:solidFill>
              </a:rPr>
              <a:t>Clear evidence both measures (subordination and words per clause) need to be used in research studies!</a:t>
            </a:r>
          </a:p>
        </p:txBody>
      </p:sp>
      <p:sp>
        <p:nvSpPr>
          <p:cNvPr id="5" name="TextBox 4">
            <a:extLst>
              <a:ext uri="{FF2B5EF4-FFF2-40B4-BE49-F238E27FC236}">
                <a16:creationId xmlns:a16="http://schemas.microsoft.com/office/drawing/2014/main" id="{90482D07-1D92-6540-90B2-8347215CAA46}"/>
              </a:ext>
            </a:extLst>
          </p:cNvPr>
          <p:cNvSpPr txBox="1"/>
          <p:nvPr/>
        </p:nvSpPr>
        <p:spPr>
          <a:xfrm>
            <a:off x="2678906" y="4750594"/>
            <a:ext cx="6515100" cy="461665"/>
          </a:xfrm>
          <a:prstGeom prst="rect">
            <a:avLst/>
          </a:prstGeom>
          <a:noFill/>
        </p:spPr>
        <p:txBody>
          <a:bodyPr wrap="square" rtlCol="0">
            <a:spAutoFit/>
          </a:bodyPr>
          <a:lstStyle/>
          <a:p>
            <a:pPr algn="ctr"/>
            <a:r>
              <a:rPr lang="en-US" sz="2400" dirty="0"/>
              <a:t>S=Subordination.      </a:t>
            </a:r>
            <a:r>
              <a:rPr lang="en-US" sz="2400" dirty="0" err="1"/>
              <a:t>WpC</a:t>
            </a:r>
            <a:r>
              <a:rPr lang="en-US" sz="2400" dirty="0"/>
              <a:t>=Words per clause</a:t>
            </a:r>
          </a:p>
        </p:txBody>
      </p:sp>
    </p:spTree>
    <p:extLst>
      <p:ext uri="{BB962C8B-B14F-4D97-AF65-F5344CB8AC3E}">
        <p14:creationId xmlns:p14="http://schemas.microsoft.com/office/powerpoint/2010/main" val="136067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CE0A-C5E8-1E4F-8FCE-88E47323B1C4}"/>
              </a:ext>
            </a:extLst>
          </p:cNvPr>
          <p:cNvSpPr>
            <a:spLocks noGrp="1"/>
          </p:cNvSpPr>
          <p:nvPr>
            <p:ph type="title"/>
          </p:nvPr>
        </p:nvSpPr>
        <p:spPr>
          <a:xfrm>
            <a:off x="1141413" y="147031"/>
            <a:ext cx="9905998" cy="1478570"/>
          </a:xfrm>
        </p:spPr>
        <p:txBody>
          <a:bodyPr/>
          <a:lstStyle/>
          <a:p>
            <a:r>
              <a:rPr lang="en-US" dirty="0"/>
              <a:t>Subordination (only) raisers</a:t>
            </a:r>
          </a:p>
        </p:txBody>
      </p:sp>
      <p:sp>
        <p:nvSpPr>
          <p:cNvPr id="3" name="Content Placeholder 2">
            <a:extLst>
              <a:ext uri="{FF2B5EF4-FFF2-40B4-BE49-F238E27FC236}">
                <a16:creationId xmlns:a16="http://schemas.microsoft.com/office/drawing/2014/main" id="{F59FDD9F-5426-644D-BACA-A8FCEFBEAF66}"/>
              </a:ext>
            </a:extLst>
          </p:cNvPr>
          <p:cNvSpPr>
            <a:spLocks noGrp="1"/>
          </p:cNvSpPr>
          <p:nvPr>
            <p:ph idx="1"/>
          </p:nvPr>
        </p:nvSpPr>
        <p:spPr>
          <a:xfrm>
            <a:off x="1141412" y="1385888"/>
            <a:ext cx="9905999" cy="4405313"/>
          </a:xfrm>
        </p:spPr>
        <p:txBody>
          <a:bodyPr/>
          <a:lstStyle/>
          <a:p>
            <a:r>
              <a:rPr lang="en-US" sz="2800" dirty="0">
                <a:solidFill>
                  <a:srgbClr val="FFC000"/>
                </a:solidFill>
              </a:rPr>
              <a:t>Task structure</a:t>
            </a:r>
          </a:p>
          <a:p>
            <a:pPr lvl="1"/>
            <a:r>
              <a:rPr lang="en-US" sz="2400" dirty="0"/>
              <a:t>Relationship between elements is clearer, i.e. the big picture, the overall narrative</a:t>
            </a:r>
          </a:p>
          <a:p>
            <a:pPr lvl="1"/>
            <a:r>
              <a:rPr lang="en-US" sz="2400" dirty="0"/>
              <a:t>Emphasis away from detail</a:t>
            </a:r>
          </a:p>
          <a:p>
            <a:r>
              <a:rPr lang="en-US" sz="2800" dirty="0">
                <a:solidFill>
                  <a:srgbClr val="FFC000"/>
                </a:solidFill>
              </a:rPr>
              <a:t>There and then tasks</a:t>
            </a:r>
          </a:p>
          <a:p>
            <a:pPr lvl="1"/>
            <a:r>
              <a:rPr lang="en-US" sz="2400" dirty="0"/>
              <a:t>Memory for detail more prone to forgetting (see Pang &amp; Skehan 2014)</a:t>
            </a:r>
          </a:p>
          <a:p>
            <a:pPr lvl="1"/>
            <a:r>
              <a:rPr lang="en-US" sz="2400" dirty="0">
                <a:solidFill>
                  <a:srgbClr val="FFC000"/>
                </a:solidFill>
              </a:rPr>
              <a:t>Freedom to repackage</a:t>
            </a:r>
            <a:r>
              <a:rPr lang="en-US" sz="2400" dirty="0"/>
              <a:t>, to select, to bring out structure, to justify through more complex AS units</a:t>
            </a:r>
          </a:p>
        </p:txBody>
      </p:sp>
    </p:spTree>
    <p:extLst>
      <p:ext uri="{BB962C8B-B14F-4D97-AF65-F5344CB8AC3E}">
        <p14:creationId xmlns:p14="http://schemas.microsoft.com/office/powerpoint/2010/main" val="105355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6719-9CD8-DB4B-A6B1-1E4038DF5E35}"/>
              </a:ext>
            </a:extLst>
          </p:cNvPr>
          <p:cNvSpPr>
            <a:spLocks noGrp="1"/>
          </p:cNvSpPr>
          <p:nvPr>
            <p:ph type="title"/>
          </p:nvPr>
        </p:nvSpPr>
        <p:spPr/>
        <p:txBody>
          <a:bodyPr/>
          <a:lstStyle/>
          <a:p>
            <a:r>
              <a:rPr lang="en-US" dirty="0"/>
              <a:t>An outline of the Presentation</a:t>
            </a:r>
          </a:p>
        </p:txBody>
      </p:sp>
      <p:sp>
        <p:nvSpPr>
          <p:cNvPr id="3" name="Content Placeholder 2">
            <a:extLst>
              <a:ext uri="{FF2B5EF4-FFF2-40B4-BE49-F238E27FC236}">
                <a16:creationId xmlns:a16="http://schemas.microsoft.com/office/drawing/2014/main" id="{06A9EF92-DD6A-1A46-B2A2-10EDF09FC793}"/>
              </a:ext>
            </a:extLst>
          </p:cNvPr>
          <p:cNvSpPr>
            <a:spLocks noGrp="1"/>
          </p:cNvSpPr>
          <p:nvPr>
            <p:ph idx="1"/>
          </p:nvPr>
        </p:nvSpPr>
        <p:spPr/>
        <p:txBody>
          <a:bodyPr>
            <a:normAutofit fontScale="92500"/>
          </a:bodyPr>
          <a:lstStyle/>
          <a:p>
            <a:r>
              <a:rPr lang="en-US" sz="3200" dirty="0"/>
              <a:t>Earlier research into tasks, task conditions, and performance, often from HK</a:t>
            </a:r>
          </a:p>
          <a:p>
            <a:r>
              <a:rPr lang="en-US" sz="3500" dirty="0"/>
              <a:t>Later (and still Hong Kong-oriented) research</a:t>
            </a:r>
          </a:p>
          <a:p>
            <a:r>
              <a:rPr lang="en-US" dirty="0"/>
              <a:t>A brief account of the </a:t>
            </a:r>
            <a:r>
              <a:rPr lang="en-US" dirty="0" err="1"/>
              <a:t>Levelt</a:t>
            </a:r>
            <a:r>
              <a:rPr lang="en-US" dirty="0"/>
              <a:t> model of first language speaking</a:t>
            </a:r>
          </a:p>
          <a:p>
            <a:r>
              <a:rPr lang="en-US" dirty="0"/>
              <a:t>Research findings presented through the lens of the </a:t>
            </a:r>
            <a:r>
              <a:rPr lang="en-US" dirty="0" err="1"/>
              <a:t>Levelt</a:t>
            </a:r>
            <a:r>
              <a:rPr lang="en-US" dirty="0"/>
              <a:t> model</a:t>
            </a:r>
          </a:p>
          <a:p>
            <a:r>
              <a:rPr lang="en-US" dirty="0"/>
              <a:t>Reconsidering the </a:t>
            </a:r>
            <a:r>
              <a:rPr lang="en-US" dirty="0" err="1"/>
              <a:t>Levelt</a:t>
            </a:r>
            <a:r>
              <a:rPr lang="en-US" dirty="0"/>
              <a:t> model (but not very much) and offering some take-aways</a:t>
            </a:r>
          </a:p>
        </p:txBody>
      </p:sp>
    </p:spTree>
    <p:extLst>
      <p:ext uri="{BB962C8B-B14F-4D97-AF65-F5344CB8AC3E}">
        <p14:creationId xmlns:p14="http://schemas.microsoft.com/office/powerpoint/2010/main" val="3873987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221F-D19A-EC41-A2E9-4905C72698F0}"/>
              </a:ext>
            </a:extLst>
          </p:cNvPr>
          <p:cNvSpPr>
            <a:spLocks noGrp="1"/>
          </p:cNvSpPr>
          <p:nvPr>
            <p:ph type="title"/>
          </p:nvPr>
        </p:nvSpPr>
        <p:spPr>
          <a:xfrm>
            <a:off x="1141413" y="139016"/>
            <a:ext cx="9905998" cy="1478570"/>
          </a:xfrm>
        </p:spPr>
        <p:txBody>
          <a:bodyPr>
            <a:normAutofit/>
          </a:bodyPr>
          <a:lstStyle/>
          <a:p>
            <a:r>
              <a:rPr lang="en-US" dirty="0"/>
              <a:t>Words per clause raisers: Input dominance, focus on detail, disruption</a:t>
            </a:r>
          </a:p>
        </p:txBody>
      </p:sp>
      <p:sp>
        <p:nvSpPr>
          <p:cNvPr id="3" name="Content Placeholder 2">
            <a:extLst>
              <a:ext uri="{FF2B5EF4-FFF2-40B4-BE49-F238E27FC236}">
                <a16:creationId xmlns:a16="http://schemas.microsoft.com/office/drawing/2014/main" id="{C461609B-5C14-FE46-91BB-8582545B22EA}"/>
              </a:ext>
            </a:extLst>
          </p:cNvPr>
          <p:cNvSpPr>
            <a:spLocks noGrp="1"/>
          </p:cNvSpPr>
          <p:nvPr>
            <p:ph idx="1"/>
          </p:nvPr>
        </p:nvSpPr>
        <p:spPr>
          <a:xfrm>
            <a:off x="1141412" y="1617586"/>
            <a:ext cx="9905999" cy="4459829"/>
          </a:xfrm>
        </p:spPr>
        <p:txBody>
          <a:bodyPr>
            <a:normAutofit/>
          </a:bodyPr>
          <a:lstStyle/>
          <a:p>
            <a:r>
              <a:rPr lang="en-US" dirty="0">
                <a:solidFill>
                  <a:srgbClr val="FFC000"/>
                </a:solidFill>
              </a:rPr>
              <a:t>Here and Now</a:t>
            </a:r>
          </a:p>
          <a:p>
            <a:pPr lvl="1"/>
            <a:r>
              <a:rPr lang="en-US" dirty="0"/>
              <a:t>Input dominance</a:t>
            </a:r>
          </a:p>
          <a:p>
            <a:pPr lvl="1"/>
            <a:r>
              <a:rPr lang="en-US" dirty="0"/>
              <a:t>Need to handle detail</a:t>
            </a:r>
          </a:p>
          <a:p>
            <a:r>
              <a:rPr lang="en-US" dirty="0">
                <a:solidFill>
                  <a:srgbClr val="FFC000"/>
                </a:solidFill>
              </a:rPr>
              <a:t>Less structure</a:t>
            </a:r>
          </a:p>
          <a:p>
            <a:pPr lvl="1"/>
            <a:r>
              <a:rPr lang="en-US" dirty="0"/>
              <a:t>Lack of connection with a big picture, more likely limited focus on e.g. current picture</a:t>
            </a:r>
          </a:p>
          <a:p>
            <a:r>
              <a:rPr lang="en-US" dirty="0">
                <a:solidFill>
                  <a:srgbClr val="FFC000"/>
                </a:solidFill>
              </a:rPr>
              <a:t>Low proficiency</a:t>
            </a:r>
          </a:p>
          <a:p>
            <a:pPr lvl="1"/>
            <a:r>
              <a:rPr lang="en-US" dirty="0"/>
              <a:t>Lack of lexical elements leading to problems</a:t>
            </a:r>
          </a:p>
          <a:p>
            <a:pPr lvl="1"/>
            <a:r>
              <a:rPr lang="en-US" dirty="0"/>
              <a:t>Speaker sent off on ‘diversions’</a:t>
            </a:r>
          </a:p>
          <a:p>
            <a:pPr lvl="1"/>
            <a:r>
              <a:rPr lang="en-US" dirty="0"/>
              <a:t>Lost connection with bigger picture</a:t>
            </a:r>
          </a:p>
        </p:txBody>
      </p:sp>
    </p:spTree>
    <p:extLst>
      <p:ext uri="{BB962C8B-B14F-4D97-AF65-F5344CB8AC3E}">
        <p14:creationId xmlns:p14="http://schemas.microsoft.com/office/powerpoint/2010/main" val="219965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4FF4-98E3-2248-8377-051349D3500C}"/>
              </a:ext>
            </a:extLst>
          </p:cNvPr>
          <p:cNvSpPr>
            <a:spLocks noGrp="1"/>
          </p:cNvSpPr>
          <p:nvPr>
            <p:ph type="title"/>
          </p:nvPr>
        </p:nvSpPr>
        <p:spPr/>
        <p:txBody>
          <a:bodyPr/>
          <a:lstStyle/>
          <a:p>
            <a:r>
              <a:rPr lang="en-US" dirty="0" err="1"/>
              <a:t>Focussing</a:t>
            </a:r>
            <a:r>
              <a:rPr lang="en-US" dirty="0"/>
              <a:t> on the individual</a:t>
            </a:r>
          </a:p>
        </p:txBody>
      </p:sp>
      <p:sp>
        <p:nvSpPr>
          <p:cNvPr id="3" name="Content Placeholder 2">
            <a:extLst>
              <a:ext uri="{FF2B5EF4-FFF2-40B4-BE49-F238E27FC236}">
                <a16:creationId xmlns:a16="http://schemas.microsoft.com/office/drawing/2014/main" id="{129CF0A9-285C-6A44-9DFD-EEF56EC7ECCA}"/>
              </a:ext>
            </a:extLst>
          </p:cNvPr>
          <p:cNvSpPr>
            <a:spLocks noGrp="1"/>
          </p:cNvSpPr>
          <p:nvPr>
            <p:ph idx="1"/>
          </p:nvPr>
        </p:nvSpPr>
        <p:spPr/>
        <p:txBody>
          <a:bodyPr/>
          <a:lstStyle/>
          <a:p>
            <a:r>
              <a:rPr lang="en-US" dirty="0"/>
              <a:t>Consistency in performance across tasks</a:t>
            </a:r>
          </a:p>
          <a:p>
            <a:endParaRPr lang="en-US" dirty="0"/>
          </a:p>
          <a:p>
            <a:r>
              <a:rPr lang="en-US" dirty="0"/>
              <a:t>General style</a:t>
            </a:r>
          </a:p>
        </p:txBody>
      </p:sp>
    </p:spTree>
    <p:extLst>
      <p:ext uri="{BB962C8B-B14F-4D97-AF65-F5344CB8AC3E}">
        <p14:creationId xmlns:p14="http://schemas.microsoft.com/office/powerpoint/2010/main" val="4100137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59A3-2E60-384E-9073-06929006E4A3}"/>
              </a:ext>
            </a:extLst>
          </p:cNvPr>
          <p:cNvSpPr>
            <a:spLocks noGrp="1"/>
          </p:cNvSpPr>
          <p:nvPr>
            <p:ph type="title"/>
          </p:nvPr>
        </p:nvSpPr>
        <p:spPr>
          <a:xfrm>
            <a:off x="842963" y="272830"/>
            <a:ext cx="10629899" cy="1478570"/>
          </a:xfrm>
        </p:spPr>
        <p:txBody>
          <a:bodyPr>
            <a:normAutofit/>
          </a:bodyPr>
          <a:lstStyle/>
          <a:p>
            <a:r>
              <a:rPr lang="en-US" sz="2800" dirty="0"/>
              <a:t>(A) NS/NNS Comparison: </a:t>
            </a:r>
            <a:r>
              <a:rPr lang="en-US" sz="2800" dirty="0">
                <a:solidFill>
                  <a:schemeClr val="bg1"/>
                </a:solidFill>
              </a:rPr>
              <a:t>(B) For each, is there consistency?</a:t>
            </a:r>
          </a:p>
        </p:txBody>
      </p:sp>
      <p:sp>
        <p:nvSpPr>
          <p:cNvPr id="3" name="Content Placeholder 2">
            <a:extLst>
              <a:ext uri="{FF2B5EF4-FFF2-40B4-BE49-F238E27FC236}">
                <a16:creationId xmlns:a16="http://schemas.microsoft.com/office/drawing/2014/main" id="{C3C46C5C-40CD-2144-88EE-3C62DD63FF1C}"/>
              </a:ext>
            </a:extLst>
          </p:cNvPr>
          <p:cNvSpPr>
            <a:spLocks noGrp="1"/>
          </p:cNvSpPr>
          <p:nvPr>
            <p:ph idx="1"/>
          </p:nvPr>
        </p:nvSpPr>
        <p:spPr>
          <a:xfrm>
            <a:off x="1141412" y="1494263"/>
            <a:ext cx="9905999" cy="4296938"/>
          </a:xfrm>
        </p:spPr>
        <p:txBody>
          <a:bodyPr>
            <a:normAutofit/>
          </a:bodyPr>
          <a:lstStyle/>
          <a:p>
            <a:r>
              <a:rPr lang="en-US" sz="2800" dirty="0">
                <a:solidFill>
                  <a:srgbClr val="FFFF00"/>
                </a:solidFill>
              </a:rPr>
              <a:t>Skehan, Foster, &amp; Shum: Skehan &amp; Shum</a:t>
            </a:r>
          </a:p>
          <a:p>
            <a:pPr lvl="1"/>
            <a:r>
              <a:rPr lang="en-US" sz="2400" dirty="0"/>
              <a:t>4 narrative (</a:t>
            </a:r>
            <a:r>
              <a:rPr lang="en-US" sz="2400" dirty="0" err="1"/>
              <a:t>Mr</a:t>
            </a:r>
            <a:r>
              <a:rPr lang="en-US" sz="2400" dirty="0"/>
              <a:t> Bean) video retellings done by all participants</a:t>
            </a:r>
          </a:p>
          <a:p>
            <a:pPr lvl="1"/>
            <a:r>
              <a:rPr lang="en-US" sz="2400" dirty="0"/>
              <a:t>28 NS, 28 NNS</a:t>
            </a:r>
          </a:p>
          <a:p>
            <a:r>
              <a:rPr lang="en-US" sz="2800" dirty="0">
                <a:solidFill>
                  <a:srgbClr val="FFC000"/>
                </a:solidFill>
              </a:rPr>
              <a:t>Little difference between NS and NNS for:</a:t>
            </a:r>
          </a:p>
          <a:p>
            <a:pPr lvl="1"/>
            <a:r>
              <a:rPr lang="en-US" sz="2400" dirty="0"/>
              <a:t>Subordination, Words per clause, lexical sophistication</a:t>
            </a:r>
          </a:p>
          <a:p>
            <a:r>
              <a:rPr lang="en-US" sz="2800" dirty="0">
                <a:solidFill>
                  <a:srgbClr val="FFC000"/>
                </a:solidFill>
              </a:rPr>
              <a:t>NSs did better with:</a:t>
            </a:r>
          </a:p>
          <a:p>
            <a:pPr lvl="1"/>
            <a:r>
              <a:rPr lang="en-US" sz="2400" dirty="0"/>
              <a:t>Fluency: Fewer pauses, less repair, were faster</a:t>
            </a:r>
          </a:p>
        </p:txBody>
      </p:sp>
      <p:sp>
        <p:nvSpPr>
          <p:cNvPr id="4" name="TextBox 3">
            <a:extLst>
              <a:ext uri="{FF2B5EF4-FFF2-40B4-BE49-F238E27FC236}">
                <a16:creationId xmlns:a16="http://schemas.microsoft.com/office/drawing/2014/main" id="{4EDCB46E-4D1E-D449-A843-46575861F2CA}"/>
              </a:ext>
            </a:extLst>
          </p:cNvPr>
          <p:cNvSpPr txBox="1"/>
          <p:nvPr/>
        </p:nvSpPr>
        <p:spPr>
          <a:xfrm>
            <a:off x="1293541" y="5698274"/>
            <a:ext cx="8051181" cy="461665"/>
          </a:xfrm>
          <a:prstGeom prst="rect">
            <a:avLst/>
          </a:prstGeom>
          <a:noFill/>
        </p:spPr>
        <p:txBody>
          <a:bodyPr wrap="square" rtlCol="0">
            <a:spAutoFit/>
          </a:bodyPr>
          <a:lstStyle/>
          <a:p>
            <a:r>
              <a:rPr lang="en-US" sz="2400" dirty="0">
                <a:solidFill>
                  <a:srgbClr val="FFC000"/>
                </a:solidFill>
              </a:rPr>
              <a:t>Note: No accuracy comparison made: NS assumed to only lapse!</a:t>
            </a:r>
          </a:p>
        </p:txBody>
      </p:sp>
    </p:spTree>
    <p:extLst>
      <p:ext uri="{BB962C8B-B14F-4D97-AF65-F5344CB8AC3E}">
        <p14:creationId xmlns:p14="http://schemas.microsoft.com/office/powerpoint/2010/main" val="2252967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2EC4D-D26C-3649-A2A7-AA255BC949D6}"/>
              </a:ext>
            </a:extLst>
          </p:cNvPr>
          <p:cNvSpPr>
            <a:spLocks noGrp="1"/>
          </p:cNvSpPr>
          <p:nvPr>
            <p:ph type="title"/>
          </p:nvPr>
        </p:nvSpPr>
        <p:spPr>
          <a:xfrm>
            <a:off x="1141413" y="0"/>
            <a:ext cx="9905998" cy="1293541"/>
          </a:xfrm>
        </p:spPr>
        <p:txBody>
          <a:bodyPr/>
          <a:lstStyle/>
          <a:p>
            <a:r>
              <a:rPr lang="en-US" dirty="0">
                <a:solidFill>
                  <a:srgbClr val="FFFF00"/>
                </a:solidFill>
              </a:rPr>
              <a:t>Skehan &amp; Shum</a:t>
            </a:r>
            <a:r>
              <a:rPr lang="en-US" dirty="0"/>
              <a:t>: Same dataset: Median Intercorrelations across the four tasks</a:t>
            </a:r>
          </a:p>
        </p:txBody>
      </p:sp>
      <p:graphicFrame>
        <p:nvGraphicFramePr>
          <p:cNvPr id="4" name="Content Placeholder 3">
            <a:extLst>
              <a:ext uri="{FF2B5EF4-FFF2-40B4-BE49-F238E27FC236}">
                <a16:creationId xmlns:a16="http://schemas.microsoft.com/office/drawing/2014/main" id="{E5172A90-7AB7-8448-8F7C-55274F5EC314}"/>
              </a:ext>
            </a:extLst>
          </p:cNvPr>
          <p:cNvGraphicFramePr>
            <a:graphicFrameLocks noGrp="1"/>
          </p:cNvGraphicFramePr>
          <p:nvPr>
            <p:ph idx="1"/>
            <p:extLst>
              <p:ext uri="{D42A27DB-BD31-4B8C-83A1-F6EECF244321}">
                <p14:modId xmlns:p14="http://schemas.microsoft.com/office/powerpoint/2010/main" val="2738318973"/>
              </p:ext>
            </p:extLst>
          </p:nvPr>
        </p:nvGraphicFramePr>
        <p:xfrm>
          <a:off x="1141413" y="1275003"/>
          <a:ext cx="9252067" cy="3063240"/>
        </p:xfrm>
        <a:graphic>
          <a:graphicData uri="http://schemas.openxmlformats.org/drawingml/2006/table">
            <a:tbl>
              <a:tblPr firstRow="1" bandRow="1">
                <a:tableStyleId>{5C22544A-7EE6-4342-B048-85BDC9FD1C3A}</a:tableStyleId>
              </a:tblPr>
              <a:tblGrid>
                <a:gridCol w="3201987">
                  <a:extLst>
                    <a:ext uri="{9D8B030D-6E8A-4147-A177-3AD203B41FA5}">
                      <a16:colId xmlns:a16="http://schemas.microsoft.com/office/drawing/2014/main" val="4254929362"/>
                    </a:ext>
                  </a:extLst>
                </a:gridCol>
                <a:gridCol w="2748080">
                  <a:extLst>
                    <a:ext uri="{9D8B030D-6E8A-4147-A177-3AD203B41FA5}">
                      <a16:colId xmlns:a16="http://schemas.microsoft.com/office/drawing/2014/main" val="961202564"/>
                    </a:ext>
                  </a:extLst>
                </a:gridCol>
                <a:gridCol w="3302000">
                  <a:extLst>
                    <a:ext uri="{9D8B030D-6E8A-4147-A177-3AD203B41FA5}">
                      <a16:colId xmlns:a16="http://schemas.microsoft.com/office/drawing/2014/main" val="4011719151"/>
                    </a:ext>
                  </a:extLst>
                </a:gridCol>
              </a:tblGrid>
              <a:tr h="193079">
                <a:tc>
                  <a:txBody>
                    <a:bodyPr/>
                    <a:lstStyle/>
                    <a:p>
                      <a:r>
                        <a:rPr lang="en-US" dirty="0"/>
                        <a:t>Measure</a:t>
                      </a:r>
                    </a:p>
                  </a:txBody>
                  <a:tcPr/>
                </a:tc>
                <a:tc>
                  <a:txBody>
                    <a:bodyPr/>
                    <a:lstStyle/>
                    <a:p>
                      <a:pPr algn="ctr"/>
                      <a:r>
                        <a:rPr lang="en-US" dirty="0"/>
                        <a:t>Native speakers</a:t>
                      </a:r>
                    </a:p>
                  </a:txBody>
                  <a:tcPr/>
                </a:tc>
                <a:tc>
                  <a:txBody>
                    <a:bodyPr/>
                    <a:lstStyle/>
                    <a:p>
                      <a:pPr algn="ctr"/>
                      <a:r>
                        <a:rPr lang="en-US" dirty="0"/>
                        <a:t>Non-native speakers</a:t>
                      </a:r>
                    </a:p>
                  </a:txBody>
                  <a:tcPr/>
                </a:tc>
                <a:extLst>
                  <a:ext uri="{0D108BD9-81ED-4DB2-BD59-A6C34878D82A}">
                    <a16:rowId xmlns:a16="http://schemas.microsoft.com/office/drawing/2014/main" val="3610991309"/>
                  </a:ext>
                </a:extLst>
              </a:tr>
              <a:tr h="1352147">
                <a:tc>
                  <a:txBody>
                    <a:bodyPr/>
                    <a:lstStyle/>
                    <a:p>
                      <a:r>
                        <a:rPr lang="en-US" sz="1880" dirty="0"/>
                        <a:t>Repetitions</a:t>
                      </a:r>
                    </a:p>
                    <a:p>
                      <a:r>
                        <a:rPr lang="en-US" sz="1880" dirty="0"/>
                        <a:t>AS pauses per 100 words</a:t>
                      </a:r>
                    </a:p>
                    <a:p>
                      <a:r>
                        <a:rPr lang="en-US" sz="1880" dirty="0"/>
                        <a:t>Mid clause pauses per 100 </a:t>
                      </a:r>
                      <a:r>
                        <a:rPr lang="en-US" sz="1880" dirty="0" err="1"/>
                        <a:t>wds</a:t>
                      </a:r>
                      <a:endParaRPr lang="en-US" sz="1880" dirty="0"/>
                    </a:p>
                    <a:p>
                      <a:r>
                        <a:rPr lang="en-US" sz="1880" dirty="0"/>
                        <a:t>Lexical diversity</a:t>
                      </a:r>
                    </a:p>
                    <a:p>
                      <a:r>
                        <a:rPr lang="en-US" sz="1880" dirty="0"/>
                        <a:t>Reformulation</a:t>
                      </a:r>
                    </a:p>
                    <a:p>
                      <a:r>
                        <a:rPr lang="en-US" sz="1880" dirty="0"/>
                        <a:t>Words per minute</a:t>
                      </a:r>
                    </a:p>
                    <a:p>
                      <a:r>
                        <a:rPr lang="en-US" sz="1880" dirty="0"/>
                        <a:t>Subordination</a:t>
                      </a:r>
                    </a:p>
                    <a:p>
                      <a:r>
                        <a:rPr lang="en-US" sz="1880" dirty="0"/>
                        <a:t>Words per clause</a:t>
                      </a:r>
                    </a:p>
                    <a:p>
                      <a:r>
                        <a:rPr lang="en-US" sz="1880" dirty="0"/>
                        <a:t>Lexical sophistication</a:t>
                      </a:r>
                    </a:p>
                  </a:txBody>
                  <a:tcPr/>
                </a:tc>
                <a:tc>
                  <a:txBody>
                    <a:bodyPr/>
                    <a:lstStyle/>
                    <a:p>
                      <a:pPr algn="ctr"/>
                      <a:r>
                        <a:rPr lang="en-US" sz="1900" b="1" dirty="0"/>
                        <a:t>.83</a:t>
                      </a:r>
                    </a:p>
                    <a:p>
                      <a:pPr algn="ctr"/>
                      <a:r>
                        <a:rPr lang="en-US" sz="1900" b="1" dirty="0"/>
                        <a:t>.77</a:t>
                      </a:r>
                    </a:p>
                    <a:p>
                      <a:pPr algn="ctr"/>
                      <a:r>
                        <a:rPr lang="en-US" sz="1900" b="1" dirty="0"/>
                        <a:t>.66</a:t>
                      </a:r>
                    </a:p>
                    <a:p>
                      <a:pPr algn="ctr"/>
                      <a:r>
                        <a:rPr lang="en-US" sz="1900" b="1" dirty="0"/>
                        <a:t>.70</a:t>
                      </a:r>
                    </a:p>
                    <a:p>
                      <a:pPr algn="ctr"/>
                      <a:r>
                        <a:rPr lang="en-US" sz="1900" dirty="0"/>
                        <a:t>.45</a:t>
                      </a:r>
                    </a:p>
                    <a:p>
                      <a:pPr algn="ctr"/>
                      <a:r>
                        <a:rPr lang="en-US" sz="1900" dirty="0"/>
                        <a:t>.27</a:t>
                      </a:r>
                    </a:p>
                    <a:p>
                      <a:pPr algn="ctr"/>
                      <a:r>
                        <a:rPr lang="en-US" sz="1900" dirty="0"/>
                        <a:t>.58</a:t>
                      </a:r>
                    </a:p>
                    <a:p>
                      <a:pPr algn="ctr"/>
                      <a:r>
                        <a:rPr lang="en-US" sz="1900" dirty="0"/>
                        <a:t>.40</a:t>
                      </a:r>
                    </a:p>
                    <a:p>
                      <a:pPr algn="ctr"/>
                      <a:r>
                        <a:rPr lang="en-US" sz="1900" b="1" dirty="0"/>
                        <a:t>.67</a:t>
                      </a:r>
                    </a:p>
                  </a:txBody>
                  <a:tcPr/>
                </a:tc>
                <a:tc>
                  <a:txBody>
                    <a:bodyPr/>
                    <a:lstStyle/>
                    <a:p>
                      <a:pPr algn="ctr"/>
                      <a:r>
                        <a:rPr lang="en-US" sz="1900" b="1" dirty="0"/>
                        <a:t>.90</a:t>
                      </a:r>
                    </a:p>
                    <a:p>
                      <a:pPr algn="ctr"/>
                      <a:r>
                        <a:rPr lang="en-US" sz="1900" b="1" dirty="0"/>
                        <a:t>.79</a:t>
                      </a:r>
                    </a:p>
                    <a:p>
                      <a:pPr algn="ctr"/>
                      <a:r>
                        <a:rPr lang="en-US" sz="1900" b="1" dirty="0"/>
                        <a:t>.78</a:t>
                      </a:r>
                    </a:p>
                    <a:p>
                      <a:pPr algn="ctr"/>
                      <a:r>
                        <a:rPr lang="en-US" sz="1900" b="1" dirty="0"/>
                        <a:t>.78</a:t>
                      </a:r>
                    </a:p>
                    <a:p>
                      <a:pPr algn="ctr"/>
                      <a:r>
                        <a:rPr lang="en-US" sz="1900" b="1" dirty="0"/>
                        <a:t>.78</a:t>
                      </a:r>
                    </a:p>
                    <a:p>
                      <a:pPr algn="ctr"/>
                      <a:r>
                        <a:rPr lang="en-US" sz="1900" b="1" dirty="0"/>
                        <a:t>.62</a:t>
                      </a:r>
                    </a:p>
                    <a:p>
                      <a:pPr algn="ctr"/>
                      <a:r>
                        <a:rPr lang="en-US" sz="1900" dirty="0"/>
                        <a:t>.50</a:t>
                      </a:r>
                    </a:p>
                    <a:p>
                      <a:pPr algn="ctr"/>
                      <a:r>
                        <a:rPr lang="en-US" sz="1900" dirty="0"/>
                        <a:t>.43</a:t>
                      </a:r>
                    </a:p>
                    <a:p>
                      <a:pPr algn="ctr"/>
                      <a:r>
                        <a:rPr lang="en-US" sz="1900" dirty="0"/>
                        <a:t>.20</a:t>
                      </a:r>
                    </a:p>
                  </a:txBody>
                  <a:tcPr/>
                </a:tc>
                <a:extLst>
                  <a:ext uri="{0D108BD9-81ED-4DB2-BD59-A6C34878D82A}">
                    <a16:rowId xmlns:a16="http://schemas.microsoft.com/office/drawing/2014/main" val="2900745300"/>
                  </a:ext>
                </a:extLst>
              </a:tr>
            </a:tbl>
          </a:graphicData>
        </a:graphic>
      </p:graphicFrame>
      <p:sp>
        <p:nvSpPr>
          <p:cNvPr id="5" name="TextBox 4">
            <a:extLst>
              <a:ext uri="{FF2B5EF4-FFF2-40B4-BE49-F238E27FC236}">
                <a16:creationId xmlns:a16="http://schemas.microsoft.com/office/drawing/2014/main" id="{205AC461-C295-FF48-AA0A-4D9D7BFEF56E}"/>
              </a:ext>
            </a:extLst>
          </p:cNvPr>
          <p:cNvSpPr txBox="1"/>
          <p:nvPr/>
        </p:nvSpPr>
        <p:spPr>
          <a:xfrm>
            <a:off x="1141413" y="4995746"/>
            <a:ext cx="9905997" cy="1200329"/>
          </a:xfrm>
          <a:prstGeom prst="rect">
            <a:avLst/>
          </a:prstGeom>
          <a:noFill/>
        </p:spPr>
        <p:txBody>
          <a:bodyPr wrap="square" rtlCol="0">
            <a:spAutoFit/>
          </a:bodyPr>
          <a:lstStyle/>
          <a:p>
            <a:r>
              <a:rPr lang="en-US" sz="2400" dirty="0"/>
              <a:t>Ranked here by NNS correlation. High inter-correlations seem Formulator operations. Remarkable consistency here, especially for NNS. Interestingly, NS, but not NNS, draw upon their vocabulary stock (mental lexicon) consistently.</a:t>
            </a:r>
          </a:p>
        </p:txBody>
      </p:sp>
      <p:sp>
        <p:nvSpPr>
          <p:cNvPr id="3" name="TextBox 2">
            <a:extLst>
              <a:ext uri="{FF2B5EF4-FFF2-40B4-BE49-F238E27FC236}">
                <a16:creationId xmlns:a16="http://schemas.microsoft.com/office/drawing/2014/main" id="{7951A269-30F3-F747-950A-6101F8B448FD}"/>
              </a:ext>
            </a:extLst>
          </p:cNvPr>
          <p:cNvSpPr txBox="1"/>
          <p:nvPr/>
        </p:nvSpPr>
        <p:spPr>
          <a:xfrm>
            <a:off x="1757363" y="4472526"/>
            <a:ext cx="8429625" cy="523220"/>
          </a:xfrm>
          <a:prstGeom prst="rect">
            <a:avLst/>
          </a:prstGeom>
          <a:noFill/>
        </p:spPr>
        <p:txBody>
          <a:bodyPr wrap="square" rtlCol="0">
            <a:spAutoFit/>
          </a:bodyPr>
          <a:lstStyle/>
          <a:p>
            <a:r>
              <a:rPr lang="en-US" sz="2800" dirty="0">
                <a:solidFill>
                  <a:srgbClr val="FFFF00"/>
                </a:solidFill>
              </a:rPr>
              <a:t>Fluent people are fluent people are fluent people</a:t>
            </a:r>
          </a:p>
        </p:txBody>
      </p:sp>
    </p:spTree>
    <p:extLst>
      <p:ext uri="{BB962C8B-B14F-4D97-AF65-F5344CB8AC3E}">
        <p14:creationId xmlns:p14="http://schemas.microsoft.com/office/powerpoint/2010/main" val="387578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7A31-03DB-024E-B269-AA8C1043C3E5}"/>
              </a:ext>
            </a:extLst>
          </p:cNvPr>
          <p:cNvSpPr>
            <a:spLocks noGrp="1"/>
          </p:cNvSpPr>
          <p:nvPr>
            <p:ph type="title"/>
          </p:nvPr>
        </p:nvSpPr>
        <p:spPr>
          <a:xfrm>
            <a:off x="1141413" y="0"/>
            <a:ext cx="9905998" cy="1215483"/>
          </a:xfrm>
        </p:spPr>
        <p:txBody>
          <a:bodyPr/>
          <a:lstStyle/>
          <a:p>
            <a:r>
              <a:rPr lang="en-US" dirty="0"/>
              <a:t>Pang &amp; Skehan (2021): </a:t>
            </a:r>
            <a:r>
              <a:rPr lang="en-US" dirty="0">
                <a:solidFill>
                  <a:srgbClr val="FFC000"/>
                </a:solidFill>
              </a:rPr>
              <a:t>General Style</a:t>
            </a:r>
          </a:p>
        </p:txBody>
      </p:sp>
      <p:sp>
        <p:nvSpPr>
          <p:cNvPr id="3" name="Content Placeholder 2">
            <a:extLst>
              <a:ext uri="{FF2B5EF4-FFF2-40B4-BE49-F238E27FC236}">
                <a16:creationId xmlns:a16="http://schemas.microsoft.com/office/drawing/2014/main" id="{9504E900-E2F0-CF43-99A4-5352A4D93244}"/>
              </a:ext>
            </a:extLst>
          </p:cNvPr>
          <p:cNvSpPr>
            <a:spLocks noGrp="1"/>
          </p:cNvSpPr>
          <p:nvPr>
            <p:ph idx="1"/>
          </p:nvPr>
        </p:nvSpPr>
        <p:spPr>
          <a:xfrm>
            <a:off x="974143" y="1022852"/>
            <a:ext cx="9905999" cy="5154923"/>
          </a:xfrm>
        </p:spPr>
        <p:txBody>
          <a:bodyPr>
            <a:normAutofit fontScale="92500"/>
          </a:bodyPr>
          <a:lstStyle/>
          <a:p>
            <a:r>
              <a:rPr lang="en-US" dirty="0"/>
              <a:t>N=48: (1) Picture based narrative (Shaun the Sheep) and (2) Decision making task (Agony Aunt) with usual set of measures (CALF)</a:t>
            </a:r>
          </a:p>
          <a:p>
            <a:r>
              <a:rPr lang="en-US" dirty="0"/>
              <a:t>Data was </a:t>
            </a:r>
            <a:r>
              <a:rPr lang="en-US" dirty="0">
                <a:solidFill>
                  <a:srgbClr val="FFFF00"/>
                </a:solidFill>
              </a:rPr>
              <a:t>cluster </a:t>
            </a:r>
            <a:r>
              <a:rPr lang="en-US" dirty="0" err="1">
                <a:solidFill>
                  <a:srgbClr val="FFFF00"/>
                </a:solidFill>
              </a:rPr>
              <a:t>analysed</a:t>
            </a:r>
            <a:endParaRPr lang="en-US" dirty="0">
              <a:solidFill>
                <a:srgbClr val="FFFF00"/>
              </a:solidFill>
            </a:endParaRPr>
          </a:p>
          <a:p>
            <a:pPr lvl="1"/>
            <a:r>
              <a:rPr lang="en-US" sz="2400" dirty="0"/>
              <a:t>Most statistical analyses look at connections between variables, e.g. correlations</a:t>
            </a:r>
          </a:p>
          <a:p>
            <a:pPr lvl="1"/>
            <a:r>
              <a:rPr lang="en-US" sz="2400" dirty="0"/>
              <a:t>Cluster analysis looks for connections, profiles between people (cases) </a:t>
            </a:r>
          </a:p>
          <a:p>
            <a:pPr lvl="1"/>
            <a:r>
              <a:rPr lang="en-US" sz="2400" dirty="0"/>
              <a:t>It starts by identifying the pair of people who are most similar across their scores, and links them into a cluster. Then it starts again (with one fewer case) and identifies the next cluster. And on, and on, until there is only one cluster left.</a:t>
            </a:r>
          </a:p>
          <a:p>
            <a:pPr lvl="1"/>
            <a:r>
              <a:rPr lang="en-US" sz="2400" dirty="0"/>
              <a:t>The ‘trick’? To identify the number of clusters that makes sense, that is not too large, and which can be interpreted</a:t>
            </a:r>
          </a:p>
        </p:txBody>
      </p:sp>
    </p:spTree>
    <p:extLst>
      <p:ext uri="{BB962C8B-B14F-4D97-AF65-F5344CB8AC3E}">
        <p14:creationId xmlns:p14="http://schemas.microsoft.com/office/powerpoint/2010/main" val="802389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FCD5-7CE7-9D4D-9CBE-13F8B9A874A3}"/>
              </a:ext>
            </a:extLst>
          </p:cNvPr>
          <p:cNvSpPr>
            <a:spLocks noGrp="1"/>
          </p:cNvSpPr>
          <p:nvPr>
            <p:ph type="title"/>
          </p:nvPr>
        </p:nvSpPr>
        <p:spPr>
          <a:xfrm>
            <a:off x="1141413" y="211873"/>
            <a:ext cx="9905998" cy="959005"/>
          </a:xfrm>
        </p:spPr>
        <p:txBody>
          <a:bodyPr/>
          <a:lstStyle/>
          <a:p>
            <a:r>
              <a:rPr lang="en-US" dirty="0" err="1"/>
              <a:t>Dendogram</a:t>
            </a:r>
            <a:r>
              <a:rPr lang="en-US" dirty="0"/>
              <a:t> for narrative</a:t>
            </a:r>
          </a:p>
        </p:txBody>
      </p:sp>
      <p:pic>
        <p:nvPicPr>
          <p:cNvPr id="4" name="Content Placeholder 3">
            <a:extLst>
              <a:ext uri="{FF2B5EF4-FFF2-40B4-BE49-F238E27FC236}">
                <a16:creationId xmlns:a16="http://schemas.microsoft.com/office/drawing/2014/main" id="{D623329F-1764-2345-8DAD-F15CB3D56F12}"/>
              </a:ext>
            </a:extLst>
          </p:cNvPr>
          <p:cNvPicPr>
            <a:picLocks noGrp="1" noChangeAspect="1"/>
          </p:cNvPicPr>
          <p:nvPr>
            <p:ph idx="1"/>
          </p:nvPr>
        </p:nvPicPr>
        <p:blipFill>
          <a:blip r:embed="rId2"/>
          <a:stretch>
            <a:fillRect/>
          </a:stretch>
        </p:blipFill>
        <p:spPr>
          <a:xfrm rot="16200000">
            <a:off x="2961477" y="-714148"/>
            <a:ext cx="5605472" cy="9245600"/>
          </a:xfrm>
          <a:prstGeom prst="rect">
            <a:avLst/>
          </a:prstGeom>
        </p:spPr>
      </p:pic>
      <p:sp>
        <p:nvSpPr>
          <p:cNvPr id="3" name="Oval 2">
            <a:extLst>
              <a:ext uri="{FF2B5EF4-FFF2-40B4-BE49-F238E27FC236}">
                <a16:creationId xmlns:a16="http://schemas.microsoft.com/office/drawing/2014/main" id="{28175C99-D3F7-5642-BE79-45392A25E2D9}"/>
              </a:ext>
            </a:extLst>
          </p:cNvPr>
          <p:cNvSpPr/>
          <p:nvPr/>
        </p:nvSpPr>
        <p:spPr>
          <a:xfrm>
            <a:off x="1694985" y="5854390"/>
            <a:ext cx="3044283" cy="4237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7F795002-1A55-7642-872D-8784B17CD98A}"/>
              </a:ext>
            </a:extLst>
          </p:cNvPr>
          <p:cNvCxnSpPr/>
          <p:nvPr/>
        </p:nvCxnSpPr>
        <p:spPr>
          <a:xfrm>
            <a:off x="2408663" y="4148254"/>
            <a:ext cx="535259" cy="1706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D8803B1-182A-974B-B221-72B3BF1F1EA5}"/>
              </a:ext>
            </a:extLst>
          </p:cNvPr>
          <p:cNvSpPr txBox="1"/>
          <p:nvPr/>
        </p:nvSpPr>
        <p:spPr>
          <a:xfrm>
            <a:off x="1694985" y="3813717"/>
            <a:ext cx="1438508" cy="369332"/>
          </a:xfrm>
          <a:prstGeom prst="rect">
            <a:avLst/>
          </a:prstGeom>
          <a:noFill/>
        </p:spPr>
        <p:txBody>
          <a:bodyPr wrap="square" rtlCol="0">
            <a:spAutoFit/>
          </a:bodyPr>
          <a:lstStyle/>
          <a:p>
            <a:r>
              <a:rPr lang="en-US" dirty="0">
                <a:solidFill>
                  <a:srgbClr val="FF0000"/>
                </a:solidFill>
              </a:rPr>
              <a:t>Cluster Three</a:t>
            </a:r>
          </a:p>
        </p:txBody>
      </p:sp>
    </p:spTree>
    <p:extLst>
      <p:ext uri="{BB962C8B-B14F-4D97-AF65-F5344CB8AC3E}">
        <p14:creationId xmlns:p14="http://schemas.microsoft.com/office/powerpoint/2010/main" val="328713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1841-BB72-2F4E-9177-193832980E16}"/>
              </a:ext>
            </a:extLst>
          </p:cNvPr>
          <p:cNvSpPr>
            <a:spLocks noGrp="1"/>
          </p:cNvSpPr>
          <p:nvPr>
            <p:ph type="title"/>
          </p:nvPr>
        </p:nvSpPr>
        <p:spPr/>
        <p:txBody>
          <a:bodyPr/>
          <a:lstStyle/>
          <a:p>
            <a:r>
              <a:rPr lang="en-US" dirty="0"/>
              <a:t>Cluster Means (4 Clusters): Narrative</a:t>
            </a:r>
          </a:p>
        </p:txBody>
      </p:sp>
      <p:graphicFrame>
        <p:nvGraphicFramePr>
          <p:cNvPr id="4" name="Content Placeholder 3">
            <a:extLst>
              <a:ext uri="{FF2B5EF4-FFF2-40B4-BE49-F238E27FC236}">
                <a16:creationId xmlns:a16="http://schemas.microsoft.com/office/drawing/2014/main" id="{87D477BC-FB4F-FB4C-AE66-CE59121903B4}"/>
              </a:ext>
            </a:extLst>
          </p:cNvPr>
          <p:cNvGraphicFramePr>
            <a:graphicFrameLocks noGrp="1"/>
          </p:cNvGraphicFramePr>
          <p:nvPr>
            <p:ph idx="1"/>
            <p:extLst/>
          </p:nvPr>
        </p:nvGraphicFramePr>
        <p:xfrm>
          <a:off x="1141413" y="2249488"/>
          <a:ext cx="9905994" cy="1854200"/>
        </p:xfrm>
        <a:graphic>
          <a:graphicData uri="http://schemas.openxmlformats.org/drawingml/2006/table">
            <a:tbl>
              <a:tblPr firstRow="1" bandRow="1">
                <a:tableStyleId>{5C22544A-7EE6-4342-B048-85BDC9FD1C3A}</a:tableStyleId>
              </a:tblPr>
              <a:tblGrid>
                <a:gridCol w="707571">
                  <a:extLst>
                    <a:ext uri="{9D8B030D-6E8A-4147-A177-3AD203B41FA5}">
                      <a16:colId xmlns:a16="http://schemas.microsoft.com/office/drawing/2014/main" val="2830653475"/>
                    </a:ext>
                  </a:extLst>
                </a:gridCol>
                <a:gridCol w="707571">
                  <a:extLst>
                    <a:ext uri="{9D8B030D-6E8A-4147-A177-3AD203B41FA5}">
                      <a16:colId xmlns:a16="http://schemas.microsoft.com/office/drawing/2014/main" val="2839428738"/>
                    </a:ext>
                  </a:extLst>
                </a:gridCol>
                <a:gridCol w="707571">
                  <a:extLst>
                    <a:ext uri="{9D8B030D-6E8A-4147-A177-3AD203B41FA5}">
                      <a16:colId xmlns:a16="http://schemas.microsoft.com/office/drawing/2014/main" val="2779361837"/>
                    </a:ext>
                  </a:extLst>
                </a:gridCol>
                <a:gridCol w="707571">
                  <a:extLst>
                    <a:ext uri="{9D8B030D-6E8A-4147-A177-3AD203B41FA5}">
                      <a16:colId xmlns:a16="http://schemas.microsoft.com/office/drawing/2014/main" val="1978073171"/>
                    </a:ext>
                  </a:extLst>
                </a:gridCol>
                <a:gridCol w="707571">
                  <a:extLst>
                    <a:ext uri="{9D8B030D-6E8A-4147-A177-3AD203B41FA5}">
                      <a16:colId xmlns:a16="http://schemas.microsoft.com/office/drawing/2014/main" val="4055648501"/>
                    </a:ext>
                  </a:extLst>
                </a:gridCol>
                <a:gridCol w="707571">
                  <a:extLst>
                    <a:ext uri="{9D8B030D-6E8A-4147-A177-3AD203B41FA5}">
                      <a16:colId xmlns:a16="http://schemas.microsoft.com/office/drawing/2014/main" val="4156598201"/>
                    </a:ext>
                  </a:extLst>
                </a:gridCol>
                <a:gridCol w="707571">
                  <a:extLst>
                    <a:ext uri="{9D8B030D-6E8A-4147-A177-3AD203B41FA5}">
                      <a16:colId xmlns:a16="http://schemas.microsoft.com/office/drawing/2014/main" val="3009333231"/>
                    </a:ext>
                  </a:extLst>
                </a:gridCol>
                <a:gridCol w="707571">
                  <a:extLst>
                    <a:ext uri="{9D8B030D-6E8A-4147-A177-3AD203B41FA5}">
                      <a16:colId xmlns:a16="http://schemas.microsoft.com/office/drawing/2014/main" val="2315707009"/>
                    </a:ext>
                  </a:extLst>
                </a:gridCol>
                <a:gridCol w="707571">
                  <a:extLst>
                    <a:ext uri="{9D8B030D-6E8A-4147-A177-3AD203B41FA5}">
                      <a16:colId xmlns:a16="http://schemas.microsoft.com/office/drawing/2014/main" val="2312604628"/>
                    </a:ext>
                  </a:extLst>
                </a:gridCol>
                <a:gridCol w="707571">
                  <a:extLst>
                    <a:ext uri="{9D8B030D-6E8A-4147-A177-3AD203B41FA5}">
                      <a16:colId xmlns:a16="http://schemas.microsoft.com/office/drawing/2014/main" val="3185793496"/>
                    </a:ext>
                  </a:extLst>
                </a:gridCol>
                <a:gridCol w="707571">
                  <a:extLst>
                    <a:ext uri="{9D8B030D-6E8A-4147-A177-3AD203B41FA5}">
                      <a16:colId xmlns:a16="http://schemas.microsoft.com/office/drawing/2014/main" val="3293556091"/>
                    </a:ext>
                  </a:extLst>
                </a:gridCol>
                <a:gridCol w="707571">
                  <a:extLst>
                    <a:ext uri="{9D8B030D-6E8A-4147-A177-3AD203B41FA5}">
                      <a16:colId xmlns:a16="http://schemas.microsoft.com/office/drawing/2014/main" val="257888733"/>
                    </a:ext>
                  </a:extLst>
                </a:gridCol>
                <a:gridCol w="707571">
                  <a:extLst>
                    <a:ext uri="{9D8B030D-6E8A-4147-A177-3AD203B41FA5}">
                      <a16:colId xmlns:a16="http://schemas.microsoft.com/office/drawing/2014/main" val="4127351313"/>
                    </a:ext>
                  </a:extLst>
                </a:gridCol>
                <a:gridCol w="707571">
                  <a:extLst>
                    <a:ext uri="{9D8B030D-6E8A-4147-A177-3AD203B41FA5}">
                      <a16:colId xmlns:a16="http://schemas.microsoft.com/office/drawing/2014/main" val="36459268"/>
                    </a:ext>
                  </a:extLst>
                </a:gridCol>
              </a:tblGrid>
              <a:tr h="370840">
                <a:tc>
                  <a:txBody>
                    <a:bodyPr/>
                    <a:lstStyle/>
                    <a:p>
                      <a:r>
                        <a:rPr lang="en-US" dirty="0" err="1"/>
                        <a:t>Clus</a:t>
                      </a:r>
                      <a:endParaRPr lang="en-US" dirty="0"/>
                    </a:p>
                  </a:txBody>
                  <a:tcPr/>
                </a:tc>
                <a:tc>
                  <a:txBody>
                    <a:bodyPr/>
                    <a:lstStyle/>
                    <a:p>
                      <a:r>
                        <a:rPr lang="en-US" dirty="0" err="1"/>
                        <a:t>LeSo</a:t>
                      </a:r>
                      <a:endParaRPr lang="en-US" dirty="0"/>
                    </a:p>
                  </a:txBody>
                  <a:tcPr/>
                </a:tc>
                <a:tc>
                  <a:txBody>
                    <a:bodyPr/>
                    <a:lstStyle/>
                    <a:p>
                      <a:r>
                        <a:rPr lang="en-US" dirty="0" err="1"/>
                        <a:t>LeDi</a:t>
                      </a:r>
                      <a:endParaRPr lang="en-US" dirty="0"/>
                    </a:p>
                  </a:txBody>
                  <a:tcPr/>
                </a:tc>
                <a:tc>
                  <a:txBody>
                    <a:bodyPr/>
                    <a:lstStyle/>
                    <a:p>
                      <a:r>
                        <a:rPr lang="en-US" dirty="0"/>
                        <a:t>AS</a:t>
                      </a:r>
                    </a:p>
                  </a:txBody>
                  <a:tcPr/>
                </a:tc>
                <a:tc>
                  <a:txBody>
                    <a:bodyPr/>
                    <a:lstStyle/>
                    <a:p>
                      <a:r>
                        <a:rPr lang="en-US" dirty="0" err="1"/>
                        <a:t>WdC</a:t>
                      </a:r>
                      <a:endParaRPr lang="en-US" dirty="0"/>
                    </a:p>
                  </a:txBody>
                  <a:tcPr/>
                </a:tc>
                <a:tc>
                  <a:txBody>
                    <a:bodyPr/>
                    <a:lstStyle/>
                    <a:p>
                      <a:r>
                        <a:rPr lang="en-US" dirty="0"/>
                        <a:t>EFC</a:t>
                      </a:r>
                    </a:p>
                  </a:txBody>
                  <a:tcPr/>
                </a:tc>
                <a:tc>
                  <a:txBody>
                    <a:bodyPr/>
                    <a:lstStyle/>
                    <a:p>
                      <a:r>
                        <a:rPr lang="en-US" dirty="0" err="1"/>
                        <a:t>Spee</a:t>
                      </a:r>
                      <a:endParaRPr lang="en-US" dirty="0"/>
                    </a:p>
                  </a:txBody>
                  <a:tcPr/>
                </a:tc>
                <a:tc>
                  <a:txBody>
                    <a:bodyPr/>
                    <a:lstStyle/>
                    <a:p>
                      <a:r>
                        <a:rPr lang="en-US" dirty="0" err="1"/>
                        <a:t>ASun</a:t>
                      </a:r>
                      <a:endParaRPr lang="en-US" dirty="0"/>
                    </a:p>
                  </a:txBody>
                  <a:tcPr/>
                </a:tc>
                <a:tc>
                  <a:txBody>
                    <a:bodyPr/>
                    <a:lstStyle/>
                    <a:p>
                      <a:r>
                        <a:rPr lang="en-US" dirty="0" err="1"/>
                        <a:t>Midu</a:t>
                      </a:r>
                      <a:endParaRPr lang="en-US" dirty="0"/>
                    </a:p>
                  </a:txBody>
                  <a:tcPr/>
                </a:tc>
                <a:tc>
                  <a:txBody>
                    <a:bodyPr/>
                    <a:lstStyle/>
                    <a:p>
                      <a:r>
                        <a:rPr lang="en-US" dirty="0" err="1"/>
                        <a:t>ASFi</a:t>
                      </a:r>
                      <a:endParaRPr lang="en-US" dirty="0"/>
                    </a:p>
                  </a:txBody>
                  <a:tcPr/>
                </a:tc>
                <a:tc>
                  <a:txBody>
                    <a:bodyPr/>
                    <a:lstStyle/>
                    <a:p>
                      <a:r>
                        <a:rPr lang="en-US" dirty="0" err="1"/>
                        <a:t>MidF</a:t>
                      </a:r>
                      <a:endParaRPr lang="en-US" dirty="0"/>
                    </a:p>
                  </a:txBody>
                  <a:tcPr/>
                </a:tc>
                <a:tc>
                  <a:txBody>
                    <a:bodyPr/>
                    <a:lstStyle/>
                    <a:p>
                      <a:r>
                        <a:rPr lang="en-US" dirty="0"/>
                        <a:t>Ref</a:t>
                      </a:r>
                    </a:p>
                  </a:txBody>
                  <a:tcPr/>
                </a:tc>
                <a:tc>
                  <a:txBody>
                    <a:bodyPr/>
                    <a:lstStyle/>
                    <a:p>
                      <a:r>
                        <a:rPr lang="en-US" dirty="0" err="1"/>
                        <a:t>Repe</a:t>
                      </a:r>
                      <a:endParaRPr lang="en-US" dirty="0"/>
                    </a:p>
                  </a:txBody>
                  <a:tcPr/>
                </a:tc>
                <a:tc>
                  <a:txBody>
                    <a:bodyPr/>
                    <a:lstStyle/>
                    <a:p>
                      <a:r>
                        <a:rPr lang="en-US" dirty="0"/>
                        <a:t>LOR</a:t>
                      </a:r>
                    </a:p>
                  </a:txBody>
                  <a:tcPr/>
                </a:tc>
                <a:extLst>
                  <a:ext uri="{0D108BD9-81ED-4DB2-BD59-A6C34878D82A}">
                    <a16:rowId xmlns:a16="http://schemas.microsoft.com/office/drawing/2014/main" val="2648244564"/>
                  </a:ext>
                </a:extLst>
              </a:tr>
              <a:tr h="370840">
                <a:tc>
                  <a:txBody>
                    <a:bodyPr/>
                    <a:lstStyle/>
                    <a:p>
                      <a:r>
                        <a:rPr lang="en-US" dirty="0"/>
                        <a:t>1(7)</a:t>
                      </a:r>
                    </a:p>
                  </a:txBody>
                  <a:tcPr/>
                </a:tc>
                <a:tc>
                  <a:txBody>
                    <a:bodyPr/>
                    <a:lstStyle/>
                    <a:p>
                      <a:r>
                        <a:rPr lang="en-US" dirty="0"/>
                        <a:t>1.91</a:t>
                      </a:r>
                    </a:p>
                  </a:txBody>
                  <a:tcPr/>
                </a:tc>
                <a:tc>
                  <a:txBody>
                    <a:bodyPr/>
                    <a:lstStyle/>
                    <a:p>
                      <a:r>
                        <a:rPr lang="en-US" dirty="0">
                          <a:solidFill>
                            <a:srgbClr val="FF0000"/>
                          </a:solidFill>
                        </a:rPr>
                        <a:t>40</a:t>
                      </a:r>
                    </a:p>
                  </a:txBody>
                  <a:tcPr/>
                </a:tc>
                <a:tc>
                  <a:txBody>
                    <a:bodyPr/>
                    <a:lstStyle/>
                    <a:p>
                      <a:r>
                        <a:rPr lang="en-US" dirty="0">
                          <a:solidFill>
                            <a:srgbClr val="FF0000"/>
                          </a:solidFill>
                        </a:rPr>
                        <a:t>1.81</a:t>
                      </a:r>
                    </a:p>
                  </a:txBody>
                  <a:tcPr/>
                </a:tc>
                <a:tc>
                  <a:txBody>
                    <a:bodyPr/>
                    <a:lstStyle/>
                    <a:p>
                      <a:r>
                        <a:rPr lang="en-US" dirty="0"/>
                        <a:t>7.14</a:t>
                      </a:r>
                    </a:p>
                  </a:txBody>
                  <a:tcPr/>
                </a:tc>
                <a:tc>
                  <a:txBody>
                    <a:bodyPr/>
                    <a:lstStyle/>
                    <a:p>
                      <a:r>
                        <a:rPr lang="en-US" dirty="0"/>
                        <a:t>.42</a:t>
                      </a:r>
                    </a:p>
                  </a:txBody>
                  <a:tcPr/>
                </a:tc>
                <a:tc>
                  <a:txBody>
                    <a:bodyPr/>
                    <a:lstStyle/>
                    <a:p>
                      <a:r>
                        <a:rPr lang="en-US" dirty="0">
                          <a:solidFill>
                            <a:srgbClr val="FF0000"/>
                          </a:solidFill>
                        </a:rPr>
                        <a:t>136</a:t>
                      </a:r>
                    </a:p>
                  </a:txBody>
                  <a:tcPr/>
                </a:tc>
                <a:tc>
                  <a:txBody>
                    <a:bodyPr/>
                    <a:lstStyle/>
                    <a:p>
                      <a:r>
                        <a:rPr lang="en-US" dirty="0"/>
                        <a:t>2.65</a:t>
                      </a:r>
                    </a:p>
                  </a:txBody>
                  <a:tcPr/>
                </a:tc>
                <a:tc>
                  <a:txBody>
                    <a:bodyPr/>
                    <a:lstStyle/>
                    <a:p>
                      <a:r>
                        <a:rPr lang="en-US" dirty="0"/>
                        <a:t>3.94</a:t>
                      </a:r>
                    </a:p>
                  </a:txBody>
                  <a:tcPr/>
                </a:tc>
                <a:tc>
                  <a:txBody>
                    <a:bodyPr/>
                    <a:lstStyle/>
                    <a:p>
                      <a:r>
                        <a:rPr lang="en-US" dirty="0">
                          <a:solidFill>
                            <a:srgbClr val="FF0000"/>
                          </a:solidFill>
                        </a:rPr>
                        <a:t>0.17</a:t>
                      </a:r>
                    </a:p>
                  </a:txBody>
                  <a:tcPr/>
                </a:tc>
                <a:tc>
                  <a:txBody>
                    <a:bodyPr/>
                    <a:lstStyle/>
                    <a:p>
                      <a:r>
                        <a:rPr lang="en-US" dirty="0"/>
                        <a:t>2.8</a:t>
                      </a:r>
                    </a:p>
                  </a:txBody>
                  <a:tcPr/>
                </a:tc>
                <a:tc>
                  <a:txBody>
                    <a:bodyPr/>
                    <a:lstStyle/>
                    <a:p>
                      <a:r>
                        <a:rPr lang="en-US" dirty="0"/>
                        <a:t>1.85</a:t>
                      </a:r>
                    </a:p>
                  </a:txBody>
                  <a:tcPr/>
                </a:tc>
                <a:tc>
                  <a:txBody>
                    <a:bodyPr/>
                    <a:lstStyle/>
                    <a:p>
                      <a:r>
                        <a:rPr lang="en-US" dirty="0"/>
                        <a:t>4.07</a:t>
                      </a:r>
                    </a:p>
                  </a:txBody>
                  <a:tcPr/>
                </a:tc>
                <a:tc>
                  <a:txBody>
                    <a:bodyPr/>
                    <a:lstStyle/>
                    <a:p>
                      <a:r>
                        <a:rPr lang="en-US" dirty="0">
                          <a:solidFill>
                            <a:srgbClr val="FF0000"/>
                          </a:solidFill>
                        </a:rPr>
                        <a:t>6.54</a:t>
                      </a:r>
                    </a:p>
                  </a:txBody>
                  <a:tcPr/>
                </a:tc>
                <a:extLst>
                  <a:ext uri="{0D108BD9-81ED-4DB2-BD59-A6C34878D82A}">
                    <a16:rowId xmlns:a16="http://schemas.microsoft.com/office/drawing/2014/main" val="2980841547"/>
                  </a:ext>
                </a:extLst>
              </a:tr>
              <a:tr h="370840">
                <a:tc>
                  <a:txBody>
                    <a:bodyPr/>
                    <a:lstStyle/>
                    <a:p>
                      <a:r>
                        <a:rPr lang="en-US" dirty="0"/>
                        <a:t>2(19)</a:t>
                      </a:r>
                    </a:p>
                  </a:txBody>
                  <a:tcPr/>
                </a:tc>
                <a:tc>
                  <a:txBody>
                    <a:bodyPr/>
                    <a:lstStyle/>
                    <a:p>
                      <a:r>
                        <a:rPr lang="en-US" dirty="0"/>
                        <a:t>1.9</a:t>
                      </a:r>
                    </a:p>
                  </a:txBody>
                  <a:tcPr/>
                </a:tc>
                <a:tc>
                  <a:txBody>
                    <a:bodyPr/>
                    <a:lstStyle/>
                    <a:p>
                      <a:r>
                        <a:rPr lang="en-US" dirty="0">
                          <a:solidFill>
                            <a:srgbClr val="FF0000"/>
                          </a:solidFill>
                        </a:rPr>
                        <a:t>41</a:t>
                      </a:r>
                    </a:p>
                  </a:txBody>
                  <a:tcPr/>
                </a:tc>
                <a:tc>
                  <a:txBody>
                    <a:bodyPr/>
                    <a:lstStyle/>
                    <a:p>
                      <a:r>
                        <a:rPr lang="en-US" dirty="0">
                          <a:solidFill>
                            <a:srgbClr val="FF0000"/>
                          </a:solidFill>
                        </a:rPr>
                        <a:t>1.8</a:t>
                      </a:r>
                    </a:p>
                  </a:txBody>
                  <a:tcPr/>
                </a:tc>
                <a:tc>
                  <a:txBody>
                    <a:bodyPr/>
                    <a:lstStyle/>
                    <a:p>
                      <a:r>
                        <a:rPr lang="en-US" dirty="0"/>
                        <a:t>7.00</a:t>
                      </a:r>
                    </a:p>
                  </a:txBody>
                  <a:tcPr/>
                </a:tc>
                <a:tc>
                  <a:txBody>
                    <a:bodyPr/>
                    <a:lstStyle/>
                    <a:p>
                      <a:r>
                        <a:rPr lang="en-US" dirty="0"/>
                        <a:t>.47</a:t>
                      </a:r>
                    </a:p>
                  </a:txBody>
                  <a:tcPr/>
                </a:tc>
                <a:tc>
                  <a:txBody>
                    <a:bodyPr/>
                    <a:lstStyle/>
                    <a:p>
                      <a:r>
                        <a:rPr lang="en-US" dirty="0">
                          <a:solidFill>
                            <a:srgbClr val="FF0000"/>
                          </a:solidFill>
                        </a:rPr>
                        <a:t>163</a:t>
                      </a:r>
                    </a:p>
                  </a:txBody>
                  <a:tcPr/>
                </a:tc>
                <a:tc>
                  <a:txBody>
                    <a:bodyPr/>
                    <a:lstStyle/>
                    <a:p>
                      <a:r>
                        <a:rPr lang="en-US" dirty="0"/>
                        <a:t>3.52</a:t>
                      </a:r>
                    </a:p>
                  </a:txBody>
                  <a:tcPr/>
                </a:tc>
                <a:tc>
                  <a:txBody>
                    <a:bodyPr/>
                    <a:lstStyle/>
                    <a:p>
                      <a:r>
                        <a:rPr lang="en-US" dirty="0"/>
                        <a:t>3.7</a:t>
                      </a:r>
                    </a:p>
                  </a:txBody>
                  <a:tcPr/>
                </a:tc>
                <a:tc>
                  <a:txBody>
                    <a:bodyPr/>
                    <a:lstStyle/>
                    <a:p>
                      <a:r>
                        <a:rPr lang="en-US" dirty="0">
                          <a:solidFill>
                            <a:srgbClr val="FF0000"/>
                          </a:solidFill>
                        </a:rPr>
                        <a:t>9.09</a:t>
                      </a:r>
                    </a:p>
                  </a:txBody>
                  <a:tcPr/>
                </a:tc>
                <a:tc>
                  <a:txBody>
                    <a:bodyPr/>
                    <a:lstStyle/>
                    <a:p>
                      <a:r>
                        <a:rPr lang="en-US" dirty="0"/>
                        <a:t>2.7</a:t>
                      </a:r>
                    </a:p>
                  </a:txBody>
                  <a:tcPr/>
                </a:tc>
                <a:tc>
                  <a:txBody>
                    <a:bodyPr/>
                    <a:lstStyle/>
                    <a:p>
                      <a:r>
                        <a:rPr lang="en-US" dirty="0"/>
                        <a:t>1.41</a:t>
                      </a:r>
                    </a:p>
                  </a:txBody>
                  <a:tcPr/>
                </a:tc>
                <a:tc>
                  <a:txBody>
                    <a:bodyPr/>
                    <a:lstStyle/>
                    <a:p>
                      <a:r>
                        <a:rPr lang="en-US" dirty="0"/>
                        <a:t>2.22</a:t>
                      </a:r>
                    </a:p>
                  </a:txBody>
                  <a:tcPr/>
                </a:tc>
                <a:tc>
                  <a:txBody>
                    <a:bodyPr/>
                    <a:lstStyle/>
                    <a:p>
                      <a:r>
                        <a:rPr lang="en-US" dirty="0">
                          <a:solidFill>
                            <a:srgbClr val="FF0000"/>
                          </a:solidFill>
                        </a:rPr>
                        <a:t>7.06</a:t>
                      </a:r>
                    </a:p>
                  </a:txBody>
                  <a:tcPr/>
                </a:tc>
                <a:extLst>
                  <a:ext uri="{0D108BD9-81ED-4DB2-BD59-A6C34878D82A}">
                    <a16:rowId xmlns:a16="http://schemas.microsoft.com/office/drawing/2014/main" val="3888623079"/>
                  </a:ext>
                </a:extLst>
              </a:tr>
              <a:tr h="370840">
                <a:tc>
                  <a:txBody>
                    <a:bodyPr/>
                    <a:lstStyle/>
                    <a:p>
                      <a:r>
                        <a:rPr lang="en-US" dirty="0"/>
                        <a:t>3(17)</a:t>
                      </a:r>
                    </a:p>
                  </a:txBody>
                  <a:tcPr/>
                </a:tc>
                <a:tc>
                  <a:txBody>
                    <a:bodyPr/>
                    <a:lstStyle/>
                    <a:p>
                      <a:r>
                        <a:rPr lang="en-US" dirty="0"/>
                        <a:t>1.77</a:t>
                      </a:r>
                    </a:p>
                  </a:txBody>
                  <a:tcPr/>
                </a:tc>
                <a:tc>
                  <a:txBody>
                    <a:bodyPr/>
                    <a:lstStyle/>
                    <a:p>
                      <a:r>
                        <a:rPr lang="en-US" dirty="0"/>
                        <a:t>34</a:t>
                      </a:r>
                    </a:p>
                  </a:txBody>
                  <a:tcPr/>
                </a:tc>
                <a:tc>
                  <a:txBody>
                    <a:bodyPr/>
                    <a:lstStyle/>
                    <a:p>
                      <a:r>
                        <a:rPr lang="en-US" dirty="0"/>
                        <a:t>1.58</a:t>
                      </a:r>
                    </a:p>
                  </a:txBody>
                  <a:tcPr/>
                </a:tc>
                <a:tc>
                  <a:txBody>
                    <a:bodyPr/>
                    <a:lstStyle/>
                    <a:p>
                      <a:r>
                        <a:rPr lang="en-US" dirty="0">
                          <a:solidFill>
                            <a:srgbClr val="FF0000"/>
                          </a:solidFill>
                        </a:rPr>
                        <a:t>8.25</a:t>
                      </a:r>
                    </a:p>
                  </a:txBody>
                  <a:tcPr/>
                </a:tc>
                <a:tc>
                  <a:txBody>
                    <a:bodyPr/>
                    <a:lstStyle/>
                    <a:p>
                      <a:r>
                        <a:rPr lang="en-US" dirty="0"/>
                        <a:t>.41</a:t>
                      </a:r>
                    </a:p>
                  </a:txBody>
                  <a:tcPr/>
                </a:tc>
                <a:tc>
                  <a:txBody>
                    <a:bodyPr/>
                    <a:lstStyle/>
                    <a:p>
                      <a:r>
                        <a:rPr lang="en-US" dirty="0"/>
                        <a:t>109</a:t>
                      </a:r>
                    </a:p>
                  </a:txBody>
                  <a:tcPr/>
                </a:tc>
                <a:tc>
                  <a:txBody>
                    <a:bodyPr/>
                    <a:lstStyle/>
                    <a:p>
                      <a:r>
                        <a:rPr lang="en-US" dirty="0"/>
                        <a:t>3.65</a:t>
                      </a:r>
                    </a:p>
                  </a:txBody>
                  <a:tcPr/>
                </a:tc>
                <a:tc>
                  <a:txBody>
                    <a:bodyPr/>
                    <a:lstStyle/>
                    <a:p>
                      <a:r>
                        <a:rPr lang="en-US" dirty="0"/>
                        <a:t>3.86</a:t>
                      </a:r>
                    </a:p>
                  </a:txBody>
                  <a:tcPr/>
                </a:tc>
                <a:tc>
                  <a:txBody>
                    <a:bodyPr/>
                    <a:lstStyle/>
                    <a:p>
                      <a:r>
                        <a:rPr lang="en-US" dirty="0"/>
                        <a:t>0.14</a:t>
                      </a:r>
                    </a:p>
                  </a:txBody>
                  <a:tcPr/>
                </a:tc>
                <a:tc>
                  <a:txBody>
                    <a:bodyPr/>
                    <a:lstStyle/>
                    <a:p>
                      <a:r>
                        <a:rPr lang="en-US" dirty="0">
                          <a:solidFill>
                            <a:srgbClr val="FF0000"/>
                          </a:solidFill>
                        </a:rPr>
                        <a:t>6.2</a:t>
                      </a:r>
                    </a:p>
                  </a:txBody>
                  <a:tcPr/>
                </a:tc>
                <a:tc>
                  <a:txBody>
                    <a:bodyPr/>
                    <a:lstStyle/>
                    <a:p>
                      <a:r>
                        <a:rPr lang="en-US" dirty="0">
                          <a:solidFill>
                            <a:srgbClr val="FF0000"/>
                          </a:solidFill>
                        </a:rPr>
                        <a:t>2.17</a:t>
                      </a:r>
                    </a:p>
                  </a:txBody>
                  <a:tcPr/>
                </a:tc>
                <a:tc>
                  <a:txBody>
                    <a:bodyPr/>
                    <a:lstStyle/>
                    <a:p>
                      <a:r>
                        <a:rPr lang="en-US" dirty="0">
                          <a:solidFill>
                            <a:srgbClr val="FF0000"/>
                          </a:solidFill>
                        </a:rPr>
                        <a:t>4.95</a:t>
                      </a:r>
                    </a:p>
                  </a:txBody>
                  <a:tcPr/>
                </a:tc>
                <a:tc>
                  <a:txBody>
                    <a:bodyPr/>
                    <a:lstStyle/>
                    <a:p>
                      <a:r>
                        <a:rPr lang="en-US" dirty="0"/>
                        <a:t>5.07</a:t>
                      </a:r>
                    </a:p>
                  </a:txBody>
                  <a:tcPr/>
                </a:tc>
                <a:extLst>
                  <a:ext uri="{0D108BD9-81ED-4DB2-BD59-A6C34878D82A}">
                    <a16:rowId xmlns:a16="http://schemas.microsoft.com/office/drawing/2014/main" val="4127573162"/>
                  </a:ext>
                </a:extLst>
              </a:tr>
              <a:tr h="370840">
                <a:tc>
                  <a:txBody>
                    <a:bodyPr/>
                    <a:lstStyle/>
                    <a:p>
                      <a:r>
                        <a:rPr lang="en-US" dirty="0"/>
                        <a:t>4(4)</a:t>
                      </a:r>
                    </a:p>
                  </a:txBody>
                  <a:tcPr/>
                </a:tc>
                <a:tc>
                  <a:txBody>
                    <a:bodyPr/>
                    <a:lstStyle/>
                    <a:p>
                      <a:r>
                        <a:rPr lang="en-US" dirty="0"/>
                        <a:t>2.02</a:t>
                      </a:r>
                    </a:p>
                  </a:txBody>
                  <a:tcPr/>
                </a:tc>
                <a:tc>
                  <a:txBody>
                    <a:bodyPr/>
                    <a:lstStyle/>
                    <a:p>
                      <a:r>
                        <a:rPr lang="en-US" dirty="0"/>
                        <a:t>27</a:t>
                      </a:r>
                    </a:p>
                  </a:txBody>
                  <a:tcPr/>
                </a:tc>
                <a:tc>
                  <a:txBody>
                    <a:bodyPr/>
                    <a:lstStyle/>
                    <a:p>
                      <a:r>
                        <a:rPr lang="en-US" dirty="0"/>
                        <a:t>1.47</a:t>
                      </a:r>
                    </a:p>
                  </a:txBody>
                  <a:tcPr/>
                </a:tc>
                <a:tc>
                  <a:txBody>
                    <a:bodyPr/>
                    <a:lstStyle/>
                    <a:p>
                      <a:r>
                        <a:rPr lang="en-US" dirty="0">
                          <a:solidFill>
                            <a:srgbClr val="FF0000"/>
                          </a:solidFill>
                        </a:rPr>
                        <a:t>9.36</a:t>
                      </a:r>
                    </a:p>
                  </a:txBody>
                  <a:tcPr/>
                </a:tc>
                <a:tc>
                  <a:txBody>
                    <a:bodyPr/>
                    <a:lstStyle/>
                    <a:p>
                      <a:r>
                        <a:rPr lang="en-US" dirty="0"/>
                        <a:t>.39</a:t>
                      </a:r>
                    </a:p>
                  </a:txBody>
                  <a:tcPr/>
                </a:tc>
                <a:tc>
                  <a:txBody>
                    <a:bodyPr/>
                    <a:lstStyle/>
                    <a:p>
                      <a:r>
                        <a:rPr lang="en-US" dirty="0"/>
                        <a:t>84</a:t>
                      </a:r>
                    </a:p>
                  </a:txBody>
                  <a:tcPr/>
                </a:tc>
                <a:tc>
                  <a:txBody>
                    <a:bodyPr/>
                    <a:lstStyle/>
                    <a:p>
                      <a:r>
                        <a:rPr lang="en-US" dirty="0"/>
                        <a:t>3.33</a:t>
                      </a:r>
                    </a:p>
                  </a:txBody>
                  <a:tcPr/>
                </a:tc>
                <a:tc>
                  <a:txBody>
                    <a:bodyPr/>
                    <a:lstStyle/>
                    <a:p>
                      <a:r>
                        <a:rPr lang="en-US" dirty="0"/>
                        <a:t>4.96</a:t>
                      </a:r>
                    </a:p>
                  </a:txBody>
                  <a:tcPr/>
                </a:tc>
                <a:tc>
                  <a:txBody>
                    <a:bodyPr/>
                    <a:lstStyle/>
                    <a:p>
                      <a:r>
                        <a:rPr lang="en-US" dirty="0"/>
                        <a:t>0.12</a:t>
                      </a:r>
                    </a:p>
                  </a:txBody>
                  <a:tcPr/>
                </a:tc>
                <a:tc>
                  <a:txBody>
                    <a:bodyPr/>
                    <a:lstStyle/>
                    <a:p>
                      <a:r>
                        <a:rPr lang="en-US" dirty="0">
                          <a:solidFill>
                            <a:srgbClr val="FF0000"/>
                          </a:solidFill>
                        </a:rPr>
                        <a:t>9.60</a:t>
                      </a:r>
                    </a:p>
                  </a:txBody>
                  <a:tcPr/>
                </a:tc>
                <a:tc>
                  <a:txBody>
                    <a:bodyPr/>
                    <a:lstStyle/>
                    <a:p>
                      <a:r>
                        <a:rPr lang="en-US" dirty="0">
                          <a:solidFill>
                            <a:srgbClr val="FF0000"/>
                          </a:solidFill>
                        </a:rPr>
                        <a:t>2.13</a:t>
                      </a:r>
                    </a:p>
                  </a:txBody>
                  <a:tcPr/>
                </a:tc>
                <a:tc>
                  <a:txBody>
                    <a:bodyPr/>
                    <a:lstStyle/>
                    <a:p>
                      <a:r>
                        <a:rPr lang="en-US" dirty="0">
                          <a:solidFill>
                            <a:srgbClr val="FF0000"/>
                          </a:solidFill>
                        </a:rPr>
                        <a:t>6.39</a:t>
                      </a:r>
                    </a:p>
                  </a:txBody>
                  <a:tcPr/>
                </a:tc>
                <a:tc>
                  <a:txBody>
                    <a:bodyPr/>
                    <a:lstStyle/>
                    <a:p>
                      <a:r>
                        <a:rPr lang="en-US" dirty="0"/>
                        <a:t>4.2</a:t>
                      </a:r>
                    </a:p>
                  </a:txBody>
                  <a:tcPr/>
                </a:tc>
                <a:extLst>
                  <a:ext uri="{0D108BD9-81ED-4DB2-BD59-A6C34878D82A}">
                    <a16:rowId xmlns:a16="http://schemas.microsoft.com/office/drawing/2014/main" val="2764370142"/>
                  </a:ext>
                </a:extLst>
              </a:tr>
            </a:tbl>
          </a:graphicData>
        </a:graphic>
      </p:graphicFrame>
      <p:sp>
        <p:nvSpPr>
          <p:cNvPr id="3" name="TextBox 2">
            <a:extLst>
              <a:ext uri="{FF2B5EF4-FFF2-40B4-BE49-F238E27FC236}">
                <a16:creationId xmlns:a16="http://schemas.microsoft.com/office/drawing/2014/main" id="{2D28527C-3E01-844B-B2A8-4A9D939067DB}"/>
              </a:ext>
            </a:extLst>
          </p:cNvPr>
          <p:cNvSpPr txBox="1"/>
          <p:nvPr/>
        </p:nvSpPr>
        <p:spPr>
          <a:xfrm>
            <a:off x="1338146" y="4716966"/>
            <a:ext cx="7995425" cy="646331"/>
          </a:xfrm>
          <a:prstGeom prst="rect">
            <a:avLst/>
          </a:prstGeom>
          <a:noFill/>
        </p:spPr>
        <p:txBody>
          <a:bodyPr wrap="square" rtlCol="0">
            <a:spAutoFit/>
          </a:bodyPr>
          <a:lstStyle/>
          <a:p>
            <a:r>
              <a:rPr lang="en-US" dirty="0"/>
              <a:t>Note: Speed=Words Per Min; LOR=Average length of run: All other fluency measures standardized per 100 words: Silent pauses =&gt;0.39 sec</a:t>
            </a:r>
          </a:p>
        </p:txBody>
      </p:sp>
    </p:spTree>
    <p:extLst>
      <p:ext uri="{BB962C8B-B14F-4D97-AF65-F5344CB8AC3E}">
        <p14:creationId xmlns:p14="http://schemas.microsoft.com/office/powerpoint/2010/main" val="576711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625F-F9F2-224A-971E-D141E51F64BA}"/>
              </a:ext>
            </a:extLst>
          </p:cNvPr>
          <p:cNvSpPr>
            <a:spLocks noGrp="1"/>
          </p:cNvSpPr>
          <p:nvPr>
            <p:ph type="title"/>
          </p:nvPr>
        </p:nvSpPr>
        <p:spPr>
          <a:xfrm>
            <a:off x="1141413" y="156118"/>
            <a:ext cx="9905998" cy="1170878"/>
          </a:xfrm>
        </p:spPr>
        <p:txBody>
          <a:bodyPr/>
          <a:lstStyle/>
          <a:p>
            <a:r>
              <a:rPr lang="en-US" dirty="0"/>
              <a:t>Verbal cluster descriptions: Narrative</a:t>
            </a:r>
          </a:p>
        </p:txBody>
      </p:sp>
      <p:sp>
        <p:nvSpPr>
          <p:cNvPr id="3" name="Content Placeholder 2">
            <a:extLst>
              <a:ext uri="{FF2B5EF4-FFF2-40B4-BE49-F238E27FC236}">
                <a16:creationId xmlns:a16="http://schemas.microsoft.com/office/drawing/2014/main" id="{F0348E86-4085-454C-8700-A2E166541271}"/>
              </a:ext>
            </a:extLst>
          </p:cNvPr>
          <p:cNvSpPr>
            <a:spLocks noGrp="1"/>
          </p:cNvSpPr>
          <p:nvPr>
            <p:ph idx="1"/>
          </p:nvPr>
        </p:nvSpPr>
        <p:spPr>
          <a:xfrm>
            <a:off x="1141412" y="1037063"/>
            <a:ext cx="9905999" cy="4754138"/>
          </a:xfrm>
        </p:spPr>
        <p:txBody>
          <a:bodyPr>
            <a:normAutofit fontScale="92500" lnSpcReduction="10000"/>
          </a:bodyPr>
          <a:lstStyle/>
          <a:p>
            <a:r>
              <a:rPr lang="en-US" dirty="0" err="1">
                <a:solidFill>
                  <a:srgbClr val="FFFF00"/>
                </a:solidFill>
              </a:rPr>
              <a:t>Clus</a:t>
            </a:r>
            <a:r>
              <a:rPr lang="en-US" dirty="0">
                <a:solidFill>
                  <a:srgbClr val="FFFF00"/>
                </a:solidFill>
              </a:rPr>
              <a:t> 1 (7): </a:t>
            </a:r>
            <a:r>
              <a:rPr lang="en-US" dirty="0"/>
              <a:t>Greater speed (1.06), fewer mid-clause filled pauses (-0.70); fewer AS boundary silent pauses (-0.62); greater subordination (0.55); fewer words per clause (-0.46)</a:t>
            </a:r>
          </a:p>
          <a:p>
            <a:r>
              <a:rPr lang="en-US" dirty="0" err="1">
                <a:solidFill>
                  <a:srgbClr val="FFFF00"/>
                </a:solidFill>
              </a:rPr>
              <a:t>Clus</a:t>
            </a:r>
            <a:r>
              <a:rPr lang="en-US" dirty="0">
                <a:solidFill>
                  <a:srgbClr val="FFFF00"/>
                </a:solidFill>
              </a:rPr>
              <a:t> 2 (19): </a:t>
            </a:r>
            <a:r>
              <a:rPr lang="en-US" dirty="0"/>
              <a:t>Greater speed (3.9); less </a:t>
            </a:r>
            <a:r>
              <a:rPr lang="en-US" dirty="0" err="1"/>
              <a:t>repet</a:t>
            </a:r>
            <a:r>
              <a:rPr lang="en-US" dirty="0"/>
              <a:t> (-1.07);greater LOR (0.86); fewer mid clause filled (-0.59); fewer reformulations ((-0.57); slightly greater subordination (0.32); lexical diversity (0.42), fewer words per clause (-1.01)</a:t>
            </a:r>
          </a:p>
          <a:p>
            <a:r>
              <a:rPr lang="en-US" dirty="0" err="1">
                <a:solidFill>
                  <a:srgbClr val="FFFF00"/>
                </a:solidFill>
              </a:rPr>
              <a:t>Clus</a:t>
            </a:r>
            <a:r>
              <a:rPr lang="en-US" dirty="0">
                <a:solidFill>
                  <a:srgbClr val="FFFF00"/>
                </a:solidFill>
              </a:rPr>
              <a:t> 3 (17): </a:t>
            </a:r>
            <a:r>
              <a:rPr lang="en-US" dirty="0"/>
              <a:t>Slower (-2.51); shorter LOR (-0.88); more mid clause filled (0.52); more words per clause (0.51); more </a:t>
            </a:r>
            <a:r>
              <a:rPr lang="en-US" dirty="0" err="1"/>
              <a:t>repet</a:t>
            </a:r>
            <a:r>
              <a:rPr lang="en-US" dirty="0"/>
              <a:t> (0.59); lower subordination (-0.44)</a:t>
            </a:r>
          </a:p>
          <a:p>
            <a:r>
              <a:rPr lang="en-US" dirty="0" err="1">
                <a:solidFill>
                  <a:srgbClr val="FFFF00"/>
                </a:solidFill>
              </a:rPr>
              <a:t>Clus</a:t>
            </a:r>
            <a:r>
              <a:rPr lang="en-US" dirty="0">
                <a:solidFill>
                  <a:srgbClr val="FFFF00"/>
                </a:solidFill>
              </a:rPr>
              <a:t> 4 (4): </a:t>
            </a:r>
            <a:r>
              <a:rPr lang="en-US" dirty="0"/>
              <a:t>Very slow (-9.4), short LOR (-4.21); higher words per clause (2.04); higher </a:t>
            </a:r>
            <a:r>
              <a:rPr lang="en-US" dirty="0" err="1"/>
              <a:t>lex</a:t>
            </a:r>
            <a:r>
              <a:rPr lang="en-US" dirty="0"/>
              <a:t> </a:t>
            </a:r>
            <a:r>
              <a:rPr lang="en-US" dirty="0" err="1"/>
              <a:t>soph</a:t>
            </a:r>
            <a:r>
              <a:rPr lang="en-US" dirty="0"/>
              <a:t> (0.71); more mid clause pauses (0.57); lower </a:t>
            </a:r>
            <a:r>
              <a:rPr lang="en-US" dirty="0" err="1"/>
              <a:t>lex</a:t>
            </a:r>
            <a:r>
              <a:rPr lang="en-US" dirty="0"/>
              <a:t> diversity (-1.67); lower subordination (-1.15)</a:t>
            </a:r>
          </a:p>
        </p:txBody>
      </p:sp>
      <p:sp>
        <p:nvSpPr>
          <p:cNvPr id="4" name="TextBox 3">
            <a:extLst>
              <a:ext uri="{FF2B5EF4-FFF2-40B4-BE49-F238E27FC236}">
                <a16:creationId xmlns:a16="http://schemas.microsoft.com/office/drawing/2014/main" id="{09E236BE-2E35-8945-A8E5-1D22A3121AF2}"/>
              </a:ext>
            </a:extLst>
          </p:cNvPr>
          <p:cNvSpPr txBox="1"/>
          <p:nvPr/>
        </p:nvSpPr>
        <p:spPr>
          <a:xfrm>
            <a:off x="1672682" y="5709424"/>
            <a:ext cx="8800055" cy="923330"/>
          </a:xfrm>
          <a:prstGeom prst="rect">
            <a:avLst/>
          </a:prstGeom>
          <a:noFill/>
        </p:spPr>
        <p:txBody>
          <a:bodyPr wrap="square" rtlCol="0">
            <a:spAutoFit/>
          </a:bodyPr>
          <a:lstStyle/>
          <a:p>
            <a:r>
              <a:rPr lang="en-US" dirty="0"/>
              <a:t>In brackets in yellow are the number of participants in each cluster. In white brackets are standard scores for each variable for that cluster.  Clusters 1+2: 10 higher,  16 lower: Clusters 3+4: 14 higher, 7 lower.</a:t>
            </a:r>
          </a:p>
        </p:txBody>
      </p:sp>
    </p:spTree>
    <p:extLst>
      <p:ext uri="{BB962C8B-B14F-4D97-AF65-F5344CB8AC3E}">
        <p14:creationId xmlns:p14="http://schemas.microsoft.com/office/powerpoint/2010/main" val="3257496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9897-08FB-054D-9E7A-D4C93B114819}"/>
              </a:ext>
            </a:extLst>
          </p:cNvPr>
          <p:cNvSpPr>
            <a:spLocks noGrp="1"/>
          </p:cNvSpPr>
          <p:nvPr>
            <p:ph type="title"/>
          </p:nvPr>
        </p:nvSpPr>
        <p:spPr>
          <a:xfrm>
            <a:off x="1141413" y="189571"/>
            <a:ext cx="9905998" cy="947853"/>
          </a:xfrm>
        </p:spPr>
        <p:txBody>
          <a:bodyPr/>
          <a:lstStyle/>
          <a:p>
            <a:r>
              <a:rPr lang="en-US" dirty="0"/>
              <a:t>Cluster membership cross-tabulation</a:t>
            </a:r>
          </a:p>
        </p:txBody>
      </p:sp>
      <p:graphicFrame>
        <p:nvGraphicFramePr>
          <p:cNvPr id="4" name="Content Placeholder 3">
            <a:extLst>
              <a:ext uri="{FF2B5EF4-FFF2-40B4-BE49-F238E27FC236}">
                <a16:creationId xmlns:a16="http://schemas.microsoft.com/office/drawing/2014/main" id="{48387FD1-6A16-FD49-9F6E-7F6033727694}"/>
              </a:ext>
            </a:extLst>
          </p:cNvPr>
          <p:cNvGraphicFramePr>
            <a:graphicFrameLocks noGrp="1"/>
          </p:cNvGraphicFramePr>
          <p:nvPr>
            <p:ph idx="1"/>
            <p:extLst>
              <p:ext uri="{D42A27DB-BD31-4B8C-83A1-F6EECF244321}">
                <p14:modId xmlns:p14="http://schemas.microsoft.com/office/powerpoint/2010/main" val="2683864783"/>
              </p:ext>
            </p:extLst>
          </p:nvPr>
        </p:nvGraphicFramePr>
        <p:xfrm>
          <a:off x="679449" y="1633305"/>
          <a:ext cx="10829926" cy="4371976"/>
        </p:xfrm>
        <a:graphic>
          <a:graphicData uri="http://schemas.openxmlformats.org/drawingml/2006/table">
            <a:tbl>
              <a:tblPr firstRow="1" bandRow="1">
                <a:tableStyleId>{5C22544A-7EE6-4342-B048-85BDC9FD1C3A}</a:tableStyleId>
              </a:tblPr>
              <a:tblGrid>
                <a:gridCol w="720259">
                  <a:extLst>
                    <a:ext uri="{9D8B030D-6E8A-4147-A177-3AD203B41FA5}">
                      <a16:colId xmlns:a16="http://schemas.microsoft.com/office/drawing/2014/main" val="1551371367"/>
                    </a:ext>
                  </a:extLst>
                </a:gridCol>
                <a:gridCol w="2530454">
                  <a:extLst>
                    <a:ext uri="{9D8B030D-6E8A-4147-A177-3AD203B41FA5}">
                      <a16:colId xmlns:a16="http://schemas.microsoft.com/office/drawing/2014/main" val="998770150"/>
                    </a:ext>
                  </a:extLst>
                </a:gridCol>
                <a:gridCol w="1921271">
                  <a:extLst>
                    <a:ext uri="{9D8B030D-6E8A-4147-A177-3AD203B41FA5}">
                      <a16:colId xmlns:a16="http://schemas.microsoft.com/office/drawing/2014/main" val="2810252326"/>
                    </a:ext>
                  </a:extLst>
                </a:gridCol>
                <a:gridCol w="2047966">
                  <a:extLst>
                    <a:ext uri="{9D8B030D-6E8A-4147-A177-3AD203B41FA5}">
                      <a16:colId xmlns:a16="http://schemas.microsoft.com/office/drawing/2014/main" val="3294516836"/>
                    </a:ext>
                  </a:extLst>
                </a:gridCol>
                <a:gridCol w="1804988">
                  <a:extLst>
                    <a:ext uri="{9D8B030D-6E8A-4147-A177-3AD203B41FA5}">
                      <a16:colId xmlns:a16="http://schemas.microsoft.com/office/drawing/2014/main" val="1659690122"/>
                    </a:ext>
                  </a:extLst>
                </a:gridCol>
                <a:gridCol w="1804988">
                  <a:extLst>
                    <a:ext uri="{9D8B030D-6E8A-4147-A177-3AD203B41FA5}">
                      <a16:colId xmlns:a16="http://schemas.microsoft.com/office/drawing/2014/main" val="7518346"/>
                    </a:ext>
                  </a:extLst>
                </a:gridCol>
              </a:tblGrid>
              <a:tr h="864881">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Decision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Making</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997439"/>
                  </a:ext>
                </a:extLst>
              </a:tr>
              <a:tr h="651663">
                <a:tc>
                  <a:txBody>
                    <a:bodyPr/>
                    <a:lstStyle/>
                    <a:p>
                      <a:r>
                        <a:rPr lang="en-US" dirty="0">
                          <a:solidFill>
                            <a:srgbClr val="FF0000"/>
                          </a:solidFill>
                        </a:rPr>
                        <a:t>N </a:t>
                      </a:r>
                    </a:p>
                    <a:p>
                      <a:r>
                        <a:rPr lang="en-US" dirty="0">
                          <a:solidFill>
                            <a:srgbClr val="FF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a:t>N=47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Cl 1 (14) Disco</a:t>
                      </a:r>
                    </a:p>
                  </a:txBody>
                  <a:tcPr>
                    <a:lnT w="12700" cap="flat" cmpd="sng" algn="ctr">
                      <a:solidFill>
                        <a:schemeClr val="tx1"/>
                      </a:solidFill>
                      <a:prstDash val="solid"/>
                      <a:round/>
                      <a:headEnd type="none" w="med" len="med"/>
                      <a:tailEnd type="none" w="med" len="med"/>
                    </a:lnT>
                  </a:tcPr>
                </a:tc>
                <a:tc>
                  <a:txBody>
                    <a:bodyPr/>
                    <a:lstStyle/>
                    <a:p>
                      <a:r>
                        <a:rPr lang="en-US" dirty="0"/>
                        <a:t>Cl 2 (17) Flat</a:t>
                      </a:r>
                    </a:p>
                  </a:txBody>
                  <a:tcPr>
                    <a:lnT w="12700" cap="flat" cmpd="sng" algn="ctr">
                      <a:solidFill>
                        <a:schemeClr val="tx1"/>
                      </a:solidFill>
                      <a:prstDash val="solid"/>
                      <a:round/>
                      <a:headEnd type="none" w="med" len="med"/>
                      <a:tailEnd type="none" w="med" len="med"/>
                    </a:lnT>
                  </a:tcPr>
                </a:tc>
                <a:tc>
                  <a:txBody>
                    <a:bodyPr/>
                    <a:lstStyle/>
                    <a:p>
                      <a:r>
                        <a:rPr lang="en-US" dirty="0"/>
                        <a:t>Cl 3 (11) Clause</a:t>
                      </a:r>
                    </a:p>
                  </a:txBody>
                  <a:tcPr>
                    <a:lnT w="12700" cap="flat" cmpd="sng" algn="ctr">
                      <a:solidFill>
                        <a:schemeClr val="tx1"/>
                      </a:solidFill>
                      <a:prstDash val="solid"/>
                      <a:round/>
                      <a:headEnd type="none" w="med" len="med"/>
                      <a:tailEnd type="none" w="med" len="med"/>
                    </a:lnT>
                  </a:tcPr>
                </a:tc>
                <a:tc>
                  <a:txBody>
                    <a:bodyPr/>
                    <a:lstStyle/>
                    <a:p>
                      <a:r>
                        <a:rPr lang="en-US" dirty="0"/>
                        <a:t>Cl 4 (5) Fast</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39556071"/>
                  </a:ext>
                </a:extLst>
              </a:tr>
              <a:tr h="713858">
                <a:tc>
                  <a:txBody>
                    <a:bodyPr/>
                    <a:lstStyle/>
                    <a:p>
                      <a:r>
                        <a:rPr lang="en-US" dirty="0">
                          <a:solidFill>
                            <a:srgbClr val="FF0000"/>
                          </a:solidFill>
                        </a:rPr>
                        <a:t>r</a:t>
                      </a:r>
                    </a:p>
                    <a:p>
                      <a:r>
                        <a:rPr lang="en-US" dirty="0">
                          <a:solidFill>
                            <a:srgbClr val="FF0000"/>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a:t>Cl 1 (7) Discourse</a:t>
                      </a:r>
                    </a:p>
                  </a:txBody>
                  <a:tcPr>
                    <a:lnL w="12700" cap="flat" cmpd="sng" algn="ctr">
                      <a:solidFill>
                        <a:schemeClr val="tx1"/>
                      </a:solidFill>
                      <a:prstDash val="solid"/>
                      <a:round/>
                      <a:headEnd type="none" w="med" len="med"/>
                      <a:tailEnd type="none" w="med" len="med"/>
                    </a:lnL>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3683617120"/>
                  </a:ext>
                </a:extLst>
              </a:tr>
              <a:tr h="713858">
                <a:tc>
                  <a:txBody>
                    <a:bodyPr/>
                    <a:lstStyle/>
                    <a:p>
                      <a:r>
                        <a:rPr lang="en-US" dirty="0">
                          <a:solidFill>
                            <a:srgbClr val="FF0000"/>
                          </a:solidFill>
                        </a:rPr>
                        <a:t>a</a:t>
                      </a:r>
                    </a:p>
                    <a:p>
                      <a:r>
                        <a:rPr lang="en-US" dirty="0">
                          <a:solidFill>
                            <a:srgbClr val="FF0000"/>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a:t>Cl 2 (19) </a:t>
                      </a:r>
                      <a:r>
                        <a:rPr lang="en-US" dirty="0" err="1"/>
                        <a:t>Disc+Speed</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a:t>10</a:t>
                      </a:r>
                    </a:p>
                  </a:txBody>
                  <a:tcPr/>
                </a:tc>
                <a:tc>
                  <a:txBody>
                    <a:bodyPr/>
                    <a:lstStyle/>
                    <a:p>
                      <a:pPr algn="ctr"/>
                      <a:r>
                        <a:rPr lang="en-US" dirty="0"/>
                        <a:t>5</a:t>
                      </a:r>
                    </a:p>
                  </a:txBody>
                  <a:tcPr/>
                </a:tc>
                <a:tc>
                  <a:txBody>
                    <a:bodyPr/>
                    <a:lstStyle/>
                    <a:p>
                      <a:pPr algn="ctr"/>
                      <a:r>
                        <a:rPr lang="en-US" dirty="0"/>
                        <a:t>1</a:t>
                      </a:r>
                    </a:p>
                  </a:txBody>
                  <a:tcPr/>
                </a:tc>
                <a:tc>
                  <a:txBody>
                    <a:bodyPr/>
                    <a:lstStyle/>
                    <a:p>
                      <a:pPr algn="ctr"/>
                      <a:r>
                        <a:rPr lang="en-US" dirty="0"/>
                        <a:t>3</a:t>
                      </a:r>
                    </a:p>
                  </a:txBody>
                  <a:tcPr/>
                </a:tc>
                <a:extLst>
                  <a:ext uri="{0D108BD9-81ED-4DB2-BD59-A6C34878D82A}">
                    <a16:rowId xmlns:a16="http://schemas.microsoft.com/office/drawing/2014/main" val="1873776558"/>
                  </a:ext>
                </a:extLst>
              </a:tr>
              <a:tr h="713858">
                <a:tc>
                  <a:txBody>
                    <a:bodyPr/>
                    <a:lstStyle/>
                    <a:p>
                      <a:r>
                        <a:rPr lang="en-US" dirty="0">
                          <a:solidFill>
                            <a:srgbClr val="FF0000"/>
                          </a:solidFill>
                        </a:rPr>
                        <a:t>t</a:t>
                      </a:r>
                    </a:p>
                    <a:p>
                      <a:r>
                        <a:rPr lang="en-US" dirty="0" err="1">
                          <a:solidFill>
                            <a:srgbClr val="FF0000"/>
                          </a:solidFill>
                        </a:rPr>
                        <a:t>i</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a:t>Cl 3 (17) Clause, Slow</a:t>
                      </a:r>
                    </a:p>
                  </a:txBody>
                  <a:tcPr>
                    <a:lnL w="12700" cap="flat" cmpd="sng" algn="ctr">
                      <a:solidFill>
                        <a:schemeClr val="tx1"/>
                      </a:solidFill>
                      <a:prstDash val="solid"/>
                      <a:round/>
                      <a:headEnd type="none" w="med" len="med"/>
                      <a:tailEnd type="none" w="med" len="med"/>
                    </a:lnL>
                  </a:tcPr>
                </a:tc>
                <a:tc>
                  <a:txBody>
                    <a:bodyPr/>
                    <a:lstStyle/>
                    <a:p>
                      <a:pPr algn="ctr"/>
                      <a:r>
                        <a:rPr lang="en-US" dirty="0"/>
                        <a:t>0</a:t>
                      </a:r>
                    </a:p>
                  </a:txBody>
                  <a:tcPr/>
                </a:tc>
                <a:tc>
                  <a:txBody>
                    <a:bodyPr/>
                    <a:lstStyle/>
                    <a:p>
                      <a:pPr algn="ctr"/>
                      <a:r>
                        <a:rPr lang="en-US" dirty="0"/>
                        <a:t>8</a:t>
                      </a:r>
                    </a:p>
                  </a:txBody>
                  <a:tcPr/>
                </a:tc>
                <a:tc>
                  <a:txBody>
                    <a:bodyPr/>
                    <a:lstStyle/>
                    <a:p>
                      <a:pPr algn="ctr"/>
                      <a:r>
                        <a:rPr lang="en-US" dirty="0"/>
                        <a:t>7</a:t>
                      </a:r>
                    </a:p>
                  </a:txBody>
                  <a:tcPr/>
                </a:tc>
                <a:tc>
                  <a:txBody>
                    <a:bodyPr/>
                    <a:lstStyle/>
                    <a:p>
                      <a:pPr algn="ctr"/>
                      <a:r>
                        <a:rPr lang="en-US" dirty="0"/>
                        <a:t>2</a:t>
                      </a:r>
                    </a:p>
                  </a:txBody>
                  <a:tcPr/>
                </a:tc>
                <a:extLst>
                  <a:ext uri="{0D108BD9-81ED-4DB2-BD59-A6C34878D82A}">
                    <a16:rowId xmlns:a16="http://schemas.microsoft.com/office/drawing/2014/main" val="3725222128"/>
                  </a:ext>
                </a:extLst>
              </a:tr>
              <a:tr h="713858">
                <a:tc>
                  <a:txBody>
                    <a:bodyPr/>
                    <a:lstStyle/>
                    <a:p>
                      <a:r>
                        <a:rPr lang="en-US" dirty="0">
                          <a:solidFill>
                            <a:srgbClr val="FF0000"/>
                          </a:solidFill>
                        </a:rPr>
                        <a:t>v</a:t>
                      </a:r>
                    </a:p>
                    <a:p>
                      <a:r>
                        <a:rPr lang="en-US" dirty="0">
                          <a:solidFill>
                            <a:srgbClr val="FF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Cl 4 (4) </a:t>
                      </a:r>
                      <a:r>
                        <a:rPr lang="en-US" dirty="0" err="1"/>
                        <a:t>Clause,Very</a:t>
                      </a:r>
                      <a:r>
                        <a:rPr lang="en-US" dirty="0"/>
                        <a:t> Slow</a:t>
                      </a:r>
                    </a:p>
                  </a:txBody>
                  <a:tcPr>
                    <a:lnL w="12700" cap="flat" cmpd="sng" algn="ctr">
                      <a:solidFill>
                        <a:schemeClr val="tx1"/>
                      </a:solidFill>
                      <a:prstDash val="solid"/>
                      <a:round/>
                      <a:headEnd type="none" w="med" len="med"/>
                      <a:tailEnd type="none" w="med" len="med"/>
                    </a:lnL>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0</a:t>
                      </a:r>
                    </a:p>
                  </a:txBody>
                  <a:tcPr/>
                </a:tc>
                <a:extLst>
                  <a:ext uri="{0D108BD9-81ED-4DB2-BD59-A6C34878D82A}">
                    <a16:rowId xmlns:a16="http://schemas.microsoft.com/office/drawing/2014/main" val="1096474120"/>
                  </a:ext>
                </a:extLst>
              </a:tr>
            </a:tbl>
          </a:graphicData>
        </a:graphic>
      </p:graphicFrame>
      <p:sp>
        <p:nvSpPr>
          <p:cNvPr id="3" name="Donut 2">
            <a:extLst>
              <a:ext uri="{FF2B5EF4-FFF2-40B4-BE49-F238E27FC236}">
                <a16:creationId xmlns:a16="http://schemas.microsoft.com/office/drawing/2014/main" id="{9A72AF8B-718B-464F-B046-F20ACDBE41C4}"/>
              </a:ext>
            </a:extLst>
          </p:cNvPr>
          <p:cNvSpPr/>
          <p:nvPr/>
        </p:nvSpPr>
        <p:spPr>
          <a:xfrm>
            <a:off x="4938876" y="3100039"/>
            <a:ext cx="45719" cy="4571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CDA0C3BD-A785-9444-9534-0001A64F3F84}"/>
              </a:ext>
            </a:extLst>
          </p:cNvPr>
          <p:cNvSpPr/>
          <p:nvPr/>
        </p:nvSpPr>
        <p:spPr>
          <a:xfrm>
            <a:off x="4494685" y="2984371"/>
            <a:ext cx="669073" cy="14385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a:extLst>
              <a:ext uri="{FF2B5EF4-FFF2-40B4-BE49-F238E27FC236}">
                <a16:creationId xmlns:a16="http://schemas.microsoft.com/office/drawing/2014/main" id="{67E7EB4D-C987-2846-8F79-AE8DE091E8C1}"/>
              </a:ext>
            </a:extLst>
          </p:cNvPr>
          <p:cNvSpPr/>
          <p:nvPr/>
        </p:nvSpPr>
        <p:spPr>
          <a:xfrm>
            <a:off x="8557360" y="4422879"/>
            <a:ext cx="613317" cy="13492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4375064-75CA-C14E-B755-85FFA19E343C}"/>
              </a:ext>
            </a:extLst>
          </p:cNvPr>
          <p:cNvSpPr txBox="1"/>
          <p:nvPr/>
        </p:nvSpPr>
        <p:spPr>
          <a:xfrm>
            <a:off x="4070195" y="6039497"/>
            <a:ext cx="3401122" cy="461665"/>
          </a:xfrm>
          <a:prstGeom prst="rect">
            <a:avLst/>
          </a:prstGeom>
          <a:noFill/>
        </p:spPr>
        <p:txBody>
          <a:bodyPr wrap="square" rtlCol="0">
            <a:spAutoFit/>
          </a:bodyPr>
          <a:lstStyle/>
          <a:p>
            <a:r>
              <a:rPr lang="en-US" sz="2400" dirty="0">
                <a:solidFill>
                  <a:srgbClr val="FFFF00"/>
                </a:solidFill>
              </a:rPr>
              <a:t>Chi-square: p &lt; .05</a:t>
            </a:r>
          </a:p>
        </p:txBody>
      </p:sp>
    </p:spTree>
    <p:extLst>
      <p:ext uri="{BB962C8B-B14F-4D97-AF65-F5344CB8AC3E}">
        <p14:creationId xmlns:p14="http://schemas.microsoft.com/office/powerpoint/2010/main" val="28562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grpId="0" nodeType="clickEffect">
                                  <p:stCondLst>
                                    <p:cond delay="0"/>
                                  </p:stCondLst>
                                  <p:childTnLst>
                                    <p:animClr clrSpc="rgb" dir="cw">
                                      <p:cBhvr>
                                        <p:cTn id="6" dur="2000" fill="hold"/>
                                        <p:tgtEl>
                                          <p:spTgt spid="7"/>
                                        </p:tgtEl>
                                        <p:attrNameLst>
                                          <p:attrName>stroke.color</p:attrName>
                                        </p:attrNameLst>
                                      </p:cBhvr>
                                      <p:to>
                                        <a:schemeClr val="accent2"/>
                                      </p:to>
                                    </p:animClr>
                                    <p:set>
                                      <p:cBhvr>
                                        <p:cTn id="7" dur="2000" fill="hold"/>
                                        <p:tgtEl>
                                          <p:spTgt spid="7"/>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B7B3-22E9-8F49-91BF-39DA176ABB8D}"/>
              </a:ext>
            </a:extLst>
          </p:cNvPr>
          <p:cNvSpPr>
            <a:spLocks noGrp="1"/>
          </p:cNvSpPr>
          <p:nvPr>
            <p:ph type="title"/>
          </p:nvPr>
        </p:nvSpPr>
        <p:spPr>
          <a:xfrm>
            <a:off x="1141413" y="147030"/>
            <a:ext cx="9905998" cy="1478570"/>
          </a:xfrm>
        </p:spPr>
        <p:txBody>
          <a:bodyPr/>
          <a:lstStyle/>
          <a:p>
            <a:r>
              <a:rPr lang="en-US" dirty="0"/>
              <a:t>General Interpretation</a:t>
            </a:r>
          </a:p>
        </p:txBody>
      </p:sp>
      <p:sp>
        <p:nvSpPr>
          <p:cNvPr id="3" name="Content Placeholder 2">
            <a:extLst>
              <a:ext uri="{FF2B5EF4-FFF2-40B4-BE49-F238E27FC236}">
                <a16:creationId xmlns:a16="http://schemas.microsoft.com/office/drawing/2014/main" id="{85D68F8F-4338-3D47-BAE8-6BE627FAE31B}"/>
              </a:ext>
            </a:extLst>
          </p:cNvPr>
          <p:cNvSpPr>
            <a:spLocks noGrp="1"/>
          </p:cNvSpPr>
          <p:nvPr>
            <p:ph idx="1"/>
          </p:nvPr>
        </p:nvSpPr>
        <p:spPr>
          <a:xfrm>
            <a:off x="1141412" y="1514475"/>
            <a:ext cx="9905999" cy="4814888"/>
          </a:xfrm>
        </p:spPr>
        <p:txBody>
          <a:bodyPr>
            <a:normAutofit lnSpcReduction="10000"/>
          </a:bodyPr>
          <a:lstStyle/>
          <a:p>
            <a:r>
              <a:rPr lang="en-US" sz="2800" dirty="0"/>
              <a:t>In the narrative (</a:t>
            </a:r>
            <a:r>
              <a:rPr lang="en-US" sz="2800" dirty="0" err="1"/>
              <a:t>monologic</a:t>
            </a:r>
            <a:r>
              <a:rPr lang="en-US" sz="2800" dirty="0"/>
              <a:t>) task, there is a reasonably clear contrast between a discourse, faster, clause-end pausing subordinating style versus a slower, more repaired mid-clause clause-oriented style</a:t>
            </a:r>
          </a:p>
          <a:p>
            <a:r>
              <a:rPr lang="en-US" sz="2800" dirty="0"/>
              <a:t>In the decision-making (interactive) task, this contrast is still there but not so clearly, with a flat cluster also</a:t>
            </a:r>
          </a:p>
          <a:p>
            <a:r>
              <a:rPr lang="en-US" sz="2800" dirty="0">
                <a:solidFill>
                  <a:srgbClr val="FFFF00"/>
                </a:solidFill>
              </a:rPr>
              <a:t>Despite this, the discourse versus clause contrast still carries over from one task to another, but only to a certain extent and with certain people only</a:t>
            </a:r>
          </a:p>
        </p:txBody>
      </p:sp>
    </p:spTree>
    <p:extLst>
      <p:ext uri="{BB962C8B-B14F-4D97-AF65-F5344CB8AC3E}">
        <p14:creationId xmlns:p14="http://schemas.microsoft.com/office/powerpoint/2010/main" val="42022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1F45-C2B5-3948-8100-EBE7570989F1}"/>
              </a:ext>
            </a:extLst>
          </p:cNvPr>
          <p:cNvSpPr>
            <a:spLocks noGrp="1"/>
          </p:cNvSpPr>
          <p:nvPr>
            <p:ph type="title"/>
          </p:nvPr>
        </p:nvSpPr>
        <p:spPr>
          <a:xfrm>
            <a:off x="1141412" y="105562"/>
            <a:ext cx="9905998" cy="1478570"/>
          </a:xfrm>
        </p:spPr>
        <p:txBody>
          <a:bodyPr/>
          <a:lstStyle/>
          <a:p>
            <a:r>
              <a:rPr lang="en-US" dirty="0"/>
              <a:t>Tasks, </a:t>
            </a:r>
            <a:r>
              <a:rPr lang="en-US" sz="2800" dirty="0"/>
              <a:t>Acquisition,</a:t>
            </a:r>
            <a:r>
              <a:rPr lang="en-US" dirty="0"/>
              <a:t> </a:t>
            </a:r>
            <a:r>
              <a:rPr lang="en-US" sz="3200" dirty="0"/>
              <a:t>Pedagogy, </a:t>
            </a:r>
            <a:r>
              <a:rPr lang="en-US" sz="4000" dirty="0">
                <a:solidFill>
                  <a:srgbClr val="FFFF00"/>
                </a:solidFill>
              </a:rPr>
              <a:t>Performance</a:t>
            </a:r>
          </a:p>
        </p:txBody>
      </p:sp>
      <p:sp>
        <p:nvSpPr>
          <p:cNvPr id="3" name="Content Placeholder 2">
            <a:extLst>
              <a:ext uri="{FF2B5EF4-FFF2-40B4-BE49-F238E27FC236}">
                <a16:creationId xmlns:a16="http://schemas.microsoft.com/office/drawing/2014/main" id="{2A9414AB-3BAE-0949-831A-AD1C6CB11BF4}"/>
              </a:ext>
            </a:extLst>
          </p:cNvPr>
          <p:cNvSpPr>
            <a:spLocks noGrp="1"/>
          </p:cNvSpPr>
          <p:nvPr>
            <p:ph idx="1"/>
          </p:nvPr>
        </p:nvSpPr>
        <p:spPr>
          <a:xfrm>
            <a:off x="1141411" y="1413145"/>
            <a:ext cx="9905999" cy="5073380"/>
          </a:xfrm>
        </p:spPr>
        <p:txBody>
          <a:bodyPr>
            <a:normAutofit lnSpcReduction="10000"/>
          </a:bodyPr>
          <a:lstStyle/>
          <a:p>
            <a:r>
              <a:rPr lang="en-US" dirty="0">
                <a:solidFill>
                  <a:srgbClr val="FFC000"/>
                </a:solidFill>
              </a:rPr>
              <a:t>An </a:t>
            </a:r>
            <a:r>
              <a:rPr lang="en-US" dirty="0" err="1">
                <a:solidFill>
                  <a:srgbClr val="FFC000"/>
                </a:solidFill>
              </a:rPr>
              <a:t>acquisitional</a:t>
            </a:r>
            <a:r>
              <a:rPr lang="en-US" dirty="0">
                <a:solidFill>
                  <a:srgbClr val="FFC000"/>
                </a:solidFill>
              </a:rPr>
              <a:t> approach</a:t>
            </a:r>
            <a:r>
              <a:rPr lang="en-US" dirty="0"/>
              <a:t>, e.g. Mike Long, Alison Mackey, with a focus as tasks triggering feedback which triggers acquisition</a:t>
            </a:r>
          </a:p>
          <a:p>
            <a:r>
              <a:rPr lang="en-US" dirty="0">
                <a:solidFill>
                  <a:srgbClr val="FFC000"/>
                </a:solidFill>
              </a:rPr>
              <a:t>A pedagogic approach</a:t>
            </a:r>
            <a:r>
              <a:rPr lang="en-US" dirty="0"/>
              <a:t>, with tasks being a unit of teaching, as with Jane Willis</a:t>
            </a:r>
          </a:p>
          <a:p>
            <a:r>
              <a:rPr lang="en-US" sz="3200" dirty="0">
                <a:solidFill>
                  <a:srgbClr val="FFC000"/>
                </a:solidFill>
              </a:rPr>
              <a:t>A performance approach</a:t>
            </a:r>
            <a:r>
              <a:rPr lang="en-US" sz="3200" dirty="0"/>
              <a:t>, and a means of exploring second language speaking, HERE!!</a:t>
            </a:r>
          </a:p>
          <a:p>
            <a:r>
              <a:rPr lang="en-US" dirty="0"/>
              <a:t>Also, the approach will reflect my Limited Attention Capacity proposals: speaking places demands upon working memory and attention, so some of the time speakers have to make choices about priorities, </a:t>
            </a:r>
            <a:r>
              <a:rPr lang="en-US" dirty="0" err="1"/>
              <a:t>e.g</a:t>
            </a:r>
            <a:r>
              <a:rPr lang="en-US" dirty="0"/>
              <a:t> Complexity rather than Accuracy</a:t>
            </a:r>
          </a:p>
        </p:txBody>
      </p:sp>
    </p:spTree>
    <p:extLst>
      <p:ext uri="{BB962C8B-B14F-4D97-AF65-F5344CB8AC3E}">
        <p14:creationId xmlns:p14="http://schemas.microsoft.com/office/powerpoint/2010/main" val="2598841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61DA5-A15A-C14B-A528-0B0B2F39149C}"/>
              </a:ext>
            </a:extLst>
          </p:cNvPr>
          <p:cNvSpPr>
            <a:spLocks noGrp="1"/>
          </p:cNvSpPr>
          <p:nvPr>
            <p:ph type="title"/>
          </p:nvPr>
        </p:nvSpPr>
        <p:spPr>
          <a:xfrm>
            <a:off x="1141413" y="144966"/>
            <a:ext cx="9905998" cy="1126273"/>
          </a:xfrm>
        </p:spPr>
        <p:txBody>
          <a:bodyPr/>
          <a:lstStyle/>
          <a:p>
            <a:r>
              <a:rPr lang="en-US" dirty="0"/>
              <a:t>Interpretations</a:t>
            </a:r>
          </a:p>
        </p:txBody>
      </p:sp>
      <p:sp>
        <p:nvSpPr>
          <p:cNvPr id="3" name="Content Placeholder 2">
            <a:extLst>
              <a:ext uri="{FF2B5EF4-FFF2-40B4-BE49-F238E27FC236}">
                <a16:creationId xmlns:a16="http://schemas.microsoft.com/office/drawing/2014/main" id="{4796C31E-D7D0-514F-A3ED-C7DF4D370FDA}"/>
              </a:ext>
            </a:extLst>
          </p:cNvPr>
          <p:cNvSpPr>
            <a:spLocks noGrp="1"/>
          </p:cNvSpPr>
          <p:nvPr>
            <p:ph idx="1"/>
          </p:nvPr>
        </p:nvSpPr>
        <p:spPr>
          <a:xfrm>
            <a:off x="1141412" y="1170878"/>
            <a:ext cx="9905999" cy="5358510"/>
          </a:xfrm>
        </p:spPr>
        <p:txBody>
          <a:bodyPr>
            <a:normAutofit/>
          </a:bodyPr>
          <a:lstStyle/>
          <a:p>
            <a:r>
              <a:rPr lang="en-US" sz="2800" dirty="0">
                <a:solidFill>
                  <a:srgbClr val="FFFF00"/>
                </a:solidFill>
              </a:rPr>
              <a:t>What might a ‘discourse’ style involve?</a:t>
            </a:r>
          </a:p>
          <a:p>
            <a:pPr lvl="1"/>
            <a:r>
              <a:rPr lang="en-US" sz="2400" dirty="0"/>
              <a:t>Macroplanning, and ‘spans’ over several utterances, driven by discourse and discourse organization? Note though: this is a planning study.</a:t>
            </a:r>
          </a:p>
          <a:p>
            <a:pPr lvl="1"/>
            <a:r>
              <a:rPr lang="en-US" sz="2400" dirty="0"/>
              <a:t>Do some people gravitate to this more than others? i.e. nature’s </a:t>
            </a:r>
            <a:r>
              <a:rPr lang="en-US" sz="2400" dirty="0" err="1"/>
              <a:t>Complexifiers</a:t>
            </a:r>
            <a:r>
              <a:rPr lang="en-US" sz="2400" dirty="0"/>
              <a:t>?</a:t>
            </a:r>
          </a:p>
          <a:p>
            <a:r>
              <a:rPr lang="en-US" sz="2800" dirty="0">
                <a:solidFill>
                  <a:srgbClr val="FFFF00"/>
                </a:solidFill>
              </a:rPr>
              <a:t>What might a ‘clause’ style involve?</a:t>
            </a:r>
          </a:p>
          <a:p>
            <a:pPr lvl="1"/>
            <a:r>
              <a:rPr lang="en-US" sz="2400" dirty="0"/>
              <a:t>Pawley and </a:t>
            </a:r>
            <a:r>
              <a:rPr lang="en-US" sz="2400" dirty="0" err="1"/>
              <a:t>Syder’s</a:t>
            </a:r>
            <a:r>
              <a:rPr lang="en-US" sz="2400" dirty="0"/>
              <a:t> ‘one clause at a time’ hypothesis</a:t>
            </a:r>
          </a:p>
          <a:p>
            <a:pPr lvl="1"/>
            <a:r>
              <a:rPr lang="en-US" sz="2400" dirty="0"/>
              <a:t>Are these ‘improvisers’? Is the style to focus on detail, at the expense of the bigger picture?</a:t>
            </a:r>
          </a:p>
          <a:p>
            <a:pPr lvl="1"/>
            <a:r>
              <a:rPr lang="en-US" sz="2400" dirty="0"/>
              <a:t>Could this be a reflection of how they didn’t draw upon their planning?</a:t>
            </a:r>
          </a:p>
        </p:txBody>
      </p:sp>
    </p:spTree>
    <p:extLst>
      <p:ext uri="{BB962C8B-B14F-4D97-AF65-F5344CB8AC3E}">
        <p14:creationId xmlns:p14="http://schemas.microsoft.com/office/powerpoint/2010/main" val="1879297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FD09-8D74-3741-B5DA-F7A30E3F7836}"/>
              </a:ext>
            </a:extLst>
          </p:cNvPr>
          <p:cNvSpPr>
            <a:spLocks noGrp="1"/>
          </p:cNvSpPr>
          <p:nvPr>
            <p:ph type="title"/>
          </p:nvPr>
        </p:nvSpPr>
        <p:spPr>
          <a:xfrm>
            <a:off x="1141413" y="0"/>
            <a:ext cx="9905998" cy="1478570"/>
          </a:xfrm>
        </p:spPr>
        <p:txBody>
          <a:bodyPr>
            <a:normAutofit/>
          </a:bodyPr>
          <a:lstStyle/>
          <a:p>
            <a:r>
              <a:rPr lang="en-US" dirty="0">
                <a:solidFill>
                  <a:srgbClr val="FFC000"/>
                </a:solidFill>
              </a:rPr>
              <a:t>Three brief studies: </a:t>
            </a:r>
            <a:br>
              <a:rPr lang="en-US" dirty="0">
                <a:solidFill>
                  <a:srgbClr val="FFC000"/>
                </a:solidFill>
              </a:rPr>
            </a:br>
            <a:r>
              <a:rPr lang="en-US" dirty="0">
                <a:solidFill>
                  <a:srgbClr val="FFC000"/>
                </a:solidFill>
              </a:rPr>
              <a:t>(1) Wang, Skehan, Chen (2019)</a:t>
            </a:r>
          </a:p>
        </p:txBody>
      </p:sp>
      <p:sp>
        <p:nvSpPr>
          <p:cNvPr id="3" name="Content Placeholder 2">
            <a:extLst>
              <a:ext uri="{FF2B5EF4-FFF2-40B4-BE49-F238E27FC236}">
                <a16:creationId xmlns:a16="http://schemas.microsoft.com/office/drawing/2014/main" id="{856B1723-EE98-2D4B-BC27-D5EE60B5CD39}"/>
              </a:ext>
            </a:extLst>
          </p:cNvPr>
          <p:cNvSpPr>
            <a:spLocks noGrp="1"/>
          </p:cNvSpPr>
          <p:nvPr>
            <p:ph idx="1"/>
          </p:nvPr>
        </p:nvSpPr>
        <p:spPr>
          <a:xfrm>
            <a:off x="1007597" y="1290481"/>
            <a:ext cx="9905999" cy="4786933"/>
          </a:xfrm>
        </p:spPr>
        <p:txBody>
          <a:bodyPr>
            <a:normAutofit lnSpcReduction="10000"/>
          </a:bodyPr>
          <a:lstStyle/>
          <a:p>
            <a:r>
              <a:rPr lang="en-US" dirty="0"/>
              <a:t>Same dataset as before (Wang, 2014), but this time linking performance under different conditions to level of proficiency</a:t>
            </a:r>
          </a:p>
          <a:p>
            <a:r>
              <a:rPr lang="en-US" dirty="0"/>
              <a:t>The question: which CALF measures correlate with proficiency under which conditions? Do higher proficiency have higher complexity, accuracy </a:t>
            </a:r>
            <a:r>
              <a:rPr lang="en-US" dirty="0" err="1"/>
              <a:t>etc</a:t>
            </a:r>
            <a:r>
              <a:rPr lang="en-US" dirty="0"/>
              <a:t>?</a:t>
            </a:r>
          </a:p>
          <a:p>
            <a:r>
              <a:rPr lang="en-US" dirty="0">
                <a:solidFill>
                  <a:srgbClr val="FFC000"/>
                </a:solidFill>
              </a:rPr>
              <a:t>Basically proficiency doesn’t correlate much with performance under most conditions</a:t>
            </a:r>
          </a:p>
          <a:p>
            <a:r>
              <a:rPr lang="en-US" dirty="0">
                <a:solidFill>
                  <a:srgbClr val="FFFF00"/>
                </a:solidFill>
              </a:rPr>
              <a:t>EXCEPT with accuracy, and only with on-line planning conditions. </a:t>
            </a:r>
          </a:p>
          <a:p>
            <a:r>
              <a:rPr lang="en-US" i="1" dirty="0"/>
              <a:t>Having more time, more relaxed performance conditions enables the benefits of greater proficiency to be realized. Not having relaxed time conditions means proficiency doesn’t make much of a contribution to accuracy</a:t>
            </a:r>
          </a:p>
        </p:txBody>
      </p:sp>
    </p:spTree>
    <p:extLst>
      <p:ext uri="{BB962C8B-B14F-4D97-AF65-F5344CB8AC3E}">
        <p14:creationId xmlns:p14="http://schemas.microsoft.com/office/powerpoint/2010/main" val="3470910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C184-BDAF-5D4F-871B-28F84D96171C}"/>
              </a:ext>
            </a:extLst>
          </p:cNvPr>
          <p:cNvSpPr>
            <a:spLocks noGrp="1"/>
          </p:cNvSpPr>
          <p:nvPr>
            <p:ph type="title"/>
          </p:nvPr>
        </p:nvSpPr>
        <p:spPr>
          <a:xfrm>
            <a:off x="1141413" y="0"/>
            <a:ext cx="9905998" cy="1293541"/>
          </a:xfrm>
        </p:spPr>
        <p:txBody>
          <a:bodyPr/>
          <a:lstStyle/>
          <a:p>
            <a:r>
              <a:rPr lang="en-US" dirty="0">
                <a:solidFill>
                  <a:srgbClr val="FFC000"/>
                </a:solidFill>
              </a:rPr>
              <a:t>(2) Bui (2014)</a:t>
            </a:r>
          </a:p>
        </p:txBody>
      </p:sp>
      <p:sp>
        <p:nvSpPr>
          <p:cNvPr id="3" name="Content Placeholder 2">
            <a:extLst>
              <a:ext uri="{FF2B5EF4-FFF2-40B4-BE49-F238E27FC236}">
                <a16:creationId xmlns:a16="http://schemas.microsoft.com/office/drawing/2014/main" id="{AF46A5B6-6EA2-B941-B288-146EA28B438E}"/>
              </a:ext>
            </a:extLst>
          </p:cNvPr>
          <p:cNvSpPr>
            <a:spLocks noGrp="1"/>
          </p:cNvSpPr>
          <p:nvPr>
            <p:ph idx="1"/>
          </p:nvPr>
        </p:nvSpPr>
        <p:spPr>
          <a:xfrm>
            <a:off x="1141412" y="1293540"/>
            <a:ext cx="9905999" cy="4962293"/>
          </a:xfrm>
        </p:spPr>
        <p:txBody>
          <a:bodyPr>
            <a:normAutofit lnSpcReduction="10000"/>
          </a:bodyPr>
          <a:lstStyle/>
          <a:p>
            <a:r>
              <a:rPr lang="en-US" sz="2800" dirty="0"/>
              <a:t>Cleverly designed study of matched and mismatched groups with their academic </a:t>
            </a:r>
            <a:r>
              <a:rPr lang="en-US" sz="2800" dirty="0" err="1"/>
              <a:t>specialisations</a:t>
            </a:r>
            <a:endParaRPr lang="en-US" sz="2800" dirty="0"/>
          </a:p>
          <a:p>
            <a:r>
              <a:rPr lang="en-US" sz="2800" dirty="0"/>
              <a:t>Computer studies and medicine students, each required to give an account of a computer virus and a human body virus, i.e. matched and unmatched. Plus or minus planning also.</a:t>
            </a:r>
          </a:p>
          <a:p>
            <a:r>
              <a:rPr lang="en-US" sz="2800" dirty="0"/>
              <a:t>Planning produced its usual effects</a:t>
            </a:r>
          </a:p>
          <a:p>
            <a:r>
              <a:rPr lang="en-US" sz="2800" dirty="0" err="1"/>
              <a:t>Specialisation</a:t>
            </a:r>
            <a:r>
              <a:rPr lang="en-US" sz="2800" dirty="0"/>
              <a:t> match, e.g. computer studies AND computer virus, did not lead to differences in complexity or accuracy. </a:t>
            </a:r>
          </a:p>
          <a:p>
            <a:r>
              <a:rPr lang="en-US" sz="2800" dirty="0"/>
              <a:t>It did lead to higher scores for lexical sophistication and fluency</a:t>
            </a:r>
          </a:p>
          <a:p>
            <a:endParaRPr lang="en-US" dirty="0"/>
          </a:p>
        </p:txBody>
      </p:sp>
    </p:spTree>
    <p:extLst>
      <p:ext uri="{BB962C8B-B14F-4D97-AF65-F5344CB8AC3E}">
        <p14:creationId xmlns:p14="http://schemas.microsoft.com/office/powerpoint/2010/main" val="4164269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A2C1-333D-6348-A2A0-1E9B1C241166}"/>
              </a:ext>
            </a:extLst>
          </p:cNvPr>
          <p:cNvSpPr>
            <a:spLocks noGrp="1"/>
          </p:cNvSpPr>
          <p:nvPr>
            <p:ph type="title"/>
          </p:nvPr>
        </p:nvSpPr>
        <p:spPr>
          <a:xfrm>
            <a:off x="1141412" y="105562"/>
            <a:ext cx="9905998" cy="1478570"/>
          </a:xfrm>
        </p:spPr>
        <p:txBody>
          <a:bodyPr/>
          <a:lstStyle/>
          <a:p>
            <a:r>
              <a:rPr lang="en-US" dirty="0"/>
              <a:t>(3) Wang &amp; Skehan (2014)</a:t>
            </a:r>
          </a:p>
        </p:txBody>
      </p:sp>
      <p:sp>
        <p:nvSpPr>
          <p:cNvPr id="3" name="Content Placeholder 2">
            <a:extLst>
              <a:ext uri="{FF2B5EF4-FFF2-40B4-BE49-F238E27FC236}">
                <a16:creationId xmlns:a16="http://schemas.microsoft.com/office/drawing/2014/main" id="{F761CF35-E845-9F41-9400-86B365932266}"/>
              </a:ext>
            </a:extLst>
          </p:cNvPr>
          <p:cNvSpPr>
            <a:spLocks noGrp="1"/>
          </p:cNvSpPr>
          <p:nvPr>
            <p:ph idx="1"/>
          </p:nvPr>
        </p:nvSpPr>
        <p:spPr>
          <a:xfrm>
            <a:off x="996447" y="1457750"/>
            <a:ext cx="9905999" cy="4575059"/>
          </a:xfrm>
        </p:spPr>
        <p:txBody>
          <a:bodyPr>
            <a:normAutofit/>
          </a:bodyPr>
          <a:lstStyle/>
          <a:p>
            <a:r>
              <a:rPr lang="en-US" dirty="0">
                <a:solidFill>
                  <a:srgbClr val="FFFF00"/>
                </a:solidFill>
              </a:rPr>
              <a:t>Research Design </a:t>
            </a:r>
            <a:r>
              <a:rPr lang="en-US" dirty="0"/>
              <a:t>There-and-then vs Here-and Now; Structured vs Unstructured; Difficult vocab vs Easy vocab. All with Shaun the Sheep videos</a:t>
            </a:r>
          </a:p>
          <a:p>
            <a:r>
              <a:rPr lang="en-US" dirty="0">
                <a:solidFill>
                  <a:srgbClr val="FFFF00"/>
                </a:solidFill>
              </a:rPr>
              <a:t>Structure</a:t>
            </a:r>
            <a:r>
              <a:rPr lang="en-US" dirty="0"/>
              <a:t>: Higher performance in complexity, accuracy, fluency</a:t>
            </a:r>
          </a:p>
          <a:p>
            <a:r>
              <a:rPr lang="en-US" dirty="0">
                <a:solidFill>
                  <a:srgbClr val="FFFF00"/>
                </a:solidFill>
              </a:rPr>
              <a:t>Vocabulary</a:t>
            </a:r>
            <a:r>
              <a:rPr lang="en-US" dirty="0"/>
              <a:t>: Difficult vocabulary led to higher lexical sophistication </a:t>
            </a:r>
            <a:r>
              <a:rPr lang="en-US" dirty="0">
                <a:solidFill>
                  <a:srgbClr val="FFC000"/>
                </a:solidFill>
              </a:rPr>
              <a:t>and</a:t>
            </a:r>
            <a:r>
              <a:rPr lang="en-US" dirty="0"/>
              <a:t> more mid-clause pauses</a:t>
            </a:r>
          </a:p>
          <a:p>
            <a:r>
              <a:rPr lang="en-US" dirty="0">
                <a:solidFill>
                  <a:srgbClr val="FFFF00"/>
                </a:solidFill>
              </a:rPr>
              <a:t>Time Perspective</a:t>
            </a:r>
            <a:r>
              <a:rPr lang="en-US" dirty="0"/>
              <a:t>: There and then led to higher subordination (i.e. complexity), fewer AS (end of clause) pauses, higher lexical sophistication</a:t>
            </a:r>
          </a:p>
          <a:p>
            <a:r>
              <a:rPr lang="en-US" dirty="0">
                <a:solidFill>
                  <a:srgbClr val="FFC000"/>
                </a:solidFill>
              </a:rPr>
              <a:t>Time Perspective</a:t>
            </a:r>
            <a:r>
              <a:rPr lang="en-US" dirty="0"/>
              <a:t>: Focus is on </a:t>
            </a:r>
            <a:r>
              <a:rPr lang="en-US" dirty="0" err="1"/>
              <a:t>Conceptualisation</a:t>
            </a:r>
            <a:r>
              <a:rPr lang="en-US" dirty="0"/>
              <a:t>, and what might termed </a:t>
            </a:r>
            <a:r>
              <a:rPr lang="en-US" dirty="0" err="1"/>
              <a:t>Conceptualisation</a:t>
            </a:r>
            <a:r>
              <a:rPr lang="en-US" dirty="0"/>
              <a:t>-linked fluency.</a:t>
            </a:r>
          </a:p>
        </p:txBody>
      </p:sp>
    </p:spTree>
    <p:extLst>
      <p:ext uri="{BB962C8B-B14F-4D97-AF65-F5344CB8AC3E}">
        <p14:creationId xmlns:p14="http://schemas.microsoft.com/office/powerpoint/2010/main" val="1117058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3D7BFC6C-016C-004D-AFC1-5804A927AA4C}"/>
              </a:ext>
            </a:extLst>
          </p:cNvPr>
          <p:cNvSpPr>
            <a:spLocks noGrp="1" noChangeArrowheads="1"/>
          </p:cNvSpPr>
          <p:nvPr>
            <p:ph type="title" idx="4294967295"/>
          </p:nvPr>
        </p:nvSpPr>
        <p:spPr>
          <a:xfrm>
            <a:off x="1471613" y="0"/>
            <a:ext cx="8750300" cy="615950"/>
          </a:xfrm>
          <a:ln/>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800" dirty="0">
                <a:solidFill>
                  <a:srgbClr val="FF0000"/>
                </a:solidFill>
              </a:rPr>
              <a:t>Finally!! The </a:t>
            </a:r>
            <a:r>
              <a:rPr lang="en-GB" altLang="en-US" sz="2800" dirty="0" err="1">
                <a:solidFill>
                  <a:srgbClr val="FF0000"/>
                </a:solidFill>
              </a:rPr>
              <a:t>Levelt</a:t>
            </a:r>
            <a:r>
              <a:rPr lang="en-GB" altLang="en-US" sz="2800" dirty="0">
                <a:solidFill>
                  <a:srgbClr val="FF0000"/>
                </a:solidFill>
              </a:rPr>
              <a:t> Model of (First Language) Speaking </a:t>
            </a:r>
          </a:p>
        </p:txBody>
      </p:sp>
      <p:sp>
        <p:nvSpPr>
          <p:cNvPr id="35842" name="Text Box 2">
            <a:extLst>
              <a:ext uri="{FF2B5EF4-FFF2-40B4-BE49-F238E27FC236}">
                <a16:creationId xmlns:a16="http://schemas.microsoft.com/office/drawing/2014/main" id="{AB76DE1F-0B3C-0D48-9AAF-0B5E70131372}"/>
              </a:ext>
            </a:extLst>
          </p:cNvPr>
          <p:cNvSpPr txBox="1">
            <a:spLocks noChangeArrowheads="1"/>
          </p:cNvSpPr>
          <p:nvPr/>
        </p:nvSpPr>
        <p:spPr bwMode="auto">
          <a:xfrm>
            <a:off x="1882775" y="720726"/>
            <a:ext cx="7200900" cy="177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68288" indent="-246063">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1pPr>
            <a:lvl2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2pPr>
            <a:lvl3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3pPr>
            <a:lvl4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4pPr>
            <a:lvl5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9pPr>
          </a:lstStyle>
          <a:p>
            <a:pPr>
              <a:buClrTx/>
              <a:buFontTx/>
              <a:buNone/>
            </a:pPr>
            <a:r>
              <a:rPr lang="en-GB" altLang="en-US" b="1" dirty="0">
                <a:solidFill>
                  <a:srgbClr val="FFCC00"/>
                </a:solidFill>
                <a:latin typeface="Tahoma" panose="020B0604030504040204" pitchFamily="34" charset="0"/>
                <a:cs typeface="Arial" panose="020B0604020202020204" pitchFamily="34" charset="0"/>
              </a:rPr>
              <a:t>Conceptualisation (Message Level of Representation)</a:t>
            </a:r>
          </a:p>
          <a:p>
            <a:pPr marL="246063" indent="-223838">
              <a:buClr>
                <a:srgbClr val="FFFFFF"/>
              </a:buClr>
              <a:buFont typeface="Tahoma" panose="020B0604030504040204" pitchFamily="34" charset="0"/>
              <a:buChar char="•"/>
            </a:pPr>
            <a:r>
              <a:rPr lang="en-GB" altLang="en-US" dirty="0">
                <a:latin typeface="Tahoma" panose="020B0604030504040204" pitchFamily="34" charset="0"/>
                <a:cs typeface="Arial" panose="020B0604020202020204" pitchFamily="34" charset="0"/>
              </a:rPr>
              <a:t> involves determining what to say</a:t>
            </a:r>
          </a:p>
          <a:p>
            <a:pPr marL="246063" indent="-223838">
              <a:buClr>
                <a:srgbClr val="FFFFFF"/>
              </a:buClr>
              <a:buFont typeface="Tahoma" panose="020B0604030504040204" pitchFamily="34" charset="0"/>
              <a:buChar char="•"/>
            </a:pPr>
            <a:r>
              <a:rPr lang="en-GB" altLang="en-US" dirty="0">
                <a:latin typeface="Tahoma" panose="020B0604030504040204" pitchFamily="34" charset="0"/>
                <a:cs typeface="Arial" panose="020B0604020202020204" pitchFamily="34" charset="0"/>
              </a:rPr>
              <a:t> speaker conceives an intention</a:t>
            </a:r>
          </a:p>
          <a:p>
            <a:pPr marL="246063" indent="-223838">
              <a:buClr>
                <a:srgbClr val="FFFFFF"/>
              </a:buClr>
              <a:buFont typeface="Tahoma" panose="020B0604030504040204" pitchFamily="34" charset="0"/>
              <a:buChar char="•"/>
            </a:pPr>
            <a:r>
              <a:rPr lang="en-GB" altLang="en-US" dirty="0">
                <a:latin typeface="Tahoma" panose="020B0604030504040204" pitchFamily="34" charset="0"/>
                <a:cs typeface="Arial" panose="020B0604020202020204" pitchFamily="34" charset="0"/>
              </a:rPr>
              <a:t> speaker selects relevant information in preparation for                 construction of an intended utterance</a:t>
            </a:r>
          </a:p>
          <a:p>
            <a:pPr marL="246063" indent="-223838">
              <a:buClr>
                <a:srgbClr val="FFFFFF"/>
              </a:buClr>
              <a:buFont typeface="Tahoma" panose="020B0604030504040204" pitchFamily="34" charset="0"/>
              <a:buChar char="•"/>
            </a:pPr>
            <a:r>
              <a:rPr lang="en-GB" altLang="en-US" dirty="0">
                <a:latin typeface="Tahoma" panose="020B0604030504040204" pitchFamily="34" charset="0"/>
                <a:cs typeface="Arial" panose="020B0604020202020204" pitchFamily="34" charset="0"/>
              </a:rPr>
              <a:t> </a:t>
            </a:r>
            <a:r>
              <a:rPr lang="en-GB" altLang="en-US" sz="2000" b="1" dirty="0">
                <a:latin typeface="Tahoma" panose="020B0604030504040204" pitchFamily="34" charset="0"/>
                <a:cs typeface="Arial" panose="020B0604020202020204" pitchFamily="34" charset="0"/>
              </a:rPr>
              <a:t>the product is a preverbal message</a:t>
            </a:r>
            <a:r>
              <a:rPr lang="en-US" altLang="en-US" dirty="0">
                <a:latin typeface="Tahoma" panose="020B0604030504040204" pitchFamily="34" charset="0"/>
                <a:cs typeface="Arial" panose="020B0604020202020204" pitchFamily="34" charset="0"/>
              </a:rPr>
              <a:t> </a:t>
            </a:r>
          </a:p>
        </p:txBody>
      </p:sp>
      <p:sp>
        <p:nvSpPr>
          <p:cNvPr id="35843" name="Text Box 3">
            <a:extLst>
              <a:ext uri="{FF2B5EF4-FFF2-40B4-BE49-F238E27FC236}">
                <a16:creationId xmlns:a16="http://schemas.microsoft.com/office/drawing/2014/main" id="{C1E088F6-2544-C943-B9A2-2AFD8DF8E847}"/>
              </a:ext>
            </a:extLst>
          </p:cNvPr>
          <p:cNvSpPr txBox="1">
            <a:spLocks noChangeArrowheads="1"/>
          </p:cNvSpPr>
          <p:nvPr/>
        </p:nvSpPr>
        <p:spPr bwMode="auto">
          <a:xfrm>
            <a:off x="1884364" y="2495550"/>
            <a:ext cx="6911975" cy="326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buClrTx/>
              <a:buFontTx/>
              <a:buNone/>
            </a:pPr>
            <a:r>
              <a:rPr lang="en-GB" altLang="en-US" b="1">
                <a:solidFill>
                  <a:srgbClr val="FFCC00"/>
                </a:solidFill>
                <a:latin typeface="Tahoma" panose="020B0604030504040204" pitchFamily="34" charset="0"/>
                <a:cs typeface="Arial" panose="020B0604020202020204" pitchFamily="34" charset="0"/>
              </a:rPr>
              <a:t>Formulation</a:t>
            </a:r>
          </a:p>
          <a:p>
            <a:pPr>
              <a:buClr>
                <a:srgbClr val="FFFFFF"/>
              </a:buClr>
              <a:buFont typeface="Tahoma" panose="020B0604030504040204" pitchFamily="34" charset="0"/>
              <a:buChar char="•"/>
            </a:pPr>
            <a:r>
              <a:rPr lang="en-GB" altLang="en-US">
                <a:latin typeface="Tahoma" panose="020B0604030504040204" pitchFamily="34" charset="0"/>
                <a:cs typeface="Arial" panose="020B0604020202020204" pitchFamily="34" charset="0"/>
              </a:rPr>
              <a:t> involves translating the conceptual representation into a linguistic form</a:t>
            </a:r>
          </a:p>
          <a:p>
            <a:pPr>
              <a:buClr>
                <a:srgbClr val="FFFFFF"/>
              </a:buClr>
              <a:buFont typeface="Tahoma" panose="020B0604030504040204" pitchFamily="34" charset="0"/>
              <a:buChar char="•"/>
            </a:pPr>
            <a:r>
              <a:rPr lang="en-GB" altLang="en-US">
                <a:latin typeface="Tahoma" panose="020B0604030504040204" pitchFamily="34" charset="0"/>
                <a:cs typeface="Arial" panose="020B0604020202020204" pitchFamily="34" charset="0"/>
              </a:rPr>
              <a:t> </a:t>
            </a:r>
            <a:r>
              <a:rPr lang="en-GB" altLang="en-US" sz="2000" b="1">
                <a:latin typeface="Tahoma" panose="020B0604030504040204" pitchFamily="34" charset="0"/>
                <a:cs typeface="Arial" panose="020B0604020202020204" pitchFamily="34" charset="0"/>
              </a:rPr>
              <a:t>includes the process of lexicalisation, where words that the speaker wants to say are selected: </a:t>
            </a:r>
            <a:r>
              <a:rPr lang="en-GB" altLang="en-US" sz="2000" b="1">
                <a:solidFill>
                  <a:srgbClr val="FFCC00"/>
                </a:solidFill>
                <a:latin typeface="Tahoma" panose="020B0604030504040204" pitchFamily="34" charset="0"/>
                <a:cs typeface="Arial" panose="020B0604020202020204" pitchFamily="34" charset="0"/>
              </a:rPr>
              <a:t>Note the importance of the mental lexicon</a:t>
            </a:r>
          </a:p>
          <a:p>
            <a:pPr>
              <a:buClr>
                <a:srgbClr val="FFFFFF"/>
              </a:buClr>
              <a:buFont typeface="Tahoma" panose="020B0604030504040204" pitchFamily="34" charset="0"/>
              <a:buChar char="•"/>
            </a:pPr>
            <a:r>
              <a:rPr lang="en-GB" altLang="en-US" sz="2000" b="1">
                <a:latin typeface="Tahoma" panose="020B0604030504040204" pitchFamily="34" charset="0"/>
                <a:cs typeface="Arial" panose="020B0604020202020204" pitchFamily="34" charset="0"/>
              </a:rPr>
              <a:t> includes the process of syntactic planning where words are put together to form a sentence</a:t>
            </a:r>
          </a:p>
          <a:p>
            <a:pPr>
              <a:buClr>
                <a:srgbClr val="FFFFFF"/>
              </a:buClr>
              <a:buFont typeface="Tahoma" panose="020B0604030504040204" pitchFamily="34" charset="0"/>
              <a:buChar char="•"/>
            </a:pPr>
            <a:r>
              <a:rPr lang="en-GB" altLang="en-US">
                <a:latin typeface="Tahoma" panose="020B0604030504040204" pitchFamily="34" charset="0"/>
                <a:cs typeface="Arial" panose="020B0604020202020204" pitchFamily="34" charset="0"/>
              </a:rPr>
              <a:t> involves detailed phonetic and articulatory planning</a:t>
            </a:r>
          </a:p>
          <a:p>
            <a:pPr>
              <a:buClr>
                <a:srgbClr val="FFFFFF"/>
              </a:buClr>
              <a:buFont typeface="Tahoma" panose="020B0604030504040204" pitchFamily="34" charset="0"/>
              <a:buChar char="•"/>
            </a:pPr>
            <a:r>
              <a:rPr lang="en-GB" altLang="en-US">
                <a:latin typeface="Tahoma" panose="020B0604030504040204" pitchFamily="34" charset="0"/>
                <a:cs typeface="Arial" panose="020B0604020202020204" pitchFamily="34" charset="0"/>
              </a:rPr>
              <a:t> includes the process of phonological encoding, where words are turned into sounds</a:t>
            </a:r>
            <a:r>
              <a:rPr lang="en-US" altLang="en-US">
                <a:latin typeface="Tahoma" panose="020B0604030504040204" pitchFamily="34" charset="0"/>
                <a:cs typeface="Arial" panose="020B0604020202020204" pitchFamily="34" charset="0"/>
              </a:rPr>
              <a:t> </a:t>
            </a:r>
          </a:p>
        </p:txBody>
      </p:sp>
      <p:sp>
        <p:nvSpPr>
          <p:cNvPr id="35844" name="Text Box 4">
            <a:extLst>
              <a:ext uri="{FF2B5EF4-FFF2-40B4-BE49-F238E27FC236}">
                <a16:creationId xmlns:a16="http://schemas.microsoft.com/office/drawing/2014/main" id="{F5F1044F-755A-7142-A517-EE91E91E3C42}"/>
              </a:ext>
            </a:extLst>
          </p:cNvPr>
          <p:cNvSpPr txBox="1">
            <a:spLocks noChangeArrowheads="1"/>
          </p:cNvSpPr>
          <p:nvPr/>
        </p:nvSpPr>
        <p:spPr bwMode="auto">
          <a:xfrm>
            <a:off x="1955801" y="5759451"/>
            <a:ext cx="71278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buClrTx/>
              <a:buFontTx/>
              <a:buNone/>
            </a:pPr>
            <a:r>
              <a:rPr lang="en-GB" altLang="en-US" b="1">
                <a:solidFill>
                  <a:srgbClr val="FFCC00"/>
                </a:solidFill>
                <a:latin typeface="Tahoma" panose="020B0604030504040204" pitchFamily="34" charset="0"/>
                <a:cs typeface="Arial" panose="020B0604020202020204" pitchFamily="34" charset="0"/>
              </a:rPr>
              <a:t>Articulation</a:t>
            </a:r>
          </a:p>
          <a:p>
            <a:pPr>
              <a:buClr>
                <a:srgbClr val="FFFFFF"/>
              </a:buClr>
              <a:buFont typeface="Tahoma" panose="020B0604030504040204" pitchFamily="34" charset="0"/>
              <a:buChar char="•"/>
            </a:pPr>
            <a:r>
              <a:rPr lang="en-GB" altLang="en-US">
                <a:latin typeface="Tahoma" panose="020B0604030504040204" pitchFamily="34" charset="0"/>
                <a:cs typeface="Arial" panose="020B0604020202020204" pitchFamily="34" charset="0"/>
              </a:rPr>
              <a:t>involves retrieval of chunks of internal speech from buffer</a:t>
            </a:r>
          </a:p>
          <a:p>
            <a:pPr>
              <a:buClr>
                <a:srgbClr val="FFFFFF"/>
              </a:buClr>
              <a:buFont typeface="Tahoma" panose="020B0604030504040204" pitchFamily="34" charset="0"/>
              <a:buChar char="•"/>
            </a:pPr>
            <a:r>
              <a:rPr lang="en-GB" altLang="en-US">
                <a:latin typeface="Tahoma" panose="020B0604030504040204" pitchFamily="34" charset="0"/>
                <a:cs typeface="Arial" panose="020B0604020202020204" pitchFamily="34" charset="0"/>
              </a:rPr>
              <a:t>involves motor execution</a:t>
            </a:r>
            <a:r>
              <a:rPr lang="en-US" altLang="en-US">
                <a:latin typeface="Tahoma" panose="020B0604030504040204" pitchFamily="34" charset="0"/>
                <a:cs typeface="Arial" panose="020B0604020202020204" pitchFamily="34" charset="0"/>
              </a:rPr>
              <a:t> </a:t>
            </a:r>
          </a:p>
        </p:txBody>
      </p:sp>
      <p:sp>
        <p:nvSpPr>
          <p:cNvPr id="35845" name="Line 5">
            <a:extLst>
              <a:ext uri="{FF2B5EF4-FFF2-40B4-BE49-F238E27FC236}">
                <a16:creationId xmlns:a16="http://schemas.microsoft.com/office/drawing/2014/main" id="{4E87A9BC-5380-F841-A202-1A548FB80DA3}"/>
              </a:ext>
            </a:extLst>
          </p:cNvPr>
          <p:cNvSpPr>
            <a:spLocks noChangeShapeType="1"/>
          </p:cNvSpPr>
          <p:nvPr/>
        </p:nvSpPr>
        <p:spPr bwMode="auto">
          <a:xfrm>
            <a:off x="5303839" y="2420938"/>
            <a:ext cx="1587" cy="215900"/>
          </a:xfrm>
          <a:prstGeom prst="line">
            <a:avLst/>
          </a:prstGeom>
          <a:noFill/>
          <a:ln w="19080" cap="sq">
            <a:solidFill>
              <a:srgbClr val="FFFFFF"/>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46" name="Line 6">
            <a:extLst>
              <a:ext uri="{FF2B5EF4-FFF2-40B4-BE49-F238E27FC236}">
                <a16:creationId xmlns:a16="http://schemas.microsoft.com/office/drawing/2014/main" id="{840D10A2-0919-2942-AADB-462C455F5350}"/>
              </a:ext>
            </a:extLst>
          </p:cNvPr>
          <p:cNvSpPr>
            <a:spLocks noChangeShapeType="1"/>
          </p:cNvSpPr>
          <p:nvPr/>
        </p:nvSpPr>
        <p:spPr bwMode="auto">
          <a:xfrm>
            <a:off x="5375275" y="5516564"/>
            <a:ext cx="1588" cy="433387"/>
          </a:xfrm>
          <a:prstGeom prst="line">
            <a:avLst/>
          </a:prstGeom>
          <a:noFill/>
          <a:ln w="9360" cap="sq">
            <a:solidFill>
              <a:srgbClr val="FFFFFF"/>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751D5CC8-0BE9-D044-AEB4-F64022D6819E}"/>
              </a:ext>
            </a:extLst>
          </p:cNvPr>
          <p:cNvSpPr txBox="1"/>
          <p:nvPr/>
        </p:nvSpPr>
        <p:spPr>
          <a:xfrm>
            <a:off x="8796339" y="914400"/>
            <a:ext cx="2856685" cy="2585323"/>
          </a:xfrm>
          <a:prstGeom prst="rect">
            <a:avLst/>
          </a:prstGeom>
          <a:noFill/>
        </p:spPr>
        <p:txBody>
          <a:bodyPr wrap="square" rtlCol="0">
            <a:spAutoFit/>
          </a:bodyPr>
          <a:lstStyle/>
          <a:p>
            <a:r>
              <a:rPr lang="en-US" i="1" dirty="0">
                <a:solidFill>
                  <a:srgbClr val="FFFF00"/>
                </a:solidFill>
              </a:rPr>
              <a:t>Note: Parallel Processing is fundamental to the functioning of this model. Components are independent and work at the same time on different stages of what is being spoken about. This second’s Formulation is last second’s </a:t>
            </a:r>
            <a:r>
              <a:rPr lang="en-US" i="1" dirty="0" err="1">
                <a:solidFill>
                  <a:srgbClr val="FFFF00"/>
                </a:solidFill>
              </a:rPr>
              <a:t>Conceptualisation</a:t>
            </a:r>
            <a:r>
              <a:rPr lang="en-US" i="1" dirty="0">
                <a:solidFill>
                  <a:srgbClr val="FFFF00"/>
                </a:solidFill>
              </a:rPr>
              <a:t>!</a:t>
            </a:r>
          </a:p>
        </p:txBody>
      </p:sp>
    </p:spTree>
    <p:extLst>
      <p:ext uri="{BB962C8B-B14F-4D97-AF65-F5344CB8AC3E}">
        <p14:creationId xmlns:p14="http://schemas.microsoft.com/office/powerpoint/2010/main" val="27679759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7F80B-0DE9-7F4B-8B28-E66596F75780}"/>
              </a:ext>
            </a:extLst>
          </p:cNvPr>
          <p:cNvSpPr>
            <a:spLocks noGrp="1"/>
          </p:cNvSpPr>
          <p:nvPr>
            <p:ph type="title"/>
          </p:nvPr>
        </p:nvSpPr>
        <p:spPr>
          <a:xfrm>
            <a:off x="1052203" y="217074"/>
            <a:ext cx="9905998" cy="1478570"/>
          </a:xfrm>
        </p:spPr>
        <p:txBody>
          <a:bodyPr/>
          <a:lstStyle/>
          <a:p>
            <a:r>
              <a:rPr lang="en-US" dirty="0"/>
              <a:t>How do the studies play into </a:t>
            </a:r>
            <a:r>
              <a:rPr lang="en-US" dirty="0" err="1"/>
              <a:t>levelt</a:t>
            </a:r>
            <a:r>
              <a:rPr lang="en-US" dirty="0"/>
              <a:t>?</a:t>
            </a:r>
          </a:p>
        </p:txBody>
      </p:sp>
      <p:sp>
        <p:nvSpPr>
          <p:cNvPr id="3" name="TextBox 2">
            <a:extLst>
              <a:ext uri="{FF2B5EF4-FFF2-40B4-BE49-F238E27FC236}">
                <a16:creationId xmlns:a16="http://schemas.microsoft.com/office/drawing/2014/main" id="{A8CB4276-A206-7D47-A377-B91E9D6BA6E2}"/>
              </a:ext>
            </a:extLst>
          </p:cNvPr>
          <p:cNvSpPr txBox="1"/>
          <p:nvPr/>
        </p:nvSpPr>
        <p:spPr>
          <a:xfrm>
            <a:off x="937903" y="1457325"/>
            <a:ext cx="9407641"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Two aspects: (A) The effects of different variables, and (B) the role of the individual</a:t>
            </a:r>
          </a:p>
          <a:p>
            <a:pPr marL="285750" indent="-285750">
              <a:buFont typeface="Arial" panose="020B0604020202020204" pitchFamily="34" charset="0"/>
              <a:buChar char="•"/>
            </a:pPr>
            <a:r>
              <a:rPr lang="en-US" sz="2800" dirty="0"/>
              <a:t>Two major stages here: </a:t>
            </a:r>
            <a:r>
              <a:rPr lang="en-US" sz="2800" dirty="0" err="1"/>
              <a:t>Conceptualisation</a:t>
            </a:r>
            <a:r>
              <a:rPr lang="en-US" sz="2800" dirty="0"/>
              <a:t> &amp; Formulation (with an occasional nod towards Articulation)</a:t>
            </a:r>
          </a:p>
          <a:p>
            <a:pPr marL="285750" indent="-285750">
              <a:buFont typeface="Arial" panose="020B0604020202020204" pitchFamily="34" charset="0"/>
              <a:buChar char="•"/>
            </a:pPr>
            <a:r>
              <a:rPr lang="en-US" sz="2800" dirty="0"/>
              <a:t>Issue: Can the research just reviewed be related, meaningfully, to the </a:t>
            </a:r>
            <a:r>
              <a:rPr lang="en-US" sz="2800" dirty="0" err="1"/>
              <a:t>Levelt</a:t>
            </a:r>
            <a:r>
              <a:rPr lang="en-US" sz="2800" dirty="0"/>
              <a:t> model of first language speaking</a:t>
            </a:r>
          </a:p>
          <a:p>
            <a:pPr marL="285750" indent="-285750">
              <a:buFont typeface="Arial" panose="020B0604020202020204" pitchFamily="34" charset="0"/>
              <a:buChar char="•"/>
            </a:pPr>
            <a:r>
              <a:rPr lang="en-US" sz="2800" dirty="0"/>
              <a:t>So:</a:t>
            </a:r>
          </a:p>
          <a:p>
            <a:pPr marL="742950" lvl="1" indent="-285750">
              <a:buFont typeface="Arial" panose="020B0604020202020204" pitchFamily="34" charset="0"/>
              <a:buChar char="•"/>
            </a:pPr>
            <a:r>
              <a:rPr lang="en-US" sz="2800" dirty="0" err="1"/>
              <a:t>Conceptualiser</a:t>
            </a:r>
            <a:r>
              <a:rPr lang="en-US" sz="2800" dirty="0"/>
              <a:t>: Variables</a:t>
            </a:r>
          </a:p>
          <a:p>
            <a:pPr marL="742950" lvl="1" indent="-285750">
              <a:buFont typeface="Arial" panose="020B0604020202020204" pitchFamily="34" charset="0"/>
              <a:buChar char="•"/>
            </a:pPr>
            <a:r>
              <a:rPr lang="en-US" sz="2800" dirty="0" err="1"/>
              <a:t>Conceptualiser</a:t>
            </a:r>
            <a:r>
              <a:rPr lang="en-US" sz="2800" dirty="0"/>
              <a:t>: The Individual</a:t>
            </a:r>
          </a:p>
          <a:p>
            <a:pPr marL="742950" lvl="1" indent="-285750">
              <a:buFont typeface="Arial" panose="020B0604020202020204" pitchFamily="34" charset="0"/>
              <a:buChar char="•"/>
            </a:pPr>
            <a:r>
              <a:rPr lang="en-US" sz="2800" dirty="0"/>
              <a:t>Formulator: Variables</a:t>
            </a:r>
          </a:p>
          <a:p>
            <a:pPr marL="742950" lvl="1" indent="-285750">
              <a:buFont typeface="Arial" panose="020B0604020202020204" pitchFamily="34" charset="0"/>
              <a:buChar char="•"/>
            </a:pPr>
            <a:r>
              <a:rPr lang="en-US" sz="2800" dirty="0"/>
              <a:t>Formulator: The Individual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05958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09AD-AFA2-A84E-94EF-3C4834802237}"/>
              </a:ext>
            </a:extLst>
          </p:cNvPr>
          <p:cNvSpPr>
            <a:spLocks noGrp="1"/>
          </p:cNvSpPr>
          <p:nvPr>
            <p:ph type="title"/>
          </p:nvPr>
        </p:nvSpPr>
        <p:spPr>
          <a:xfrm>
            <a:off x="1264077" y="0"/>
            <a:ext cx="9905998" cy="947854"/>
          </a:xfrm>
        </p:spPr>
        <p:txBody>
          <a:bodyPr/>
          <a:lstStyle/>
          <a:p>
            <a:r>
              <a:rPr lang="en-US" dirty="0"/>
              <a:t>Taking Stock: </a:t>
            </a:r>
            <a:r>
              <a:rPr lang="en-US" dirty="0" err="1"/>
              <a:t>Conceptualisation</a:t>
            </a:r>
            <a:r>
              <a:rPr lang="en-US" dirty="0"/>
              <a:t>: Variables</a:t>
            </a:r>
          </a:p>
        </p:txBody>
      </p:sp>
      <p:graphicFrame>
        <p:nvGraphicFramePr>
          <p:cNvPr id="4" name="Content Placeholder 3">
            <a:extLst>
              <a:ext uri="{FF2B5EF4-FFF2-40B4-BE49-F238E27FC236}">
                <a16:creationId xmlns:a16="http://schemas.microsoft.com/office/drawing/2014/main" id="{FEBDA18C-9157-5740-868B-BEE7DC242D45}"/>
              </a:ext>
            </a:extLst>
          </p:cNvPr>
          <p:cNvGraphicFramePr>
            <a:graphicFrameLocks noGrp="1"/>
          </p:cNvGraphicFramePr>
          <p:nvPr>
            <p:ph idx="1"/>
            <p:extLst>
              <p:ext uri="{D42A27DB-BD31-4B8C-83A1-F6EECF244321}">
                <p14:modId xmlns:p14="http://schemas.microsoft.com/office/powerpoint/2010/main" val="1491619087"/>
              </p:ext>
            </p:extLst>
          </p:nvPr>
        </p:nvGraphicFramePr>
        <p:xfrm>
          <a:off x="1141413" y="947854"/>
          <a:ext cx="9906000" cy="5303520"/>
        </p:xfrm>
        <a:graphic>
          <a:graphicData uri="http://schemas.openxmlformats.org/drawingml/2006/table">
            <a:tbl>
              <a:tblPr firstRow="1" bandRow="1">
                <a:tableStyleId>{5C22544A-7EE6-4342-B048-85BDC9FD1C3A}</a:tableStyleId>
              </a:tblPr>
              <a:tblGrid>
                <a:gridCol w="3162958">
                  <a:extLst>
                    <a:ext uri="{9D8B030D-6E8A-4147-A177-3AD203B41FA5}">
                      <a16:colId xmlns:a16="http://schemas.microsoft.com/office/drawing/2014/main" val="158978518"/>
                    </a:ext>
                  </a:extLst>
                </a:gridCol>
                <a:gridCol w="2453268">
                  <a:extLst>
                    <a:ext uri="{9D8B030D-6E8A-4147-A177-3AD203B41FA5}">
                      <a16:colId xmlns:a16="http://schemas.microsoft.com/office/drawing/2014/main" val="1829006581"/>
                    </a:ext>
                  </a:extLst>
                </a:gridCol>
                <a:gridCol w="981307">
                  <a:extLst>
                    <a:ext uri="{9D8B030D-6E8A-4147-A177-3AD203B41FA5}">
                      <a16:colId xmlns:a16="http://schemas.microsoft.com/office/drawing/2014/main" val="2516914293"/>
                    </a:ext>
                  </a:extLst>
                </a:gridCol>
                <a:gridCol w="3308467">
                  <a:extLst>
                    <a:ext uri="{9D8B030D-6E8A-4147-A177-3AD203B41FA5}">
                      <a16:colId xmlns:a16="http://schemas.microsoft.com/office/drawing/2014/main" val="10055495"/>
                    </a:ext>
                  </a:extLst>
                </a:gridCol>
              </a:tblGrid>
              <a:tr h="370840">
                <a:tc>
                  <a:txBody>
                    <a:bodyPr/>
                    <a:lstStyle/>
                    <a:p>
                      <a:r>
                        <a:rPr lang="en-US" dirty="0"/>
                        <a:t>ASPECT OF CONCEPTUALISATION</a:t>
                      </a:r>
                    </a:p>
                  </a:txBody>
                  <a:tcPr/>
                </a:tc>
                <a:tc>
                  <a:txBody>
                    <a:bodyPr/>
                    <a:lstStyle/>
                    <a:p>
                      <a:r>
                        <a:rPr lang="en-US" dirty="0"/>
                        <a:t>RELEVANT STUDIES</a:t>
                      </a:r>
                    </a:p>
                  </a:txBody>
                  <a:tcPr/>
                </a:tc>
                <a:tc>
                  <a:txBody>
                    <a:bodyPr/>
                    <a:lstStyle/>
                    <a:p>
                      <a:r>
                        <a:rPr lang="en-US" dirty="0"/>
                        <a:t>CALF</a:t>
                      </a:r>
                    </a:p>
                  </a:txBody>
                  <a:tcPr/>
                </a:tc>
                <a:tc>
                  <a:txBody>
                    <a:bodyPr/>
                    <a:lstStyle/>
                    <a:p>
                      <a:r>
                        <a:rPr lang="en-US" dirty="0"/>
                        <a:t>LEVELTIAN RELEVANCE</a:t>
                      </a:r>
                    </a:p>
                  </a:txBody>
                  <a:tcPr/>
                </a:tc>
                <a:extLst>
                  <a:ext uri="{0D108BD9-81ED-4DB2-BD59-A6C34878D82A}">
                    <a16:rowId xmlns:a16="http://schemas.microsoft.com/office/drawing/2014/main" val="3565156311"/>
                  </a:ext>
                </a:extLst>
              </a:tr>
              <a:tr h="370840">
                <a:tc>
                  <a:txBody>
                    <a:bodyPr/>
                    <a:lstStyle/>
                    <a:p>
                      <a:r>
                        <a:rPr lang="en-US" dirty="0"/>
                        <a:t>IDEAS</a:t>
                      </a:r>
                    </a:p>
                    <a:p>
                      <a:pPr marL="285750" indent="-285750">
                        <a:buFont typeface="Arial" panose="020B0604020202020204" pitchFamily="34" charset="0"/>
                        <a:buChar char="•"/>
                      </a:pPr>
                      <a:r>
                        <a:rPr lang="en-US" dirty="0" err="1"/>
                        <a:t>Organisation</a:t>
                      </a:r>
                      <a:endParaRPr lang="en-US" dirty="0"/>
                    </a:p>
                    <a:p>
                      <a:pPr marL="742950" lvl="1" indent="-285750">
                        <a:buFont typeface="Arial" panose="020B0604020202020204" pitchFamily="34" charset="0"/>
                        <a:buChar char="•"/>
                      </a:pPr>
                      <a:r>
                        <a:rPr lang="en-US" dirty="0"/>
                        <a:t>Structure</a:t>
                      </a:r>
                    </a:p>
                    <a:p>
                      <a:pPr marL="742950" lvl="1" indent="-285750">
                        <a:buFont typeface="Arial" panose="020B0604020202020204" pitchFamily="34" charset="0"/>
                        <a:buChar char="•"/>
                      </a:pPr>
                      <a:r>
                        <a:rPr lang="en-US" dirty="0"/>
                        <a:t>Repetition</a:t>
                      </a:r>
                    </a:p>
                    <a:p>
                      <a:pPr marL="285750" lvl="0" indent="-285750">
                        <a:buFont typeface="Arial" panose="020B0604020202020204" pitchFamily="34" charset="0"/>
                        <a:buChar char="•"/>
                      </a:pPr>
                      <a:r>
                        <a:rPr lang="en-US" dirty="0"/>
                        <a:t>Transformation, Integration</a:t>
                      </a:r>
                    </a:p>
                    <a:p>
                      <a:pPr marL="285750" lvl="0" indent="-285750">
                        <a:buFont typeface="Arial" panose="020B0604020202020204" pitchFamily="34" charset="0"/>
                        <a:buChar char="•"/>
                      </a:pPr>
                      <a:r>
                        <a:rPr lang="en-US" dirty="0"/>
                        <a:t>Reasoning, resource-directing</a:t>
                      </a:r>
                    </a:p>
                    <a:p>
                      <a:pPr marL="285750" lvl="0" indent="-285750">
                        <a:buFont typeface="Arial" panose="020B0604020202020204" pitchFamily="34" charset="0"/>
                        <a:buChar char="•"/>
                      </a:pPr>
                      <a:r>
                        <a:rPr lang="en-US" dirty="0"/>
                        <a:t>Engagement</a:t>
                      </a:r>
                    </a:p>
                  </a:txBody>
                  <a:tcPr/>
                </a:tc>
                <a:tc>
                  <a:txBody>
                    <a:bodyPr/>
                    <a:lstStyle/>
                    <a:p>
                      <a:endParaRPr lang="en-US" dirty="0"/>
                    </a:p>
                    <a:p>
                      <a:endParaRPr lang="en-US" dirty="0"/>
                    </a:p>
                    <a:p>
                      <a:r>
                        <a:rPr lang="en-US" dirty="0"/>
                        <a:t>S&amp;F, T&amp;S,T&amp;F,W&amp;S</a:t>
                      </a:r>
                    </a:p>
                    <a:p>
                      <a:r>
                        <a:rPr lang="en-US" dirty="0"/>
                        <a:t>W,KLM</a:t>
                      </a:r>
                    </a:p>
                    <a:p>
                      <a:r>
                        <a:rPr lang="en-US" dirty="0"/>
                        <a:t>F&amp;S, T&amp;S,T&amp;F</a:t>
                      </a:r>
                    </a:p>
                    <a:p>
                      <a:r>
                        <a:rPr lang="en-US" dirty="0"/>
                        <a:t>Robinson</a:t>
                      </a:r>
                    </a:p>
                    <a:p>
                      <a:r>
                        <a:rPr lang="en-US" dirty="0" err="1"/>
                        <a:t>S&amp;F,Lambert</a:t>
                      </a:r>
                      <a:endParaRPr lang="en-US" dirty="0"/>
                    </a:p>
                  </a:txBody>
                  <a:tcPr/>
                </a:tc>
                <a:tc>
                  <a:txBody>
                    <a:bodyPr/>
                    <a:lstStyle/>
                    <a:p>
                      <a:endParaRPr lang="en-US" dirty="0"/>
                    </a:p>
                    <a:p>
                      <a:endParaRPr lang="en-US" dirty="0"/>
                    </a:p>
                    <a:p>
                      <a:r>
                        <a:rPr lang="en-US" dirty="0"/>
                        <a:t>C</a:t>
                      </a:r>
                    </a:p>
                    <a:p>
                      <a:r>
                        <a:rPr lang="en-US" dirty="0"/>
                        <a:t>C</a:t>
                      </a:r>
                    </a:p>
                    <a:p>
                      <a:r>
                        <a:rPr lang="en-US" dirty="0"/>
                        <a:t>C</a:t>
                      </a:r>
                    </a:p>
                    <a:p>
                      <a:endParaRPr lang="en-US" dirty="0"/>
                    </a:p>
                    <a:p>
                      <a:endParaRPr lang="en-US" dirty="0"/>
                    </a:p>
                  </a:txBody>
                  <a:tcPr/>
                </a:tc>
                <a:tc>
                  <a:txBody>
                    <a:bodyPr/>
                    <a:lstStyle/>
                    <a:p>
                      <a:endParaRPr lang="en-US" dirty="0"/>
                    </a:p>
                    <a:p>
                      <a:endParaRPr lang="en-US" dirty="0"/>
                    </a:p>
                    <a:p>
                      <a:r>
                        <a:rPr lang="en-US" dirty="0"/>
                        <a:t>All induce or put pressure on the </a:t>
                      </a:r>
                      <a:r>
                        <a:rPr lang="en-US" dirty="0" err="1"/>
                        <a:t>Conceptualiser</a:t>
                      </a:r>
                      <a:r>
                        <a:rPr lang="en-US" dirty="0"/>
                        <a:t> to develop more complex messages or just say more</a:t>
                      </a:r>
                    </a:p>
                  </a:txBody>
                  <a:tcPr/>
                </a:tc>
                <a:extLst>
                  <a:ext uri="{0D108BD9-81ED-4DB2-BD59-A6C34878D82A}">
                    <a16:rowId xmlns:a16="http://schemas.microsoft.com/office/drawing/2014/main" val="2315058110"/>
                  </a:ext>
                </a:extLst>
              </a:tr>
              <a:tr h="370840">
                <a:tc>
                  <a:txBody>
                    <a:bodyPr/>
                    <a:lstStyle/>
                    <a:p>
                      <a:r>
                        <a:rPr lang="en-US" dirty="0"/>
                        <a:t>INFORMATION</a:t>
                      </a:r>
                    </a:p>
                    <a:p>
                      <a:pPr marL="285750" indent="-285750">
                        <a:buFont typeface="Arial" panose="020B0604020202020204" pitchFamily="34" charset="0"/>
                        <a:buChar char="•"/>
                      </a:pPr>
                      <a:r>
                        <a:rPr lang="en-US" dirty="0"/>
                        <a:t>Type</a:t>
                      </a:r>
                    </a:p>
                    <a:p>
                      <a:pPr marL="285750" indent="-285750">
                        <a:buFont typeface="Arial" panose="020B0604020202020204" pitchFamily="34" charset="0"/>
                        <a:buChar char="•"/>
                      </a:pPr>
                      <a:r>
                        <a:rPr lang="en-US" dirty="0"/>
                        <a:t>Familiarity</a:t>
                      </a:r>
                    </a:p>
                  </a:txBody>
                  <a:tcPr/>
                </a:tc>
                <a:tc>
                  <a:txBody>
                    <a:bodyPr/>
                    <a:lstStyle/>
                    <a:p>
                      <a:endParaRPr lang="en-US" dirty="0"/>
                    </a:p>
                    <a:p>
                      <a:r>
                        <a:rPr lang="en-US" dirty="0"/>
                        <a:t>F&amp;S,S&amp;F</a:t>
                      </a:r>
                    </a:p>
                    <a:p>
                      <a:r>
                        <a:rPr lang="en-US" dirty="0"/>
                        <a:t>B, F&amp;S</a:t>
                      </a:r>
                    </a:p>
                  </a:txBody>
                  <a:tcPr/>
                </a:tc>
                <a:tc>
                  <a:txBody>
                    <a:bodyPr/>
                    <a:lstStyle/>
                    <a:p>
                      <a:endParaRPr lang="en-US" dirty="0"/>
                    </a:p>
                    <a:p>
                      <a:r>
                        <a:rPr lang="en-US" dirty="0"/>
                        <a:t>A,F</a:t>
                      </a:r>
                    </a:p>
                    <a:p>
                      <a:r>
                        <a:rPr lang="en-US" dirty="0"/>
                        <a:t>A,F</a:t>
                      </a:r>
                    </a:p>
                  </a:txBody>
                  <a:tcPr/>
                </a:tc>
                <a:tc>
                  <a:txBody>
                    <a:bodyPr/>
                    <a:lstStyle/>
                    <a:p>
                      <a:r>
                        <a:rPr lang="en-US" dirty="0"/>
                        <a:t>Can ease the units of messages reducing </a:t>
                      </a:r>
                      <a:r>
                        <a:rPr lang="en-US" dirty="0" err="1"/>
                        <a:t>Conc</a:t>
                      </a:r>
                      <a:r>
                        <a:rPr lang="en-US" dirty="0"/>
                        <a:t> demands, easing F, or, of course, the reverse!</a:t>
                      </a:r>
                    </a:p>
                  </a:txBody>
                  <a:tcPr/>
                </a:tc>
                <a:extLst>
                  <a:ext uri="{0D108BD9-81ED-4DB2-BD59-A6C34878D82A}">
                    <a16:rowId xmlns:a16="http://schemas.microsoft.com/office/drawing/2014/main" val="3374528211"/>
                  </a:ext>
                </a:extLst>
              </a:tr>
              <a:tr h="370840">
                <a:tc>
                  <a:txBody>
                    <a:bodyPr/>
                    <a:lstStyle/>
                    <a:p>
                      <a:r>
                        <a:rPr lang="en-US" dirty="0"/>
                        <a:t>PROCESSING CONDITIONS</a:t>
                      </a:r>
                    </a:p>
                    <a:p>
                      <a:pPr marL="285750" indent="-285750">
                        <a:buFont typeface="Arial" panose="020B0604020202020204" pitchFamily="34" charset="0"/>
                        <a:buChar char="•"/>
                      </a:pPr>
                      <a:r>
                        <a:rPr lang="en-US" dirty="0"/>
                        <a:t>Preparation, Readiness</a:t>
                      </a:r>
                    </a:p>
                    <a:p>
                      <a:pPr marL="742950" lvl="1" indent="-285750">
                        <a:buFont typeface="Arial" panose="020B0604020202020204" pitchFamily="34" charset="0"/>
                        <a:buChar char="•"/>
                      </a:pPr>
                      <a:r>
                        <a:rPr lang="en-US" dirty="0"/>
                        <a:t>Repetition</a:t>
                      </a:r>
                    </a:p>
                    <a:p>
                      <a:pPr marL="742950" lvl="1" indent="-285750">
                        <a:buFont typeface="Arial" panose="020B0604020202020204" pitchFamily="34" charset="0"/>
                        <a:buChar char="•"/>
                      </a:pPr>
                      <a:r>
                        <a:rPr lang="en-US" dirty="0"/>
                        <a:t>Planning, Modelling</a:t>
                      </a:r>
                    </a:p>
                    <a:p>
                      <a:pPr marL="285750" lvl="0" indent="-285750">
                        <a:buFont typeface="Arial" panose="020B0604020202020204" pitchFamily="34" charset="0"/>
                        <a:buChar char="•"/>
                      </a:pPr>
                      <a:r>
                        <a:rPr lang="en-US" dirty="0"/>
                        <a:t>Freedom</a:t>
                      </a:r>
                    </a:p>
                    <a:p>
                      <a:pPr marL="285750" lvl="0" indent="-285750">
                        <a:buFont typeface="Arial" panose="020B0604020202020204" pitchFamily="34" charset="0"/>
                        <a:buChar char="•"/>
                      </a:pPr>
                      <a:r>
                        <a:rPr lang="en-US" dirty="0"/>
                        <a:t>Time + Pressure</a:t>
                      </a:r>
                    </a:p>
                  </a:txBody>
                  <a:tcPr/>
                </a:tc>
                <a:tc>
                  <a:txBody>
                    <a:bodyPr/>
                    <a:lstStyle/>
                    <a:p>
                      <a:endParaRPr lang="en-US" dirty="0"/>
                    </a:p>
                    <a:p>
                      <a:endParaRPr lang="en-US" dirty="0"/>
                    </a:p>
                    <a:p>
                      <a:r>
                        <a:rPr lang="en-US" dirty="0"/>
                        <a:t>W,KL&amp;M</a:t>
                      </a:r>
                    </a:p>
                    <a:p>
                      <a:r>
                        <a:rPr lang="en-US" dirty="0" err="1"/>
                        <a:t>B,F&amp;S,P&amp;S,Ellis+others</a:t>
                      </a:r>
                      <a:endParaRPr lang="en-US" dirty="0"/>
                    </a:p>
                    <a:p>
                      <a:r>
                        <a:rPr lang="en-US" dirty="0" err="1"/>
                        <a:t>TnThen</a:t>
                      </a:r>
                      <a:r>
                        <a:rPr lang="en-US" dirty="0"/>
                        <a:t>, Repetition </a:t>
                      </a:r>
                    </a:p>
                    <a:p>
                      <a:r>
                        <a:rPr lang="en-US" dirty="0"/>
                        <a:t>W, W&amp;S</a:t>
                      </a:r>
                    </a:p>
                  </a:txBody>
                  <a:tcPr/>
                </a:tc>
                <a:tc>
                  <a:txBody>
                    <a:bodyPr/>
                    <a:lstStyle/>
                    <a:p>
                      <a:endParaRPr lang="en-US" dirty="0"/>
                    </a:p>
                    <a:p>
                      <a:endParaRPr lang="en-US" dirty="0"/>
                    </a:p>
                    <a:p>
                      <a:r>
                        <a:rPr lang="en-US" dirty="0"/>
                        <a:t>C</a:t>
                      </a:r>
                    </a:p>
                    <a:p>
                      <a:r>
                        <a:rPr lang="en-US" dirty="0"/>
                        <a:t>C</a:t>
                      </a:r>
                    </a:p>
                    <a:p>
                      <a:r>
                        <a:rPr lang="en-US" dirty="0"/>
                        <a:t>C</a:t>
                      </a:r>
                    </a:p>
                    <a:p>
                      <a:r>
                        <a:rPr lang="en-US" dirty="0"/>
                        <a:t>A</a:t>
                      </a:r>
                    </a:p>
                  </a:txBody>
                  <a:tcPr/>
                </a:tc>
                <a:tc>
                  <a:txBody>
                    <a:bodyPr/>
                    <a:lstStyle/>
                    <a:p>
                      <a:endParaRPr lang="en-US" dirty="0"/>
                    </a:p>
                    <a:p>
                      <a:r>
                        <a:rPr lang="en-US" dirty="0"/>
                        <a:t>Enable </a:t>
                      </a:r>
                      <a:r>
                        <a:rPr lang="en-US" dirty="0" err="1"/>
                        <a:t>Conceptualiser</a:t>
                      </a:r>
                      <a:r>
                        <a:rPr lang="en-US" dirty="0"/>
                        <a:t> operations, and also </a:t>
                      </a:r>
                      <a:r>
                        <a:rPr lang="en-US" dirty="0" err="1"/>
                        <a:t>catalyse</a:t>
                      </a:r>
                      <a:r>
                        <a:rPr lang="en-US" dirty="0"/>
                        <a:t> stacking up</a:t>
                      </a:r>
                    </a:p>
                    <a:p>
                      <a:r>
                        <a:rPr lang="en-US" dirty="0"/>
                        <a:t>Enable choice, condensation of ideas, and shaping</a:t>
                      </a:r>
                    </a:p>
                    <a:p>
                      <a:endParaRPr lang="en-US" dirty="0"/>
                    </a:p>
                  </a:txBody>
                  <a:tcPr/>
                </a:tc>
                <a:extLst>
                  <a:ext uri="{0D108BD9-81ED-4DB2-BD59-A6C34878D82A}">
                    <a16:rowId xmlns:a16="http://schemas.microsoft.com/office/drawing/2014/main" val="1446931650"/>
                  </a:ext>
                </a:extLst>
              </a:tr>
            </a:tbl>
          </a:graphicData>
        </a:graphic>
      </p:graphicFrame>
    </p:spTree>
    <p:extLst>
      <p:ext uri="{BB962C8B-B14F-4D97-AF65-F5344CB8AC3E}">
        <p14:creationId xmlns:p14="http://schemas.microsoft.com/office/powerpoint/2010/main" val="205503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4CF9-A169-6348-A2AA-A013C80160D2}"/>
              </a:ext>
            </a:extLst>
          </p:cNvPr>
          <p:cNvSpPr>
            <a:spLocks noGrp="1"/>
          </p:cNvSpPr>
          <p:nvPr>
            <p:ph type="title"/>
          </p:nvPr>
        </p:nvSpPr>
        <p:spPr>
          <a:xfrm>
            <a:off x="1029901" y="116714"/>
            <a:ext cx="9905998" cy="1478570"/>
          </a:xfrm>
        </p:spPr>
        <p:txBody>
          <a:bodyPr/>
          <a:lstStyle/>
          <a:p>
            <a:r>
              <a:rPr lang="en-US" dirty="0" err="1"/>
              <a:t>Conceptualisation</a:t>
            </a:r>
            <a:r>
              <a:rPr lang="en-US" dirty="0"/>
              <a:t>: The individual</a:t>
            </a:r>
          </a:p>
        </p:txBody>
      </p:sp>
      <p:graphicFrame>
        <p:nvGraphicFramePr>
          <p:cNvPr id="4" name="Content Placeholder 3">
            <a:extLst>
              <a:ext uri="{FF2B5EF4-FFF2-40B4-BE49-F238E27FC236}">
                <a16:creationId xmlns:a16="http://schemas.microsoft.com/office/drawing/2014/main" id="{B5A190C1-7C54-384F-80F4-307A0A29F761}"/>
              </a:ext>
            </a:extLst>
          </p:cNvPr>
          <p:cNvGraphicFramePr>
            <a:graphicFrameLocks noGrp="1"/>
          </p:cNvGraphicFramePr>
          <p:nvPr>
            <p:ph idx="1"/>
            <p:extLst>
              <p:ext uri="{D42A27DB-BD31-4B8C-83A1-F6EECF244321}">
                <p14:modId xmlns:p14="http://schemas.microsoft.com/office/powerpoint/2010/main" val="2701039184"/>
              </p:ext>
            </p:extLst>
          </p:nvPr>
        </p:nvGraphicFramePr>
        <p:xfrm>
          <a:off x="1029898" y="1346239"/>
          <a:ext cx="10422404" cy="4211320"/>
        </p:xfrm>
        <a:graphic>
          <a:graphicData uri="http://schemas.openxmlformats.org/drawingml/2006/table">
            <a:tbl>
              <a:tblPr firstRow="1" bandRow="1">
                <a:tableStyleId>{5C22544A-7EE6-4342-B048-85BDC9FD1C3A}</a:tableStyleId>
              </a:tblPr>
              <a:tblGrid>
                <a:gridCol w="1568336">
                  <a:extLst>
                    <a:ext uri="{9D8B030D-6E8A-4147-A177-3AD203B41FA5}">
                      <a16:colId xmlns:a16="http://schemas.microsoft.com/office/drawing/2014/main" val="3797689983"/>
                    </a:ext>
                  </a:extLst>
                </a:gridCol>
                <a:gridCol w="3133493">
                  <a:extLst>
                    <a:ext uri="{9D8B030D-6E8A-4147-A177-3AD203B41FA5}">
                      <a16:colId xmlns:a16="http://schemas.microsoft.com/office/drawing/2014/main" val="2991362117"/>
                    </a:ext>
                  </a:extLst>
                </a:gridCol>
                <a:gridCol w="2810107">
                  <a:extLst>
                    <a:ext uri="{9D8B030D-6E8A-4147-A177-3AD203B41FA5}">
                      <a16:colId xmlns:a16="http://schemas.microsoft.com/office/drawing/2014/main" val="561679227"/>
                    </a:ext>
                  </a:extLst>
                </a:gridCol>
                <a:gridCol w="2910468">
                  <a:extLst>
                    <a:ext uri="{9D8B030D-6E8A-4147-A177-3AD203B41FA5}">
                      <a16:colId xmlns:a16="http://schemas.microsoft.com/office/drawing/2014/main" val="3682274495"/>
                    </a:ext>
                  </a:extLst>
                </a:gridCol>
              </a:tblGrid>
              <a:tr h="370840">
                <a:tc>
                  <a:txBody>
                    <a:bodyPr/>
                    <a:lstStyle/>
                    <a:p>
                      <a:endParaRPr lang="en-US" dirty="0"/>
                    </a:p>
                  </a:txBody>
                  <a:tcPr/>
                </a:tc>
                <a:tc>
                  <a:txBody>
                    <a:bodyPr/>
                    <a:lstStyle/>
                    <a:p>
                      <a:r>
                        <a:rPr lang="en-US" dirty="0"/>
                        <a:t>Studies</a:t>
                      </a:r>
                    </a:p>
                  </a:txBody>
                  <a:tcPr/>
                </a:tc>
                <a:tc>
                  <a:txBody>
                    <a:bodyPr/>
                    <a:lstStyle/>
                    <a:p>
                      <a:r>
                        <a:rPr lang="en-US" dirty="0"/>
                        <a:t>CALF effects</a:t>
                      </a:r>
                    </a:p>
                  </a:txBody>
                  <a:tcPr/>
                </a:tc>
                <a:tc>
                  <a:txBody>
                    <a:bodyPr/>
                    <a:lstStyle/>
                    <a:p>
                      <a:r>
                        <a:rPr lang="en-US" dirty="0" err="1"/>
                        <a:t>Levelt</a:t>
                      </a:r>
                      <a:r>
                        <a:rPr lang="en-US" dirty="0"/>
                        <a:t> Relevance</a:t>
                      </a:r>
                    </a:p>
                  </a:txBody>
                  <a:tcPr/>
                </a:tc>
                <a:extLst>
                  <a:ext uri="{0D108BD9-81ED-4DB2-BD59-A6C34878D82A}">
                    <a16:rowId xmlns:a16="http://schemas.microsoft.com/office/drawing/2014/main" val="1732978270"/>
                  </a:ext>
                </a:extLst>
              </a:tr>
              <a:tr h="370840">
                <a:tc>
                  <a:txBody>
                    <a:bodyPr/>
                    <a:lstStyle/>
                    <a:p>
                      <a:r>
                        <a:rPr lang="en-US" dirty="0" err="1"/>
                        <a:t>Metacognition+Memory</a:t>
                      </a:r>
                      <a:endParaRPr lang="en-US" dirty="0"/>
                    </a:p>
                  </a:txBody>
                  <a:tcPr/>
                </a:tc>
                <a:tc>
                  <a:txBody>
                    <a:bodyPr/>
                    <a:lstStyle/>
                    <a:p>
                      <a:r>
                        <a:rPr lang="en-US" dirty="0"/>
                        <a:t>P&amp;S14: Realism about what can be achieved, and playing to one’s strengths</a:t>
                      </a:r>
                    </a:p>
                  </a:txBody>
                  <a:tcPr/>
                </a:tc>
                <a:tc>
                  <a:txBody>
                    <a:bodyPr/>
                    <a:lstStyle/>
                    <a:p>
                      <a:r>
                        <a:rPr lang="en-US" dirty="0"/>
                        <a:t>A (when less ambitious)</a:t>
                      </a:r>
                    </a:p>
                    <a:p>
                      <a:r>
                        <a:rPr lang="en-US" dirty="0"/>
                        <a:t>C (coz focus on ideas)</a:t>
                      </a:r>
                    </a:p>
                  </a:txBody>
                  <a:tcPr/>
                </a:tc>
                <a:tc>
                  <a:txBody>
                    <a:bodyPr/>
                    <a:lstStyle/>
                    <a:p>
                      <a:r>
                        <a:rPr lang="en-US" dirty="0"/>
                        <a:t>Concept., more connected to performance. Self-awareness by speaker</a:t>
                      </a:r>
                    </a:p>
                  </a:txBody>
                  <a:tcPr/>
                </a:tc>
                <a:extLst>
                  <a:ext uri="{0D108BD9-81ED-4DB2-BD59-A6C34878D82A}">
                    <a16:rowId xmlns:a16="http://schemas.microsoft.com/office/drawing/2014/main" val="2069003907"/>
                  </a:ext>
                </a:extLst>
              </a:tr>
              <a:tr h="370840">
                <a:tc>
                  <a:txBody>
                    <a:bodyPr/>
                    <a:lstStyle/>
                    <a:p>
                      <a:r>
                        <a:rPr lang="en-US" dirty="0"/>
                        <a:t>Style</a:t>
                      </a:r>
                    </a:p>
                  </a:txBody>
                  <a:tcPr/>
                </a:tc>
                <a:tc>
                  <a:txBody>
                    <a:bodyPr/>
                    <a:lstStyle/>
                    <a:p>
                      <a:r>
                        <a:rPr lang="en-US" dirty="0"/>
                        <a:t>P&amp;S21: Discourse or clause orientation</a:t>
                      </a:r>
                    </a:p>
                  </a:txBody>
                  <a:tcPr/>
                </a:tc>
                <a:tc>
                  <a:txBody>
                    <a:bodyPr/>
                    <a:lstStyle/>
                    <a:p>
                      <a:r>
                        <a:rPr lang="en-US" dirty="0"/>
                        <a:t>C,F for discourse style</a:t>
                      </a:r>
                    </a:p>
                    <a:p>
                      <a:r>
                        <a:rPr lang="en-US" dirty="0"/>
                        <a:t>F (neg) for clause style</a:t>
                      </a:r>
                    </a:p>
                  </a:txBody>
                  <a:tcPr/>
                </a:tc>
                <a:tc>
                  <a:txBody>
                    <a:bodyPr/>
                    <a:lstStyle/>
                    <a:p>
                      <a:r>
                        <a:rPr lang="en-US" dirty="0"/>
                        <a:t>Type of pre-verbal message and span of influence from any planning</a:t>
                      </a:r>
                    </a:p>
                  </a:txBody>
                  <a:tcPr/>
                </a:tc>
                <a:extLst>
                  <a:ext uri="{0D108BD9-81ED-4DB2-BD59-A6C34878D82A}">
                    <a16:rowId xmlns:a16="http://schemas.microsoft.com/office/drawing/2014/main" val="3473742452"/>
                  </a:ext>
                </a:extLst>
              </a:tr>
              <a:tr h="370840">
                <a:tc>
                  <a:txBody>
                    <a:bodyPr/>
                    <a:lstStyle/>
                    <a:p>
                      <a:r>
                        <a:rPr lang="en-US" dirty="0"/>
                        <a:t>Stacking up</a:t>
                      </a:r>
                    </a:p>
                  </a:txBody>
                  <a:tcPr/>
                </a:tc>
                <a:tc>
                  <a:txBody>
                    <a:bodyPr/>
                    <a:lstStyle/>
                    <a:p>
                      <a:r>
                        <a:rPr lang="en-US" dirty="0"/>
                        <a:t>P&amp;S14,T&amp;S,W&amp;S, most planning studies, most structure studies</a:t>
                      </a:r>
                    </a:p>
                  </a:txBody>
                  <a:tcPr/>
                </a:tc>
                <a:tc>
                  <a:txBody>
                    <a:bodyPr/>
                    <a:lstStyle/>
                    <a:p>
                      <a:r>
                        <a:rPr lang="en-US" dirty="0"/>
                        <a:t>C(maintains ideas thread)</a:t>
                      </a:r>
                    </a:p>
                    <a:p>
                      <a:r>
                        <a:rPr lang="en-US" dirty="0"/>
                        <a:t>A(spare attention released)</a:t>
                      </a:r>
                    </a:p>
                  </a:txBody>
                  <a:tcPr/>
                </a:tc>
                <a:tc>
                  <a:txBody>
                    <a:bodyPr/>
                    <a:lstStyle/>
                    <a:p>
                      <a:r>
                        <a:rPr lang="en-US" dirty="0"/>
                        <a:t>Concept: preparation of a series of pre-verbal messages, more resistant to production problems</a:t>
                      </a:r>
                    </a:p>
                    <a:p>
                      <a:r>
                        <a:rPr lang="en-US" dirty="0" err="1"/>
                        <a:t>Formul</a:t>
                      </a:r>
                      <a:r>
                        <a:rPr lang="en-US" dirty="0"/>
                        <a:t>: easier connection with ideas, and reconnection with Concept</a:t>
                      </a:r>
                    </a:p>
                  </a:txBody>
                  <a:tcPr/>
                </a:tc>
                <a:extLst>
                  <a:ext uri="{0D108BD9-81ED-4DB2-BD59-A6C34878D82A}">
                    <a16:rowId xmlns:a16="http://schemas.microsoft.com/office/drawing/2014/main" val="4054047072"/>
                  </a:ext>
                </a:extLst>
              </a:tr>
            </a:tbl>
          </a:graphicData>
        </a:graphic>
      </p:graphicFrame>
    </p:spTree>
    <p:extLst>
      <p:ext uri="{BB962C8B-B14F-4D97-AF65-F5344CB8AC3E}">
        <p14:creationId xmlns:p14="http://schemas.microsoft.com/office/powerpoint/2010/main" val="588729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5C26-786E-DD45-B3EF-536A2C417580}"/>
              </a:ext>
            </a:extLst>
          </p:cNvPr>
          <p:cNvSpPr>
            <a:spLocks noGrp="1"/>
          </p:cNvSpPr>
          <p:nvPr>
            <p:ph type="title"/>
          </p:nvPr>
        </p:nvSpPr>
        <p:spPr>
          <a:xfrm>
            <a:off x="1057508" y="0"/>
            <a:ext cx="9905998" cy="1204332"/>
          </a:xfrm>
        </p:spPr>
        <p:txBody>
          <a:bodyPr/>
          <a:lstStyle/>
          <a:p>
            <a:r>
              <a:rPr lang="en-US" dirty="0"/>
              <a:t>Formulation: Variables</a:t>
            </a:r>
          </a:p>
        </p:txBody>
      </p:sp>
      <p:graphicFrame>
        <p:nvGraphicFramePr>
          <p:cNvPr id="4" name="Content Placeholder 3">
            <a:extLst>
              <a:ext uri="{FF2B5EF4-FFF2-40B4-BE49-F238E27FC236}">
                <a16:creationId xmlns:a16="http://schemas.microsoft.com/office/drawing/2014/main" id="{4EAFB7DE-25DF-A74C-8C67-71CD7E96517B}"/>
              </a:ext>
            </a:extLst>
          </p:cNvPr>
          <p:cNvGraphicFramePr>
            <a:graphicFrameLocks noGrp="1"/>
          </p:cNvGraphicFramePr>
          <p:nvPr>
            <p:ph idx="1"/>
            <p:extLst>
              <p:ext uri="{D42A27DB-BD31-4B8C-83A1-F6EECF244321}">
                <p14:modId xmlns:p14="http://schemas.microsoft.com/office/powerpoint/2010/main" val="2889218226"/>
              </p:ext>
            </p:extLst>
          </p:nvPr>
        </p:nvGraphicFramePr>
        <p:xfrm>
          <a:off x="479502" y="1204332"/>
          <a:ext cx="11195827" cy="4211320"/>
        </p:xfrm>
        <a:graphic>
          <a:graphicData uri="http://schemas.openxmlformats.org/drawingml/2006/table">
            <a:tbl>
              <a:tblPr firstRow="1" bandRow="1">
                <a:tableStyleId>{5C22544A-7EE6-4342-B048-85BDC9FD1C3A}</a:tableStyleId>
              </a:tblPr>
              <a:tblGrid>
                <a:gridCol w="1923779">
                  <a:extLst>
                    <a:ext uri="{9D8B030D-6E8A-4147-A177-3AD203B41FA5}">
                      <a16:colId xmlns:a16="http://schemas.microsoft.com/office/drawing/2014/main" val="4045263856"/>
                    </a:ext>
                  </a:extLst>
                </a:gridCol>
                <a:gridCol w="2556521">
                  <a:extLst>
                    <a:ext uri="{9D8B030D-6E8A-4147-A177-3AD203B41FA5}">
                      <a16:colId xmlns:a16="http://schemas.microsoft.com/office/drawing/2014/main" val="424805784"/>
                    </a:ext>
                  </a:extLst>
                </a:gridCol>
                <a:gridCol w="2522666">
                  <a:extLst>
                    <a:ext uri="{9D8B030D-6E8A-4147-A177-3AD203B41FA5}">
                      <a16:colId xmlns:a16="http://schemas.microsoft.com/office/drawing/2014/main" val="2833450313"/>
                    </a:ext>
                  </a:extLst>
                </a:gridCol>
                <a:gridCol w="4192861">
                  <a:extLst>
                    <a:ext uri="{9D8B030D-6E8A-4147-A177-3AD203B41FA5}">
                      <a16:colId xmlns:a16="http://schemas.microsoft.com/office/drawing/2014/main" val="2368628390"/>
                    </a:ext>
                  </a:extLst>
                </a:gridCol>
              </a:tblGrid>
              <a:tr h="370840">
                <a:tc>
                  <a:txBody>
                    <a:bodyPr/>
                    <a:lstStyle/>
                    <a:p>
                      <a:endParaRPr lang="en-US" dirty="0"/>
                    </a:p>
                  </a:txBody>
                  <a:tcPr/>
                </a:tc>
                <a:tc>
                  <a:txBody>
                    <a:bodyPr/>
                    <a:lstStyle/>
                    <a:p>
                      <a:r>
                        <a:rPr lang="en-US" dirty="0"/>
                        <a:t>Studies</a:t>
                      </a:r>
                    </a:p>
                  </a:txBody>
                  <a:tcPr/>
                </a:tc>
                <a:tc>
                  <a:txBody>
                    <a:bodyPr/>
                    <a:lstStyle/>
                    <a:p>
                      <a:r>
                        <a:rPr lang="en-US" dirty="0"/>
                        <a:t>CALF and Focus</a:t>
                      </a:r>
                    </a:p>
                  </a:txBody>
                  <a:tcPr/>
                </a:tc>
                <a:tc>
                  <a:txBody>
                    <a:bodyPr/>
                    <a:lstStyle/>
                    <a:p>
                      <a:r>
                        <a:rPr lang="en-US" dirty="0" err="1"/>
                        <a:t>Levelt</a:t>
                      </a:r>
                      <a:r>
                        <a:rPr lang="en-US" dirty="0"/>
                        <a:t> Relevance</a:t>
                      </a:r>
                    </a:p>
                  </a:txBody>
                  <a:tcPr/>
                </a:tc>
                <a:extLst>
                  <a:ext uri="{0D108BD9-81ED-4DB2-BD59-A6C34878D82A}">
                    <a16:rowId xmlns:a16="http://schemas.microsoft.com/office/drawing/2014/main" val="3088539669"/>
                  </a:ext>
                </a:extLst>
              </a:tr>
              <a:tr h="370840">
                <a:tc>
                  <a:txBody>
                    <a:bodyPr/>
                    <a:lstStyle/>
                    <a:p>
                      <a:r>
                        <a:rPr lang="en-US" dirty="0">
                          <a:solidFill>
                            <a:srgbClr val="FF0000"/>
                          </a:solidFill>
                        </a:rPr>
                        <a:t>Lemma Retrieval</a:t>
                      </a:r>
                    </a:p>
                    <a:p>
                      <a:pPr marL="285750" indent="-285750">
                        <a:buFont typeface="Arial" panose="020B0604020202020204" pitchFamily="34" charset="0"/>
                        <a:buChar char="•"/>
                      </a:pPr>
                      <a:r>
                        <a:rPr lang="en-US" dirty="0"/>
                        <a:t>Familiarity</a:t>
                      </a:r>
                    </a:p>
                    <a:p>
                      <a:pPr marL="285750" indent="-285750">
                        <a:buFont typeface="Arial" panose="020B0604020202020204" pitchFamily="34" charset="0"/>
                        <a:buChar char="•"/>
                      </a:pPr>
                      <a:r>
                        <a:rPr lang="en-US" dirty="0"/>
                        <a:t>Repetition</a:t>
                      </a:r>
                    </a:p>
                    <a:p>
                      <a:pPr marL="285750" indent="-285750">
                        <a:buFont typeface="Arial" panose="020B0604020202020204" pitchFamily="34" charset="0"/>
                        <a:buChar char="•"/>
                      </a:pPr>
                      <a:r>
                        <a:rPr lang="en-US" dirty="0"/>
                        <a:t>Online plan.</a:t>
                      </a:r>
                    </a:p>
                  </a:txBody>
                  <a:tcPr/>
                </a:tc>
                <a:tc>
                  <a: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B14, F&amp;S96</a:t>
                      </a:r>
                    </a:p>
                    <a:p>
                      <a:r>
                        <a:rPr lang="en-US" dirty="0"/>
                        <a:t>Wang 14; </a:t>
                      </a:r>
                      <a:r>
                        <a:rPr lang="en-US" dirty="0" err="1"/>
                        <a:t>Byg</a:t>
                      </a:r>
                      <a:r>
                        <a:rPr lang="en-US" dirty="0"/>
                        <a:t> 01; KLM</a:t>
                      </a:r>
                    </a:p>
                    <a:p>
                      <a:r>
                        <a:rPr lang="en-US" dirty="0"/>
                        <a:t>W14;W,S&amp;C19;Ellis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CAF: Semi-activation of lemma </a:t>
                      </a:r>
                    </a:p>
                    <a:p>
                      <a:r>
                        <a:rPr lang="en-US" dirty="0"/>
                        <a:t>AF</a:t>
                      </a:r>
                    </a:p>
                  </a:txBody>
                  <a:tcPr/>
                </a:tc>
                <a:tc>
                  <a:txBody>
                    <a:bodyPr/>
                    <a:lstStyle/>
                    <a:p>
                      <a:r>
                        <a:rPr lang="en-US" dirty="0"/>
                        <a:t>Easier lemmas to deal with. </a:t>
                      </a:r>
                      <a:r>
                        <a:rPr lang="en-US" dirty="0">
                          <a:solidFill>
                            <a:srgbClr val="FF0000"/>
                          </a:solidFill>
                        </a:rPr>
                        <a:t>Or</a:t>
                      </a:r>
                      <a:r>
                        <a:rPr lang="en-US" dirty="0"/>
                        <a:t> more time to access the SLML (online plan.). </a:t>
                      </a:r>
                      <a:r>
                        <a:rPr lang="en-US" dirty="0">
                          <a:solidFill>
                            <a:srgbClr val="FF0000"/>
                          </a:solidFill>
                        </a:rPr>
                        <a:t>Or</a:t>
                      </a:r>
                      <a:r>
                        <a:rPr lang="en-US" dirty="0"/>
                        <a:t> advantages of priming and semi-access for repeated performance (Repetition)</a:t>
                      </a:r>
                    </a:p>
                    <a:p>
                      <a:endParaRPr lang="en-US" dirty="0"/>
                    </a:p>
                  </a:txBody>
                  <a:tcPr/>
                </a:tc>
                <a:extLst>
                  <a:ext uri="{0D108BD9-81ED-4DB2-BD59-A6C34878D82A}">
                    <a16:rowId xmlns:a16="http://schemas.microsoft.com/office/drawing/2014/main" val="3526078727"/>
                  </a:ext>
                </a:extLst>
              </a:tr>
              <a:tr h="370840">
                <a:tc>
                  <a:txBody>
                    <a:bodyPr/>
                    <a:lstStyle/>
                    <a:p>
                      <a:r>
                        <a:rPr lang="en-US" dirty="0">
                          <a:solidFill>
                            <a:srgbClr val="FF0000"/>
                          </a:solidFill>
                        </a:rPr>
                        <a:t>Syntax Building and Use</a:t>
                      </a:r>
                    </a:p>
                    <a:p>
                      <a:pPr marL="285750" indent="-285750">
                        <a:buFont typeface="Arial" panose="020B0604020202020204" pitchFamily="34" charset="0"/>
                        <a:buChar char="•"/>
                      </a:pPr>
                      <a:r>
                        <a:rPr lang="en-US" dirty="0"/>
                        <a:t>As above, plus</a:t>
                      </a:r>
                    </a:p>
                    <a:p>
                      <a:pPr marL="285750" indent="-285750">
                        <a:buFont typeface="Arial" panose="020B0604020202020204" pitchFamily="34" charset="0"/>
                        <a:buChar char="•"/>
                      </a:pPr>
                      <a:r>
                        <a:rPr lang="en-US" dirty="0"/>
                        <a:t>Atten. nudging</a:t>
                      </a:r>
                    </a:p>
                    <a:p>
                      <a:pPr marL="285750" indent="-285750">
                        <a:buFont typeface="Arial" panose="020B0604020202020204" pitchFamily="34" charset="0"/>
                        <a:buChar char="•"/>
                      </a:pPr>
                      <a:endParaRPr lang="en-US" dirty="0"/>
                    </a:p>
                  </a:txBody>
                  <a:tcPr/>
                </a:tc>
                <a:tc>
                  <a:txBody>
                    <a:bodyPr/>
                    <a:lstStyle/>
                    <a:p>
                      <a:r>
                        <a:rPr lang="en-US" dirty="0"/>
                        <a:t>S&amp;F 97;F&amp;S13:Li 14</a:t>
                      </a:r>
                    </a:p>
                    <a:p>
                      <a:r>
                        <a:rPr lang="en-US" dirty="0"/>
                        <a:t>W14, WSC19</a:t>
                      </a:r>
                    </a:p>
                    <a:p>
                      <a:r>
                        <a:rPr lang="en-US" dirty="0"/>
                        <a:t>T&amp;S, T&amp;F</a:t>
                      </a:r>
                    </a:p>
                    <a:p>
                      <a:r>
                        <a:rPr lang="en-US" dirty="0"/>
                        <a:t>Online Pl. E, W14, WSC</a:t>
                      </a:r>
                    </a:p>
                  </a:txBody>
                  <a:tcPr/>
                </a:tc>
                <a:tc>
                  <a:txBody>
                    <a:bodyPr/>
                    <a:lstStyle/>
                    <a:p>
                      <a:r>
                        <a:rPr lang="en-US" dirty="0"/>
                        <a:t>A, maybe C: Attention directed to form</a:t>
                      </a:r>
                    </a:p>
                    <a:p>
                      <a:r>
                        <a:rPr lang="en-US" dirty="0"/>
                        <a:t>C,A</a:t>
                      </a:r>
                    </a:p>
                    <a:p>
                      <a:r>
                        <a:rPr lang="en-US" dirty="0"/>
                        <a:t>A, thru </a:t>
                      </a:r>
                      <a:r>
                        <a:rPr lang="en-US" dirty="0" err="1"/>
                        <a:t>profic</a:t>
                      </a:r>
                      <a:r>
                        <a:rPr lang="en-US" dirty="0"/>
                        <a:t> </a:t>
                      </a:r>
                      <a:r>
                        <a:rPr lang="en-US" dirty="0" err="1"/>
                        <a:t>mobilisation</a:t>
                      </a:r>
                      <a:endParaRPr lang="en-US" dirty="0"/>
                    </a:p>
                  </a:txBody>
                  <a:tcPr/>
                </a:tc>
                <a:tc>
                  <a:txBody>
                    <a:bodyPr/>
                    <a:lstStyle/>
                    <a:p>
                      <a:r>
                        <a:rPr lang="en-US" dirty="0"/>
                        <a:t>(Sly) directing (spare?) attention to form</a:t>
                      </a:r>
                    </a:p>
                    <a:p>
                      <a:r>
                        <a:rPr lang="en-US" dirty="0"/>
                        <a:t>Lower time pressure, so proficiency is used</a:t>
                      </a:r>
                    </a:p>
                    <a:p>
                      <a:r>
                        <a:rPr lang="en-US" dirty="0"/>
                        <a:t>Lower time pressure generally</a:t>
                      </a:r>
                    </a:p>
                    <a:p>
                      <a:r>
                        <a:rPr lang="en-US" dirty="0"/>
                        <a:t>Structured tasks create ‘attentional space’</a:t>
                      </a:r>
                    </a:p>
                    <a:p>
                      <a:r>
                        <a:rPr lang="en-US" dirty="0"/>
                        <a:t>Deeper SLML </a:t>
                      </a:r>
                      <a:r>
                        <a:rPr lang="en-US" dirty="0" err="1"/>
                        <a:t>priming&amp;syntactic</a:t>
                      </a:r>
                      <a:r>
                        <a:rPr lang="en-US" dirty="0"/>
                        <a:t> information</a:t>
                      </a:r>
                    </a:p>
                    <a:p>
                      <a:endParaRPr lang="en-US" dirty="0"/>
                    </a:p>
                  </a:txBody>
                  <a:tcPr/>
                </a:tc>
                <a:extLst>
                  <a:ext uri="{0D108BD9-81ED-4DB2-BD59-A6C34878D82A}">
                    <a16:rowId xmlns:a16="http://schemas.microsoft.com/office/drawing/2014/main" val="1552363917"/>
                  </a:ext>
                </a:extLst>
              </a:tr>
              <a:tr h="370840">
                <a:tc>
                  <a:txBody>
                    <a:bodyPr/>
                    <a:lstStyle/>
                    <a:p>
                      <a:r>
                        <a:rPr lang="en-US" dirty="0">
                          <a:solidFill>
                            <a:srgbClr val="FF0000"/>
                          </a:solidFill>
                        </a:rPr>
                        <a:t>Articulation</a:t>
                      </a:r>
                    </a:p>
                    <a:p>
                      <a:pPr marL="285750" indent="-285750">
                        <a:buFont typeface="Arial" panose="020B0604020202020204" pitchFamily="34" charset="0"/>
                        <a:buChar char="•"/>
                      </a:pPr>
                      <a:r>
                        <a:rPr lang="en-US" dirty="0" err="1"/>
                        <a:t>Articul</a:t>
                      </a:r>
                      <a:r>
                        <a:rPr lang="en-US" dirty="0"/>
                        <a:t>. plans</a:t>
                      </a:r>
                    </a:p>
                  </a:txBody>
                  <a:tcPr/>
                </a:tc>
                <a:tc>
                  <a:txBody>
                    <a:bodyPr/>
                    <a:lstStyle/>
                    <a:p>
                      <a:r>
                        <a:rPr lang="en-US" dirty="0"/>
                        <a:t>W 14, LKM</a:t>
                      </a:r>
                    </a:p>
                  </a:txBody>
                  <a:tcPr/>
                </a:tc>
                <a:tc>
                  <a:txBody>
                    <a:bodyPr/>
                    <a:lstStyle/>
                    <a:p>
                      <a:r>
                        <a:rPr lang="en-US" dirty="0"/>
                        <a:t>F: semi-activation of phonological shape</a:t>
                      </a:r>
                    </a:p>
                  </a:txBody>
                  <a:tcPr/>
                </a:tc>
                <a:tc>
                  <a:txBody>
                    <a:bodyPr/>
                    <a:lstStyle/>
                    <a:p>
                      <a:r>
                        <a:rPr lang="en-US" dirty="0" err="1"/>
                        <a:t>Articul</a:t>
                      </a:r>
                      <a:r>
                        <a:rPr lang="en-US" dirty="0"/>
                        <a:t> plans are eased</a:t>
                      </a:r>
                    </a:p>
                  </a:txBody>
                  <a:tcPr/>
                </a:tc>
                <a:extLst>
                  <a:ext uri="{0D108BD9-81ED-4DB2-BD59-A6C34878D82A}">
                    <a16:rowId xmlns:a16="http://schemas.microsoft.com/office/drawing/2014/main" val="1902069591"/>
                  </a:ext>
                </a:extLst>
              </a:tr>
            </a:tbl>
          </a:graphicData>
        </a:graphic>
      </p:graphicFrame>
      <p:sp>
        <p:nvSpPr>
          <p:cNvPr id="3" name="TextBox 2">
            <a:extLst>
              <a:ext uri="{FF2B5EF4-FFF2-40B4-BE49-F238E27FC236}">
                <a16:creationId xmlns:a16="http://schemas.microsoft.com/office/drawing/2014/main" id="{C49BCD9B-67B2-974F-BB8F-2C82F5A7B4DC}"/>
              </a:ext>
            </a:extLst>
          </p:cNvPr>
          <p:cNvSpPr txBox="1"/>
          <p:nvPr/>
        </p:nvSpPr>
        <p:spPr>
          <a:xfrm>
            <a:off x="1839951" y="5296829"/>
            <a:ext cx="4170556" cy="369332"/>
          </a:xfrm>
          <a:prstGeom prst="rect">
            <a:avLst/>
          </a:prstGeom>
          <a:noFill/>
        </p:spPr>
        <p:txBody>
          <a:bodyPr wrap="square" rtlCol="0">
            <a:spAutoFit/>
          </a:bodyPr>
          <a:lstStyle/>
          <a:p>
            <a:r>
              <a:rPr lang="en-US" dirty="0"/>
              <a:t>SLML: Second language mental lexicon</a:t>
            </a:r>
          </a:p>
        </p:txBody>
      </p:sp>
    </p:spTree>
    <p:extLst>
      <p:ext uri="{BB962C8B-B14F-4D97-AF65-F5344CB8AC3E}">
        <p14:creationId xmlns:p14="http://schemas.microsoft.com/office/powerpoint/2010/main" val="3424186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70A0-E638-554D-A8D2-73860A374AC4}"/>
              </a:ext>
            </a:extLst>
          </p:cNvPr>
          <p:cNvSpPr>
            <a:spLocks noGrp="1"/>
          </p:cNvSpPr>
          <p:nvPr>
            <p:ph type="title"/>
          </p:nvPr>
        </p:nvSpPr>
        <p:spPr/>
        <p:txBody>
          <a:bodyPr/>
          <a:lstStyle/>
          <a:p>
            <a:r>
              <a:rPr lang="en-US" dirty="0"/>
              <a:t>Formulation: The individual</a:t>
            </a:r>
          </a:p>
        </p:txBody>
      </p:sp>
      <p:graphicFrame>
        <p:nvGraphicFramePr>
          <p:cNvPr id="4" name="Content Placeholder 3">
            <a:extLst>
              <a:ext uri="{FF2B5EF4-FFF2-40B4-BE49-F238E27FC236}">
                <a16:creationId xmlns:a16="http://schemas.microsoft.com/office/drawing/2014/main" id="{B4C2CDC1-17CE-744D-9CD0-34813D0A398B}"/>
              </a:ext>
            </a:extLst>
          </p:cNvPr>
          <p:cNvGraphicFramePr>
            <a:graphicFrameLocks noGrp="1"/>
          </p:cNvGraphicFramePr>
          <p:nvPr>
            <p:ph idx="1"/>
            <p:extLst>
              <p:ext uri="{D42A27DB-BD31-4B8C-83A1-F6EECF244321}">
                <p14:modId xmlns:p14="http://schemas.microsoft.com/office/powerpoint/2010/main" val="1650815682"/>
              </p:ext>
            </p:extLst>
          </p:nvPr>
        </p:nvGraphicFramePr>
        <p:xfrm>
          <a:off x="1141413" y="2249488"/>
          <a:ext cx="9906000" cy="375412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667615506"/>
                    </a:ext>
                  </a:extLst>
                </a:gridCol>
                <a:gridCol w="2476500">
                  <a:extLst>
                    <a:ext uri="{9D8B030D-6E8A-4147-A177-3AD203B41FA5}">
                      <a16:colId xmlns:a16="http://schemas.microsoft.com/office/drawing/2014/main" val="1799075507"/>
                    </a:ext>
                  </a:extLst>
                </a:gridCol>
                <a:gridCol w="2476500">
                  <a:extLst>
                    <a:ext uri="{9D8B030D-6E8A-4147-A177-3AD203B41FA5}">
                      <a16:colId xmlns:a16="http://schemas.microsoft.com/office/drawing/2014/main" val="2201382552"/>
                    </a:ext>
                  </a:extLst>
                </a:gridCol>
                <a:gridCol w="2476500">
                  <a:extLst>
                    <a:ext uri="{9D8B030D-6E8A-4147-A177-3AD203B41FA5}">
                      <a16:colId xmlns:a16="http://schemas.microsoft.com/office/drawing/2014/main" val="1384265544"/>
                    </a:ext>
                  </a:extLst>
                </a:gridCol>
              </a:tblGrid>
              <a:tr h="370840">
                <a:tc>
                  <a:txBody>
                    <a:bodyPr/>
                    <a:lstStyle/>
                    <a:p>
                      <a:endParaRPr lang="en-US" dirty="0"/>
                    </a:p>
                  </a:txBody>
                  <a:tcPr/>
                </a:tc>
                <a:tc>
                  <a:txBody>
                    <a:bodyPr/>
                    <a:lstStyle/>
                    <a:p>
                      <a:r>
                        <a:rPr lang="en-US" dirty="0"/>
                        <a:t>Studies</a:t>
                      </a:r>
                    </a:p>
                  </a:txBody>
                  <a:tcPr/>
                </a:tc>
                <a:tc>
                  <a:txBody>
                    <a:bodyPr/>
                    <a:lstStyle/>
                    <a:p>
                      <a:r>
                        <a:rPr lang="en-US" dirty="0"/>
                        <a:t>CALF</a:t>
                      </a:r>
                    </a:p>
                  </a:txBody>
                  <a:tcPr/>
                </a:tc>
                <a:tc>
                  <a:txBody>
                    <a:bodyPr/>
                    <a:lstStyle/>
                    <a:p>
                      <a:r>
                        <a:rPr lang="en-US" dirty="0" err="1"/>
                        <a:t>Leveltian</a:t>
                      </a:r>
                      <a:r>
                        <a:rPr lang="en-US" dirty="0"/>
                        <a:t> Relevance</a:t>
                      </a:r>
                    </a:p>
                  </a:txBody>
                  <a:tcPr/>
                </a:tc>
                <a:extLst>
                  <a:ext uri="{0D108BD9-81ED-4DB2-BD59-A6C34878D82A}">
                    <a16:rowId xmlns:a16="http://schemas.microsoft.com/office/drawing/2014/main" val="4073394019"/>
                  </a:ext>
                </a:extLst>
              </a:tr>
              <a:tr h="370840">
                <a:tc>
                  <a:txBody>
                    <a:bodyPr/>
                    <a:lstStyle/>
                    <a:p>
                      <a:r>
                        <a:rPr lang="en-US" dirty="0"/>
                        <a:t>Consistency</a:t>
                      </a:r>
                    </a:p>
                    <a:p>
                      <a:pPr marL="285750" indent="-285750">
                        <a:buFont typeface="Arial" panose="020B0604020202020204" pitchFamily="34" charset="0"/>
                        <a:buChar char="•"/>
                      </a:pPr>
                      <a:r>
                        <a:rPr lang="en-US" dirty="0"/>
                        <a:t>Aspect of performance which is used similarly whatever the task</a:t>
                      </a:r>
                    </a:p>
                  </a:txBody>
                  <a:tcPr/>
                </a:tc>
                <a:tc>
                  <a:txBody>
                    <a:bodyPr/>
                    <a:lstStyle/>
                    <a:p>
                      <a:r>
                        <a:rPr lang="en-US" dirty="0"/>
                        <a:t>Skehan, Foster, Shum</a:t>
                      </a:r>
                    </a:p>
                    <a:p>
                      <a:r>
                        <a:rPr lang="en-US" dirty="0" err="1"/>
                        <a:t>Skehan&amp;Shum</a:t>
                      </a:r>
                      <a:r>
                        <a:rPr lang="en-US" dirty="0"/>
                        <a:t> 2016</a:t>
                      </a:r>
                    </a:p>
                    <a:p>
                      <a:r>
                        <a:rPr lang="en-US" dirty="0" err="1"/>
                        <a:t>Skehan&amp;Shum</a:t>
                      </a:r>
                      <a:r>
                        <a:rPr lang="en-US" dirty="0"/>
                        <a:t> 2017</a:t>
                      </a:r>
                    </a:p>
                  </a:txBody>
                  <a:tcPr/>
                </a:tc>
                <a:tc>
                  <a:txBody>
                    <a:bodyPr/>
                    <a:lstStyle/>
                    <a:p>
                      <a:r>
                        <a:rPr lang="en-US" dirty="0"/>
                        <a:t>Fluency</a:t>
                      </a:r>
                    </a:p>
                    <a:p>
                      <a:pPr marL="285750" lvl="0" indent="-285750">
                        <a:buFont typeface="Arial" panose="020B0604020202020204" pitchFamily="34" charset="0"/>
                        <a:buChar char="•"/>
                      </a:pPr>
                      <a:r>
                        <a:rPr lang="en-US" dirty="0"/>
                        <a:t>Repair</a:t>
                      </a:r>
                    </a:p>
                    <a:p>
                      <a:pPr marL="285750" lvl="0" indent="-285750">
                        <a:buFont typeface="Arial" panose="020B0604020202020204" pitchFamily="34" charset="0"/>
                        <a:buChar char="•"/>
                      </a:pPr>
                      <a:r>
                        <a:rPr lang="en-US" dirty="0"/>
                        <a:t>Unfilled pauses</a:t>
                      </a:r>
                    </a:p>
                    <a:p>
                      <a:pPr marL="285750" lvl="0" indent="-285750">
                        <a:buFont typeface="Arial" panose="020B0604020202020204" pitchFamily="34" charset="0"/>
                        <a:buChar char="•"/>
                      </a:pPr>
                      <a:r>
                        <a:rPr lang="en-US" dirty="0"/>
                        <a:t>Speed</a:t>
                      </a:r>
                    </a:p>
                    <a:p>
                      <a:pPr marL="0" lvl="0" indent="0">
                        <a:buFont typeface="Arial" panose="020B0604020202020204" pitchFamily="34" charset="0"/>
                        <a:buNone/>
                      </a:pPr>
                      <a:r>
                        <a:rPr lang="en-US" dirty="0"/>
                        <a:t>Lexical diversity, i.e. TTR</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NOT! Complexity, Accuracy (</a:t>
                      </a:r>
                      <a:r>
                        <a:rPr lang="en-US" dirty="0" err="1"/>
                        <a:t>tho</a:t>
                      </a:r>
                      <a:r>
                        <a:rPr lang="en-US" dirty="0"/>
                        <a:t> maybe slightly </a:t>
                      </a:r>
                      <a:r>
                        <a:rPr lang="en-US" dirty="0" err="1"/>
                        <a:t>Subord</a:t>
                      </a:r>
                      <a:r>
                        <a:rPr lang="en-US" dirty="0"/>
                        <a:t> and WPC)</a:t>
                      </a:r>
                    </a:p>
                  </a:txBody>
                  <a:tcPr/>
                </a:tc>
                <a:tc>
                  <a:txBody>
                    <a:bodyPr/>
                    <a:lstStyle/>
                    <a:p>
                      <a:r>
                        <a:rPr lang="en-US" dirty="0"/>
                        <a:t>Central aspects of the Formulation stage seem very consistent, and are not influenced so much by task and task conditions (except maybe in level). Style seems seated in the Formulator here. Are there implications for how much fluency can be influenced? L1 role?</a:t>
                      </a:r>
                    </a:p>
                  </a:txBody>
                  <a:tcPr/>
                </a:tc>
                <a:extLst>
                  <a:ext uri="{0D108BD9-81ED-4DB2-BD59-A6C34878D82A}">
                    <a16:rowId xmlns:a16="http://schemas.microsoft.com/office/drawing/2014/main" val="241682053"/>
                  </a:ext>
                </a:extLst>
              </a:tr>
            </a:tbl>
          </a:graphicData>
        </a:graphic>
      </p:graphicFrame>
    </p:spTree>
    <p:extLst>
      <p:ext uri="{BB962C8B-B14F-4D97-AF65-F5344CB8AC3E}">
        <p14:creationId xmlns:p14="http://schemas.microsoft.com/office/powerpoint/2010/main" val="243013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E181-5722-1747-BE81-F2948D324B67}"/>
              </a:ext>
            </a:extLst>
          </p:cNvPr>
          <p:cNvSpPr>
            <a:spLocks noGrp="1"/>
          </p:cNvSpPr>
          <p:nvPr>
            <p:ph type="title"/>
          </p:nvPr>
        </p:nvSpPr>
        <p:spPr>
          <a:xfrm>
            <a:off x="1029901" y="161318"/>
            <a:ext cx="9905998" cy="1478570"/>
          </a:xfrm>
        </p:spPr>
        <p:txBody>
          <a:bodyPr/>
          <a:lstStyle/>
          <a:p>
            <a:r>
              <a:rPr lang="en-US" dirty="0"/>
              <a:t>Three preliminaries for second language speaking research</a:t>
            </a:r>
          </a:p>
        </p:txBody>
      </p:sp>
      <p:sp>
        <p:nvSpPr>
          <p:cNvPr id="3" name="Content Placeholder 2">
            <a:extLst>
              <a:ext uri="{FF2B5EF4-FFF2-40B4-BE49-F238E27FC236}">
                <a16:creationId xmlns:a16="http://schemas.microsoft.com/office/drawing/2014/main" id="{F270164D-0A08-F144-99EC-E240B0E5F648}"/>
              </a:ext>
            </a:extLst>
          </p:cNvPr>
          <p:cNvSpPr>
            <a:spLocks noGrp="1"/>
          </p:cNvSpPr>
          <p:nvPr>
            <p:ph idx="1"/>
          </p:nvPr>
        </p:nvSpPr>
        <p:spPr>
          <a:xfrm>
            <a:off x="1141412" y="1527716"/>
            <a:ext cx="9905999" cy="4672361"/>
          </a:xfrm>
        </p:spPr>
        <p:txBody>
          <a:bodyPr>
            <a:normAutofit lnSpcReduction="10000"/>
          </a:bodyPr>
          <a:lstStyle/>
          <a:p>
            <a:r>
              <a:rPr lang="en-US" dirty="0">
                <a:solidFill>
                  <a:srgbClr val="FFC000"/>
                </a:solidFill>
              </a:rPr>
              <a:t>A brief mention of performance measures</a:t>
            </a:r>
          </a:p>
          <a:p>
            <a:pPr lvl="1"/>
            <a:r>
              <a:rPr lang="en-US" dirty="0">
                <a:solidFill>
                  <a:srgbClr val="FFFF00"/>
                </a:solidFill>
              </a:rPr>
              <a:t>Complexity</a:t>
            </a:r>
            <a:r>
              <a:rPr lang="en-US" dirty="0"/>
              <a:t> (e.g. subordination), </a:t>
            </a:r>
            <a:r>
              <a:rPr lang="en-US" dirty="0">
                <a:solidFill>
                  <a:srgbClr val="FFFF00"/>
                </a:solidFill>
              </a:rPr>
              <a:t>accuracy</a:t>
            </a:r>
            <a:r>
              <a:rPr lang="en-US" dirty="0"/>
              <a:t> (e.g. proportion of error free clauses), </a:t>
            </a:r>
            <a:r>
              <a:rPr lang="en-US" dirty="0">
                <a:solidFill>
                  <a:srgbClr val="FFFF00"/>
                </a:solidFill>
              </a:rPr>
              <a:t>lexis</a:t>
            </a:r>
            <a:r>
              <a:rPr lang="en-US" dirty="0"/>
              <a:t>, </a:t>
            </a:r>
            <a:r>
              <a:rPr lang="en-US" dirty="0">
                <a:solidFill>
                  <a:srgbClr val="FFFF00"/>
                </a:solidFill>
              </a:rPr>
              <a:t>fluency</a:t>
            </a:r>
            <a:r>
              <a:rPr lang="en-US" dirty="0"/>
              <a:t>, e.g. speed, pausing, repair (CALF)</a:t>
            </a:r>
          </a:p>
          <a:p>
            <a:pPr lvl="1"/>
            <a:r>
              <a:rPr lang="en-US" dirty="0"/>
              <a:t>These variables are used all the time in task research, and therefore we are more able to compare results across studies, and develop models, and I forced my students to use them</a:t>
            </a:r>
          </a:p>
          <a:p>
            <a:r>
              <a:rPr lang="en-US" dirty="0">
                <a:solidFill>
                  <a:srgbClr val="FFC000"/>
                </a:solidFill>
              </a:rPr>
              <a:t>Tasks (and their characteristics) and Task Conditions</a:t>
            </a:r>
          </a:p>
          <a:p>
            <a:pPr lvl="1"/>
            <a:r>
              <a:rPr lang="en-US" dirty="0"/>
              <a:t>In general (not all the time) the second, Task Conditions, will be emphasized here</a:t>
            </a:r>
          </a:p>
          <a:p>
            <a:pPr lvl="1"/>
            <a:r>
              <a:rPr lang="en-US" dirty="0"/>
              <a:t>I argue that tasks are less impressive or consistent in their influence on performance</a:t>
            </a:r>
          </a:p>
          <a:p>
            <a:r>
              <a:rPr lang="en-US" dirty="0">
                <a:solidFill>
                  <a:srgbClr val="FFC000"/>
                </a:solidFill>
              </a:rPr>
              <a:t>The </a:t>
            </a:r>
            <a:r>
              <a:rPr lang="en-US" dirty="0" err="1">
                <a:solidFill>
                  <a:srgbClr val="FFC000"/>
                </a:solidFill>
              </a:rPr>
              <a:t>Levelt</a:t>
            </a:r>
            <a:r>
              <a:rPr lang="en-US" dirty="0">
                <a:solidFill>
                  <a:srgbClr val="FFC000"/>
                </a:solidFill>
              </a:rPr>
              <a:t> Model of First Language Speaking </a:t>
            </a:r>
            <a:r>
              <a:rPr lang="en-US" dirty="0"/>
              <a:t>(and there’s more later)</a:t>
            </a:r>
          </a:p>
          <a:p>
            <a:pPr lvl="1"/>
            <a:r>
              <a:rPr lang="en-US" dirty="0" err="1"/>
              <a:t>Conceptualisation</a:t>
            </a:r>
            <a:r>
              <a:rPr lang="en-US" dirty="0"/>
              <a:t> &gt; Formulation &gt; Articulation</a:t>
            </a:r>
          </a:p>
          <a:p>
            <a:pPr lvl="5"/>
            <a:r>
              <a:rPr lang="en-US" sz="2000" dirty="0" err="1"/>
              <a:t>Conceptualisation</a:t>
            </a:r>
            <a:r>
              <a:rPr lang="en-US" sz="2000" dirty="0"/>
              <a:t> &gt; Formulation &gt; Articulation</a:t>
            </a:r>
          </a:p>
        </p:txBody>
      </p:sp>
    </p:spTree>
    <p:extLst>
      <p:ext uri="{BB962C8B-B14F-4D97-AF65-F5344CB8AC3E}">
        <p14:creationId xmlns:p14="http://schemas.microsoft.com/office/powerpoint/2010/main" val="4027140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6C3C-3955-C543-8B50-3DE51298812C}"/>
              </a:ext>
            </a:extLst>
          </p:cNvPr>
          <p:cNvSpPr>
            <a:spLocks noGrp="1"/>
          </p:cNvSpPr>
          <p:nvPr>
            <p:ph type="title"/>
          </p:nvPr>
        </p:nvSpPr>
        <p:spPr>
          <a:xfrm>
            <a:off x="996447" y="0"/>
            <a:ext cx="9905998" cy="1478570"/>
          </a:xfrm>
        </p:spPr>
        <p:txBody>
          <a:bodyPr/>
          <a:lstStyle/>
          <a:p>
            <a:r>
              <a:rPr lang="en-US" dirty="0"/>
              <a:t>So, </a:t>
            </a:r>
            <a:r>
              <a:rPr lang="en-US" dirty="0" err="1"/>
              <a:t>Levelt</a:t>
            </a:r>
            <a:r>
              <a:rPr lang="en-US" dirty="0"/>
              <a:t> in the second language case?</a:t>
            </a:r>
          </a:p>
        </p:txBody>
      </p:sp>
      <p:sp>
        <p:nvSpPr>
          <p:cNvPr id="3" name="Content Placeholder 2">
            <a:extLst>
              <a:ext uri="{FF2B5EF4-FFF2-40B4-BE49-F238E27FC236}">
                <a16:creationId xmlns:a16="http://schemas.microsoft.com/office/drawing/2014/main" id="{9898F83B-A5A1-1E41-8F19-69B5B36CC621}"/>
              </a:ext>
            </a:extLst>
          </p:cNvPr>
          <p:cNvSpPr>
            <a:spLocks noGrp="1"/>
          </p:cNvSpPr>
          <p:nvPr>
            <p:ph idx="1"/>
          </p:nvPr>
        </p:nvSpPr>
        <p:spPr>
          <a:xfrm>
            <a:off x="996447" y="1123213"/>
            <a:ext cx="10266285" cy="5009957"/>
          </a:xfrm>
        </p:spPr>
        <p:txBody>
          <a:bodyPr>
            <a:normAutofit fontScale="92500"/>
          </a:bodyPr>
          <a:lstStyle/>
          <a:p>
            <a:r>
              <a:rPr lang="en-US" dirty="0"/>
              <a:t>Actually, the model stands up pretty well! And doesn’t require huge modification</a:t>
            </a:r>
          </a:p>
          <a:p>
            <a:r>
              <a:rPr lang="en-US" dirty="0"/>
              <a:t>Key issue: It is often serial in operation, not parallel (</a:t>
            </a:r>
            <a:r>
              <a:rPr lang="en-US" dirty="0" err="1"/>
              <a:t>Kormos</a:t>
            </a:r>
            <a:r>
              <a:rPr lang="en-US" dirty="0"/>
              <a:t> 06), and this requires </a:t>
            </a:r>
            <a:r>
              <a:rPr lang="en-US" dirty="0">
                <a:solidFill>
                  <a:srgbClr val="FFC000"/>
                </a:solidFill>
              </a:rPr>
              <a:t>a need to support parallel operation, </a:t>
            </a:r>
            <a:r>
              <a:rPr lang="en-US" dirty="0">
                <a:solidFill>
                  <a:srgbClr val="FFFF00"/>
                </a:solidFill>
              </a:rPr>
              <a:t>to explore pre-empting serial operation </a:t>
            </a:r>
            <a:r>
              <a:rPr lang="en-US" dirty="0">
                <a:solidFill>
                  <a:srgbClr val="FF0000"/>
                </a:solidFill>
              </a:rPr>
              <a:t>and to facilitate recovery when serial processing is forced upon the speaker, </a:t>
            </a:r>
            <a:r>
              <a:rPr lang="en-US" dirty="0">
                <a:solidFill>
                  <a:srgbClr val="FFFF00"/>
                </a:solidFill>
              </a:rPr>
              <a:t>SO:</a:t>
            </a:r>
          </a:p>
          <a:p>
            <a:r>
              <a:rPr lang="en-US" dirty="0"/>
              <a:t>We need to ‘manage’ the </a:t>
            </a:r>
            <a:r>
              <a:rPr lang="en-US" dirty="0" err="1"/>
              <a:t>Conceptualiser</a:t>
            </a:r>
            <a:r>
              <a:rPr lang="en-US" dirty="0"/>
              <a:t> differently, e.g. </a:t>
            </a:r>
            <a:r>
              <a:rPr lang="en-US" dirty="0">
                <a:solidFill>
                  <a:srgbClr val="FFC000"/>
                </a:solidFill>
              </a:rPr>
              <a:t>loading up, </a:t>
            </a:r>
            <a:r>
              <a:rPr lang="en-US" dirty="0">
                <a:solidFill>
                  <a:srgbClr val="FFFF00"/>
                </a:solidFill>
              </a:rPr>
              <a:t>providing freedom</a:t>
            </a:r>
            <a:endParaRPr lang="en-US" dirty="0"/>
          </a:p>
          <a:p>
            <a:r>
              <a:rPr lang="en-US" dirty="0"/>
              <a:t>We need to accept that the second language mental lexicon, the beating heart of Formulation, and language-related declarative knowledge, are not so good and we need to design accordingly, </a:t>
            </a:r>
            <a:r>
              <a:rPr lang="en-US" dirty="0">
                <a:solidFill>
                  <a:srgbClr val="FFC000"/>
                </a:solidFill>
              </a:rPr>
              <a:t>with guided selective unpressured attention</a:t>
            </a:r>
            <a:endParaRPr lang="en-US" dirty="0">
              <a:solidFill>
                <a:srgbClr val="FFFF00"/>
              </a:solidFill>
            </a:endParaRPr>
          </a:p>
          <a:p>
            <a:r>
              <a:rPr lang="en-US" dirty="0"/>
              <a:t>Individual differences (</a:t>
            </a:r>
            <a:r>
              <a:rPr lang="en-US" dirty="0">
                <a:solidFill>
                  <a:srgbClr val="FFC000"/>
                </a:solidFill>
              </a:rPr>
              <a:t>style</a:t>
            </a:r>
            <a:r>
              <a:rPr lang="en-US" dirty="0"/>
              <a:t>, </a:t>
            </a:r>
            <a:r>
              <a:rPr lang="en-US" dirty="0">
                <a:solidFill>
                  <a:srgbClr val="FFFF00"/>
                </a:solidFill>
              </a:rPr>
              <a:t>consistency</a:t>
            </a:r>
            <a:r>
              <a:rPr lang="en-US" dirty="0"/>
              <a:t>) may be more important in second languages</a:t>
            </a:r>
          </a:p>
          <a:p>
            <a:r>
              <a:rPr lang="en-US" dirty="0"/>
              <a:t>But the broad stages, and support elements? Just the same!</a:t>
            </a:r>
          </a:p>
          <a:p>
            <a:endParaRPr lang="en-US" dirty="0"/>
          </a:p>
        </p:txBody>
      </p:sp>
      <p:sp>
        <p:nvSpPr>
          <p:cNvPr id="4" name="TextBox 3">
            <a:extLst>
              <a:ext uri="{FF2B5EF4-FFF2-40B4-BE49-F238E27FC236}">
                <a16:creationId xmlns:a16="http://schemas.microsoft.com/office/drawing/2014/main" id="{4B07E8AB-E278-3A4F-883E-80D7F7ED9849}"/>
              </a:ext>
            </a:extLst>
          </p:cNvPr>
          <p:cNvSpPr txBox="1"/>
          <p:nvPr/>
        </p:nvSpPr>
        <p:spPr>
          <a:xfrm>
            <a:off x="757239" y="5965902"/>
            <a:ext cx="10145206" cy="646331"/>
          </a:xfrm>
          <a:prstGeom prst="rect">
            <a:avLst/>
          </a:prstGeom>
          <a:noFill/>
        </p:spPr>
        <p:txBody>
          <a:bodyPr wrap="square" rtlCol="0">
            <a:spAutoFit/>
          </a:bodyPr>
          <a:lstStyle/>
          <a:p>
            <a:r>
              <a:rPr lang="en-US" sz="2800" dirty="0">
                <a:solidFill>
                  <a:srgbClr val="FF0000"/>
                </a:solidFill>
              </a:rPr>
              <a:t>Let’s look at the Serial-Parallel connection </a:t>
            </a:r>
            <a:r>
              <a:rPr lang="en-US" sz="3600" dirty="0">
                <a:solidFill>
                  <a:srgbClr val="FFFF00"/>
                </a:solidFill>
              </a:rPr>
              <a:t>and some take-aways</a:t>
            </a:r>
          </a:p>
        </p:txBody>
      </p:sp>
    </p:spTree>
    <p:extLst>
      <p:ext uri="{BB962C8B-B14F-4D97-AF65-F5344CB8AC3E}">
        <p14:creationId xmlns:p14="http://schemas.microsoft.com/office/powerpoint/2010/main" val="42358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2625-0F84-A144-99D2-A993717C8F8E}"/>
              </a:ext>
            </a:extLst>
          </p:cNvPr>
          <p:cNvSpPr>
            <a:spLocks noGrp="1"/>
          </p:cNvSpPr>
          <p:nvPr>
            <p:ph type="title"/>
          </p:nvPr>
        </p:nvSpPr>
        <p:spPr>
          <a:xfrm>
            <a:off x="1141413" y="185738"/>
            <a:ext cx="9905998" cy="1057275"/>
          </a:xfrm>
        </p:spPr>
        <p:txBody>
          <a:bodyPr/>
          <a:lstStyle/>
          <a:p>
            <a:r>
              <a:rPr lang="en-US" dirty="0" err="1">
                <a:solidFill>
                  <a:schemeClr val="bg1"/>
                </a:solidFill>
              </a:rPr>
              <a:t>TakeaWay</a:t>
            </a:r>
            <a:r>
              <a:rPr lang="en-US" dirty="0">
                <a:solidFill>
                  <a:schemeClr val="bg1"/>
                </a:solidFill>
              </a:rPr>
              <a:t> 1: give </a:t>
            </a:r>
            <a:r>
              <a:rPr lang="en-US" dirty="0" err="1">
                <a:solidFill>
                  <a:schemeClr val="bg1"/>
                </a:solidFill>
              </a:rPr>
              <a:t>Conceptualiser</a:t>
            </a:r>
            <a:r>
              <a:rPr lang="en-US" dirty="0">
                <a:solidFill>
                  <a:schemeClr val="bg1"/>
                </a:solidFill>
              </a:rPr>
              <a:t> support</a:t>
            </a:r>
          </a:p>
        </p:txBody>
      </p:sp>
      <p:sp>
        <p:nvSpPr>
          <p:cNvPr id="3" name="Content Placeholder 2">
            <a:extLst>
              <a:ext uri="{FF2B5EF4-FFF2-40B4-BE49-F238E27FC236}">
                <a16:creationId xmlns:a16="http://schemas.microsoft.com/office/drawing/2014/main" id="{D65EC97E-6A3C-D744-8745-9092CBA95621}"/>
              </a:ext>
            </a:extLst>
          </p:cNvPr>
          <p:cNvSpPr>
            <a:spLocks noGrp="1"/>
          </p:cNvSpPr>
          <p:nvPr>
            <p:ph idx="1"/>
          </p:nvPr>
        </p:nvSpPr>
        <p:spPr>
          <a:xfrm>
            <a:off x="1141412" y="1277936"/>
            <a:ext cx="9905999" cy="5033654"/>
          </a:xfrm>
        </p:spPr>
        <p:txBody>
          <a:bodyPr>
            <a:normAutofit lnSpcReduction="10000"/>
          </a:bodyPr>
          <a:lstStyle/>
          <a:p>
            <a:r>
              <a:rPr lang="en-US" dirty="0">
                <a:solidFill>
                  <a:srgbClr val="FFC000"/>
                </a:solidFill>
              </a:rPr>
              <a:t>Loading Up</a:t>
            </a:r>
            <a:r>
              <a:rPr lang="en-US" dirty="0"/>
              <a:t>: Set of pre-verbal messages. Provide a good parallel processing foundation: And provide some resistance to problems –Formulator-proof!</a:t>
            </a:r>
          </a:p>
          <a:p>
            <a:pPr lvl="1"/>
            <a:r>
              <a:rPr lang="en-US" dirty="0"/>
              <a:t>Structured tasks, Planning, Repetition</a:t>
            </a:r>
          </a:p>
          <a:p>
            <a:r>
              <a:rPr lang="en-US" dirty="0">
                <a:solidFill>
                  <a:srgbClr val="FFC000"/>
                </a:solidFill>
              </a:rPr>
              <a:t>Freedom</a:t>
            </a:r>
            <a:r>
              <a:rPr lang="en-US" dirty="0"/>
              <a:t> </a:t>
            </a:r>
            <a:r>
              <a:rPr lang="en-US" dirty="0">
                <a:solidFill>
                  <a:srgbClr val="FFC000"/>
                </a:solidFill>
              </a:rPr>
              <a:t>and links to the Personal </a:t>
            </a:r>
            <a:r>
              <a:rPr lang="en-US" dirty="0"/>
              <a:t>– of ideas and of lemma choices. This too pre-empts problems and allows speakers to play to their strengths</a:t>
            </a:r>
          </a:p>
          <a:p>
            <a:pPr lvl="1"/>
            <a:r>
              <a:rPr lang="en-US" dirty="0"/>
              <a:t>There and then tasks, Dialogic tasks; Metacognitive opportunities through planning</a:t>
            </a:r>
          </a:p>
          <a:p>
            <a:r>
              <a:rPr lang="en-US" dirty="0">
                <a:solidFill>
                  <a:srgbClr val="FFC000"/>
                </a:solidFill>
              </a:rPr>
              <a:t>Style: Discourse vs. Clause</a:t>
            </a:r>
            <a:r>
              <a:rPr lang="en-US" dirty="0"/>
              <a:t>. The former promotes a ‘wider span’ set of pre-verbal messages while the latter emphasizes detail and potential lemma-retrieval problems. Perhaps tilting learners to the former is better to develop speaking skills</a:t>
            </a:r>
          </a:p>
          <a:p>
            <a:pPr lvl="1"/>
            <a:r>
              <a:rPr lang="en-US" dirty="0"/>
              <a:t>Planning (and training planning); narratives; There-and-then; Structured tasks</a:t>
            </a:r>
          </a:p>
        </p:txBody>
      </p:sp>
    </p:spTree>
    <p:extLst>
      <p:ext uri="{BB962C8B-B14F-4D97-AF65-F5344CB8AC3E}">
        <p14:creationId xmlns:p14="http://schemas.microsoft.com/office/powerpoint/2010/main" val="2551613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F589-74AF-E240-945B-3C5440DE236B}"/>
              </a:ext>
            </a:extLst>
          </p:cNvPr>
          <p:cNvSpPr>
            <a:spLocks noGrp="1"/>
          </p:cNvSpPr>
          <p:nvPr>
            <p:ph type="title"/>
          </p:nvPr>
        </p:nvSpPr>
        <p:spPr>
          <a:xfrm>
            <a:off x="1141412" y="0"/>
            <a:ext cx="9905998" cy="1237785"/>
          </a:xfrm>
        </p:spPr>
        <p:txBody>
          <a:bodyPr>
            <a:normAutofit/>
          </a:bodyPr>
          <a:lstStyle/>
          <a:p>
            <a:r>
              <a:rPr lang="en-US" sz="3200" dirty="0">
                <a:solidFill>
                  <a:schemeClr val="bg1"/>
                </a:solidFill>
              </a:rPr>
              <a:t>Takeaway 2: Creating </a:t>
            </a:r>
            <a:r>
              <a:rPr lang="en-US" sz="3200" dirty="0" err="1">
                <a:solidFill>
                  <a:schemeClr val="bg1"/>
                </a:solidFill>
              </a:rPr>
              <a:t>Conceptualiser</a:t>
            </a:r>
            <a:r>
              <a:rPr lang="en-US" sz="3200" dirty="0">
                <a:solidFill>
                  <a:schemeClr val="bg1"/>
                </a:solidFill>
              </a:rPr>
              <a:t> Problems</a:t>
            </a:r>
          </a:p>
        </p:txBody>
      </p:sp>
      <p:sp>
        <p:nvSpPr>
          <p:cNvPr id="3" name="Content Placeholder 2">
            <a:extLst>
              <a:ext uri="{FF2B5EF4-FFF2-40B4-BE49-F238E27FC236}">
                <a16:creationId xmlns:a16="http://schemas.microsoft.com/office/drawing/2014/main" id="{B5585C66-39E5-9949-ABB0-E9BF5D66F405}"/>
              </a:ext>
            </a:extLst>
          </p:cNvPr>
          <p:cNvSpPr>
            <a:spLocks noGrp="1"/>
          </p:cNvSpPr>
          <p:nvPr>
            <p:ph idx="1"/>
          </p:nvPr>
        </p:nvSpPr>
        <p:spPr>
          <a:xfrm>
            <a:off x="1141411" y="1401993"/>
            <a:ext cx="9905999" cy="4608513"/>
          </a:xfrm>
        </p:spPr>
        <p:txBody>
          <a:bodyPr>
            <a:normAutofit fontScale="92500"/>
          </a:bodyPr>
          <a:lstStyle/>
          <a:p>
            <a:r>
              <a:rPr lang="en-US" dirty="0">
                <a:solidFill>
                  <a:srgbClr val="FFC000"/>
                </a:solidFill>
              </a:rPr>
              <a:t>Not Loading Up</a:t>
            </a:r>
            <a:r>
              <a:rPr lang="en-US" dirty="0"/>
              <a:t>: Susceptible to serial processing because everything will depend on effective Formulator work (and this may be </a:t>
            </a:r>
            <a:r>
              <a:rPr lang="en-US"/>
              <a:t>too demanding)</a:t>
            </a:r>
            <a:endParaRPr lang="en-US" dirty="0"/>
          </a:p>
          <a:p>
            <a:pPr lvl="1"/>
            <a:r>
              <a:rPr lang="en-US" dirty="0"/>
              <a:t>Unstructured tasks; Need to develop ideas ‘on the hoof’ with no planning or repetition to help. Lack of opportunity to develop a general picture</a:t>
            </a:r>
          </a:p>
          <a:p>
            <a:r>
              <a:rPr lang="en-US" dirty="0">
                <a:solidFill>
                  <a:srgbClr val="FFC000"/>
                </a:solidFill>
              </a:rPr>
              <a:t>Lack of Freedom</a:t>
            </a:r>
            <a:r>
              <a:rPr lang="en-US" dirty="0"/>
              <a:t>: Ideas, messages probably dominated by non-negotiable input that needs to be covered;  Little chance to play to one’s strengths or interests</a:t>
            </a:r>
          </a:p>
          <a:p>
            <a:pPr lvl="1"/>
            <a:r>
              <a:rPr lang="en-US" dirty="0"/>
              <a:t>Here-and-now tasks; Little opportunity for metacognition</a:t>
            </a:r>
          </a:p>
          <a:p>
            <a:r>
              <a:rPr lang="en-US" dirty="0">
                <a:solidFill>
                  <a:srgbClr val="FFC000"/>
                </a:solidFill>
              </a:rPr>
              <a:t>Encouraging a clause-by-clause approach</a:t>
            </a:r>
          </a:p>
          <a:p>
            <a:pPr lvl="1"/>
            <a:r>
              <a:rPr lang="en-US" dirty="0"/>
              <a:t>Potentially this could lead people to rely on clauses, avoid the big picture, and lose fluency</a:t>
            </a:r>
          </a:p>
          <a:p>
            <a:pPr lvl="1"/>
            <a:r>
              <a:rPr lang="en-US" dirty="0"/>
              <a:t>Dangerous, though, if this is what they prefer to do in the first language. Research needed!</a:t>
            </a:r>
          </a:p>
          <a:p>
            <a:endParaRPr lang="en-US" dirty="0"/>
          </a:p>
        </p:txBody>
      </p:sp>
    </p:spTree>
    <p:extLst>
      <p:ext uri="{BB962C8B-B14F-4D97-AF65-F5344CB8AC3E}">
        <p14:creationId xmlns:p14="http://schemas.microsoft.com/office/powerpoint/2010/main" val="299197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D993-C55B-DD44-BA16-A1D5CCBE5656}"/>
              </a:ext>
            </a:extLst>
          </p:cNvPr>
          <p:cNvSpPr>
            <a:spLocks noGrp="1"/>
          </p:cNvSpPr>
          <p:nvPr>
            <p:ph type="title"/>
          </p:nvPr>
        </p:nvSpPr>
        <p:spPr>
          <a:xfrm>
            <a:off x="1141412" y="189893"/>
            <a:ext cx="9905998" cy="595920"/>
          </a:xfrm>
        </p:spPr>
        <p:txBody>
          <a:bodyPr>
            <a:normAutofit fontScale="90000"/>
          </a:bodyPr>
          <a:lstStyle/>
          <a:p>
            <a:r>
              <a:rPr lang="en-US" sz="2800" dirty="0">
                <a:solidFill>
                  <a:schemeClr val="bg1"/>
                </a:solidFill>
              </a:rPr>
              <a:t>Takeaway 3: Formulator Support for parallel processing</a:t>
            </a:r>
          </a:p>
        </p:txBody>
      </p:sp>
      <p:sp>
        <p:nvSpPr>
          <p:cNvPr id="3" name="Content Placeholder 2">
            <a:extLst>
              <a:ext uri="{FF2B5EF4-FFF2-40B4-BE49-F238E27FC236}">
                <a16:creationId xmlns:a16="http://schemas.microsoft.com/office/drawing/2014/main" id="{F8A0E71C-4250-384A-978D-CE5139812E4A}"/>
              </a:ext>
            </a:extLst>
          </p:cNvPr>
          <p:cNvSpPr>
            <a:spLocks noGrp="1"/>
          </p:cNvSpPr>
          <p:nvPr>
            <p:ph idx="1"/>
          </p:nvPr>
        </p:nvSpPr>
        <p:spPr>
          <a:xfrm>
            <a:off x="1141412" y="957262"/>
            <a:ext cx="9905999" cy="5500687"/>
          </a:xfrm>
        </p:spPr>
        <p:txBody>
          <a:bodyPr>
            <a:normAutofit fontScale="92500" lnSpcReduction="10000"/>
          </a:bodyPr>
          <a:lstStyle/>
          <a:p>
            <a:r>
              <a:rPr lang="en-US" dirty="0">
                <a:solidFill>
                  <a:srgbClr val="FFFF00"/>
                </a:solidFill>
              </a:rPr>
              <a:t>Time for retrieval</a:t>
            </a:r>
            <a:r>
              <a:rPr lang="en-US" dirty="0"/>
              <a:t>: Extra microseconds to retrieve lemmas, and more richly. </a:t>
            </a:r>
          </a:p>
          <a:p>
            <a:pPr lvl="1"/>
            <a:r>
              <a:rPr lang="en-US" dirty="0"/>
              <a:t>Relaxed time conditions (online planning); Less input; Structure: There-and-then tasks</a:t>
            </a:r>
          </a:p>
          <a:p>
            <a:r>
              <a:rPr lang="en-US" dirty="0">
                <a:solidFill>
                  <a:srgbClr val="FFC000"/>
                </a:solidFill>
              </a:rPr>
              <a:t>Preparation for retrieval</a:t>
            </a:r>
            <a:r>
              <a:rPr lang="en-US" dirty="0"/>
              <a:t>: Prior engagement with useful material</a:t>
            </a:r>
          </a:p>
          <a:p>
            <a:pPr lvl="1"/>
            <a:r>
              <a:rPr lang="en-US" dirty="0"/>
              <a:t>Planning (rehearsal); Repetition (partial lemma); Familiar ideas and material AND OTHERS</a:t>
            </a:r>
          </a:p>
          <a:p>
            <a:r>
              <a:rPr lang="en-US" dirty="0">
                <a:solidFill>
                  <a:srgbClr val="FFFF00"/>
                </a:solidFill>
              </a:rPr>
              <a:t>Choice about retrieval</a:t>
            </a:r>
            <a:r>
              <a:rPr lang="en-US" dirty="0"/>
              <a:t>: Freedom to choose lemmas that are to be used</a:t>
            </a:r>
          </a:p>
          <a:p>
            <a:pPr lvl="1"/>
            <a:r>
              <a:rPr lang="en-US" dirty="0"/>
              <a:t>There-and-then tasks, lack of input control</a:t>
            </a:r>
          </a:p>
          <a:p>
            <a:r>
              <a:rPr lang="en-US" dirty="0">
                <a:solidFill>
                  <a:srgbClr val="FFC000"/>
                </a:solidFill>
              </a:rPr>
              <a:t>Guidance, Influence over material</a:t>
            </a:r>
            <a:r>
              <a:rPr lang="en-US" dirty="0"/>
              <a:t>: Nudging of attention towards form</a:t>
            </a:r>
          </a:p>
          <a:p>
            <a:pPr lvl="1"/>
            <a:r>
              <a:rPr lang="en-US" dirty="0"/>
              <a:t>Post-task effects, through transcription or some other attention focusing device</a:t>
            </a:r>
          </a:p>
          <a:p>
            <a:r>
              <a:rPr lang="en-US" dirty="0">
                <a:solidFill>
                  <a:srgbClr val="FFFF00"/>
                </a:solidFill>
              </a:rPr>
              <a:t>SLML Retrieval Assistance</a:t>
            </a:r>
            <a:r>
              <a:rPr lang="en-US" dirty="0"/>
              <a:t>: Combinations of variables</a:t>
            </a:r>
          </a:p>
          <a:p>
            <a:pPr lvl="1"/>
            <a:r>
              <a:rPr lang="en-US" dirty="0"/>
              <a:t>WM and online; Proficiency and online; Pre-task planning AND on-line planning</a:t>
            </a:r>
          </a:p>
          <a:p>
            <a:r>
              <a:rPr lang="en-US" dirty="0">
                <a:solidFill>
                  <a:srgbClr val="FFC000"/>
                </a:solidFill>
              </a:rPr>
              <a:t>Recovery from retrieval problems</a:t>
            </a:r>
            <a:r>
              <a:rPr lang="en-US" dirty="0"/>
              <a:t>: If a problem occurs, easier to get back</a:t>
            </a:r>
          </a:p>
          <a:p>
            <a:pPr lvl="1"/>
            <a:r>
              <a:rPr lang="en-US" dirty="0"/>
              <a:t>Structure</a:t>
            </a:r>
          </a:p>
        </p:txBody>
      </p:sp>
    </p:spTree>
    <p:extLst>
      <p:ext uri="{BB962C8B-B14F-4D97-AF65-F5344CB8AC3E}">
        <p14:creationId xmlns:p14="http://schemas.microsoft.com/office/powerpoint/2010/main" val="2479088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318C-A62F-F84B-A141-378FF72CB6DD}"/>
              </a:ext>
            </a:extLst>
          </p:cNvPr>
          <p:cNvSpPr>
            <a:spLocks noGrp="1"/>
          </p:cNvSpPr>
          <p:nvPr>
            <p:ph type="title"/>
          </p:nvPr>
        </p:nvSpPr>
        <p:spPr>
          <a:xfrm>
            <a:off x="714375" y="0"/>
            <a:ext cx="10629900" cy="1114425"/>
          </a:xfrm>
        </p:spPr>
        <p:txBody>
          <a:bodyPr>
            <a:normAutofit/>
          </a:bodyPr>
          <a:lstStyle/>
          <a:p>
            <a:r>
              <a:rPr lang="en-US" sz="3200" dirty="0">
                <a:solidFill>
                  <a:schemeClr val="bg1"/>
                </a:solidFill>
              </a:rPr>
              <a:t>Takeaway 4: Formulator: Serial processing problems</a:t>
            </a:r>
          </a:p>
        </p:txBody>
      </p:sp>
      <p:sp>
        <p:nvSpPr>
          <p:cNvPr id="3" name="Content Placeholder 2">
            <a:extLst>
              <a:ext uri="{FF2B5EF4-FFF2-40B4-BE49-F238E27FC236}">
                <a16:creationId xmlns:a16="http://schemas.microsoft.com/office/drawing/2014/main" id="{F6E6ECA5-57F5-E047-B9CF-D6E54732F898}"/>
              </a:ext>
            </a:extLst>
          </p:cNvPr>
          <p:cNvSpPr>
            <a:spLocks noGrp="1"/>
          </p:cNvSpPr>
          <p:nvPr>
            <p:ph idx="1"/>
          </p:nvPr>
        </p:nvSpPr>
        <p:spPr>
          <a:xfrm>
            <a:off x="1141412" y="1114425"/>
            <a:ext cx="9905999" cy="5100638"/>
          </a:xfrm>
        </p:spPr>
        <p:txBody>
          <a:bodyPr>
            <a:normAutofit fontScale="92500" lnSpcReduction="20000"/>
          </a:bodyPr>
          <a:lstStyle/>
          <a:p>
            <a:r>
              <a:rPr lang="en-US" dirty="0">
                <a:solidFill>
                  <a:srgbClr val="FFFF00"/>
                </a:solidFill>
              </a:rPr>
              <a:t>Little time to retrieve</a:t>
            </a:r>
            <a:r>
              <a:rPr lang="en-US" dirty="0"/>
              <a:t>: Task has to be done fairly quickly. </a:t>
            </a:r>
          </a:p>
          <a:p>
            <a:pPr lvl="1"/>
            <a:r>
              <a:rPr lang="en-US" dirty="0"/>
              <a:t>Pressured time conditions; More input; Unstructured: Here-and-now tasks</a:t>
            </a:r>
          </a:p>
          <a:p>
            <a:r>
              <a:rPr lang="en-US" dirty="0">
                <a:solidFill>
                  <a:srgbClr val="FFC000"/>
                </a:solidFill>
              </a:rPr>
              <a:t>Lack of preparation for retrieval</a:t>
            </a:r>
            <a:r>
              <a:rPr lang="en-US" dirty="0"/>
              <a:t>: ‘Sudden’ task, arbitrary, not personally-linked</a:t>
            </a:r>
          </a:p>
          <a:p>
            <a:pPr lvl="1"/>
            <a:r>
              <a:rPr lang="en-US" dirty="0"/>
              <a:t>No planning or repetition;; Unfamiliar ideas and material, often arbitrary in nature</a:t>
            </a:r>
          </a:p>
          <a:p>
            <a:r>
              <a:rPr lang="en-US" dirty="0">
                <a:solidFill>
                  <a:srgbClr val="FFFF00"/>
                </a:solidFill>
              </a:rPr>
              <a:t>Little choice about retrieval</a:t>
            </a:r>
            <a:r>
              <a:rPr lang="en-US" dirty="0"/>
              <a:t>: Given material, no chance to choose lemmas</a:t>
            </a:r>
          </a:p>
          <a:p>
            <a:pPr lvl="1"/>
            <a:r>
              <a:rPr lang="en-US" dirty="0"/>
              <a:t>Here-and-now tasks, lack of input control</a:t>
            </a:r>
          </a:p>
          <a:p>
            <a:r>
              <a:rPr lang="en-US" dirty="0">
                <a:solidFill>
                  <a:srgbClr val="FFC000"/>
                </a:solidFill>
              </a:rPr>
              <a:t>Lack of guidance or influence over material</a:t>
            </a:r>
            <a:r>
              <a:rPr lang="en-US" dirty="0"/>
              <a:t>: Do it anyhow! (Wrongly placed?)</a:t>
            </a:r>
          </a:p>
          <a:p>
            <a:pPr lvl="1"/>
            <a:r>
              <a:rPr lang="en-US" dirty="0"/>
              <a:t>Get the task done quickly. Even use the L1 if it is interesting!</a:t>
            </a:r>
          </a:p>
          <a:p>
            <a:r>
              <a:rPr lang="en-US" dirty="0">
                <a:solidFill>
                  <a:srgbClr val="FFFF00"/>
                </a:solidFill>
              </a:rPr>
              <a:t>Retrieval Problems</a:t>
            </a:r>
            <a:r>
              <a:rPr lang="en-US" dirty="0"/>
              <a:t>: Combinations of variables that push speakers to seriality</a:t>
            </a:r>
          </a:p>
          <a:p>
            <a:pPr lvl="1"/>
            <a:r>
              <a:rPr lang="en-US" dirty="0"/>
              <a:t>Low WM and pressured conditions; Low proficiency and pressured conditions</a:t>
            </a:r>
          </a:p>
          <a:p>
            <a:r>
              <a:rPr lang="en-US" dirty="0">
                <a:solidFill>
                  <a:srgbClr val="FFC000"/>
                </a:solidFill>
              </a:rPr>
              <a:t>Recovery from retrieval problems</a:t>
            </a:r>
            <a:r>
              <a:rPr lang="en-US" dirty="0"/>
              <a:t>: Challenge to ‘get back’ to parallel performance</a:t>
            </a:r>
          </a:p>
          <a:p>
            <a:pPr lvl="1"/>
            <a:r>
              <a:rPr lang="en-US" dirty="0"/>
              <a:t>No easy ‘return’ place, multiple linked lemma problems</a:t>
            </a:r>
          </a:p>
          <a:p>
            <a:endParaRPr lang="en-US" dirty="0"/>
          </a:p>
        </p:txBody>
      </p:sp>
    </p:spTree>
    <p:extLst>
      <p:ext uri="{BB962C8B-B14F-4D97-AF65-F5344CB8AC3E}">
        <p14:creationId xmlns:p14="http://schemas.microsoft.com/office/powerpoint/2010/main" val="3956758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BA333A-633D-D741-9627-511799A42C66}"/>
              </a:ext>
            </a:extLst>
          </p:cNvPr>
          <p:cNvPicPr>
            <a:picLocks noChangeAspect="1"/>
          </p:cNvPicPr>
          <p:nvPr/>
        </p:nvPicPr>
        <p:blipFill>
          <a:blip r:embed="rId2"/>
          <a:stretch>
            <a:fillRect/>
          </a:stretch>
        </p:blipFill>
        <p:spPr>
          <a:xfrm rot="16200000">
            <a:off x="-87063" y="2638020"/>
            <a:ext cx="3260493" cy="2445370"/>
          </a:xfrm>
          <a:prstGeom prst="rect">
            <a:avLst/>
          </a:prstGeom>
        </p:spPr>
      </p:pic>
      <p:sp>
        <p:nvSpPr>
          <p:cNvPr id="2" name="Title 1">
            <a:extLst>
              <a:ext uri="{FF2B5EF4-FFF2-40B4-BE49-F238E27FC236}">
                <a16:creationId xmlns:a16="http://schemas.microsoft.com/office/drawing/2014/main" id="{73A03B52-51E5-BF43-BEE8-656EB3C0DFDC}"/>
              </a:ext>
            </a:extLst>
          </p:cNvPr>
          <p:cNvSpPr>
            <a:spLocks noGrp="1"/>
          </p:cNvSpPr>
          <p:nvPr>
            <p:ph type="title"/>
          </p:nvPr>
        </p:nvSpPr>
        <p:spPr>
          <a:xfrm>
            <a:off x="1141413" y="674273"/>
            <a:ext cx="9905998" cy="2739045"/>
          </a:xfrm>
        </p:spPr>
        <p:txBody>
          <a:bodyPr>
            <a:normAutofit/>
          </a:bodyPr>
          <a:lstStyle/>
          <a:p>
            <a:pPr algn="ctr"/>
            <a:r>
              <a:rPr lang="en-US" sz="5400" dirty="0"/>
              <a:t>Thank You</a:t>
            </a:r>
          </a:p>
        </p:txBody>
      </p:sp>
      <p:sp>
        <p:nvSpPr>
          <p:cNvPr id="3" name="Content Placeholder 2">
            <a:extLst>
              <a:ext uri="{FF2B5EF4-FFF2-40B4-BE49-F238E27FC236}">
                <a16:creationId xmlns:a16="http://schemas.microsoft.com/office/drawing/2014/main" id="{C26AA39D-2410-BD4F-9FDB-A0D46FCE7BDA}"/>
              </a:ext>
            </a:extLst>
          </p:cNvPr>
          <p:cNvSpPr>
            <a:spLocks noGrp="1"/>
          </p:cNvSpPr>
          <p:nvPr>
            <p:ph idx="1"/>
          </p:nvPr>
        </p:nvSpPr>
        <p:spPr>
          <a:xfrm>
            <a:off x="1141412" y="3066585"/>
            <a:ext cx="9905999" cy="2724615"/>
          </a:xfrm>
        </p:spPr>
        <p:txBody>
          <a:bodyPr>
            <a:normAutofit fontScale="85000" lnSpcReduction="20000"/>
          </a:bodyPr>
          <a:lstStyle/>
          <a:p>
            <a:pPr marL="0" indent="0" algn="ctr">
              <a:buNone/>
            </a:pPr>
            <a:r>
              <a:rPr lang="en-US" sz="3600" dirty="0"/>
              <a:t>And it was near Lai Chi Wo</a:t>
            </a:r>
          </a:p>
          <a:p>
            <a:pPr marL="0" indent="0" algn="ctr">
              <a:buNone/>
            </a:pPr>
            <a:r>
              <a:rPr lang="en-US" sz="3600" dirty="0"/>
              <a:t>(Catch a minibus from Tai Po Market to, or drive and park at Wu Kau Tang, and you can walk (and get good views of Shenzhen). Three hours in total. Come back for a meal at Tai Me </a:t>
            </a:r>
            <a:r>
              <a:rPr lang="en-US" sz="3600" dirty="0" err="1"/>
              <a:t>Tuk</a:t>
            </a:r>
            <a:r>
              <a:rPr lang="en-US" sz="3600" dirty="0"/>
              <a:t> (and a bike ride for the still energetic)).</a:t>
            </a:r>
          </a:p>
        </p:txBody>
      </p:sp>
    </p:spTree>
    <p:extLst>
      <p:ext uri="{BB962C8B-B14F-4D97-AF65-F5344CB8AC3E}">
        <p14:creationId xmlns:p14="http://schemas.microsoft.com/office/powerpoint/2010/main" val="1144870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BC5B-2B94-0D46-9786-0F82F743C07B}"/>
              </a:ext>
            </a:extLst>
          </p:cNvPr>
          <p:cNvSpPr>
            <a:spLocks noGrp="1"/>
          </p:cNvSpPr>
          <p:nvPr>
            <p:ph type="title"/>
          </p:nvPr>
        </p:nvSpPr>
        <p:spPr>
          <a:xfrm>
            <a:off x="1141413" y="0"/>
            <a:ext cx="9905998" cy="780585"/>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88DE52A0-A04C-3449-B2A9-10AA290FFB9A}"/>
              </a:ext>
            </a:extLst>
          </p:cNvPr>
          <p:cNvSpPr>
            <a:spLocks noGrp="1"/>
          </p:cNvSpPr>
          <p:nvPr>
            <p:ph idx="1"/>
          </p:nvPr>
        </p:nvSpPr>
        <p:spPr>
          <a:xfrm>
            <a:off x="546410" y="646771"/>
            <a:ext cx="11028556" cy="5854390"/>
          </a:xfrm>
        </p:spPr>
        <p:txBody>
          <a:bodyPr>
            <a:normAutofit/>
          </a:bodyPr>
          <a:lstStyle/>
          <a:p>
            <a:r>
              <a:rPr lang="en-GB" sz="1600" dirty="0" err="1"/>
              <a:t>Ahmadian</a:t>
            </a:r>
            <a:r>
              <a:rPr lang="en-GB" sz="1600" dirty="0"/>
              <a:t>, M.J. (2012). The Relationship Between Working Memory Capacity and L2 Oral Performance Under Task-Based Careful 	Online Planning Condition. </a:t>
            </a:r>
            <a:r>
              <a:rPr lang="en-GB" sz="1600" i="1" dirty="0"/>
              <a:t>TESOL Quarterly, 46</a:t>
            </a:r>
            <a:r>
              <a:rPr lang="en-GB" sz="1600" dirty="0"/>
              <a:t>,1,165-175.</a:t>
            </a:r>
          </a:p>
          <a:p>
            <a:pPr>
              <a:spcBef>
                <a:spcPts val="0"/>
              </a:spcBef>
            </a:pPr>
            <a:r>
              <a:rPr lang="en-US" sz="1600" dirty="0"/>
              <a:t>Bui, G.(2014). Task readiness: Theoretical framework and empirical evidence from topic familiarity, strategic planning, and 	proficiency levels. In Skehan (2014).</a:t>
            </a:r>
          </a:p>
          <a:p>
            <a:pPr>
              <a:spcBef>
                <a:spcPts val="0"/>
              </a:spcBef>
            </a:pPr>
            <a:r>
              <a:rPr lang="en-US" sz="1600" dirty="0" err="1"/>
              <a:t>Bygate</a:t>
            </a:r>
            <a:r>
              <a:rPr lang="en-US" sz="1600" dirty="0"/>
              <a:t>, M. (2001). Effects of task repetition on the structure and control of oral language. In </a:t>
            </a:r>
            <a:r>
              <a:rPr lang="en-US" sz="1600" dirty="0" err="1"/>
              <a:t>Bygate</a:t>
            </a:r>
            <a:r>
              <a:rPr lang="en-US" sz="1600" dirty="0"/>
              <a:t>, M., Skehan, P., &amp; Swain, M. 	(Eds.). Researching Pedagogic Tasks. (pp.23-48). Harlow, UK: Longman.</a:t>
            </a:r>
          </a:p>
          <a:p>
            <a:pPr marL="0">
              <a:spcBef>
                <a:spcPts val="0"/>
              </a:spcBef>
            </a:pPr>
            <a:r>
              <a:rPr lang="en-US" sz="1600" dirty="0"/>
              <a:t>Ellis, R. (2005a). Planning and task based performance: Theory and research. In Ellis, R. (Ed.). (pp.3-36).</a:t>
            </a:r>
          </a:p>
          <a:p>
            <a:pPr marL="0">
              <a:spcBef>
                <a:spcPts val="0"/>
              </a:spcBef>
            </a:pPr>
            <a:r>
              <a:rPr lang="en-US" sz="1600" dirty="0"/>
              <a:t>Ellis, R. (2005b). Planning and Task Performance in a Second Language. Amsterdam: John Benjamins.</a:t>
            </a:r>
          </a:p>
          <a:p>
            <a:pPr marL="0">
              <a:spcBef>
                <a:spcPts val="0"/>
              </a:spcBef>
            </a:pPr>
            <a:r>
              <a:rPr lang="en-GB" sz="1700" dirty="0"/>
              <a:t>Foster, P. &amp; Skehan, P. (1996a). The influence of planning on performance in task-based learning. </a:t>
            </a:r>
            <a:r>
              <a:rPr lang="en-GB" sz="1700" i="1" dirty="0"/>
              <a:t>Studies in Second 	Language Acquisition, 18, 3</a:t>
            </a:r>
            <a:r>
              <a:rPr lang="en-GB" sz="1700" dirty="0"/>
              <a:t>, 299-324.</a:t>
            </a:r>
          </a:p>
          <a:p>
            <a:pPr marL="0">
              <a:spcBef>
                <a:spcPts val="0"/>
              </a:spcBef>
            </a:pPr>
            <a:r>
              <a:rPr lang="en-GB" sz="1700" dirty="0"/>
              <a:t>Foster, P. &amp; Skehan, P. (2013) The effects of post-task activities on the accuracy of language during task performance. 	</a:t>
            </a:r>
            <a:r>
              <a:rPr lang="en-GB" sz="1700" i="1" dirty="0"/>
              <a:t>Canadian Modern Language Review, 69,</a:t>
            </a:r>
            <a:r>
              <a:rPr lang="en-GB" sz="1700" dirty="0"/>
              <a:t> 249-273.</a:t>
            </a:r>
          </a:p>
          <a:p>
            <a:pPr marL="0">
              <a:spcBef>
                <a:spcPts val="0"/>
              </a:spcBef>
            </a:pPr>
            <a:r>
              <a:rPr lang="en-US" sz="1600" dirty="0"/>
              <a:t>Inoue, C. (2016). A comparative study of the variables used to measure syntactic complexity and accuracy in task-based research. 	The Language Learning Journal, 1, 1-18.</a:t>
            </a:r>
          </a:p>
          <a:p>
            <a:pPr marL="0">
              <a:spcBef>
                <a:spcPts val="0"/>
              </a:spcBef>
            </a:pPr>
            <a:r>
              <a:rPr lang="en-US" sz="1600" dirty="0" err="1"/>
              <a:t>Kormos</a:t>
            </a:r>
            <a:r>
              <a:rPr lang="en-US" sz="1600" dirty="0"/>
              <a:t>, J. (2006). Speech Production and Second Language Acquisition. Mahwah, N.J.: Erlbaum.</a:t>
            </a:r>
          </a:p>
          <a:p>
            <a:pPr marL="0">
              <a:spcBef>
                <a:spcPts val="0"/>
              </a:spcBef>
            </a:pPr>
            <a:r>
              <a:rPr lang="en-US" sz="1600" dirty="0"/>
              <a:t>Lambert, C., </a:t>
            </a:r>
            <a:r>
              <a:rPr lang="en-US" sz="1600" dirty="0" err="1"/>
              <a:t>Kormos</a:t>
            </a:r>
            <a:r>
              <a:rPr lang="en-US" sz="1600" dirty="0"/>
              <a:t>, J. &amp; </a:t>
            </a:r>
            <a:r>
              <a:rPr lang="en-US" sz="1600" dirty="0" err="1"/>
              <a:t>Minn</a:t>
            </a:r>
            <a:r>
              <a:rPr lang="en-US" sz="1600" dirty="0"/>
              <a:t>, D. (2016). Task repetition and second language speech processing. Studies in Second Language 	Acquisition, 38, 1-30.</a:t>
            </a:r>
          </a:p>
          <a:p>
            <a:pPr marL="0">
              <a:spcBef>
                <a:spcPts val="0"/>
              </a:spcBef>
            </a:pPr>
            <a:r>
              <a:rPr lang="en-US" sz="1600" dirty="0" err="1"/>
              <a:t>Levelt</a:t>
            </a:r>
            <a:r>
              <a:rPr lang="en-US" sz="1600" dirty="0"/>
              <a:t>, W.J.M. (1989). Speaking: From intention to articulation. Cambridge, Ma.: MIT Press.</a:t>
            </a:r>
          </a:p>
          <a:p>
            <a:pPr marL="0">
              <a:spcBef>
                <a:spcPts val="0"/>
              </a:spcBef>
            </a:pPr>
            <a:endParaRPr lang="en-US" sz="1600" dirty="0"/>
          </a:p>
        </p:txBody>
      </p:sp>
    </p:spTree>
    <p:extLst>
      <p:ext uri="{BB962C8B-B14F-4D97-AF65-F5344CB8AC3E}">
        <p14:creationId xmlns:p14="http://schemas.microsoft.com/office/powerpoint/2010/main" val="1755699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CB19-326A-A44C-80E2-A8A7D175F1D0}"/>
              </a:ext>
            </a:extLst>
          </p:cNvPr>
          <p:cNvSpPr>
            <a:spLocks noGrp="1"/>
          </p:cNvSpPr>
          <p:nvPr>
            <p:ph type="title"/>
          </p:nvPr>
        </p:nvSpPr>
        <p:spPr>
          <a:xfrm>
            <a:off x="940691" y="0"/>
            <a:ext cx="9905998" cy="524107"/>
          </a:xfrm>
        </p:spPr>
        <p:txBody>
          <a:bodyPr>
            <a:normAutofit/>
          </a:bodyPr>
          <a:lstStyle/>
          <a:p>
            <a:r>
              <a:rPr lang="en-US" sz="1800" dirty="0"/>
              <a:t>References (cont.)</a:t>
            </a:r>
          </a:p>
        </p:txBody>
      </p:sp>
      <p:sp>
        <p:nvSpPr>
          <p:cNvPr id="6" name="Content Placeholder 5">
            <a:extLst>
              <a:ext uri="{FF2B5EF4-FFF2-40B4-BE49-F238E27FC236}">
                <a16:creationId xmlns:a16="http://schemas.microsoft.com/office/drawing/2014/main" id="{7C763261-675B-0B4E-A3FF-AD616C9CD7B4}"/>
              </a:ext>
            </a:extLst>
          </p:cNvPr>
          <p:cNvSpPr>
            <a:spLocks noGrp="1"/>
          </p:cNvSpPr>
          <p:nvPr>
            <p:ph idx="1"/>
          </p:nvPr>
        </p:nvSpPr>
        <p:spPr>
          <a:xfrm>
            <a:off x="457200" y="613317"/>
            <a:ext cx="11084312" cy="5742878"/>
          </a:xfrm>
        </p:spPr>
        <p:txBody>
          <a:bodyPr>
            <a:normAutofit fontScale="62500" lnSpcReduction="20000"/>
          </a:bodyPr>
          <a:lstStyle/>
          <a:p>
            <a:pPr marL="0" indent="0">
              <a:buNone/>
            </a:pPr>
            <a:r>
              <a:rPr lang="en-GB" dirty="0"/>
              <a:t>Li, Q. (2014). Get it right in the end: The effects of post-task transcribing on learners' oral performance. In </a:t>
            </a:r>
            <a:r>
              <a:rPr lang="en-GB" dirty="0" err="1"/>
              <a:t>P.Skehan</a:t>
            </a:r>
            <a:r>
              <a:rPr lang="en-GB" dirty="0"/>
              <a:t> (Ed.), (pp. 129-154)</a:t>
            </a:r>
            <a:r>
              <a:rPr lang="en-GB" i="1" dirty="0"/>
              <a:t>.</a:t>
            </a:r>
            <a:r>
              <a:rPr lang="en-GB" dirty="0"/>
              <a:t>  </a:t>
            </a:r>
          </a:p>
          <a:p>
            <a:pPr marL="0" indent="0">
              <a:spcBef>
                <a:spcPts val="0"/>
              </a:spcBef>
              <a:buNone/>
            </a:pPr>
            <a:r>
              <a:rPr lang="en-US" dirty="0"/>
              <a:t>Pang, F. &amp; Skehan, P. (2014). Self-reported planning behavior and second language performance in narrative retelling. In Skehan (2014)</a:t>
            </a:r>
          </a:p>
          <a:p>
            <a:pPr marL="0" indent="0">
              <a:spcBef>
                <a:spcPts val="0"/>
              </a:spcBef>
              <a:buNone/>
            </a:pPr>
            <a:r>
              <a:rPr lang="en-GB" dirty="0"/>
              <a:t>Pang, F. &amp; Skehan, P. (2021). Performance profiles on second language speaking tasks. </a:t>
            </a:r>
            <a:r>
              <a:rPr lang="en-GB" i="1" dirty="0"/>
              <a:t>Modern Language Journal</a:t>
            </a:r>
            <a:r>
              <a:rPr lang="en-GB" dirty="0"/>
              <a:t>, Spring.</a:t>
            </a:r>
          </a:p>
          <a:p>
            <a:pPr marL="0" indent="0">
              <a:spcBef>
                <a:spcPts val="0"/>
              </a:spcBef>
              <a:buNone/>
            </a:pPr>
            <a:r>
              <a:rPr lang="en-GB" dirty="0"/>
              <a:t>Robinson, P. (2015). The Cognition Hypothesis, second language task demands, and the SSARC model of pedagogic task sequencing. In </a:t>
            </a:r>
            <a:r>
              <a:rPr lang="en-GB" dirty="0" err="1"/>
              <a:t>Bygate</a:t>
            </a:r>
            <a:r>
              <a:rPr lang="en-GB" dirty="0"/>
              <a:t>, 	M. (Ed.). </a:t>
            </a:r>
            <a:r>
              <a:rPr lang="en-GB" i="1" dirty="0"/>
              <a:t>Domains and Directions in the Development of TBLT</a:t>
            </a:r>
            <a:r>
              <a:rPr lang="en-GB" dirty="0"/>
              <a:t>.  pp. 87-122. Amsterdam: John </a:t>
            </a:r>
            <a:r>
              <a:rPr lang="en-GB" dirty="0" err="1"/>
              <a:t>Benjamins</a:t>
            </a:r>
            <a:r>
              <a:rPr lang="en-GB" dirty="0"/>
              <a:t>.</a:t>
            </a:r>
          </a:p>
          <a:p>
            <a:pPr marL="0" indent="0">
              <a:spcBef>
                <a:spcPts val="0"/>
              </a:spcBef>
              <a:buNone/>
            </a:pPr>
            <a:r>
              <a:rPr lang="en-GB" dirty="0"/>
              <a:t>Sasayama, S. (2016). Is a ‘complex’ task really complex? Validating the assumption of cognitive </a:t>
            </a:r>
          </a:p>
          <a:p>
            <a:pPr marL="0" indent="0">
              <a:spcBef>
                <a:spcPts val="0"/>
              </a:spcBef>
              <a:buNone/>
            </a:pPr>
            <a:r>
              <a:rPr lang="en-US" dirty="0"/>
              <a:t>Skehan, P. (2014). </a:t>
            </a:r>
            <a:r>
              <a:rPr lang="en-US" i="1" dirty="0"/>
              <a:t>Processing Perspectives on Task Performance</a:t>
            </a:r>
            <a:r>
              <a:rPr lang="en-US" dirty="0"/>
              <a:t>. Amsterdam: John Benjamins.</a:t>
            </a:r>
          </a:p>
          <a:p>
            <a:pPr marL="0" indent="-457200">
              <a:spcBef>
                <a:spcPts val="0"/>
              </a:spcBef>
              <a:buNone/>
              <a:tabLst>
                <a:tab pos="216000" algn="l"/>
              </a:tabLst>
            </a:pPr>
            <a:r>
              <a:rPr lang="en-US" dirty="0"/>
              <a:t>Skehan, P. &amp; Foster, P. (1997). The influence of planning and post-task activities on accuracy and complexity in task based 			learning. </a:t>
            </a:r>
            <a:r>
              <a:rPr lang="en-US" i="1" dirty="0"/>
              <a:t>Language Teaching Research</a:t>
            </a:r>
            <a:r>
              <a:rPr lang="en-US" dirty="0"/>
              <a:t>, 1, 185-211.</a:t>
            </a:r>
          </a:p>
          <a:p>
            <a:pPr marL="0" indent="0">
              <a:spcBef>
                <a:spcPts val="0"/>
              </a:spcBef>
              <a:buNone/>
            </a:pPr>
            <a:r>
              <a:rPr lang="en-US" dirty="0"/>
              <a:t>Skehan, P., Foster, P. &amp; Shum, S. (2016). Ladders and snakes in second language fluency. </a:t>
            </a:r>
            <a:r>
              <a:rPr lang="en-US" i="1" dirty="0"/>
              <a:t>International Review of Applied Linguistics</a:t>
            </a:r>
            <a:r>
              <a:rPr lang="en-US" dirty="0"/>
              <a:t>, 54,2,97-	111.</a:t>
            </a:r>
          </a:p>
          <a:p>
            <a:pPr marL="0" indent="0">
              <a:spcBef>
                <a:spcPts val="0"/>
              </a:spcBef>
              <a:buNone/>
            </a:pPr>
            <a:r>
              <a:rPr lang="en-US" dirty="0"/>
              <a:t>Skehan, P. &amp; Shum, S. (2014). Structure and processing conditions in video-based narrative retelling. In Skehan (2014).</a:t>
            </a:r>
          </a:p>
          <a:p>
            <a:pPr marL="0" indent="0">
              <a:spcBef>
                <a:spcPts val="0"/>
              </a:spcBef>
              <a:buNone/>
            </a:pPr>
            <a:r>
              <a:rPr lang="en-US" dirty="0"/>
              <a:t>Skehan, P. &amp; Shum, S. (2017). What influences performance? Personal style or the task being done? In </a:t>
            </a:r>
            <a:r>
              <a:rPr lang="en-US" dirty="0" err="1"/>
              <a:t>Wong,L.L.C</a:t>
            </a:r>
            <a:r>
              <a:rPr lang="en-US" dirty="0"/>
              <a:t>. &amp; Hyland, K. (Eds.). </a:t>
            </a:r>
            <a:r>
              <a:rPr lang="en-US" i="1" dirty="0"/>
              <a:t>Faces of 	English Education</a:t>
            </a:r>
            <a:r>
              <a:rPr lang="en-US" dirty="0"/>
              <a:t>, pp.28-43. London: Routledge.</a:t>
            </a:r>
          </a:p>
          <a:p>
            <a:pPr marL="0" indent="0">
              <a:spcBef>
                <a:spcPts val="0"/>
              </a:spcBef>
              <a:buNone/>
            </a:pPr>
            <a:r>
              <a:rPr lang="en-US" dirty="0" err="1"/>
              <a:t>Tavakoli</a:t>
            </a:r>
            <a:r>
              <a:rPr lang="en-US" dirty="0"/>
              <a:t>, P. &amp; Foster, P. (2008). Task design and second language performance: The effect of narrative type on learner output. </a:t>
            </a:r>
            <a:r>
              <a:rPr lang="en-US" i="1" dirty="0"/>
              <a:t>Language 	Learning, </a:t>
            </a:r>
            <a:r>
              <a:rPr lang="en-US" dirty="0"/>
              <a:t>58,2,439-473.</a:t>
            </a:r>
          </a:p>
          <a:p>
            <a:pPr marL="0" indent="0">
              <a:spcBef>
                <a:spcPts val="0"/>
              </a:spcBef>
              <a:buNone/>
            </a:pPr>
            <a:r>
              <a:rPr lang="en-US" dirty="0" err="1"/>
              <a:t>Tavakoli</a:t>
            </a:r>
            <a:r>
              <a:rPr lang="en-US" dirty="0"/>
              <a:t>, P. &amp; Skehan, P. (2005). Planning, task structure, and performance testing. In Ellis (2005).</a:t>
            </a:r>
          </a:p>
          <a:p>
            <a:pPr marL="0" indent="0">
              <a:spcBef>
                <a:spcPts val="0"/>
              </a:spcBef>
              <a:buNone/>
            </a:pPr>
            <a:r>
              <a:rPr lang="en-US" dirty="0"/>
              <a:t>Wang, Z. (2014). On-line time pressure manipulations. In Skehan (2014), (pp.27-62).</a:t>
            </a:r>
          </a:p>
          <a:p>
            <a:pPr marL="0" indent="0">
              <a:spcBef>
                <a:spcPts val="0"/>
              </a:spcBef>
              <a:buNone/>
            </a:pPr>
            <a:r>
              <a:rPr lang="en-US" dirty="0"/>
              <a:t>Wang, Z. &amp; Skehan, P. (2014). Structure, lexis, and time perspective: Influences on task performance. In Skehan (2014).</a:t>
            </a:r>
          </a:p>
          <a:p>
            <a:pPr marL="0" indent="0">
              <a:spcBef>
                <a:spcPts val="0"/>
              </a:spcBef>
              <a:buNone/>
            </a:pPr>
            <a:r>
              <a:rPr lang="en-US" dirty="0"/>
              <a:t>Wang, Z., Skehan, P., &amp; Chen, G. (2019)</a:t>
            </a:r>
          </a:p>
          <a:p>
            <a:endParaRPr lang="en-US" dirty="0"/>
          </a:p>
        </p:txBody>
      </p:sp>
    </p:spTree>
    <p:extLst>
      <p:ext uri="{BB962C8B-B14F-4D97-AF65-F5344CB8AC3E}">
        <p14:creationId xmlns:p14="http://schemas.microsoft.com/office/powerpoint/2010/main" val="177687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0A83-2402-5440-AA05-6B83B9D045AF}"/>
              </a:ext>
            </a:extLst>
          </p:cNvPr>
          <p:cNvSpPr>
            <a:spLocks noGrp="1"/>
          </p:cNvSpPr>
          <p:nvPr>
            <p:ph type="title"/>
          </p:nvPr>
        </p:nvSpPr>
        <p:spPr/>
        <p:txBody>
          <a:bodyPr/>
          <a:lstStyle/>
          <a:p>
            <a:r>
              <a:rPr lang="en-US" dirty="0"/>
              <a:t>Part One:</a:t>
            </a:r>
          </a:p>
        </p:txBody>
      </p:sp>
      <p:sp>
        <p:nvSpPr>
          <p:cNvPr id="3" name="Content Placeholder 2">
            <a:extLst>
              <a:ext uri="{FF2B5EF4-FFF2-40B4-BE49-F238E27FC236}">
                <a16:creationId xmlns:a16="http://schemas.microsoft.com/office/drawing/2014/main" id="{137FBA93-FD38-F941-86ED-A3A346968758}"/>
              </a:ext>
            </a:extLst>
          </p:cNvPr>
          <p:cNvSpPr>
            <a:spLocks noGrp="1"/>
          </p:cNvSpPr>
          <p:nvPr>
            <p:ph idx="1"/>
          </p:nvPr>
        </p:nvSpPr>
        <p:spPr/>
        <p:txBody>
          <a:bodyPr>
            <a:normAutofit/>
          </a:bodyPr>
          <a:lstStyle/>
          <a:p>
            <a:r>
              <a:rPr lang="en-US" sz="3200" dirty="0">
                <a:solidFill>
                  <a:srgbClr val="FFC000"/>
                </a:solidFill>
              </a:rPr>
              <a:t>(Slightly) older research with CALF, with broader surveys of various areas:</a:t>
            </a:r>
          </a:p>
          <a:p>
            <a:pPr lvl="1"/>
            <a:r>
              <a:rPr lang="en-US" sz="2800" dirty="0"/>
              <a:t>Planning</a:t>
            </a:r>
          </a:p>
          <a:p>
            <a:pPr lvl="1"/>
            <a:r>
              <a:rPr lang="en-US" sz="2800" dirty="0"/>
              <a:t>Repetition</a:t>
            </a:r>
          </a:p>
          <a:p>
            <a:pPr lvl="1"/>
            <a:r>
              <a:rPr lang="en-US" sz="2800" dirty="0"/>
              <a:t>Post-tasks</a:t>
            </a:r>
          </a:p>
          <a:p>
            <a:pPr lvl="1"/>
            <a:r>
              <a:rPr lang="en-US" sz="2800" dirty="0"/>
              <a:t>Task characteristics</a:t>
            </a:r>
          </a:p>
        </p:txBody>
      </p:sp>
    </p:spTree>
    <p:extLst>
      <p:ext uri="{BB962C8B-B14F-4D97-AF65-F5344CB8AC3E}">
        <p14:creationId xmlns:p14="http://schemas.microsoft.com/office/powerpoint/2010/main" val="412689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178B-6979-A54E-8F58-5CC52F3451DD}"/>
              </a:ext>
            </a:extLst>
          </p:cNvPr>
          <p:cNvSpPr>
            <a:spLocks noGrp="1"/>
          </p:cNvSpPr>
          <p:nvPr>
            <p:ph type="title"/>
          </p:nvPr>
        </p:nvSpPr>
        <p:spPr>
          <a:xfrm>
            <a:off x="1141412" y="205923"/>
            <a:ext cx="9905998" cy="1478570"/>
          </a:xfrm>
        </p:spPr>
        <p:txBody>
          <a:bodyPr/>
          <a:lstStyle/>
          <a:p>
            <a:r>
              <a:rPr lang="en-US" dirty="0"/>
              <a:t>Planning: Part One : </a:t>
            </a:r>
            <a:r>
              <a:rPr lang="en-US" dirty="0" err="1"/>
              <a:t>Generalisations</a:t>
            </a:r>
            <a:br>
              <a:rPr lang="en-US" dirty="0"/>
            </a:br>
            <a:r>
              <a:rPr lang="en-US" sz="2800" dirty="0">
                <a:solidFill>
                  <a:srgbClr val="FFC000"/>
                </a:solidFill>
              </a:rPr>
              <a:t>(Note, a free and easy pedagogic technique)</a:t>
            </a:r>
          </a:p>
        </p:txBody>
      </p:sp>
      <p:sp>
        <p:nvSpPr>
          <p:cNvPr id="3" name="Content Placeholder 2">
            <a:extLst>
              <a:ext uri="{FF2B5EF4-FFF2-40B4-BE49-F238E27FC236}">
                <a16:creationId xmlns:a16="http://schemas.microsoft.com/office/drawing/2014/main" id="{BBCC1B54-BB79-454E-83B6-0BBB0BBE99EA}"/>
              </a:ext>
            </a:extLst>
          </p:cNvPr>
          <p:cNvSpPr>
            <a:spLocks noGrp="1"/>
          </p:cNvSpPr>
          <p:nvPr>
            <p:ph idx="1"/>
          </p:nvPr>
        </p:nvSpPr>
        <p:spPr>
          <a:xfrm>
            <a:off x="984250" y="1684492"/>
            <a:ext cx="9905999" cy="4144807"/>
          </a:xfrm>
        </p:spPr>
        <p:txBody>
          <a:bodyPr>
            <a:normAutofit/>
          </a:bodyPr>
          <a:lstStyle/>
          <a:p>
            <a:r>
              <a:rPr lang="en-US" dirty="0">
                <a:solidFill>
                  <a:srgbClr val="FFC000"/>
                </a:solidFill>
              </a:rPr>
              <a:t>Pre-task planning </a:t>
            </a:r>
            <a:r>
              <a:rPr lang="en-US" dirty="0"/>
              <a:t>(but note other pre-task possibilities, e.g. modelling)</a:t>
            </a:r>
          </a:p>
          <a:p>
            <a:pPr lvl="1"/>
            <a:r>
              <a:rPr lang="en-US" dirty="0"/>
              <a:t>Usually (</a:t>
            </a:r>
            <a:r>
              <a:rPr lang="en-US" dirty="0" err="1"/>
              <a:t>tho</a:t>
            </a:r>
            <a:r>
              <a:rPr lang="en-US" dirty="0"/>
              <a:t> not always) 10 mins</a:t>
            </a:r>
          </a:p>
          <a:p>
            <a:pPr lvl="1"/>
            <a:r>
              <a:rPr lang="en-US" dirty="0"/>
              <a:t>Consistently raises language complexity and fluency, serious effect sizes</a:t>
            </a:r>
          </a:p>
          <a:p>
            <a:pPr lvl="1"/>
            <a:r>
              <a:rPr lang="en-US" dirty="0"/>
              <a:t>Raises accuracy inconsistently and with smaller effect sizes (</a:t>
            </a:r>
            <a:r>
              <a:rPr lang="en-US" dirty="0" err="1"/>
              <a:t>Pang&amp;Skehan</a:t>
            </a:r>
            <a:r>
              <a:rPr lang="en-US" dirty="0"/>
              <a:t> 14)</a:t>
            </a:r>
          </a:p>
          <a:p>
            <a:r>
              <a:rPr lang="en-US" dirty="0">
                <a:solidFill>
                  <a:srgbClr val="FFC000"/>
                </a:solidFill>
              </a:rPr>
              <a:t>On-line planning, i.e. little time pressure when the task is being done</a:t>
            </a:r>
          </a:p>
          <a:p>
            <a:pPr lvl="1"/>
            <a:r>
              <a:rPr lang="en-US" dirty="0"/>
              <a:t>Raises accuracy, reduces fluency, sometimes raises complexity (Wang, 2014)</a:t>
            </a:r>
          </a:p>
          <a:p>
            <a:r>
              <a:rPr lang="en-US" dirty="0">
                <a:solidFill>
                  <a:srgbClr val="FFC000"/>
                </a:solidFill>
              </a:rPr>
              <a:t>Working memory </a:t>
            </a:r>
            <a:r>
              <a:rPr lang="en-US" dirty="0"/>
              <a:t>shows no relationship with pre-task planning (Wen) but does correlate with performance in on-line planning (</a:t>
            </a:r>
            <a:r>
              <a:rPr lang="en-US" dirty="0" err="1"/>
              <a:t>Ahmadian</a:t>
            </a:r>
            <a:r>
              <a:rPr lang="en-US" dirty="0"/>
              <a:t>)</a:t>
            </a:r>
          </a:p>
        </p:txBody>
      </p:sp>
      <p:sp>
        <p:nvSpPr>
          <p:cNvPr id="4" name="TextBox 3">
            <a:extLst>
              <a:ext uri="{FF2B5EF4-FFF2-40B4-BE49-F238E27FC236}">
                <a16:creationId xmlns:a16="http://schemas.microsoft.com/office/drawing/2014/main" id="{CB0797AB-5C8B-4E4B-9E66-F0CA054C7444}"/>
              </a:ext>
            </a:extLst>
          </p:cNvPr>
          <p:cNvSpPr txBox="1"/>
          <p:nvPr/>
        </p:nvSpPr>
        <p:spPr>
          <a:xfrm>
            <a:off x="4400550" y="5644634"/>
            <a:ext cx="3929063" cy="461665"/>
          </a:xfrm>
          <a:prstGeom prst="rect">
            <a:avLst/>
          </a:prstGeom>
          <a:noFill/>
        </p:spPr>
        <p:txBody>
          <a:bodyPr wrap="square" rtlCol="0">
            <a:spAutoFit/>
          </a:bodyPr>
          <a:lstStyle/>
          <a:p>
            <a:r>
              <a:rPr lang="en-US" sz="2400" dirty="0">
                <a:solidFill>
                  <a:srgbClr val="FFFF00"/>
                </a:solidFill>
              </a:rPr>
              <a:t>Note: References at end</a:t>
            </a:r>
          </a:p>
        </p:txBody>
      </p:sp>
    </p:spTree>
    <p:extLst>
      <p:ext uri="{BB962C8B-B14F-4D97-AF65-F5344CB8AC3E}">
        <p14:creationId xmlns:p14="http://schemas.microsoft.com/office/powerpoint/2010/main" val="25539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B97B-CE77-1345-AAB3-A965BC4B4E72}"/>
              </a:ext>
            </a:extLst>
          </p:cNvPr>
          <p:cNvSpPr>
            <a:spLocks noGrp="1"/>
          </p:cNvSpPr>
          <p:nvPr>
            <p:ph type="title"/>
          </p:nvPr>
        </p:nvSpPr>
        <p:spPr>
          <a:xfrm>
            <a:off x="1141413" y="0"/>
            <a:ext cx="9905998" cy="1203767"/>
          </a:xfrm>
        </p:spPr>
        <p:txBody>
          <a:bodyPr/>
          <a:lstStyle/>
          <a:p>
            <a:r>
              <a:rPr lang="en-US" dirty="0"/>
              <a:t>Planning: Part Two</a:t>
            </a:r>
          </a:p>
        </p:txBody>
      </p:sp>
      <p:sp>
        <p:nvSpPr>
          <p:cNvPr id="3" name="Content Placeholder 2">
            <a:extLst>
              <a:ext uri="{FF2B5EF4-FFF2-40B4-BE49-F238E27FC236}">
                <a16:creationId xmlns:a16="http://schemas.microsoft.com/office/drawing/2014/main" id="{ABBD6724-E5A7-1E44-B76D-E3A09550907B}"/>
              </a:ext>
            </a:extLst>
          </p:cNvPr>
          <p:cNvSpPr>
            <a:spLocks noGrp="1"/>
          </p:cNvSpPr>
          <p:nvPr>
            <p:ph idx="1"/>
          </p:nvPr>
        </p:nvSpPr>
        <p:spPr>
          <a:xfrm>
            <a:off x="858644" y="1107370"/>
            <a:ext cx="10188767" cy="5293430"/>
          </a:xfrm>
        </p:spPr>
        <p:txBody>
          <a:bodyPr>
            <a:normAutofit/>
          </a:bodyPr>
          <a:lstStyle/>
          <a:p>
            <a:r>
              <a:rPr lang="en-US" dirty="0">
                <a:solidFill>
                  <a:srgbClr val="FFC000"/>
                </a:solidFill>
              </a:rPr>
              <a:t>Pang &amp; Skehan 14</a:t>
            </a:r>
            <a:r>
              <a:rPr lang="en-US" dirty="0"/>
              <a:t>: Qualitative (introspection) and quantitative (performance) study with narrative retellings after planning. Usual planning x CALF results</a:t>
            </a:r>
          </a:p>
          <a:p>
            <a:pPr lvl="1"/>
            <a:r>
              <a:rPr lang="en-US" dirty="0"/>
              <a:t>Qualitative research showed that higher performance was associated with participants who said they focused in ideas and were realistic. Lower performance from participants who focused on detail, language, and who were over-ambitious. Forgot planning they’d done!</a:t>
            </a:r>
          </a:p>
          <a:p>
            <a:r>
              <a:rPr lang="en-US" dirty="0">
                <a:solidFill>
                  <a:srgbClr val="FFC000"/>
                </a:solidFill>
              </a:rPr>
              <a:t>Wang 14</a:t>
            </a:r>
            <a:r>
              <a:rPr lang="en-US" dirty="0"/>
              <a:t>: Complex study, with many conditions. One of the conditions was </a:t>
            </a:r>
            <a:r>
              <a:rPr lang="en-US" u="sng" dirty="0"/>
              <a:t>a combination of pre-task and on-line planning</a:t>
            </a:r>
            <a:r>
              <a:rPr lang="en-US" dirty="0"/>
              <a:t>. In this:</a:t>
            </a:r>
          </a:p>
          <a:p>
            <a:pPr lvl="1"/>
            <a:r>
              <a:rPr lang="en-US" dirty="0"/>
              <a:t>CAF all improved: Note – this is unusual – the three areas often compete with one another</a:t>
            </a:r>
          </a:p>
          <a:p>
            <a:pPr lvl="1"/>
            <a:r>
              <a:rPr lang="en-US" dirty="0"/>
              <a:t>It looks like having something to say (pre-task planning, </a:t>
            </a:r>
            <a:r>
              <a:rPr lang="en-US" dirty="0" err="1"/>
              <a:t>Conceptualisation</a:t>
            </a:r>
            <a:r>
              <a:rPr lang="en-US" dirty="0"/>
              <a:t>) and then helpful conditions for saying it (on-line planning, Formulation) is a good balance. One without the other might create problems. (And planning isn’t the only way of having something to say)</a:t>
            </a:r>
          </a:p>
        </p:txBody>
      </p:sp>
    </p:spTree>
    <p:extLst>
      <p:ext uri="{BB962C8B-B14F-4D97-AF65-F5344CB8AC3E}">
        <p14:creationId xmlns:p14="http://schemas.microsoft.com/office/powerpoint/2010/main" val="99019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AE1D-E27C-AB41-9CC8-C6B22FD9B11D}"/>
              </a:ext>
            </a:extLst>
          </p:cNvPr>
          <p:cNvSpPr>
            <a:spLocks noGrp="1"/>
          </p:cNvSpPr>
          <p:nvPr>
            <p:ph type="title"/>
          </p:nvPr>
        </p:nvSpPr>
        <p:spPr>
          <a:xfrm>
            <a:off x="1291884" y="0"/>
            <a:ext cx="9905998" cy="1478570"/>
          </a:xfrm>
        </p:spPr>
        <p:txBody>
          <a:bodyPr/>
          <a:lstStyle/>
          <a:p>
            <a:r>
              <a:rPr lang="en-US" dirty="0"/>
              <a:t>Task repetition </a:t>
            </a:r>
            <a:r>
              <a:rPr lang="en-US" sz="2800" dirty="0">
                <a:solidFill>
                  <a:srgbClr val="FFC000"/>
                </a:solidFill>
              </a:rPr>
              <a:t>(Also free and easy)</a:t>
            </a:r>
          </a:p>
        </p:txBody>
      </p:sp>
      <p:sp>
        <p:nvSpPr>
          <p:cNvPr id="3" name="Content Placeholder 2">
            <a:extLst>
              <a:ext uri="{FF2B5EF4-FFF2-40B4-BE49-F238E27FC236}">
                <a16:creationId xmlns:a16="http://schemas.microsoft.com/office/drawing/2014/main" id="{73F53A19-21AA-494E-B4D9-B5AC0713061B}"/>
              </a:ext>
            </a:extLst>
          </p:cNvPr>
          <p:cNvSpPr>
            <a:spLocks noGrp="1"/>
          </p:cNvSpPr>
          <p:nvPr>
            <p:ph idx="1"/>
          </p:nvPr>
        </p:nvSpPr>
        <p:spPr>
          <a:xfrm>
            <a:off x="1141412" y="1261641"/>
            <a:ext cx="9905999" cy="4529560"/>
          </a:xfrm>
        </p:spPr>
        <p:txBody>
          <a:bodyPr>
            <a:normAutofit fontScale="92500" lnSpcReduction="10000"/>
          </a:bodyPr>
          <a:lstStyle/>
          <a:p>
            <a:r>
              <a:rPr lang="en-US" dirty="0"/>
              <a:t>Earlier research, e.g. </a:t>
            </a:r>
            <a:r>
              <a:rPr lang="en-US" dirty="0" err="1"/>
              <a:t>Bygate</a:t>
            </a:r>
            <a:r>
              <a:rPr lang="en-US" dirty="0"/>
              <a:t>, suggested improved performance, even after an interval of several weeks. Note, though, this wasn’t a CALF study.</a:t>
            </a:r>
          </a:p>
          <a:p>
            <a:r>
              <a:rPr lang="en-US" dirty="0">
                <a:solidFill>
                  <a:srgbClr val="FFFF00"/>
                </a:solidFill>
              </a:rPr>
              <a:t>Wang (Jan), </a:t>
            </a:r>
            <a:r>
              <a:rPr lang="en-US" dirty="0"/>
              <a:t>with immediate but unanticipated, repetition, and using CALF measures, showed huge effect sizes for CAF, but not L</a:t>
            </a:r>
          </a:p>
          <a:p>
            <a:r>
              <a:rPr lang="en-US" dirty="0" err="1"/>
              <a:t>Kormos</a:t>
            </a:r>
            <a:r>
              <a:rPr lang="en-US" dirty="0"/>
              <a:t>, Lambert, </a:t>
            </a:r>
            <a:r>
              <a:rPr lang="en-US" dirty="0" err="1"/>
              <a:t>Minn</a:t>
            </a:r>
            <a:r>
              <a:rPr lang="en-US" dirty="0"/>
              <a:t> used 6 repetitions, suggesting fluency gets better and better (1-6), ideas (and complexity) increase Reps 1 to 3, accuracy, Reps 4-6</a:t>
            </a:r>
          </a:p>
          <a:p>
            <a:r>
              <a:rPr lang="en-US" dirty="0"/>
              <a:t>Suggestions also that modelling the task, between original and repeated performance, has a good effect</a:t>
            </a:r>
          </a:p>
          <a:p>
            <a:r>
              <a:rPr lang="en-US" dirty="0">
                <a:solidFill>
                  <a:srgbClr val="FFC000"/>
                </a:solidFill>
              </a:rPr>
              <a:t>Great area for more research: e.g. length of time interval, no of reps, what happens in between, proficiency level</a:t>
            </a:r>
          </a:p>
        </p:txBody>
      </p:sp>
    </p:spTree>
    <p:extLst>
      <p:ext uri="{BB962C8B-B14F-4D97-AF65-F5344CB8AC3E}">
        <p14:creationId xmlns:p14="http://schemas.microsoft.com/office/powerpoint/2010/main" val="219691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61B5-1D62-FA49-AAAA-FC40391F4709}"/>
              </a:ext>
            </a:extLst>
          </p:cNvPr>
          <p:cNvSpPr>
            <a:spLocks noGrp="1"/>
          </p:cNvSpPr>
          <p:nvPr>
            <p:ph type="title"/>
          </p:nvPr>
        </p:nvSpPr>
        <p:spPr>
          <a:xfrm>
            <a:off x="1141412" y="-122262"/>
            <a:ext cx="9905998" cy="1478570"/>
          </a:xfrm>
        </p:spPr>
        <p:txBody>
          <a:bodyPr/>
          <a:lstStyle/>
          <a:p>
            <a:r>
              <a:rPr lang="en-US" dirty="0"/>
              <a:t>Post-task (Selective attention) effects</a:t>
            </a:r>
          </a:p>
        </p:txBody>
      </p:sp>
      <p:sp>
        <p:nvSpPr>
          <p:cNvPr id="3" name="Content Placeholder 2">
            <a:extLst>
              <a:ext uri="{FF2B5EF4-FFF2-40B4-BE49-F238E27FC236}">
                <a16:creationId xmlns:a16="http://schemas.microsoft.com/office/drawing/2014/main" id="{3AD4C50C-B8A1-8143-838E-84372AA74976}"/>
              </a:ext>
            </a:extLst>
          </p:cNvPr>
          <p:cNvSpPr>
            <a:spLocks noGrp="1"/>
          </p:cNvSpPr>
          <p:nvPr>
            <p:ph idx="1"/>
          </p:nvPr>
        </p:nvSpPr>
        <p:spPr>
          <a:xfrm>
            <a:off x="1141412" y="1157468"/>
            <a:ext cx="9905999" cy="4633733"/>
          </a:xfrm>
        </p:spPr>
        <p:txBody>
          <a:bodyPr>
            <a:normAutofit fontScale="92500" lnSpcReduction="20000"/>
          </a:bodyPr>
          <a:lstStyle/>
          <a:p>
            <a:r>
              <a:rPr lang="en-US" dirty="0"/>
              <a:t>Give people a post-task task, with the intention to change their approach to doing an actual, earlier task and </a:t>
            </a:r>
            <a:r>
              <a:rPr lang="en-US" dirty="0" err="1"/>
              <a:t>prioritise</a:t>
            </a:r>
            <a:r>
              <a:rPr lang="en-US" dirty="0"/>
              <a:t> meaning and fluency less. (S+F 97; F+S 13)</a:t>
            </a:r>
          </a:p>
          <a:p>
            <a:r>
              <a:rPr lang="en-US" dirty="0"/>
              <a:t>Foreknowledge, anticipation of the post task, it is hypothesized, would </a:t>
            </a:r>
            <a:r>
              <a:rPr lang="en-US" dirty="0" err="1"/>
              <a:t>sensitise</a:t>
            </a:r>
            <a:r>
              <a:rPr lang="en-US" dirty="0"/>
              <a:t> speakers to language (accuracy especially) encouraging more attention to it.</a:t>
            </a:r>
          </a:p>
          <a:p>
            <a:r>
              <a:rPr lang="en-US" dirty="0"/>
              <a:t>Two possibilities have been explored: a public performance; transcription</a:t>
            </a:r>
          </a:p>
          <a:p>
            <a:pPr lvl="1"/>
            <a:r>
              <a:rPr lang="en-US" dirty="0"/>
              <a:t>S&amp;F: Transcription was better, larger accuracy effect, both </a:t>
            </a:r>
            <a:r>
              <a:rPr lang="en-US" dirty="0" err="1"/>
              <a:t>monologic</a:t>
            </a:r>
            <a:r>
              <a:rPr lang="en-US" dirty="0"/>
              <a:t> and dialogic tasks. Also complexity with the dialogic task</a:t>
            </a:r>
          </a:p>
          <a:p>
            <a:r>
              <a:rPr lang="en-US" dirty="0">
                <a:solidFill>
                  <a:srgbClr val="FFFF00"/>
                </a:solidFill>
              </a:rPr>
              <a:t>Christina Li</a:t>
            </a:r>
            <a:r>
              <a:rPr lang="en-US" dirty="0"/>
              <a:t>: Repeated this general idea, but also contrasted post-task vs no post task, and post task alone with post task followed by analysis</a:t>
            </a:r>
          </a:p>
          <a:p>
            <a:pPr lvl="1"/>
            <a:r>
              <a:rPr lang="en-US" dirty="0"/>
              <a:t>Confirmed the earlier research even more strongly for post task vs no post task</a:t>
            </a:r>
          </a:p>
          <a:p>
            <a:pPr lvl="1"/>
            <a:r>
              <a:rPr lang="en-US" dirty="0"/>
              <a:t>Post task plus analysis raised complexity, </a:t>
            </a:r>
            <a:r>
              <a:rPr lang="en-US" dirty="0" err="1"/>
              <a:t>PoTa</a:t>
            </a:r>
            <a:r>
              <a:rPr lang="en-US" dirty="0"/>
              <a:t> without analysis raised accuracy</a:t>
            </a:r>
          </a:p>
          <a:p>
            <a:r>
              <a:rPr lang="en-US" dirty="0">
                <a:solidFill>
                  <a:srgbClr val="FFFF00"/>
                </a:solidFill>
              </a:rPr>
              <a:t>Also a very useful free pedagogic technique this!</a:t>
            </a:r>
          </a:p>
        </p:txBody>
      </p:sp>
    </p:spTree>
    <p:extLst>
      <p:ext uri="{BB962C8B-B14F-4D97-AF65-F5344CB8AC3E}">
        <p14:creationId xmlns:p14="http://schemas.microsoft.com/office/powerpoint/2010/main" val="1534762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25367</TotalTime>
  <Words>5502</Words>
  <Application>Microsoft Macintosh PowerPoint</Application>
  <PresentationFormat>Widescreen</PresentationFormat>
  <Paragraphs>616</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Microsoft YaHei</vt:lpstr>
      <vt:lpstr>Arial</vt:lpstr>
      <vt:lpstr>Calibri</vt:lpstr>
      <vt:lpstr>Tahoma</vt:lpstr>
      <vt:lpstr>Trebuchet MS</vt:lpstr>
      <vt:lpstr>Tw Cen MT</vt:lpstr>
      <vt:lpstr>Circuit</vt:lpstr>
      <vt:lpstr>Research into second language speech performance with a hong Kong twist</vt:lpstr>
      <vt:lpstr>An outline of the Presentation</vt:lpstr>
      <vt:lpstr>Tasks, Acquisition, Pedagogy, Performance</vt:lpstr>
      <vt:lpstr>Three preliminaries for second language speaking research</vt:lpstr>
      <vt:lpstr>Part One:</vt:lpstr>
      <vt:lpstr>Planning: Part One : Generalisations (Note, a free and easy pedagogic technique)</vt:lpstr>
      <vt:lpstr>Planning: Part Two</vt:lpstr>
      <vt:lpstr>Task repetition (Also free and easy)</vt:lpstr>
      <vt:lpstr>Post-task (Selective attention) effects</vt:lpstr>
      <vt:lpstr>Tasks and task qualities 1 </vt:lpstr>
      <vt:lpstr>Tasks 2: Cognition Hypothesis derived</vt:lpstr>
      <vt:lpstr>Part One: Taking Stock</vt:lpstr>
      <vt:lpstr>Part two: Measurement, consistency, Style</vt:lpstr>
      <vt:lpstr>The database: The task literature, Plus, particularly!:</vt:lpstr>
      <vt:lpstr>Revisiting measurement: A more nuanced picture </vt:lpstr>
      <vt:lpstr>A quiz: Subordination, Words per Clause? Does each variable raise both, or just one?</vt:lpstr>
      <vt:lpstr>Answers: Subordination, Words per Clause? Note: mainly tasks, not conditions</vt:lpstr>
      <vt:lpstr>Both subordination and words raised</vt:lpstr>
      <vt:lpstr>Subordination (only) raisers</vt:lpstr>
      <vt:lpstr>Words per clause raisers: Input dominance, focus on detail, disruption</vt:lpstr>
      <vt:lpstr>Focussing on the individual</vt:lpstr>
      <vt:lpstr>(A) NS/NNS Comparison: (B) For each, is there consistency?</vt:lpstr>
      <vt:lpstr>Skehan &amp; Shum: Same dataset: Median Intercorrelations across the four tasks</vt:lpstr>
      <vt:lpstr>Pang &amp; Skehan (2021): General Style</vt:lpstr>
      <vt:lpstr>Dendogram for narrative</vt:lpstr>
      <vt:lpstr>Cluster Means (4 Clusters): Narrative</vt:lpstr>
      <vt:lpstr>Verbal cluster descriptions: Narrative</vt:lpstr>
      <vt:lpstr>Cluster membership cross-tabulation</vt:lpstr>
      <vt:lpstr>General Interpretation</vt:lpstr>
      <vt:lpstr>Interpretations</vt:lpstr>
      <vt:lpstr>Three brief studies:  (1) Wang, Skehan, Chen (2019)</vt:lpstr>
      <vt:lpstr>(2) Bui (2014)</vt:lpstr>
      <vt:lpstr>(3) Wang &amp; Skehan (2014)</vt:lpstr>
      <vt:lpstr>Finally!! The Levelt Model of (First Language) Speaking </vt:lpstr>
      <vt:lpstr>How do the studies play into levelt?</vt:lpstr>
      <vt:lpstr>Taking Stock: Conceptualisation: Variables</vt:lpstr>
      <vt:lpstr>Conceptualisation: The individual</vt:lpstr>
      <vt:lpstr>Formulation: Variables</vt:lpstr>
      <vt:lpstr>Formulation: The individual</vt:lpstr>
      <vt:lpstr>So, Levelt in the second language case?</vt:lpstr>
      <vt:lpstr>TakeaWay 1: give Conceptualiser support</vt:lpstr>
      <vt:lpstr>Takeaway 2: Creating Conceptualiser Problems</vt:lpstr>
      <vt:lpstr>Takeaway 3: Formulator Support for parallel processing</vt:lpstr>
      <vt:lpstr>Takeaway 4: Formulator: Serial processing problems</vt:lpstr>
      <vt:lpstr>Thank You</vt:lpstr>
      <vt:lpstr>References</vt:lpstr>
      <vt:lpstr>References (cont.)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into second language speech performance with a hong Kong twist</dc:title>
  <dc:creator>Peter Skehan</dc:creator>
  <cp:lastModifiedBy>Peter Skehan</cp:lastModifiedBy>
  <cp:revision>132</cp:revision>
  <cp:lastPrinted>2021-02-19T15:14:33Z</cp:lastPrinted>
  <dcterms:created xsi:type="dcterms:W3CDTF">2021-02-05T15:41:23Z</dcterms:created>
  <dcterms:modified xsi:type="dcterms:W3CDTF">2021-03-13T12:03:22Z</dcterms:modified>
</cp:coreProperties>
</file>