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59" r:id="rId6"/>
    <p:sldId id="265" r:id="rId7"/>
    <p:sldId id="266" r:id="rId8"/>
    <p:sldId id="267" r:id="rId9"/>
    <p:sldId id="269" r:id="rId10"/>
    <p:sldId id="270" r:id="rId11"/>
    <p:sldId id="261" r:id="rId12"/>
    <p:sldId id="264" r:id="rId13"/>
    <p:sldId id="262" r:id="rId14"/>
    <p:sldId id="263" r:id="rId15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520920C-AB13-49FF-8B2B-C6DA94245294}" type="datetimeFigureOut">
              <a:rPr lang="zh-HK" altLang="en-US" smtClean="0"/>
              <a:t>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CF9ABA6-50A0-4502-82F9-A27B20799283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.blog.xuite.net/d/2/0/8/17366467/blog_795522/txt/14804147/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45" y="-124469"/>
            <a:ext cx="9144000" cy="69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411760" y="-459432"/>
            <a:ext cx="4320480" cy="1702160"/>
          </a:xfrm>
        </p:spPr>
        <p:txBody>
          <a:bodyPr/>
          <a:lstStyle/>
          <a:p>
            <a:r>
              <a:rPr lang="zh-TW" altLang="en-US" sz="4400" dirty="0" smtClean="0">
                <a:solidFill>
                  <a:srgbClr val="FFFF00"/>
                </a:solidFill>
              </a:rPr>
              <a:t>資訊及通訊科技</a:t>
            </a:r>
            <a:endParaRPr lang="zh-HK" altLang="en-US" sz="4400" dirty="0">
              <a:solidFill>
                <a:srgbClr val="FFFF00"/>
              </a:solidFill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220072" y="3573016"/>
            <a:ext cx="3309803" cy="3404837"/>
          </a:xfrm>
        </p:spPr>
        <p:txBody>
          <a:bodyPr>
            <a:normAutofit/>
          </a:bodyPr>
          <a:lstStyle/>
          <a:p>
            <a:pPr algn="r"/>
            <a:r>
              <a:rPr lang="zh-TW" altLang="en-US" sz="2800" dirty="0" smtClean="0">
                <a:solidFill>
                  <a:srgbClr val="FFFF00"/>
                </a:solidFill>
              </a:rPr>
              <a:t>陳曉瑩</a:t>
            </a:r>
            <a:endParaRPr lang="en-US" altLang="zh-TW" sz="2800" dirty="0" smtClean="0">
              <a:solidFill>
                <a:srgbClr val="FFFF00"/>
              </a:solidFill>
            </a:endParaRPr>
          </a:p>
          <a:p>
            <a:pPr algn="r"/>
            <a:r>
              <a:rPr lang="zh-TW" altLang="en-US" sz="2800" dirty="0" smtClean="0">
                <a:solidFill>
                  <a:srgbClr val="FFFF00"/>
                </a:solidFill>
              </a:rPr>
              <a:t>黃麗瑩</a:t>
            </a:r>
            <a:endParaRPr lang="en-US" altLang="zh-TW" sz="2800" dirty="0" smtClean="0">
              <a:solidFill>
                <a:srgbClr val="FFFF00"/>
              </a:solidFill>
            </a:endParaRPr>
          </a:p>
          <a:p>
            <a:pPr algn="r"/>
            <a:r>
              <a:rPr lang="zh-TW" altLang="en-US" sz="2800" dirty="0" smtClean="0">
                <a:solidFill>
                  <a:srgbClr val="FFFF00"/>
                </a:solidFill>
              </a:rPr>
              <a:t>杜欣蒨</a:t>
            </a:r>
            <a:endParaRPr lang="en-US" altLang="zh-TW" sz="2800" dirty="0" smtClean="0">
              <a:solidFill>
                <a:srgbClr val="FFFF00"/>
              </a:solidFill>
            </a:endParaRPr>
          </a:p>
          <a:p>
            <a:pPr algn="r"/>
            <a:r>
              <a:rPr lang="zh-TW" altLang="en-US" sz="2800" dirty="0" smtClean="0">
                <a:solidFill>
                  <a:srgbClr val="FFFF00"/>
                </a:solidFill>
              </a:rPr>
              <a:t>任妙詩</a:t>
            </a:r>
            <a:endParaRPr lang="en-US" altLang="zh-TW" sz="2800" dirty="0" smtClean="0">
              <a:solidFill>
                <a:srgbClr val="FFFF00"/>
              </a:solidFill>
            </a:endParaRPr>
          </a:p>
          <a:p>
            <a:pPr algn="r"/>
            <a:r>
              <a:rPr lang="zh-TW" altLang="en-US" sz="2800" dirty="0" smtClean="0">
                <a:solidFill>
                  <a:srgbClr val="FFFF00"/>
                </a:solidFill>
              </a:rPr>
              <a:t>葉翠雯</a:t>
            </a:r>
            <a:endParaRPr lang="en-US" altLang="zh-TW" sz="2800" dirty="0" smtClean="0">
              <a:solidFill>
                <a:srgbClr val="FFFF00"/>
              </a:solidFill>
            </a:endParaRPr>
          </a:p>
          <a:p>
            <a:pPr algn="r"/>
            <a:r>
              <a:rPr lang="zh-TW" altLang="en-US" sz="2800" dirty="0" smtClean="0">
                <a:solidFill>
                  <a:srgbClr val="FFFF00"/>
                </a:solidFill>
              </a:rPr>
              <a:t>黃雅欣</a:t>
            </a:r>
            <a:endParaRPr lang="zh-HK" alt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6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/>
              <a:t>資訊科技的使用</a:t>
            </a:r>
            <a:endParaRPr lang="zh-HK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412776"/>
            <a:ext cx="7520940" cy="3579849"/>
          </a:xfrm>
        </p:spPr>
        <p:txBody>
          <a:bodyPr/>
          <a:lstStyle/>
          <a:p>
            <a:pPr lvl="1">
              <a:buClrTx/>
              <a:buFont typeface="Wingdings" pitchFamily="2" charset="2"/>
              <a:buChar char="u"/>
            </a:pPr>
            <a:r>
              <a:rPr lang="zh-TW" altLang="zh-HK" sz="2400" b="1" dirty="0"/>
              <a:t>藝術</a:t>
            </a:r>
            <a:r>
              <a:rPr lang="zh-TW" altLang="en-US" sz="2400" b="1" dirty="0"/>
              <a:t>及</a:t>
            </a:r>
            <a:r>
              <a:rPr lang="zh-TW" altLang="zh-HK" sz="2400" b="1" dirty="0"/>
              <a:t>興趣</a:t>
            </a:r>
            <a:r>
              <a:rPr lang="zh-TW" altLang="en-US" sz="2400" b="1" dirty="0"/>
              <a:t>活動</a:t>
            </a:r>
            <a:endParaRPr lang="en-US" altLang="zh-TW" sz="2400" b="1" dirty="0"/>
          </a:p>
          <a:p>
            <a:pPr lvl="2">
              <a:buClrTx/>
              <a:buFont typeface="Wingdings" pitchFamily="2" charset="2"/>
              <a:buChar char="u"/>
            </a:pPr>
            <a:r>
              <a:rPr lang="zh-TW" altLang="zh-HK" sz="2400" dirty="0"/>
              <a:t>打印機 </a:t>
            </a:r>
            <a:r>
              <a:rPr lang="zh-TW" altLang="en-US" sz="2400" dirty="0"/>
              <a:t>、</a:t>
            </a:r>
            <a:r>
              <a:rPr lang="en-US" altLang="zh-TW" sz="2400" dirty="0" err="1"/>
              <a:t>iPad</a:t>
            </a:r>
            <a:r>
              <a:rPr lang="zh-TW" altLang="en-US" sz="2400" dirty="0"/>
              <a:t>、</a:t>
            </a:r>
            <a:r>
              <a:rPr lang="en-US" altLang="zh-TW" sz="2400" dirty="0"/>
              <a:t>iPhone</a:t>
            </a:r>
            <a:r>
              <a:rPr lang="zh-TW" altLang="en-US" sz="2400" dirty="0"/>
              <a:t>、</a:t>
            </a:r>
            <a:r>
              <a:rPr lang="zh-TW" altLang="zh-HK" sz="2400" dirty="0"/>
              <a:t>電子白板</a:t>
            </a:r>
            <a:endParaRPr lang="en-US" altLang="zh-TW" sz="2400" dirty="0"/>
          </a:p>
          <a:p>
            <a:pPr lvl="2">
              <a:buClrTx/>
              <a:buFont typeface="Wingdings" pitchFamily="2" charset="2"/>
              <a:buChar char="u"/>
            </a:pPr>
            <a:r>
              <a:rPr lang="zh-TW" altLang="zh-HK" sz="2400" dirty="0"/>
              <a:t>應用程式</a:t>
            </a:r>
            <a:r>
              <a:rPr lang="en-US" altLang="zh-HK" sz="2400" dirty="0"/>
              <a:t>: iTunes</a:t>
            </a:r>
            <a:r>
              <a:rPr lang="zh-TW" altLang="zh-HK" sz="2400" dirty="0"/>
              <a:t>「</a:t>
            </a:r>
            <a:r>
              <a:rPr lang="en-US" altLang="zh-HK" sz="2400" dirty="0" err="1"/>
              <a:t>SketchBook</a:t>
            </a:r>
            <a:r>
              <a:rPr lang="zh-TW" altLang="zh-HK" sz="2400" dirty="0"/>
              <a:t>」</a:t>
            </a:r>
            <a:endParaRPr lang="en-US" altLang="zh-TW" sz="2400" dirty="0"/>
          </a:p>
          <a:p>
            <a:pPr lvl="2">
              <a:buClrTx/>
              <a:buFont typeface="Wingdings" pitchFamily="2" charset="2"/>
              <a:buChar char="u"/>
            </a:pPr>
            <a:r>
              <a:rPr lang="zh-TW" altLang="zh-HK" sz="2400" dirty="0"/>
              <a:t>應用程式</a:t>
            </a:r>
            <a:r>
              <a:rPr lang="en-US" altLang="zh-HK" sz="2400" dirty="0"/>
              <a:t>: iTunes</a:t>
            </a:r>
            <a:r>
              <a:rPr lang="zh-TW" altLang="zh-HK" sz="2400" dirty="0"/>
              <a:t>「</a:t>
            </a:r>
            <a:r>
              <a:rPr lang="en-US" altLang="zh-HK" sz="2400" dirty="0"/>
              <a:t>Chinese New Year Match</a:t>
            </a:r>
            <a:r>
              <a:rPr lang="zh-TW" altLang="zh-HK" sz="2400" dirty="0"/>
              <a:t>」</a:t>
            </a:r>
            <a:endParaRPr lang="zh-TW" altLang="zh-HK" sz="2400" b="1" dirty="0"/>
          </a:p>
          <a:p>
            <a:endParaRPr lang="zh-HK" altLang="en-US" dirty="0"/>
          </a:p>
        </p:txBody>
      </p:sp>
      <p:cxnSp>
        <p:nvCxnSpPr>
          <p:cNvPr id="4" name="直線單箭頭接點 3"/>
          <p:cNvCxnSpPr/>
          <p:nvPr/>
        </p:nvCxnSpPr>
        <p:spPr>
          <a:xfrm>
            <a:off x="4644008" y="3068960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638" y="4086200"/>
            <a:ext cx="3874739" cy="258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53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20940" cy="548640"/>
          </a:xfrm>
        </p:spPr>
        <p:txBody>
          <a:bodyPr/>
          <a:lstStyle/>
          <a:p>
            <a:r>
              <a:rPr lang="zh-TW" altLang="zh-HK" sz="4000" dirty="0"/>
              <a:t>展望與啓示</a:t>
            </a:r>
            <a:r>
              <a:rPr lang="zh-TW" altLang="zh-HK" b="1" dirty="0"/>
              <a:t/>
            </a:r>
            <a:br>
              <a:rPr lang="zh-TW" altLang="zh-HK" b="1" dirty="0"/>
            </a:b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sz="2400" b="0" u="sng" dirty="0" smtClean="0"/>
              <a:t>資訊科技的好處</a:t>
            </a:r>
            <a:r>
              <a:rPr lang="en-US" altLang="zh-TW" sz="2400" b="0" u="sng" dirty="0" smtClean="0"/>
              <a:t>:</a:t>
            </a:r>
          </a:p>
          <a:p>
            <a:pPr>
              <a:buFont typeface="Wingdings" pitchFamily="2" charset="2"/>
              <a:buChar char="u"/>
            </a:pPr>
            <a:r>
              <a:rPr lang="zh-TW" altLang="zh-HK" sz="2400" b="0" dirty="0" smtClean="0"/>
              <a:t>接觸到</a:t>
            </a:r>
            <a:r>
              <a:rPr lang="zh-TW" altLang="en-US" sz="2400" b="0" dirty="0" smtClean="0"/>
              <a:t>日常難以接觸</a:t>
            </a:r>
            <a:r>
              <a:rPr lang="zh-TW" altLang="zh-HK" sz="2400" b="0" dirty="0" smtClean="0"/>
              <a:t>的教學資源</a:t>
            </a:r>
            <a:r>
              <a:rPr lang="zh-TW" altLang="en-US" sz="2400" b="0" dirty="0" smtClean="0">
                <a:latin typeface="新細明體"/>
              </a:rPr>
              <a:t>→提</a:t>
            </a:r>
            <a:r>
              <a:rPr lang="zh-TW" altLang="zh-HK" sz="2400" b="0" dirty="0" smtClean="0"/>
              <a:t>升</a:t>
            </a:r>
            <a:r>
              <a:rPr lang="zh-TW" altLang="zh-HK" sz="2400" b="0" dirty="0"/>
              <a:t>幼兒的興趣</a:t>
            </a:r>
            <a:endParaRPr lang="zh-HK" altLang="en-US" sz="2400" b="0" dirty="0"/>
          </a:p>
          <a:p>
            <a:pPr>
              <a:buFont typeface="Wingdings" pitchFamily="2" charset="2"/>
              <a:buChar char="u"/>
            </a:pPr>
            <a:r>
              <a:rPr lang="zh-TW" altLang="zh-HK" sz="2400" b="0" dirty="0"/>
              <a:t>能隨時隨地</a:t>
            </a:r>
            <a:r>
              <a:rPr lang="zh-TW" altLang="zh-HK" sz="2400" b="0" dirty="0" smtClean="0"/>
              <a:t>學習</a:t>
            </a:r>
            <a:endParaRPr lang="en-US" altLang="zh-TW" sz="2400" b="0" dirty="0" smtClean="0"/>
          </a:p>
          <a:p>
            <a:pPr>
              <a:buFont typeface="Wingdings" pitchFamily="2" charset="2"/>
              <a:buChar char="u"/>
            </a:pPr>
            <a:r>
              <a:rPr lang="zh-TW" altLang="zh-HK" sz="2400" b="0" dirty="0"/>
              <a:t>更</a:t>
            </a:r>
            <a:r>
              <a:rPr lang="zh-TW" altLang="zh-HK" sz="2400" b="0" dirty="0" smtClean="0"/>
              <a:t>多</a:t>
            </a:r>
            <a:r>
              <a:rPr lang="zh-TW" altLang="en-US" sz="2400" b="0" dirty="0" smtClean="0"/>
              <a:t>可</a:t>
            </a:r>
            <a:r>
              <a:rPr lang="zh-TW" altLang="zh-HK" sz="2400" b="0" dirty="0" smtClean="0"/>
              <a:t>探索</a:t>
            </a:r>
            <a:r>
              <a:rPr lang="zh-TW" altLang="zh-HK" sz="2400" b="0" dirty="0"/>
              <a:t>、</a:t>
            </a:r>
            <a:r>
              <a:rPr lang="zh-TW" altLang="zh-HK" sz="2400" b="0" dirty="0" smtClean="0"/>
              <a:t>發掘資源</a:t>
            </a:r>
            <a:endParaRPr lang="en-US" altLang="zh-TW" sz="2400" b="0" dirty="0" smtClean="0"/>
          </a:p>
          <a:p>
            <a:endParaRPr lang="en-US" altLang="zh-TW" sz="2400" b="0" dirty="0"/>
          </a:p>
          <a:p>
            <a:r>
              <a:rPr lang="zh-TW" altLang="en-US" sz="2400" b="0" u="sng" dirty="0"/>
              <a:t>資訊科技</a:t>
            </a:r>
            <a:r>
              <a:rPr lang="zh-TW" altLang="en-US" sz="2400" b="0" u="sng" dirty="0" smtClean="0"/>
              <a:t>的壞處</a:t>
            </a:r>
            <a:r>
              <a:rPr lang="en-US" altLang="zh-TW" sz="2400" b="0" u="sng" dirty="0" smtClean="0"/>
              <a:t>:</a:t>
            </a:r>
          </a:p>
          <a:p>
            <a:pPr>
              <a:buFont typeface="Wingdings" pitchFamily="2" charset="2"/>
              <a:buChar char="u"/>
            </a:pPr>
            <a:r>
              <a:rPr lang="zh-TW" altLang="zh-HK" sz="2400" b="0" dirty="0"/>
              <a:t>沈溺於虛擬</a:t>
            </a:r>
            <a:r>
              <a:rPr lang="zh-TW" altLang="zh-HK" sz="2400" b="0" dirty="0" smtClean="0"/>
              <a:t>世界</a:t>
            </a:r>
            <a:r>
              <a:rPr lang="zh-TW" altLang="en-US" sz="2400" b="0" dirty="0">
                <a:latin typeface="新細明體"/>
              </a:rPr>
              <a:t>→</a:t>
            </a:r>
            <a:r>
              <a:rPr lang="zh-TW" altLang="zh-HK" sz="2400" b="0" dirty="0" smtClean="0"/>
              <a:t>減少</a:t>
            </a:r>
            <a:r>
              <a:rPr lang="zh-TW" altLang="zh-HK" sz="2400" b="0" dirty="0"/>
              <a:t>接觸現實的</a:t>
            </a:r>
            <a:r>
              <a:rPr lang="zh-TW" altLang="zh-HK" sz="2400" b="0" dirty="0" smtClean="0"/>
              <a:t>社會</a:t>
            </a:r>
            <a:endParaRPr lang="en-US" altLang="zh-TW" sz="2400" b="0" dirty="0" smtClean="0"/>
          </a:p>
          <a:p>
            <a:pPr>
              <a:buFont typeface="Wingdings" pitchFamily="2" charset="2"/>
              <a:buChar char="u"/>
            </a:pPr>
            <a:r>
              <a:rPr lang="zh-TW" altLang="zh-HK" sz="2400" b="0" dirty="0"/>
              <a:t>健康</a:t>
            </a:r>
            <a:r>
              <a:rPr lang="zh-TW" altLang="zh-HK" sz="2400" b="0" dirty="0" smtClean="0"/>
              <a:t>問題</a:t>
            </a:r>
            <a:r>
              <a:rPr lang="zh-TW" altLang="en-US" sz="2400" b="0" dirty="0" smtClean="0">
                <a:latin typeface="新細明體"/>
              </a:rPr>
              <a:t>→視力、</a:t>
            </a:r>
            <a:r>
              <a:rPr lang="zh-TW" altLang="zh-HK" sz="2400" b="0" dirty="0"/>
              <a:t>網絡成癮</a:t>
            </a:r>
            <a:endParaRPr lang="en-US" altLang="zh-TW" sz="2400" b="0" u="sng" dirty="0"/>
          </a:p>
          <a:p>
            <a:endParaRPr lang="en-US" altLang="zh-TW" sz="2000" b="0" dirty="0" smtClean="0"/>
          </a:p>
          <a:p>
            <a:endParaRPr lang="en-US" altLang="zh-HK" sz="2000" b="0" dirty="0"/>
          </a:p>
          <a:p>
            <a:endParaRPr lang="zh-HK" alt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84761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/>
              <a:t>展望與啟示</a:t>
            </a:r>
            <a:endParaRPr lang="zh-HK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484784"/>
            <a:ext cx="7520940" cy="357984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u"/>
            </a:pPr>
            <a:r>
              <a:rPr lang="zh-TW" altLang="en-US" sz="2400" b="0" dirty="0" smtClean="0"/>
              <a:t>幼兒平等使用資訊科技的機會</a:t>
            </a:r>
            <a:endParaRPr lang="en-US" altLang="zh-TW" sz="2400" b="0" dirty="0" smtClean="0"/>
          </a:p>
          <a:p>
            <a:pPr>
              <a:buFont typeface="Wingdings" pitchFamily="2" charset="2"/>
              <a:buChar char="u"/>
            </a:pPr>
            <a:r>
              <a:rPr lang="zh-TW" altLang="en-US" sz="2400" b="0" dirty="0" smtClean="0"/>
              <a:t>如何</a:t>
            </a:r>
            <a:r>
              <a:rPr lang="zh-TW" altLang="zh-HK" sz="2400" b="0" dirty="0" smtClean="0"/>
              <a:t>教</a:t>
            </a:r>
            <a:r>
              <a:rPr lang="zh-TW" altLang="en-US" sz="2400" b="0" dirty="0" smtClean="0"/>
              <a:t>導</a:t>
            </a:r>
            <a:r>
              <a:rPr lang="zh-TW" altLang="zh-HK" sz="2400" b="0" dirty="0" smtClean="0"/>
              <a:t>幼兒</a:t>
            </a:r>
            <a:r>
              <a:rPr lang="zh-TW" altLang="zh-HK" sz="2400" b="0" dirty="0"/>
              <a:t>正確使用</a:t>
            </a:r>
            <a:r>
              <a:rPr lang="zh-TW" altLang="zh-HK" sz="2400" b="0" dirty="0" smtClean="0"/>
              <a:t>資訊科技</a:t>
            </a:r>
            <a:endParaRPr lang="en-US" altLang="zh-TW" sz="2400" b="0" dirty="0"/>
          </a:p>
          <a:p>
            <a:pPr>
              <a:buFont typeface="Wingdings" pitchFamily="2" charset="2"/>
              <a:buChar char="u"/>
            </a:pPr>
            <a:r>
              <a:rPr lang="zh-TW" altLang="en-US" sz="2400" b="0" dirty="0" smtClean="0"/>
              <a:t>學校、政府應作出的支援</a:t>
            </a:r>
            <a:endParaRPr lang="en-US" altLang="zh-TW" sz="2400" b="0" dirty="0" smtClean="0"/>
          </a:p>
          <a:p>
            <a:pPr>
              <a:buFont typeface="Wingdings" pitchFamily="2" charset="2"/>
              <a:buChar char="u"/>
            </a:pPr>
            <a:r>
              <a:rPr lang="zh-TW" altLang="zh-HK" sz="2400" b="0" dirty="0"/>
              <a:t>加強老師在資訊科技方面的認知</a:t>
            </a:r>
            <a:endParaRPr lang="zh-HK" alt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292322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HK" sz="4000" dirty="0"/>
              <a:t>分工表</a:t>
            </a:r>
            <a:endParaRPr lang="zh-HK" altLang="en-US" sz="4000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831780"/>
              </p:ext>
            </p:extLst>
          </p:nvPr>
        </p:nvGraphicFramePr>
        <p:xfrm>
          <a:off x="822325" y="1100138"/>
          <a:ext cx="7494093" cy="513865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49409"/>
                <a:gridCol w="749409"/>
                <a:gridCol w="749409"/>
                <a:gridCol w="726725"/>
                <a:gridCol w="772094"/>
                <a:gridCol w="749409"/>
                <a:gridCol w="822468"/>
                <a:gridCol w="676352"/>
                <a:gridCol w="749409"/>
                <a:gridCol w="749409"/>
              </a:tblGrid>
              <a:tr h="6989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教學原則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教學目的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六大範疇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展望與啔示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幼兒目標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活動編寫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總格式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/>
                        <a:t>簡報</a:t>
                      </a:r>
                      <a:endParaRPr lang="zh-HK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  <a:latin typeface="Calibri"/>
                          <a:ea typeface="新細明體"/>
                          <a:cs typeface="Times New Roman"/>
                        </a:rPr>
                        <a:t>總格式</a:t>
                      </a:r>
                    </a:p>
                  </a:txBody>
                  <a:tcPr marL="68580" marR="68580" marT="0" marB="0"/>
                </a:tc>
              </a:tr>
              <a:tr h="6601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杜欣蒨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✓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藝術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✓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HK" alt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HK" sz="2000" kern="100" dirty="0" smtClean="0">
                          <a:effectLst/>
                        </a:rPr>
                        <a:t>✓</a:t>
                      </a:r>
                      <a:endParaRPr lang="zh-TW" altLang="zh-HK" sz="2000" kern="100" dirty="0" smtClean="0">
                        <a:effectLst/>
                        <a:latin typeface="Calibri"/>
                        <a:ea typeface="+mn-ea"/>
                        <a:cs typeface="Times New Roman"/>
                      </a:endParaRPr>
                    </a:p>
                    <a:p>
                      <a:endParaRPr lang="zh-HK" altLang="en-US" sz="2000" dirty="0"/>
                    </a:p>
                  </a:txBody>
                  <a:tcPr/>
                </a:tc>
              </a:tr>
              <a:tr h="46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任妙詩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✓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✓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音、體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HK" sz="1800" kern="100" dirty="0" smtClean="0">
                          <a:effectLst/>
                        </a:rPr>
                        <a:t>✓</a:t>
                      </a:r>
                    </a:p>
                    <a:p>
                      <a:endParaRPr lang="zh-HK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HK" altLang="en-US" sz="2000" dirty="0"/>
                    </a:p>
                  </a:txBody>
                  <a:tcPr/>
                </a:tc>
              </a:tr>
              <a:tr h="6989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 dirty="0" smtClean="0">
                          <a:effectLst/>
                        </a:rPr>
                        <a:t>葉翠</a:t>
                      </a:r>
                      <a:r>
                        <a:rPr lang="zh-TW" altLang="en-US" sz="1800" kern="100" dirty="0" smtClean="0">
                          <a:effectLst/>
                        </a:rPr>
                        <a:t>雯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✓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識數、電腦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HK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HK" altLang="en-US" sz="2000" dirty="0"/>
                    </a:p>
                  </a:txBody>
                  <a:tcPr/>
                </a:tc>
              </a:tr>
              <a:tr h="6989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黃雅欣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模擬、興趣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zh-HK" altLang="en-US" sz="1600" dirty="0" smtClean="0"/>
                        <a:t>✓</a:t>
                      </a:r>
                    </a:p>
                    <a:p>
                      <a:endParaRPr lang="zh-HK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HK" sz="2000" kern="100" dirty="0" smtClean="0">
                          <a:effectLst/>
                        </a:rPr>
                        <a:t>✓</a:t>
                      </a:r>
                      <a:endParaRPr lang="zh-TW" altLang="zh-HK" sz="2000" kern="100" dirty="0" smtClean="0">
                        <a:effectLst/>
                        <a:latin typeface="Calibri"/>
                        <a:ea typeface="+mn-ea"/>
                        <a:cs typeface="Times New Roman"/>
                      </a:endParaRPr>
                    </a:p>
                    <a:p>
                      <a:endParaRPr lang="zh-HK" altLang="en-US" sz="2000" dirty="0"/>
                    </a:p>
                  </a:txBody>
                  <a:tcPr/>
                </a:tc>
              </a:tr>
              <a:tr h="6601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陳曉瑩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✓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✓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主題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HK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HK" altLang="en-US" sz="2000" dirty="0"/>
                    </a:p>
                  </a:txBody>
                  <a:tcPr/>
                </a:tc>
              </a:tr>
              <a:tr h="6601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黃麗瑩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✓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語文</a:t>
                      </a:r>
                      <a:endParaRPr lang="zh-TW" sz="180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✓</a:t>
                      </a:r>
                      <a:endParaRPr lang="zh-TW" sz="18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HK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HK" sz="2000" kern="100" dirty="0" smtClean="0">
                          <a:effectLst/>
                        </a:rPr>
                        <a:t>✓</a:t>
                      </a:r>
                      <a:endParaRPr lang="zh-TW" altLang="zh-HK" sz="2000" kern="100" dirty="0" smtClean="0">
                        <a:effectLst/>
                        <a:latin typeface="Calibri"/>
                        <a:ea typeface="+mn-ea"/>
                        <a:cs typeface="Times New Roman"/>
                      </a:endParaRPr>
                    </a:p>
                    <a:p>
                      <a:endParaRPr lang="zh-HK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886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/>
              <a:t>參考書目</a:t>
            </a:r>
            <a:endParaRPr lang="zh-HK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484784"/>
            <a:ext cx="7520940" cy="3579849"/>
          </a:xfrm>
        </p:spPr>
        <p:txBody>
          <a:bodyPr>
            <a:normAutofit fontScale="92500" lnSpcReduction="10000"/>
          </a:bodyPr>
          <a:lstStyle/>
          <a:p>
            <a:r>
              <a:rPr lang="zh-TW" altLang="zh-HK" sz="2400" b="0" dirty="0"/>
              <a:t>張新仁</a:t>
            </a:r>
            <a:r>
              <a:rPr lang="en-US" altLang="zh-HK" sz="2400" b="0" dirty="0"/>
              <a:t>(2003)</a:t>
            </a:r>
            <a:r>
              <a:rPr lang="zh-TW" altLang="zh-HK" sz="2400" b="0" dirty="0"/>
              <a:t>：《學習與教學新趨勢》，台北，心理出版社股份有限公司。</a:t>
            </a:r>
          </a:p>
          <a:p>
            <a:r>
              <a:rPr lang="en-US" altLang="zh-HK" sz="2400" b="0" dirty="0"/>
              <a:t> </a:t>
            </a:r>
            <a:endParaRPr lang="zh-TW" altLang="zh-HK" sz="2400" b="0" dirty="0"/>
          </a:p>
          <a:p>
            <a:r>
              <a:rPr lang="zh-TW" altLang="zh-HK" sz="2400" b="0" dirty="0"/>
              <a:t>樂國安</a:t>
            </a:r>
            <a:r>
              <a:rPr lang="en-US" altLang="zh-HK" sz="2400" b="0" dirty="0"/>
              <a:t>(1999)</a:t>
            </a:r>
            <a:r>
              <a:rPr lang="zh-TW" altLang="zh-HK" sz="2400" b="0" dirty="0"/>
              <a:t>：《從行為研究到社會改造─斯金納的新行為主義》，中國，湖北教育出版社。</a:t>
            </a:r>
          </a:p>
          <a:p>
            <a:r>
              <a:rPr lang="en-US" altLang="zh-HK" sz="2400" b="0" dirty="0"/>
              <a:t> </a:t>
            </a:r>
            <a:endParaRPr lang="zh-TW" altLang="zh-HK" sz="2400" b="0" dirty="0"/>
          </a:p>
          <a:p>
            <a:r>
              <a:rPr lang="zh-TW" altLang="zh-HK" sz="2400" b="0" dirty="0"/>
              <a:t>作者</a:t>
            </a:r>
            <a:r>
              <a:rPr lang="en-US" altLang="zh-HK" sz="2400" b="0" dirty="0"/>
              <a:t>James E. Johnson</a:t>
            </a:r>
            <a:r>
              <a:rPr lang="zh-TW" altLang="zh-HK" sz="2400" b="0" dirty="0"/>
              <a:t>、</a:t>
            </a:r>
            <a:r>
              <a:rPr lang="en-US" altLang="zh-HK" sz="2400" b="0" dirty="0"/>
              <a:t>James F. Christie and Francis Wardle ; </a:t>
            </a:r>
            <a:r>
              <a:rPr lang="zh-TW" altLang="zh-HK" sz="2400" b="0" dirty="0"/>
              <a:t>譯者吳鷰儀、張佩玉、蔡其蓁、林聖曦、陳雅惠、林玉霞和梁珀華</a:t>
            </a:r>
            <a:r>
              <a:rPr lang="en-US" altLang="zh-HK" sz="2400" b="0" dirty="0"/>
              <a:t>(2008)</a:t>
            </a:r>
            <a:r>
              <a:rPr lang="zh-TW" altLang="zh-HK" sz="2400" b="0" dirty="0"/>
              <a:t>：《幼兒遊戲</a:t>
            </a:r>
            <a:r>
              <a:rPr lang="en-US" altLang="zh-HK" sz="2400" b="0" dirty="0"/>
              <a:t>-</a:t>
            </a:r>
            <a:r>
              <a:rPr lang="zh-TW" altLang="zh-HK" sz="2400" b="0" dirty="0"/>
              <a:t>以</a:t>
            </a:r>
            <a:r>
              <a:rPr lang="en-US" altLang="zh-HK" sz="2400" b="0" dirty="0"/>
              <a:t>0-8</a:t>
            </a:r>
            <a:r>
              <a:rPr lang="zh-TW" altLang="zh-HK" sz="2400" b="0" dirty="0"/>
              <a:t>歲幼兒園實務為導向》，台北，華騰文化股份有限公司。</a:t>
            </a:r>
          </a:p>
          <a:p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234995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15616" y="0"/>
            <a:ext cx="7024744" cy="1143000"/>
          </a:xfrm>
        </p:spPr>
        <p:txBody>
          <a:bodyPr>
            <a:normAutofit/>
          </a:bodyPr>
          <a:lstStyle/>
          <a:p>
            <a:r>
              <a:rPr lang="zh-TW" altLang="en-US" sz="4800" dirty="0" smtClean="0"/>
              <a:t>背景資料</a:t>
            </a:r>
            <a:endParaRPr lang="zh-HK" altLang="en-US" sz="48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55576" y="1340768"/>
            <a:ext cx="7520940" cy="3579849"/>
          </a:xfrm>
        </p:spPr>
        <p:txBody>
          <a:bodyPr/>
          <a:lstStyle/>
          <a:p>
            <a:pPr marL="457200" indent="-457200">
              <a:buFont typeface="Wingdings" pitchFamily="2" charset="2"/>
              <a:buChar char="u"/>
            </a:pPr>
            <a:r>
              <a:rPr lang="zh-TW" altLang="zh-HK" sz="2800" dirty="0"/>
              <a:t>日期</a:t>
            </a:r>
            <a:r>
              <a:rPr lang="en-US" altLang="zh-HK" sz="2800" dirty="0"/>
              <a:t>: 6/2/2013 (</a:t>
            </a:r>
            <a:r>
              <a:rPr lang="zh-TW" altLang="zh-HK" sz="2800" dirty="0"/>
              <a:t>星期三</a:t>
            </a:r>
            <a:r>
              <a:rPr lang="en-US" altLang="zh-HK" sz="2800" dirty="0"/>
              <a:t>) </a:t>
            </a:r>
            <a:endParaRPr lang="en-US" altLang="zh-HK" sz="2800" dirty="0" smtClean="0"/>
          </a:p>
          <a:p>
            <a:pPr marL="457200" indent="-457200">
              <a:buFont typeface="Wingdings" pitchFamily="2" charset="2"/>
              <a:buChar char="u"/>
            </a:pPr>
            <a:r>
              <a:rPr lang="zh-TW" altLang="en-US" sz="2800" dirty="0" smtClean="0"/>
              <a:t>第三天</a:t>
            </a:r>
            <a:endParaRPr lang="zh-TW" altLang="zh-HK" sz="2800" dirty="0"/>
          </a:p>
          <a:p>
            <a:pPr marL="457200" indent="-457200">
              <a:buFont typeface="Wingdings" pitchFamily="2" charset="2"/>
              <a:buChar char="u"/>
            </a:pPr>
            <a:r>
              <a:rPr lang="zh-TW" altLang="zh-HK" sz="2800" dirty="0"/>
              <a:t>主題</a:t>
            </a:r>
            <a:r>
              <a:rPr lang="en-US" altLang="zh-HK" sz="2800" dirty="0"/>
              <a:t>: </a:t>
            </a:r>
            <a:r>
              <a:rPr lang="zh-TW" altLang="zh-HK" sz="2800" dirty="0" smtClean="0"/>
              <a:t>新年</a:t>
            </a:r>
            <a:endParaRPr lang="en-US" altLang="zh-TW" sz="2800" dirty="0"/>
          </a:p>
          <a:p>
            <a:pPr marL="457200" indent="-457200">
              <a:buFont typeface="Wingdings" pitchFamily="2" charset="2"/>
              <a:buChar char="u"/>
            </a:pPr>
            <a:r>
              <a:rPr lang="zh-TW" altLang="zh-HK" sz="2800" dirty="0" smtClean="0"/>
              <a:t>副題</a:t>
            </a:r>
            <a:r>
              <a:rPr lang="en-US" altLang="zh-HK" sz="2800" dirty="0"/>
              <a:t>: </a:t>
            </a:r>
            <a:r>
              <a:rPr lang="zh-TW" altLang="zh-HK" sz="2800" dirty="0"/>
              <a:t>新年的習俗</a:t>
            </a:r>
          </a:p>
          <a:p>
            <a:pPr marL="457200" indent="-457200">
              <a:buFont typeface="Wingdings" pitchFamily="2" charset="2"/>
              <a:buChar char="u"/>
            </a:pPr>
            <a:r>
              <a:rPr lang="zh-TW" altLang="zh-HK" sz="2800" dirty="0"/>
              <a:t>班別</a:t>
            </a:r>
            <a:r>
              <a:rPr lang="en-US" altLang="zh-HK" sz="2800" dirty="0"/>
              <a:t>: </a:t>
            </a:r>
            <a:r>
              <a:rPr lang="zh-TW" altLang="zh-HK" sz="2800" dirty="0"/>
              <a:t>低</a:t>
            </a:r>
            <a:r>
              <a:rPr lang="zh-TW" altLang="zh-HK" sz="2800" dirty="0" smtClean="0"/>
              <a:t>班</a:t>
            </a:r>
            <a:endParaRPr lang="en-US" altLang="zh-TW" sz="2800" dirty="0"/>
          </a:p>
          <a:p>
            <a:pPr marL="457200" indent="-457200">
              <a:buFont typeface="Wingdings" pitchFamily="2" charset="2"/>
              <a:buChar char="u"/>
            </a:pPr>
            <a:r>
              <a:rPr lang="zh-TW" altLang="zh-HK" sz="2800" dirty="0" smtClean="0"/>
              <a:t>人數</a:t>
            </a:r>
            <a:r>
              <a:rPr lang="en-US" altLang="zh-HK" sz="2800" dirty="0"/>
              <a:t>:  20 </a:t>
            </a:r>
            <a:r>
              <a:rPr lang="zh-TW" altLang="zh-HK" sz="2800" dirty="0"/>
              <a:t>人</a:t>
            </a:r>
          </a:p>
          <a:p>
            <a:endParaRPr lang="zh-HK" altLang="en-US" dirty="0"/>
          </a:p>
        </p:txBody>
      </p:sp>
      <p:pic>
        <p:nvPicPr>
          <p:cNvPr id="4" name="Picture 4" descr="http://img259.imageshack.us/img259/7093/23989179pl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974627"/>
            <a:ext cx="3433564" cy="343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62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75008"/>
          </a:xfrm>
        </p:spPr>
        <p:txBody>
          <a:bodyPr/>
          <a:lstStyle/>
          <a:p>
            <a:r>
              <a:rPr lang="zh-TW" altLang="zh-HK" sz="4000" dirty="0"/>
              <a:t>教學原則</a:t>
            </a:r>
            <a:endParaRPr lang="zh-HK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11560" y="1340768"/>
            <a:ext cx="7520940" cy="357984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u"/>
            </a:pPr>
            <a:r>
              <a:rPr lang="zh-TW" altLang="zh-HK" sz="2800" dirty="0"/>
              <a:t>建構</a:t>
            </a:r>
            <a:r>
              <a:rPr lang="zh-TW" altLang="zh-HK" sz="2800" dirty="0" smtClean="0"/>
              <a:t>主義</a:t>
            </a:r>
            <a:endParaRPr lang="en-US" altLang="zh-TW" sz="2800" dirty="0" smtClean="0"/>
          </a:p>
          <a:p>
            <a:pPr>
              <a:buFont typeface="Wingdings" pitchFamily="2" charset="2"/>
              <a:buChar char="u"/>
            </a:pPr>
            <a:endParaRPr lang="en-US" altLang="zh-TW" sz="2800" dirty="0" smtClean="0"/>
          </a:p>
          <a:p>
            <a:pPr>
              <a:buFont typeface="Wingdings" pitchFamily="2" charset="2"/>
              <a:buChar char="u"/>
            </a:pPr>
            <a:r>
              <a:rPr lang="zh-TW" altLang="zh-HK" sz="2800" dirty="0" smtClean="0"/>
              <a:t>行為主義</a:t>
            </a:r>
            <a:endParaRPr lang="en-US" altLang="zh-TW" sz="2800" dirty="0" smtClean="0"/>
          </a:p>
          <a:p>
            <a:pPr>
              <a:buFont typeface="Wingdings" pitchFamily="2" charset="2"/>
              <a:buChar char="u"/>
            </a:pPr>
            <a:endParaRPr lang="en-US" altLang="zh-TW" sz="2800" dirty="0" smtClean="0"/>
          </a:p>
          <a:p>
            <a:pPr>
              <a:buFont typeface="Wingdings" pitchFamily="2" charset="2"/>
              <a:buChar char="u"/>
            </a:pPr>
            <a:r>
              <a:rPr lang="zh-TW" altLang="zh-HK" sz="2800" dirty="0"/>
              <a:t>社會學習</a:t>
            </a:r>
            <a:r>
              <a:rPr lang="zh-TW" altLang="zh-HK" sz="2800" dirty="0" smtClean="0"/>
              <a:t>論</a:t>
            </a:r>
            <a:endParaRPr lang="en-US" altLang="zh-TW" sz="2800" dirty="0" smtClean="0"/>
          </a:p>
          <a:p>
            <a:pPr>
              <a:buFont typeface="Wingdings" pitchFamily="2" charset="2"/>
              <a:buChar char="u"/>
            </a:pPr>
            <a:endParaRPr lang="en-US" altLang="zh-TW" sz="2800" dirty="0" smtClean="0"/>
          </a:p>
          <a:p>
            <a:pPr>
              <a:buFont typeface="Wingdings" pitchFamily="2" charset="2"/>
              <a:buChar char="u"/>
            </a:pPr>
            <a:r>
              <a:rPr lang="zh-TW" altLang="zh-HK" sz="2800" dirty="0"/>
              <a:t>遊戲理論</a:t>
            </a:r>
            <a:endParaRPr lang="zh-HK" altLang="en-US" sz="2800" dirty="0"/>
          </a:p>
        </p:txBody>
      </p:sp>
      <p:pic>
        <p:nvPicPr>
          <p:cNvPr id="4" name="Picture 8" descr="http://img4.3lian.com/sucai/img6/649/1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0"/>
            <a:ext cx="2159191" cy="461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89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520940" cy="548640"/>
          </a:xfrm>
        </p:spPr>
        <p:txBody>
          <a:bodyPr/>
          <a:lstStyle/>
          <a:p>
            <a:r>
              <a:rPr lang="zh-TW" altLang="zh-HK" sz="4000" dirty="0"/>
              <a:t>幼兒學習的六大範疇</a:t>
            </a:r>
            <a:endParaRPr lang="zh-HK" altLang="en-US" sz="4000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3" y="836712"/>
            <a:ext cx="9110965" cy="6021288"/>
          </a:xfrm>
        </p:spPr>
      </p:pic>
    </p:spTree>
    <p:extLst>
      <p:ext uri="{BB962C8B-B14F-4D97-AF65-F5344CB8AC3E}">
        <p14:creationId xmlns:p14="http://schemas.microsoft.com/office/powerpoint/2010/main" val="413915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03000"/>
          </a:xfrm>
        </p:spPr>
        <p:txBody>
          <a:bodyPr/>
          <a:lstStyle/>
          <a:p>
            <a:r>
              <a:rPr lang="zh-TW" altLang="en-US" sz="4000" dirty="0" smtClean="0"/>
              <a:t>教學目的</a:t>
            </a:r>
            <a:endParaRPr lang="zh-HK" altLang="en-US" sz="4000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3371311"/>
              </p:ext>
            </p:extLst>
          </p:nvPr>
        </p:nvGraphicFramePr>
        <p:xfrm>
          <a:off x="899592" y="1340768"/>
          <a:ext cx="7632849" cy="518457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44283"/>
                <a:gridCol w="2544283"/>
                <a:gridCol w="2544283"/>
              </a:tblGrid>
              <a:tr h="4436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</a:rPr>
                        <a:t>知識</a:t>
                      </a:r>
                      <a:endParaRPr lang="zh-TW" sz="20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</a:rPr>
                        <a:t>技能</a:t>
                      </a:r>
                      <a:endParaRPr lang="zh-TW" sz="20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</a:rPr>
                        <a:t>態度</a:t>
                      </a:r>
                      <a:endParaRPr lang="zh-TW" sz="20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404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2000" dirty="0" smtClean="0">
                          <a:effectLst/>
                        </a:rPr>
                        <a:t>1.</a:t>
                      </a:r>
                      <a:r>
                        <a:rPr lang="zh-TW" altLang="en-US" sz="2000" dirty="0" smtClean="0">
                          <a:effectLst/>
                        </a:rPr>
                        <a:t> </a:t>
                      </a:r>
                      <a:r>
                        <a:rPr lang="zh-TW" sz="2000" dirty="0" smtClean="0">
                          <a:effectLst/>
                        </a:rPr>
                        <a:t>認識</a:t>
                      </a:r>
                      <a:r>
                        <a:rPr lang="zh-TW" sz="2000" dirty="0">
                          <a:effectLst/>
                        </a:rPr>
                        <a:t>有關主題的詞彙</a:t>
                      </a:r>
                      <a:r>
                        <a:rPr lang="en-US" sz="2000" dirty="0">
                          <a:effectLst/>
                        </a:rPr>
                        <a:t>(</a:t>
                      </a:r>
                      <a:r>
                        <a:rPr lang="zh-TW" sz="2000" dirty="0">
                          <a:effectLst/>
                        </a:rPr>
                        <a:t>祝福語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zh-TW" sz="20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2000" dirty="0" smtClean="0">
                          <a:effectLst/>
                        </a:rPr>
                        <a:t>1.</a:t>
                      </a:r>
                      <a:r>
                        <a:rPr lang="zh-TW" altLang="en-US" sz="2000" dirty="0" smtClean="0">
                          <a:effectLst/>
                        </a:rPr>
                        <a:t> </a:t>
                      </a:r>
                      <a:r>
                        <a:rPr lang="zh-TW" sz="2000" dirty="0" smtClean="0">
                          <a:effectLst/>
                        </a:rPr>
                        <a:t>幼兒</a:t>
                      </a:r>
                      <a:r>
                        <a:rPr lang="zh-TW" sz="2000" dirty="0">
                          <a:effectLst/>
                        </a:rPr>
                        <a:t>能學習剪紙技巧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TW" sz="20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2000" dirty="0" smtClean="0">
                          <a:effectLst/>
                        </a:rPr>
                        <a:t>1.</a:t>
                      </a:r>
                      <a:r>
                        <a:rPr lang="zh-TW" altLang="en-US" sz="2000" dirty="0" smtClean="0">
                          <a:effectLst/>
                        </a:rPr>
                        <a:t> </a:t>
                      </a:r>
                      <a:r>
                        <a:rPr lang="zh-TW" sz="2000" dirty="0" smtClean="0">
                          <a:effectLst/>
                        </a:rPr>
                        <a:t>培養</a:t>
                      </a:r>
                      <a:r>
                        <a:rPr lang="zh-TW" sz="2000" dirty="0">
                          <a:effectLst/>
                        </a:rPr>
                        <a:t>幼兒尊重及承傳傳統節日</a:t>
                      </a:r>
                      <a:r>
                        <a:rPr lang="zh-TW" sz="2000">
                          <a:effectLst/>
                        </a:rPr>
                        <a:t>的</a:t>
                      </a:r>
                      <a:r>
                        <a:rPr lang="zh-TW" sz="2000" smtClean="0">
                          <a:effectLst/>
                        </a:rPr>
                        <a:t>觀</a:t>
                      </a:r>
                      <a:r>
                        <a:rPr lang="zh-TW" altLang="en-US" sz="2000" dirty="0" smtClean="0">
                          <a:effectLst/>
                        </a:rPr>
                        <a:t>念</a:t>
                      </a:r>
                      <a:endParaRPr lang="zh-TW" sz="20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404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2000" dirty="0" smtClean="0">
                          <a:effectLst/>
                        </a:rPr>
                        <a:t>2.</a:t>
                      </a:r>
                      <a:r>
                        <a:rPr lang="zh-TW" altLang="en-US" sz="2000" dirty="0" smtClean="0">
                          <a:effectLst/>
                        </a:rPr>
                        <a:t> </a:t>
                      </a:r>
                      <a:r>
                        <a:rPr lang="zh-TW" sz="2000" dirty="0" smtClean="0">
                          <a:effectLst/>
                        </a:rPr>
                        <a:t>認識</a:t>
                      </a:r>
                      <a:r>
                        <a:rPr lang="zh-TW" sz="2000" dirty="0">
                          <a:effectLst/>
                        </a:rPr>
                        <a:t>有關新年的佈置</a:t>
                      </a:r>
                      <a:r>
                        <a:rPr lang="en-US" sz="2000" dirty="0">
                          <a:effectLst/>
                        </a:rPr>
                        <a:t>(</a:t>
                      </a:r>
                      <a:r>
                        <a:rPr lang="zh-TW" sz="2000" dirty="0">
                          <a:effectLst/>
                        </a:rPr>
                        <a:t>許願樹、大桔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zh-TW" sz="20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2000" dirty="0" smtClean="0">
                          <a:effectLst/>
                        </a:rPr>
                        <a:t>2.</a:t>
                      </a:r>
                      <a:r>
                        <a:rPr lang="zh-TW" altLang="en-US" sz="2000" dirty="0" smtClean="0">
                          <a:effectLst/>
                        </a:rPr>
                        <a:t> </a:t>
                      </a:r>
                      <a:r>
                        <a:rPr lang="zh-TW" sz="2000" dirty="0" smtClean="0">
                          <a:effectLst/>
                        </a:rPr>
                        <a:t>幼兒</a:t>
                      </a:r>
                      <a:r>
                        <a:rPr lang="zh-TW" sz="2000" dirty="0">
                          <a:effectLst/>
                        </a:rPr>
                        <a:t>能以資訊科技程式為歌曲作出伴奏</a:t>
                      </a:r>
                      <a:endParaRPr lang="zh-TW" sz="20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2000" dirty="0" smtClean="0">
                          <a:effectLst/>
                        </a:rPr>
                        <a:t>2.</a:t>
                      </a:r>
                      <a:r>
                        <a:rPr lang="zh-TW" altLang="en-US" sz="2000" dirty="0" smtClean="0">
                          <a:effectLst/>
                        </a:rPr>
                        <a:t> </a:t>
                      </a:r>
                      <a:r>
                        <a:rPr lang="zh-TW" sz="2000" dirty="0" smtClean="0">
                          <a:effectLst/>
                        </a:rPr>
                        <a:t>培養</a:t>
                      </a:r>
                      <a:r>
                        <a:rPr lang="zh-TW" sz="2000" dirty="0">
                          <a:effectLst/>
                        </a:rPr>
                        <a:t>幼兒與別人分享傳統節日的喜樂</a:t>
                      </a:r>
                      <a:endParaRPr lang="zh-TW" sz="20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404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2000" dirty="0" smtClean="0">
                          <a:effectLst/>
                        </a:rPr>
                        <a:t>3.</a:t>
                      </a:r>
                      <a:r>
                        <a:rPr lang="zh-TW" altLang="en-US" sz="2000" baseline="0" dirty="0" smtClean="0">
                          <a:effectLst/>
                        </a:rPr>
                        <a:t> </a:t>
                      </a:r>
                      <a:r>
                        <a:rPr lang="zh-TW" sz="2000" dirty="0" smtClean="0">
                          <a:effectLst/>
                        </a:rPr>
                        <a:t>認識</a:t>
                      </a:r>
                      <a:r>
                        <a:rPr lang="zh-TW" sz="2000" dirty="0">
                          <a:effectLst/>
                        </a:rPr>
                        <a:t>有關新年的兒歌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TW" sz="20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2000" dirty="0" smtClean="0">
                          <a:effectLst/>
                        </a:rPr>
                        <a:t>3.</a:t>
                      </a:r>
                      <a:r>
                        <a:rPr lang="zh-TW" altLang="en-US" sz="2000" dirty="0" smtClean="0">
                          <a:effectLst/>
                        </a:rPr>
                        <a:t> </a:t>
                      </a:r>
                      <a:r>
                        <a:rPr lang="zh-TW" sz="2000" dirty="0" smtClean="0">
                          <a:effectLst/>
                        </a:rPr>
                        <a:t>幼兒</a:t>
                      </a:r>
                      <a:r>
                        <a:rPr lang="zh-TW" sz="2000" dirty="0">
                          <a:effectLst/>
                        </a:rPr>
                        <a:t>能轉呼拉圈、走平衡木及踏跳步的技巧</a:t>
                      </a:r>
                      <a:endParaRPr lang="zh-TW" sz="20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effectLst/>
                        </a:rPr>
                        <a:t>3.</a:t>
                      </a:r>
                      <a:r>
                        <a:rPr lang="zh-TW" altLang="en-US" sz="2000" kern="100" baseline="0" dirty="0" smtClean="0">
                          <a:effectLst/>
                        </a:rPr>
                        <a:t> </a:t>
                      </a:r>
                      <a:r>
                        <a:rPr lang="zh-TW" sz="2000" kern="100" dirty="0" smtClean="0">
                          <a:effectLst/>
                        </a:rPr>
                        <a:t>培養</a:t>
                      </a:r>
                      <a:r>
                        <a:rPr lang="zh-TW" sz="2000" kern="100" dirty="0">
                          <a:effectLst/>
                        </a:rPr>
                        <a:t>幼兒互相合作的</a:t>
                      </a:r>
                      <a:r>
                        <a:rPr lang="en-US" sz="2000" kern="100" dirty="0">
                          <a:effectLst/>
                        </a:rPr>
                        <a:t> </a:t>
                      </a:r>
                      <a:r>
                        <a:rPr lang="zh-TW" sz="2000" kern="100" dirty="0" smtClean="0">
                          <a:effectLst/>
                        </a:rPr>
                        <a:t>態度</a:t>
                      </a:r>
                      <a:r>
                        <a:rPr lang="en-US" sz="2000" kern="100" dirty="0" smtClean="0">
                          <a:effectLst/>
                        </a:rPr>
                        <a:t> </a:t>
                      </a:r>
                      <a:r>
                        <a:rPr lang="en-US" sz="2000" kern="100" dirty="0">
                          <a:effectLst/>
                        </a:rPr>
                        <a:t>(</a:t>
                      </a:r>
                      <a:r>
                        <a:rPr lang="zh-TW" sz="2000" kern="100" dirty="0">
                          <a:effectLst/>
                        </a:rPr>
                        <a:t>體能、藝術</a:t>
                      </a:r>
                      <a:r>
                        <a:rPr lang="en-US" sz="2000" kern="100" dirty="0">
                          <a:effectLst/>
                        </a:rPr>
                        <a:t>)</a:t>
                      </a:r>
                      <a:endParaRPr lang="zh-TW" sz="20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9366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2000" dirty="0" smtClean="0">
                          <a:effectLst/>
                        </a:rPr>
                        <a:t>4.</a:t>
                      </a:r>
                      <a:r>
                        <a:rPr lang="zh-TW" altLang="en-US" sz="2000" dirty="0" smtClean="0">
                          <a:effectLst/>
                        </a:rPr>
                        <a:t> </a:t>
                      </a:r>
                      <a:r>
                        <a:rPr lang="zh-TW" sz="2000" dirty="0" smtClean="0">
                          <a:effectLst/>
                        </a:rPr>
                        <a:t>認識</a:t>
                      </a:r>
                      <a:r>
                        <a:rPr lang="zh-TW" sz="2000" dirty="0">
                          <a:effectLst/>
                        </a:rPr>
                        <a:t>有關新年的傳統故事及習俗</a:t>
                      </a:r>
                      <a:endParaRPr lang="zh-TW" sz="20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2000" dirty="0" smtClean="0">
                          <a:effectLst/>
                        </a:rPr>
                        <a:t>4.</a:t>
                      </a:r>
                      <a:r>
                        <a:rPr lang="zh-TW" altLang="en-US" sz="2000" dirty="0" smtClean="0">
                          <a:effectLst/>
                        </a:rPr>
                        <a:t> </a:t>
                      </a:r>
                      <a:r>
                        <a:rPr lang="zh-TW" sz="2000" dirty="0" smtClean="0">
                          <a:effectLst/>
                        </a:rPr>
                        <a:t>幼兒</a:t>
                      </a:r>
                      <a:r>
                        <a:rPr lang="zh-TW" sz="2000" dirty="0">
                          <a:effectLst/>
                        </a:rPr>
                        <a:t>懂得向別人說出祝賀說話</a:t>
                      </a:r>
                      <a:endParaRPr lang="zh-TW" sz="20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TW" sz="20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93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TW" sz="20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2000" dirty="0" smtClean="0">
                          <a:effectLst/>
                        </a:rPr>
                        <a:t>5.</a:t>
                      </a:r>
                      <a:r>
                        <a:rPr lang="zh-TW" altLang="en-US" sz="2000" dirty="0" smtClean="0">
                          <a:effectLst/>
                        </a:rPr>
                        <a:t> </a:t>
                      </a:r>
                      <a:r>
                        <a:rPr lang="zh-TW" sz="2000" dirty="0" smtClean="0">
                          <a:effectLst/>
                        </a:rPr>
                        <a:t>幼兒</a:t>
                      </a:r>
                      <a:r>
                        <a:rPr lang="zh-TW" sz="2000" dirty="0">
                          <a:effectLst/>
                        </a:rPr>
                        <a:t>能以資訊科技程式寫揮春</a:t>
                      </a:r>
                      <a:endParaRPr lang="zh-TW" sz="20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TW" sz="20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789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HK" sz="4000" dirty="0"/>
              <a:t>學習目標</a:t>
            </a:r>
            <a:endParaRPr lang="zh-HK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908720"/>
            <a:ext cx="7520940" cy="4200580"/>
          </a:xfrm>
        </p:spPr>
        <p:txBody>
          <a:bodyPr>
            <a:normAutofit/>
          </a:bodyPr>
          <a:lstStyle/>
          <a:p>
            <a:r>
              <a:rPr lang="zh-TW" altLang="zh-HK" sz="2400" dirty="0"/>
              <a:t>幼兒能</a:t>
            </a:r>
          </a:p>
          <a:p>
            <a:pPr lvl="0"/>
            <a:endParaRPr lang="en-US" altLang="zh-TW" sz="2400" dirty="0" smtClean="0"/>
          </a:p>
          <a:p>
            <a:pPr lvl="0"/>
            <a:r>
              <a:rPr lang="en-US" altLang="zh-TW" sz="2400" dirty="0" smtClean="0"/>
              <a:t>1.</a:t>
            </a:r>
            <a:r>
              <a:rPr lang="zh-TW" altLang="zh-HK" sz="2400" dirty="0" smtClean="0"/>
              <a:t>數</a:t>
            </a:r>
            <a:r>
              <a:rPr lang="zh-TW" altLang="zh-HK" sz="2400" dirty="0"/>
              <a:t>出</a:t>
            </a:r>
            <a:r>
              <a:rPr lang="en-US" altLang="zh-HK" sz="2400" dirty="0"/>
              <a:t>1-30</a:t>
            </a:r>
            <a:r>
              <a:rPr lang="zh-TW" altLang="zh-HK" sz="2400" dirty="0"/>
              <a:t>內的</a:t>
            </a:r>
            <a:r>
              <a:rPr lang="zh-TW" altLang="zh-HK" sz="2400" dirty="0" smtClean="0"/>
              <a:t>數目</a:t>
            </a:r>
            <a:endParaRPr lang="en-US" altLang="zh-TW" sz="2400" dirty="0" smtClean="0"/>
          </a:p>
          <a:p>
            <a:pPr lvl="0"/>
            <a:endParaRPr lang="zh-TW" altLang="zh-HK" sz="2400" dirty="0"/>
          </a:p>
          <a:p>
            <a:pPr lvl="0"/>
            <a:r>
              <a:rPr lang="en-US" altLang="zh-TW" sz="2400" dirty="0" smtClean="0"/>
              <a:t>2.</a:t>
            </a:r>
            <a:r>
              <a:rPr lang="zh-TW" altLang="zh-HK" sz="2400" dirty="0" smtClean="0"/>
              <a:t>說出</a:t>
            </a:r>
            <a:r>
              <a:rPr lang="zh-TW" altLang="zh-HK" sz="2400" dirty="0"/>
              <a:t>新年的象徵顏色是</a:t>
            </a:r>
            <a:r>
              <a:rPr lang="zh-TW" altLang="zh-HK" sz="2400" dirty="0" smtClean="0"/>
              <a:t>紅色</a:t>
            </a:r>
            <a:endParaRPr lang="en-US" altLang="zh-TW" sz="2400" dirty="0" smtClean="0"/>
          </a:p>
          <a:p>
            <a:pPr lvl="0"/>
            <a:endParaRPr lang="zh-TW" altLang="zh-HK" sz="2400" dirty="0"/>
          </a:p>
          <a:p>
            <a:pPr lvl="0"/>
            <a:r>
              <a:rPr lang="en-US" altLang="zh-TW" sz="2400" dirty="0" smtClean="0"/>
              <a:t>3.</a:t>
            </a:r>
            <a:r>
              <a:rPr lang="zh-TW" altLang="zh-HK" sz="2400" dirty="0" smtClean="0"/>
              <a:t>說出</a:t>
            </a:r>
            <a:r>
              <a:rPr lang="zh-TW" altLang="zh-HK" sz="2400" dirty="0"/>
              <a:t>、寫出新年的祝賀</a:t>
            </a:r>
            <a:r>
              <a:rPr lang="zh-TW" altLang="zh-HK" sz="2400" dirty="0" smtClean="0"/>
              <a:t>語</a:t>
            </a:r>
            <a:endParaRPr lang="en-US" altLang="zh-TW" sz="2400" dirty="0" smtClean="0"/>
          </a:p>
          <a:p>
            <a:pPr lvl="0"/>
            <a:endParaRPr lang="zh-TW" altLang="zh-HK" sz="2400" dirty="0"/>
          </a:p>
          <a:p>
            <a:pPr lvl="0"/>
            <a:r>
              <a:rPr lang="en-US" altLang="zh-TW" sz="2400" dirty="0" smtClean="0"/>
              <a:t>4.</a:t>
            </a:r>
            <a:r>
              <a:rPr lang="zh-TW" altLang="zh-HK" sz="2400" dirty="0" smtClean="0"/>
              <a:t>互相</a:t>
            </a:r>
            <a:r>
              <a:rPr lang="zh-TW" altLang="zh-HK" sz="2400" dirty="0"/>
              <a:t>欣賞其同合力製作的許願樹</a:t>
            </a:r>
          </a:p>
          <a:p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76651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/>
              <a:t>活動時間表</a:t>
            </a:r>
            <a:endParaRPr lang="zh-HK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9592" y="836712"/>
            <a:ext cx="7520940" cy="4992668"/>
          </a:xfrm>
        </p:spPr>
        <p:txBody>
          <a:bodyPr>
            <a:normAutofit/>
          </a:bodyPr>
          <a:lstStyle/>
          <a:p>
            <a:endParaRPr lang="zh-TW" altLang="zh-HK" sz="2600" dirty="0"/>
          </a:p>
          <a:p>
            <a:endParaRPr lang="zh-TW" altLang="zh-HK" sz="26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755784"/>
              </p:ext>
            </p:extLst>
          </p:nvPr>
        </p:nvGraphicFramePr>
        <p:xfrm>
          <a:off x="1043608" y="1124744"/>
          <a:ext cx="7632848" cy="5583042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816424"/>
                <a:gridCol w="3816424"/>
              </a:tblGrid>
              <a:tr h="50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HK" sz="2000" b="0" dirty="0" smtClean="0"/>
                        <a:t>早會</a:t>
                      </a:r>
                      <a:endParaRPr lang="zh-HK" altLang="en-US" sz="20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2000" b="0" dirty="0" smtClean="0"/>
                        <a:t>9:00-9:10</a:t>
                      </a:r>
                      <a:endParaRPr lang="zh-HK" altLang="en-US" sz="2000" b="0" dirty="0" smtClean="0"/>
                    </a:p>
                    <a:p>
                      <a:endParaRPr lang="zh-HK" altLang="en-US" sz="2000" b="0" dirty="0"/>
                    </a:p>
                  </a:txBody>
                  <a:tcPr/>
                </a:tc>
              </a:tr>
              <a:tr h="675762">
                <a:tc>
                  <a:txBody>
                    <a:bodyPr/>
                    <a:lstStyle/>
                    <a:p>
                      <a:r>
                        <a:rPr lang="zh-TW" altLang="zh-HK" sz="2000" b="0" dirty="0" smtClean="0"/>
                        <a:t>主題活動</a:t>
                      </a:r>
                      <a:endParaRPr lang="zh-HK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HK" sz="2000" b="0" dirty="0" smtClean="0"/>
                        <a:t>9:10-9:40</a:t>
                      </a:r>
                      <a:endParaRPr lang="zh-HK" altLang="en-US" sz="2000" b="0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zh-TW" altLang="zh-HK" sz="2000" b="0" dirty="0" smtClean="0"/>
                        <a:t>體能</a:t>
                      </a:r>
                      <a:endParaRPr lang="zh-HK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2000" b="0" dirty="0" smtClean="0"/>
                        <a:t>9:40-10:00</a:t>
                      </a:r>
                    </a:p>
                    <a:p>
                      <a:endParaRPr lang="zh-HK" altLang="en-US" sz="2000" b="0" dirty="0"/>
                    </a:p>
                  </a:txBody>
                  <a:tcPr/>
                </a:tc>
              </a:tr>
              <a:tr h="692390">
                <a:tc>
                  <a:txBody>
                    <a:bodyPr/>
                    <a:lstStyle/>
                    <a:p>
                      <a:r>
                        <a:rPr lang="zh-TW" altLang="zh-HK" sz="2000" b="0" dirty="0" smtClean="0"/>
                        <a:t>音樂</a:t>
                      </a:r>
                      <a:endParaRPr lang="zh-HK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2000" b="0" dirty="0" smtClean="0"/>
                        <a:t>10:00-10:20</a:t>
                      </a:r>
                    </a:p>
                    <a:p>
                      <a:endParaRPr lang="zh-HK" altLang="en-US" sz="2000" b="0" dirty="0"/>
                    </a:p>
                  </a:txBody>
                  <a:tcPr/>
                </a:tc>
              </a:tr>
              <a:tr h="6923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HK" sz="2000" b="0" dirty="0" smtClean="0"/>
                        <a:t>排洗、茶點</a:t>
                      </a:r>
                      <a:endParaRPr lang="zh-HK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2000" b="0" dirty="0" smtClean="0"/>
                        <a:t>10:20-10:40</a:t>
                      </a:r>
                      <a:endParaRPr lang="zh-TW" altLang="zh-HK" sz="2000" b="0" dirty="0" smtClean="0"/>
                    </a:p>
                    <a:p>
                      <a:endParaRPr lang="zh-HK" altLang="en-US" sz="2000" b="0" dirty="0"/>
                    </a:p>
                  </a:txBody>
                  <a:tcPr/>
                </a:tc>
              </a:tr>
              <a:tr h="692390">
                <a:tc>
                  <a:txBody>
                    <a:bodyPr/>
                    <a:lstStyle/>
                    <a:p>
                      <a:r>
                        <a:rPr lang="zh-TW" altLang="zh-HK" sz="2000" b="0" dirty="0" smtClean="0"/>
                        <a:t>分組活動</a:t>
                      </a:r>
                      <a:endParaRPr lang="zh-HK" altLang="en-US" sz="2000" b="0" dirty="0" smtClean="0"/>
                    </a:p>
                    <a:p>
                      <a:endParaRPr lang="zh-HK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2000" b="0" dirty="0" smtClean="0"/>
                        <a:t>10:40-11:30</a:t>
                      </a:r>
                      <a:endParaRPr lang="zh-TW" altLang="zh-HK" sz="2000" b="0" dirty="0" smtClean="0"/>
                    </a:p>
                    <a:p>
                      <a:endParaRPr lang="zh-HK" altLang="en-US" sz="2000" b="0" dirty="0"/>
                    </a:p>
                  </a:txBody>
                  <a:tcPr/>
                </a:tc>
              </a:tr>
              <a:tr h="6923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HK" sz="2000" b="0" dirty="0" smtClean="0"/>
                        <a:t>藝術</a:t>
                      </a:r>
                      <a:r>
                        <a:rPr lang="en-US" altLang="zh-HK" sz="2000" b="0" dirty="0" smtClean="0"/>
                        <a:t>/</a:t>
                      </a:r>
                      <a:r>
                        <a:rPr lang="zh-TW" altLang="zh-HK" sz="2000" b="0" dirty="0" smtClean="0"/>
                        <a:t>興趣</a:t>
                      </a:r>
                      <a:endParaRPr lang="zh-HK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2000" b="0" dirty="0" smtClean="0"/>
                        <a:t>11:30-11:50</a:t>
                      </a:r>
                    </a:p>
                    <a:p>
                      <a:endParaRPr lang="zh-HK" altLang="en-US" sz="2000" b="0" dirty="0"/>
                    </a:p>
                  </a:txBody>
                  <a:tcPr/>
                </a:tc>
              </a:tr>
              <a:tr h="6923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HK" sz="2000" b="0" dirty="0" smtClean="0"/>
                        <a:t>排洗、離園整理活動</a:t>
                      </a:r>
                      <a:endParaRPr lang="zh-HK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2000" b="0" dirty="0" smtClean="0"/>
                        <a:t>11:50-12:00</a:t>
                      </a:r>
                      <a:endParaRPr lang="zh-TW" altLang="zh-HK" sz="2000" b="0" dirty="0" smtClean="0"/>
                    </a:p>
                    <a:p>
                      <a:endParaRPr lang="zh-HK" altLang="en-US" sz="20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43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/>
              <a:t>資訊科技的使用</a:t>
            </a:r>
            <a:endParaRPr lang="zh-HK" altLang="en-US" sz="4000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>
          <a:xfrm>
            <a:off x="539552" y="1052736"/>
            <a:ext cx="7520940" cy="53527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u"/>
            </a:pPr>
            <a:r>
              <a:rPr lang="zh-TW" altLang="en-US" sz="2200" dirty="0" smtClean="0"/>
              <a:t>早會</a:t>
            </a:r>
            <a:endParaRPr lang="en-US" altLang="zh-TW" sz="2200" dirty="0" smtClean="0"/>
          </a:p>
          <a:p>
            <a:pPr lvl="2">
              <a:buFont typeface="Wingdings" pitchFamily="2" charset="2"/>
              <a:buChar char="u"/>
            </a:pPr>
            <a:r>
              <a:rPr lang="zh-TW" altLang="en-US" sz="2200" dirty="0"/>
              <a:t>天氣報告</a:t>
            </a:r>
            <a:r>
              <a:rPr lang="zh-TW" altLang="en-US" sz="2200" dirty="0" smtClean="0">
                <a:latin typeface="新細明體"/>
              </a:rPr>
              <a:t>→</a:t>
            </a:r>
            <a:r>
              <a:rPr lang="en-US" altLang="zh-TW" sz="2200" dirty="0" err="1" smtClean="0">
                <a:latin typeface="新細明體"/>
              </a:rPr>
              <a:t>iPAD</a:t>
            </a:r>
            <a:endParaRPr lang="en-US" altLang="zh-TW" sz="2200" dirty="0" smtClean="0">
              <a:latin typeface="新細明體"/>
            </a:endParaRPr>
          </a:p>
          <a:p>
            <a:pPr lvl="2">
              <a:buFont typeface="Wingdings" pitchFamily="2" charset="2"/>
              <a:buChar char="u"/>
            </a:pPr>
            <a:endParaRPr lang="en-US" altLang="zh-TW" sz="2200" dirty="0" smtClean="0"/>
          </a:p>
          <a:p>
            <a:pPr>
              <a:buFont typeface="Wingdings" pitchFamily="2" charset="2"/>
              <a:buChar char="u"/>
            </a:pPr>
            <a:r>
              <a:rPr lang="zh-TW" altLang="en-US" sz="2200" dirty="0" smtClean="0"/>
              <a:t>主題活動</a:t>
            </a:r>
            <a:endParaRPr lang="en-US" altLang="zh-TW" sz="2200" dirty="0" smtClean="0"/>
          </a:p>
          <a:p>
            <a:pPr lvl="2">
              <a:buFont typeface="Wingdings" pitchFamily="2" charset="2"/>
              <a:buChar char="u"/>
            </a:pPr>
            <a:r>
              <a:rPr lang="en-US" altLang="zh-HK" sz="2200" dirty="0" err="1" smtClean="0"/>
              <a:t>ToonDoo</a:t>
            </a:r>
            <a:endParaRPr lang="en-US" altLang="zh-HK" sz="2200" dirty="0"/>
          </a:p>
          <a:p>
            <a:pPr lvl="2">
              <a:buFont typeface="Wingdings" pitchFamily="2" charset="2"/>
              <a:buChar char="u"/>
            </a:pPr>
            <a:r>
              <a:rPr lang="zh-TW" altLang="zh-HK" sz="2200" dirty="0" smtClean="0"/>
              <a:t>電子</a:t>
            </a:r>
            <a:r>
              <a:rPr lang="zh-TW" altLang="zh-HK" sz="2200" dirty="0"/>
              <a:t>書</a:t>
            </a:r>
            <a:r>
              <a:rPr lang="en-US" altLang="zh-HK" sz="2200" dirty="0" smtClean="0"/>
              <a:t>:</a:t>
            </a:r>
            <a:r>
              <a:rPr lang="en-US" altLang="zh-HK" sz="2200" dirty="0" err="1" smtClean="0"/>
              <a:t>Filp</a:t>
            </a:r>
            <a:r>
              <a:rPr lang="en-US" altLang="zh-HK" sz="2200" dirty="0" smtClean="0"/>
              <a:t> album</a:t>
            </a:r>
            <a:endParaRPr lang="en-US" altLang="zh-TW" sz="2200" dirty="0" smtClean="0"/>
          </a:p>
          <a:p>
            <a:pPr lvl="2">
              <a:buFont typeface="Wingdings" pitchFamily="2" charset="2"/>
              <a:buChar char="u"/>
            </a:pPr>
            <a:r>
              <a:rPr lang="zh-TW" altLang="zh-HK" sz="2200" dirty="0" smtClean="0"/>
              <a:t>應用程式</a:t>
            </a:r>
            <a:r>
              <a:rPr lang="en-US" altLang="zh-HK" sz="2200" dirty="0" smtClean="0"/>
              <a:t>:iTunes</a:t>
            </a:r>
            <a:r>
              <a:rPr lang="zh-TW" altLang="zh-HK" sz="2200" dirty="0"/>
              <a:t>「</a:t>
            </a:r>
            <a:r>
              <a:rPr lang="en-US" altLang="zh-HK" sz="2200" dirty="0"/>
              <a:t>countdown!!</a:t>
            </a:r>
            <a:r>
              <a:rPr lang="zh-TW" altLang="zh-HK" sz="2200" dirty="0" smtClean="0"/>
              <a:t>」</a:t>
            </a:r>
            <a:endParaRPr lang="en-US" altLang="zh-TW" sz="2200" dirty="0" smtClean="0"/>
          </a:p>
          <a:p>
            <a:pPr lvl="2">
              <a:buFont typeface="Wingdings" pitchFamily="2" charset="2"/>
              <a:buChar char="u"/>
            </a:pPr>
            <a:r>
              <a:rPr lang="zh-TW" altLang="en-US" sz="2200" dirty="0" smtClean="0"/>
              <a:t>按梅花程式</a:t>
            </a:r>
            <a:endParaRPr lang="en-US" altLang="zh-TW" sz="2200" dirty="0" smtClean="0"/>
          </a:p>
          <a:p>
            <a:pPr lvl="2">
              <a:buFont typeface="Wingdings" pitchFamily="2" charset="2"/>
              <a:buChar char="u"/>
            </a:pPr>
            <a:endParaRPr lang="en-US" altLang="zh-TW" sz="2200" dirty="0" smtClean="0"/>
          </a:p>
          <a:p>
            <a:pPr>
              <a:buFont typeface="Wingdings" pitchFamily="2" charset="2"/>
              <a:buChar char="u"/>
            </a:pPr>
            <a:r>
              <a:rPr lang="zh-TW" altLang="en-US" sz="2200" dirty="0" smtClean="0"/>
              <a:t>體能活動</a:t>
            </a:r>
            <a:endParaRPr lang="en-US" altLang="zh-TW" sz="2200" dirty="0" smtClean="0"/>
          </a:p>
          <a:p>
            <a:pPr lvl="2">
              <a:buFont typeface="Wingdings" pitchFamily="2" charset="2"/>
              <a:buChar char="u"/>
            </a:pPr>
            <a:r>
              <a:rPr lang="en-US" altLang="zh-HK" sz="2200" dirty="0"/>
              <a:t>CD</a:t>
            </a:r>
            <a:r>
              <a:rPr lang="zh-TW" altLang="zh-HK" sz="2200" dirty="0" smtClean="0"/>
              <a:t>機</a:t>
            </a:r>
            <a:endParaRPr lang="en-US" altLang="zh-TW" sz="2200" dirty="0" smtClean="0"/>
          </a:p>
          <a:p>
            <a:pPr>
              <a:buFont typeface="Wingdings" pitchFamily="2" charset="2"/>
              <a:buChar char="u"/>
            </a:pPr>
            <a:r>
              <a:rPr lang="zh-TW" altLang="en-US" sz="2200" dirty="0" smtClean="0"/>
              <a:t>音樂活動</a:t>
            </a:r>
            <a:endParaRPr lang="en-US" altLang="zh-TW" sz="2200" dirty="0"/>
          </a:p>
          <a:p>
            <a:pPr lvl="2">
              <a:buFont typeface="Wingdings" pitchFamily="2" charset="2"/>
              <a:buChar char="u"/>
            </a:pPr>
            <a:r>
              <a:rPr lang="en-US" altLang="zh-TW" sz="2200" dirty="0" smtClean="0"/>
              <a:t>CD</a:t>
            </a:r>
            <a:r>
              <a:rPr lang="zh-TW" altLang="zh-HK" sz="2200" dirty="0" smtClean="0"/>
              <a:t>機</a:t>
            </a:r>
            <a:r>
              <a:rPr lang="zh-TW" altLang="en-US" sz="2200" dirty="0" smtClean="0"/>
              <a:t>、</a:t>
            </a:r>
            <a:r>
              <a:rPr lang="en-US" altLang="zh-HK" sz="2200" dirty="0" err="1" smtClean="0"/>
              <a:t>iPad</a:t>
            </a:r>
            <a:r>
              <a:rPr lang="zh-TW" altLang="en-US" sz="2200" dirty="0" smtClean="0"/>
              <a:t>、</a:t>
            </a:r>
            <a:r>
              <a:rPr lang="en-US" altLang="zh-HK" sz="2200" dirty="0" smtClean="0"/>
              <a:t> </a:t>
            </a:r>
            <a:r>
              <a:rPr lang="zh-TW" altLang="zh-HK" sz="2200" dirty="0" smtClean="0"/>
              <a:t>短</a:t>
            </a:r>
            <a:r>
              <a:rPr lang="zh-TW" altLang="zh-HK" sz="2200" dirty="0"/>
              <a:t>投投影</a:t>
            </a:r>
            <a:r>
              <a:rPr lang="zh-TW" altLang="zh-HK" sz="2200" dirty="0" smtClean="0"/>
              <a:t>機</a:t>
            </a:r>
            <a:r>
              <a:rPr lang="zh-TW" altLang="en-US" sz="2200" dirty="0"/>
              <a:t>、</a:t>
            </a:r>
            <a:r>
              <a:rPr lang="zh-TW" altLang="zh-HK" sz="2200" dirty="0" smtClean="0"/>
              <a:t>電腦</a:t>
            </a:r>
            <a:endParaRPr lang="zh-TW" altLang="zh-HK" sz="2400" dirty="0"/>
          </a:p>
          <a:p>
            <a:pPr lvl="1"/>
            <a:endParaRPr lang="zh-TW" altLang="zh-HK" sz="2200" dirty="0"/>
          </a:p>
          <a:p>
            <a:pPr>
              <a:buFont typeface="Wingdings" pitchFamily="2" charset="2"/>
              <a:buChar char="u"/>
            </a:pPr>
            <a:endParaRPr lang="en-US" altLang="zh-TW" sz="2400" dirty="0" smtClean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60648"/>
            <a:ext cx="2384299" cy="2893446"/>
          </a:xfrm>
          <a:prstGeom prst="rect">
            <a:avLst/>
          </a:prstGeom>
        </p:spPr>
      </p:pic>
      <p:cxnSp>
        <p:nvCxnSpPr>
          <p:cNvPr id="8" name="肘形接點 7"/>
          <p:cNvCxnSpPr/>
          <p:nvPr/>
        </p:nvCxnSpPr>
        <p:spPr>
          <a:xfrm>
            <a:off x="3275856" y="1628800"/>
            <a:ext cx="2160240" cy="778966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圖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019" y="3515320"/>
            <a:ext cx="2480426" cy="3307234"/>
          </a:xfrm>
          <a:prstGeom prst="rect">
            <a:avLst/>
          </a:prstGeom>
        </p:spPr>
      </p:pic>
      <p:cxnSp>
        <p:nvCxnSpPr>
          <p:cNvPr id="13" name="直線單箭頭接點 12"/>
          <p:cNvCxnSpPr/>
          <p:nvPr/>
        </p:nvCxnSpPr>
        <p:spPr>
          <a:xfrm>
            <a:off x="4355976" y="3789040"/>
            <a:ext cx="1224136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94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520940" cy="548640"/>
          </a:xfrm>
        </p:spPr>
        <p:txBody>
          <a:bodyPr/>
          <a:lstStyle/>
          <a:p>
            <a:r>
              <a:rPr lang="zh-TW" altLang="en-US" sz="4000" dirty="0"/>
              <a:t>資訊科技的使用</a:t>
            </a:r>
            <a:endParaRPr lang="zh-HK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59502" y="1196752"/>
            <a:ext cx="7520940" cy="49926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u"/>
            </a:pPr>
            <a:r>
              <a:rPr lang="zh-TW" altLang="zh-HK" sz="2400" dirty="0"/>
              <a:t>分組活動</a:t>
            </a:r>
            <a:r>
              <a:rPr lang="zh-TW" altLang="en-US" sz="2400" dirty="0"/>
              <a:t> </a:t>
            </a:r>
            <a:endParaRPr lang="en-US" altLang="zh-TW" sz="2400" dirty="0"/>
          </a:p>
          <a:p>
            <a:pPr lvl="2">
              <a:buFont typeface="Wingdings" pitchFamily="2" charset="2"/>
              <a:buChar char="u"/>
            </a:pPr>
            <a:r>
              <a:rPr lang="zh-TW" altLang="en-US" sz="2400" dirty="0" smtClean="0"/>
              <a:t> 電子</a:t>
            </a:r>
            <a:r>
              <a:rPr lang="zh-TW" altLang="en-US" sz="2400" dirty="0"/>
              <a:t>白板、</a:t>
            </a:r>
            <a:r>
              <a:rPr lang="en-US" altLang="zh-TW" sz="2400" dirty="0" err="1"/>
              <a:t>iPad</a:t>
            </a:r>
            <a:r>
              <a:rPr lang="zh-TW" altLang="en-US" sz="2400" dirty="0"/>
              <a:t>、</a:t>
            </a:r>
            <a:r>
              <a:rPr lang="zh-TW" altLang="zh-HK" sz="2400" dirty="0"/>
              <a:t>投影機</a:t>
            </a:r>
            <a:r>
              <a:rPr lang="zh-TW" altLang="en-US" sz="2400" dirty="0"/>
              <a:t>、</a:t>
            </a:r>
            <a:r>
              <a:rPr lang="zh-TW" altLang="zh-HK" sz="2400" dirty="0" smtClean="0"/>
              <a:t>電腦</a:t>
            </a:r>
            <a:r>
              <a:rPr lang="zh-TW" altLang="en-US" sz="2400" dirty="0"/>
              <a:t>、</a:t>
            </a:r>
            <a:r>
              <a:rPr lang="zh-TW" altLang="zh-HK" sz="2400" dirty="0"/>
              <a:t>電子</a:t>
            </a:r>
            <a:r>
              <a:rPr lang="zh-TW" altLang="zh-HK" sz="2400" dirty="0" smtClean="0"/>
              <a:t>收銀機</a:t>
            </a:r>
            <a:endParaRPr lang="en-US" altLang="zh-TW" sz="2400" dirty="0" smtClean="0"/>
          </a:p>
          <a:p>
            <a:pPr lvl="2">
              <a:buFont typeface="Wingdings" pitchFamily="2" charset="2"/>
              <a:buChar char="u"/>
            </a:pPr>
            <a:r>
              <a:rPr lang="zh-TW" altLang="zh-HK" sz="2400" dirty="0" smtClean="0"/>
              <a:t>播放</a:t>
            </a:r>
            <a:r>
              <a:rPr lang="zh-TW" altLang="zh-HK" sz="2400" dirty="0"/>
              <a:t>程式</a:t>
            </a:r>
            <a:r>
              <a:rPr lang="en-US" altLang="zh-HK" sz="2400" dirty="0"/>
              <a:t>: Window Media </a:t>
            </a:r>
            <a:r>
              <a:rPr lang="en-US" altLang="zh-HK" sz="2400" dirty="0" smtClean="0"/>
              <a:t>Player</a:t>
            </a:r>
            <a:endParaRPr lang="en-US" altLang="zh-TW" sz="2400" dirty="0" smtClean="0"/>
          </a:p>
          <a:p>
            <a:pPr lvl="2">
              <a:buFont typeface="Wingdings" pitchFamily="2" charset="2"/>
              <a:buChar char="u"/>
            </a:pPr>
            <a:r>
              <a:rPr lang="zh-TW" altLang="zh-HK" sz="2400" dirty="0" smtClean="0"/>
              <a:t>應用程式</a:t>
            </a:r>
            <a:r>
              <a:rPr lang="en-US" altLang="zh-HK" sz="2400" dirty="0"/>
              <a:t>: iTunes</a:t>
            </a:r>
            <a:r>
              <a:rPr lang="zh-TW" altLang="zh-HK" sz="2400" dirty="0"/>
              <a:t>「揮春達人</a:t>
            </a:r>
            <a:r>
              <a:rPr lang="zh-TW" altLang="zh-HK" sz="2400" dirty="0" smtClean="0"/>
              <a:t>」</a:t>
            </a:r>
            <a:endParaRPr lang="en-US" altLang="zh-TW" sz="2400" dirty="0" smtClean="0"/>
          </a:p>
          <a:p>
            <a:pPr lvl="2">
              <a:buFont typeface="Wingdings" pitchFamily="2" charset="2"/>
              <a:buChar char="u"/>
            </a:pPr>
            <a:endParaRPr lang="en-US" altLang="zh-HK" sz="2400" dirty="0"/>
          </a:p>
          <a:p>
            <a:endParaRPr lang="zh-HK" altLang="en-US" dirty="0"/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212976"/>
            <a:ext cx="2880320" cy="3491637"/>
          </a:xfrm>
          <a:prstGeom prst="rect">
            <a:avLst/>
          </a:prstGeom>
        </p:spPr>
      </p:pic>
      <p:cxnSp>
        <p:nvCxnSpPr>
          <p:cNvPr id="15" name="直線單箭頭接點 14"/>
          <p:cNvCxnSpPr/>
          <p:nvPr/>
        </p:nvCxnSpPr>
        <p:spPr>
          <a:xfrm>
            <a:off x="4958320" y="3861048"/>
            <a:ext cx="936104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929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模組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187</TotalTime>
  <Words>535</Words>
  <Application>Microsoft Office PowerPoint</Application>
  <PresentationFormat>如螢幕大小 (4:3)</PresentationFormat>
  <Paragraphs>180</Paragraphs>
  <Slides>14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15" baseType="lpstr">
      <vt:lpstr>角度</vt:lpstr>
      <vt:lpstr>資訊及通訊科技</vt:lpstr>
      <vt:lpstr>背景資料</vt:lpstr>
      <vt:lpstr>教學原則</vt:lpstr>
      <vt:lpstr>幼兒學習的六大範疇</vt:lpstr>
      <vt:lpstr>教學目的</vt:lpstr>
      <vt:lpstr>學習目標</vt:lpstr>
      <vt:lpstr>活動時間表</vt:lpstr>
      <vt:lpstr>資訊科技的使用</vt:lpstr>
      <vt:lpstr>資訊科技的使用</vt:lpstr>
      <vt:lpstr>資訊科技的使用</vt:lpstr>
      <vt:lpstr>展望與啓示 </vt:lpstr>
      <vt:lpstr>展望與啟示</vt:lpstr>
      <vt:lpstr>分工表</vt:lpstr>
      <vt:lpstr>參考書目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資訊及通訊科技</dc:title>
  <dc:creator>user</dc:creator>
  <cp:lastModifiedBy>user</cp:lastModifiedBy>
  <cp:revision>20</cp:revision>
  <dcterms:created xsi:type="dcterms:W3CDTF">2013-03-06T05:34:43Z</dcterms:created>
  <dcterms:modified xsi:type="dcterms:W3CDTF">2013-03-06T14:40:26Z</dcterms:modified>
</cp:coreProperties>
</file>