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1" r:id="rId3"/>
    <p:sldId id="256" r:id="rId4"/>
    <p:sldId id="267" r:id="rId5"/>
    <p:sldId id="269" r:id="rId6"/>
    <p:sldId id="266" r:id="rId7"/>
    <p:sldId id="258" r:id="rId8"/>
    <p:sldId id="263" r:id="rId9"/>
    <p:sldId id="262" r:id="rId10"/>
    <p:sldId id="264" r:id="rId11"/>
    <p:sldId id="265" r:id="rId12"/>
    <p:sldId id="271" r:id="rId13"/>
    <p:sldId id="270" r:id="rId14"/>
    <p:sldId id="268" r:id="rId15"/>
  </p:sldIdLst>
  <p:sldSz cx="9144000" cy="6858000" type="screen4x3"/>
  <p:notesSz cx="6858000" cy="9144000"/>
  <p:defaultTextStyle>
    <a:defPPr>
      <a:defRPr lang="zh-HK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352" autoAdjust="0"/>
    <p:restoredTop sz="94660"/>
  </p:normalViewPr>
  <p:slideViewPr>
    <p:cSldViewPr>
      <p:cViewPr>
        <p:scale>
          <a:sx n="62" d="100"/>
          <a:sy n="62" d="100"/>
        </p:scale>
        <p:origin x="-5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 smtClean="0"/>
              <a:t>按一下以編輯母片副標題樣式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B42A-0B50-48F1-933A-D0F18F98863F}" type="datetimeFigureOut">
              <a:rPr lang="zh-HK" altLang="en-US" smtClean="0"/>
              <a:pPr/>
              <a:t>7/3/2013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DA34-FCFA-4534-A6AD-B95C3E1A3333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28306910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B42A-0B50-48F1-933A-D0F18F98863F}" type="datetimeFigureOut">
              <a:rPr lang="zh-HK" altLang="en-US" smtClean="0"/>
              <a:pPr/>
              <a:t>7/3/2013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DA34-FCFA-4534-A6AD-B95C3E1A3333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11248689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B42A-0B50-48F1-933A-D0F18F98863F}" type="datetimeFigureOut">
              <a:rPr lang="zh-HK" altLang="en-US" smtClean="0"/>
              <a:pPr/>
              <a:t>7/3/2013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DA34-FCFA-4534-A6AD-B95C3E1A3333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2343682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B42A-0B50-48F1-933A-D0F18F98863F}" type="datetimeFigureOut">
              <a:rPr lang="zh-HK" altLang="en-US" smtClean="0"/>
              <a:pPr/>
              <a:t>7/3/2013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DA34-FCFA-4534-A6AD-B95C3E1A3333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25172742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B42A-0B50-48F1-933A-D0F18F98863F}" type="datetimeFigureOut">
              <a:rPr lang="zh-HK" altLang="en-US" smtClean="0"/>
              <a:pPr/>
              <a:t>7/3/2013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DA34-FCFA-4534-A6AD-B95C3E1A3333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11250511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B42A-0B50-48F1-933A-D0F18F98863F}" type="datetimeFigureOut">
              <a:rPr lang="zh-HK" altLang="en-US" smtClean="0"/>
              <a:pPr/>
              <a:t>7/3/2013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DA34-FCFA-4534-A6AD-B95C3E1A3333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332331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B42A-0B50-48F1-933A-D0F18F98863F}" type="datetimeFigureOut">
              <a:rPr lang="zh-HK" altLang="en-US" smtClean="0"/>
              <a:pPr/>
              <a:t>7/3/2013</a:t>
            </a:fld>
            <a:endParaRPr lang="zh-HK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DA34-FCFA-4534-A6AD-B95C3E1A3333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12770115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B42A-0B50-48F1-933A-D0F18F98863F}" type="datetimeFigureOut">
              <a:rPr lang="zh-HK" altLang="en-US" smtClean="0"/>
              <a:pPr/>
              <a:t>7/3/2013</a:t>
            </a:fld>
            <a:endParaRPr lang="zh-HK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DA34-FCFA-4534-A6AD-B95C3E1A3333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94043332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B42A-0B50-48F1-933A-D0F18F98863F}" type="datetimeFigureOut">
              <a:rPr lang="zh-HK" altLang="en-US" smtClean="0"/>
              <a:pPr/>
              <a:t>7/3/2013</a:t>
            </a:fld>
            <a:endParaRPr lang="zh-HK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DA34-FCFA-4534-A6AD-B95C3E1A3333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6150054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B42A-0B50-48F1-933A-D0F18F98863F}" type="datetimeFigureOut">
              <a:rPr lang="zh-HK" altLang="en-US" smtClean="0"/>
              <a:pPr/>
              <a:t>7/3/2013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DA34-FCFA-4534-A6AD-B95C3E1A3333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7349498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HK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65B42A-0B50-48F1-933A-D0F18F98863F}" type="datetimeFigureOut">
              <a:rPr lang="zh-HK" altLang="en-US" smtClean="0"/>
              <a:pPr/>
              <a:t>7/3/2013</a:t>
            </a:fld>
            <a:endParaRPr lang="zh-HK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HK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EF9DA34-FCFA-4534-A6AD-B95C3E1A3333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24477452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gi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HK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HK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65B42A-0B50-48F1-933A-D0F18F98863F}" type="datetimeFigureOut">
              <a:rPr lang="zh-HK" altLang="en-US" smtClean="0"/>
              <a:pPr/>
              <a:t>7/3/2013</a:t>
            </a:fld>
            <a:endParaRPr lang="zh-HK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HK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F9DA34-FCFA-4534-A6AD-B95C3E1A3333}" type="slidenum">
              <a:rPr lang="zh-HK" altLang="en-US" smtClean="0"/>
              <a:pPr/>
              <a:t>‹#›</a:t>
            </a:fld>
            <a:endParaRPr lang="zh-HK" altLang="en-US"/>
          </a:p>
        </p:txBody>
      </p:sp>
    </p:spTree>
    <p:extLst>
      <p:ext uri="{BB962C8B-B14F-4D97-AF65-F5344CB8AC3E}">
        <p14:creationId xmlns:p14="http://schemas.microsoft.com/office/powerpoint/2010/main" xmlns="" val="3955868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HK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wmf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590823"/>
            <a:ext cx="7772400" cy="1470025"/>
          </a:xfrm>
        </p:spPr>
        <p:txBody>
          <a:bodyPr>
            <a:noAutofit/>
          </a:bodyPr>
          <a:lstStyle/>
          <a:p>
            <a:r>
              <a:rPr lang="zh-TW" altLang="en-US" sz="3800" b="1" dirty="0" smtClean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</a:rPr>
              <a:t>幼兒教育課程</a:t>
            </a:r>
            <a:r>
              <a:rPr lang="en-US" altLang="zh-TW" sz="3800" b="1" dirty="0" smtClean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</a:rPr>
              <a:t>:</a:t>
            </a:r>
            <a:r>
              <a:rPr lang="zh-TW" altLang="en-US" sz="3800" b="1" dirty="0" smtClean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</a:rPr>
              <a:t>資訊及通訊科技應用</a:t>
            </a:r>
            <a:r>
              <a:rPr lang="en-US" altLang="zh-TW" sz="3800" b="1" dirty="0" smtClean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</a:rPr>
              <a:t/>
            </a:r>
            <a:br>
              <a:rPr lang="en-US" altLang="zh-TW" sz="3800" b="1" dirty="0" smtClean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</a:rPr>
            </a:br>
            <a:r>
              <a:rPr lang="zh-TW" altLang="en-US" sz="3800" b="1" dirty="0" smtClean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</a:rPr>
              <a:t>題目</a:t>
            </a:r>
            <a:r>
              <a:rPr lang="en-US" altLang="zh-TW" sz="3800" b="1" dirty="0" smtClean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</a:rPr>
              <a:t>:</a:t>
            </a:r>
            <a:r>
              <a:rPr lang="zh-TW" altLang="en-US" sz="3800" b="1" dirty="0" smtClean="0">
                <a:solidFill>
                  <a:schemeClr val="accent6">
                    <a:lumMod val="50000"/>
                  </a:schemeClr>
                </a:solidFill>
                <a:latin typeface="+mn-ea"/>
                <a:ea typeface="+mn-ea"/>
              </a:rPr>
              <a:t>探討綜合資訊科技在幼兒教育課程上的應用</a:t>
            </a:r>
            <a:endParaRPr lang="zh-HK" altLang="en-US" sz="3800" b="1" dirty="0">
              <a:solidFill>
                <a:schemeClr val="accent6">
                  <a:lumMod val="50000"/>
                </a:schemeClr>
              </a:solidFill>
              <a:latin typeface="+mn-ea"/>
              <a:ea typeface="+mn-ea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2411760" y="2276872"/>
            <a:ext cx="4176464" cy="3672408"/>
          </a:xfrm>
        </p:spPr>
        <p:txBody>
          <a:bodyPr>
            <a:noAutofit/>
          </a:bodyPr>
          <a:lstStyle/>
          <a:p>
            <a:r>
              <a:rPr lang="zh-TW" altLang="en-US" sz="3000" dirty="0" smtClean="0">
                <a:solidFill>
                  <a:schemeClr val="tx1"/>
                </a:solidFill>
                <a:latin typeface="+mn-ea"/>
              </a:rPr>
              <a:t>陳倩怡</a:t>
            </a:r>
            <a:r>
              <a:rPr lang="en-US" altLang="zh-TW" sz="3000" dirty="0" smtClean="0">
                <a:solidFill>
                  <a:schemeClr val="tx1"/>
                </a:solidFill>
                <a:latin typeface="+mn-ea"/>
              </a:rPr>
              <a:t>11064790</a:t>
            </a:r>
          </a:p>
          <a:p>
            <a:r>
              <a:rPr lang="zh-TW" altLang="en-US" sz="3000" dirty="0" smtClean="0">
                <a:solidFill>
                  <a:schemeClr val="tx1"/>
                </a:solidFill>
                <a:latin typeface="+mn-ea"/>
              </a:rPr>
              <a:t>陳巧兒</a:t>
            </a:r>
            <a:r>
              <a:rPr lang="en-US" altLang="zh-TW" sz="3000" dirty="0" smtClean="0">
                <a:solidFill>
                  <a:schemeClr val="tx1"/>
                </a:solidFill>
                <a:latin typeface="+mn-ea"/>
              </a:rPr>
              <a:t>11066449</a:t>
            </a:r>
          </a:p>
          <a:p>
            <a:r>
              <a:rPr lang="zh-TW" altLang="en-US" sz="3000" dirty="0" smtClean="0">
                <a:solidFill>
                  <a:schemeClr val="tx1"/>
                </a:solidFill>
                <a:latin typeface="+mn-ea"/>
              </a:rPr>
              <a:t>蔡欣玲</a:t>
            </a:r>
            <a:r>
              <a:rPr lang="en-US" altLang="zh-TW" sz="3000" dirty="0" smtClean="0">
                <a:solidFill>
                  <a:schemeClr val="tx1"/>
                </a:solidFill>
                <a:latin typeface="+mn-ea"/>
              </a:rPr>
              <a:t>11064403</a:t>
            </a:r>
          </a:p>
          <a:p>
            <a:r>
              <a:rPr lang="zh-TW" altLang="en-US" sz="3000" dirty="0" smtClean="0">
                <a:solidFill>
                  <a:schemeClr val="tx1"/>
                </a:solidFill>
                <a:latin typeface="+mn-ea"/>
              </a:rPr>
              <a:t>盧卓欣</a:t>
            </a:r>
            <a:r>
              <a:rPr lang="en-US" altLang="zh-TW" sz="3000" dirty="0" smtClean="0">
                <a:solidFill>
                  <a:schemeClr val="tx1"/>
                </a:solidFill>
                <a:latin typeface="+mn-ea"/>
              </a:rPr>
              <a:t>11064702</a:t>
            </a:r>
          </a:p>
          <a:p>
            <a:r>
              <a:rPr lang="zh-TW" altLang="en-US" sz="3000" dirty="0" smtClean="0">
                <a:solidFill>
                  <a:schemeClr val="tx1"/>
                </a:solidFill>
                <a:latin typeface="+mn-ea"/>
              </a:rPr>
              <a:t>麥婉紅</a:t>
            </a:r>
            <a:r>
              <a:rPr lang="en-US" altLang="zh-TW" sz="3000" dirty="0" smtClean="0">
                <a:solidFill>
                  <a:schemeClr val="tx1"/>
                </a:solidFill>
                <a:latin typeface="+mn-ea"/>
              </a:rPr>
              <a:t>11064336</a:t>
            </a:r>
          </a:p>
          <a:p>
            <a:r>
              <a:rPr lang="zh-TW" altLang="en-US" sz="3000" dirty="0" smtClean="0">
                <a:solidFill>
                  <a:schemeClr val="tx1"/>
                </a:solidFill>
                <a:latin typeface="+mn-ea"/>
              </a:rPr>
              <a:t>黃思頴</a:t>
            </a:r>
            <a:r>
              <a:rPr lang="en-US" altLang="zh-TW" sz="3000" dirty="0" smtClean="0">
                <a:solidFill>
                  <a:schemeClr val="tx1"/>
                </a:solidFill>
                <a:latin typeface="+mn-ea"/>
              </a:rPr>
              <a:t>11047003</a:t>
            </a:r>
          </a:p>
          <a:p>
            <a:r>
              <a:rPr lang="zh-TW" altLang="en-US" sz="3000" dirty="0" smtClean="0">
                <a:solidFill>
                  <a:schemeClr val="tx1"/>
                </a:solidFill>
                <a:latin typeface="+mn-ea"/>
              </a:rPr>
              <a:t>翁如婷</a:t>
            </a:r>
            <a:r>
              <a:rPr lang="en-US" altLang="zh-TW" sz="3000" dirty="0" smtClean="0">
                <a:solidFill>
                  <a:schemeClr val="tx1"/>
                </a:solidFill>
                <a:latin typeface="+mn-ea"/>
              </a:rPr>
              <a:t>11064245</a:t>
            </a:r>
            <a:endParaRPr lang="zh-HK" altLang="en-US" sz="3000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1026" name="Picture 2" descr="C:\Users\Cindy\AppData\Local\Microsoft\Windows\Temporary Internet Files\Content.IE5\L012UK5B\MC90044518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69762" y="2895010"/>
            <a:ext cx="2766734" cy="3054270"/>
          </a:xfrm>
          <a:prstGeom prst="rect">
            <a:avLst/>
          </a:prstGeom>
          <a:noFill/>
        </p:spPr>
      </p:pic>
      <p:pic>
        <p:nvPicPr>
          <p:cNvPr id="5" name="圖片 4" descr="38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3528" y="6165304"/>
            <a:ext cx="8548819" cy="6353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4323839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0" y="548680"/>
            <a:ext cx="9144000" cy="936104"/>
          </a:xfrm>
        </p:spPr>
        <p:txBody>
          <a:bodyPr>
            <a:noAutofit/>
          </a:bodyPr>
          <a:lstStyle/>
          <a:p>
            <a:r>
              <a:rPr lang="zh-TW" altLang="en-US" sz="7200" b="1" dirty="0" smtClean="0">
                <a:solidFill>
                  <a:schemeClr val="accent1"/>
                </a:solidFill>
                <a:latin typeface="+mn-ea"/>
                <a:ea typeface="+mn-ea"/>
              </a:rPr>
              <a:t>分組活動－美勞活動</a:t>
            </a:r>
            <a:endParaRPr lang="zh-HK" altLang="en-US" sz="72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79512" y="2060848"/>
            <a:ext cx="8784976" cy="3024336"/>
          </a:xfrm>
        </p:spPr>
        <p:txBody>
          <a:bodyPr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zh-TW" altLang="en-US" sz="4400" dirty="0" smtClean="0">
                <a:solidFill>
                  <a:schemeClr val="tx1"/>
                </a:solidFill>
                <a:latin typeface="+mn-ea"/>
              </a:rPr>
              <a:t>老師事前用電子畫板設計好設施的外型</a:t>
            </a:r>
            <a:endParaRPr lang="en-US" altLang="zh-TW" sz="4400" dirty="0" smtClean="0">
              <a:solidFill>
                <a:schemeClr val="tx1"/>
              </a:solidFill>
              <a:latin typeface="+mn-ea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zh-TW" altLang="en-US" sz="4400" dirty="0">
                <a:solidFill>
                  <a:schemeClr val="tx1"/>
                </a:solidFill>
                <a:latin typeface="+mn-ea"/>
              </a:rPr>
              <a:t>請幼兒自行或是與同伴一起在畫板上美化</a:t>
            </a:r>
            <a:r>
              <a:rPr lang="zh-TW" altLang="en-US" sz="4400" dirty="0" smtClean="0">
                <a:solidFill>
                  <a:schemeClr val="tx1"/>
                </a:solidFill>
                <a:latin typeface="+mn-ea"/>
              </a:rPr>
              <a:t>設施</a:t>
            </a:r>
            <a:endParaRPr lang="en-US" altLang="zh-TW" sz="4400" dirty="0" smtClean="0">
              <a:solidFill>
                <a:schemeClr val="tx1"/>
              </a:solidFill>
              <a:latin typeface="+mn-ea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zh-TW" altLang="en-US" sz="4400" dirty="0">
                <a:solidFill>
                  <a:schemeClr val="tx1"/>
                </a:solidFill>
                <a:latin typeface="+mn-ea"/>
              </a:rPr>
              <a:t>老師把</a:t>
            </a:r>
            <a:r>
              <a:rPr lang="zh-TW" altLang="en-US" sz="4400" dirty="0" smtClean="0">
                <a:solidFill>
                  <a:schemeClr val="tx1"/>
                </a:solidFill>
                <a:latin typeface="+mn-ea"/>
              </a:rPr>
              <a:t>畫</a:t>
            </a:r>
            <a:r>
              <a:rPr lang="zh-TW" altLang="zh-HK" sz="4400" dirty="0">
                <a:solidFill>
                  <a:schemeClr val="tx1"/>
                </a:solidFill>
                <a:latin typeface="+mn-ea"/>
              </a:rPr>
              <a:t>儲在</a:t>
            </a:r>
            <a:r>
              <a:rPr lang="zh-TW" altLang="zh-HK" sz="4400" dirty="0" smtClean="0">
                <a:solidFill>
                  <a:schemeClr val="tx1"/>
                </a:solidFill>
                <a:latin typeface="+mn-ea"/>
              </a:rPr>
              <a:t>電腦</a:t>
            </a:r>
            <a:r>
              <a:rPr lang="zh-TW" altLang="en-US" sz="4400" dirty="0" smtClean="0">
                <a:solidFill>
                  <a:schemeClr val="tx1"/>
                </a:solidFill>
                <a:latin typeface="+mn-ea"/>
              </a:rPr>
              <a:t>，再列印出來，發給幼兒</a:t>
            </a:r>
            <a:endParaRPr lang="zh-HK" altLang="en-US" sz="4400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8194" name="Picture 2" descr="C:\Users\Cindy\AppData\Local\Microsoft\Windows\Temporary Internet Files\Content.IE5\L012UK5B\MC900371096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72200" y="5733256"/>
            <a:ext cx="1411159" cy="93258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7550918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936104"/>
          </a:xfrm>
        </p:spPr>
        <p:txBody>
          <a:bodyPr>
            <a:noAutofit/>
          </a:bodyPr>
          <a:lstStyle/>
          <a:p>
            <a:r>
              <a:rPr lang="zh-TW" altLang="en-US" sz="7200" b="1" dirty="0">
                <a:solidFill>
                  <a:schemeClr val="accent2"/>
                </a:solidFill>
                <a:latin typeface="+mn-ea"/>
                <a:ea typeface="+mn-ea"/>
              </a:rPr>
              <a:t>分享</a:t>
            </a:r>
            <a:r>
              <a:rPr lang="zh-TW" altLang="en-US" sz="7200" b="1" dirty="0" smtClean="0">
                <a:solidFill>
                  <a:schemeClr val="accent2"/>
                </a:solidFill>
                <a:latin typeface="+mn-ea"/>
                <a:ea typeface="+mn-ea"/>
              </a:rPr>
              <a:t>活動</a:t>
            </a:r>
            <a:endParaRPr lang="zh-HK" altLang="en-US" sz="7200" b="1" dirty="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79512" y="2060848"/>
            <a:ext cx="8784976" cy="3024336"/>
          </a:xfrm>
        </p:spPr>
        <p:txBody>
          <a:bodyPr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zh-TW" altLang="en-US" sz="4800" dirty="0" smtClean="0">
                <a:solidFill>
                  <a:schemeClr val="tx1"/>
                </a:solidFill>
                <a:latin typeface="+mn-ea"/>
              </a:rPr>
              <a:t>老師請幼兒出來分享剛才的訪問活動</a:t>
            </a:r>
            <a:endParaRPr lang="en-US" altLang="zh-TW" sz="4800" dirty="0" smtClean="0">
              <a:solidFill>
                <a:schemeClr val="tx1"/>
              </a:solidFill>
              <a:latin typeface="+mn-ea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zh-TW" altLang="en-US" sz="4800" dirty="0" smtClean="0">
                <a:solidFill>
                  <a:schemeClr val="tx1"/>
                </a:solidFill>
                <a:latin typeface="+mn-ea"/>
              </a:rPr>
              <a:t>在幼兒匯報時，老師會協助幼兒播放剛才攝錄的媒體</a:t>
            </a:r>
            <a:endParaRPr lang="en-US" altLang="zh-TW" sz="4800" dirty="0" smtClean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9219" name="Picture 3" descr="C:\Users\Cindy\AppData\Local\Microsoft\Windows\Temporary Internet Files\Content.IE5\L012UK5B\MC90041888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4208" y="162194"/>
            <a:ext cx="2277026" cy="197066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22410528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6856" y="2564904"/>
            <a:ext cx="8229600" cy="1143000"/>
          </a:xfrm>
        </p:spPr>
        <p:txBody>
          <a:bodyPr>
            <a:noAutofit/>
          </a:bodyPr>
          <a:lstStyle/>
          <a:p>
            <a:r>
              <a:rPr lang="zh-TW" altLang="en-US" sz="9600" b="1" dirty="0" smtClean="0">
                <a:solidFill>
                  <a:schemeClr val="accent2">
                    <a:lumMod val="75000"/>
                  </a:schemeClr>
                </a:solidFill>
              </a:rPr>
              <a:t>展望及啟示</a:t>
            </a:r>
            <a:endParaRPr lang="zh-TW" altLang="en-US" sz="9600" b="1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sz="7200" dirty="0" smtClean="0"/>
              <a:t>分工表</a:t>
            </a:r>
            <a:endParaRPr lang="zh-TW" altLang="en-US" sz="72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51518" y="1456185"/>
          <a:ext cx="8712969" cy="51296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54513"/>
                <a:gridCol w="1334906"/>
                <a:gridCol w="1244710"/>
                <a:gridCol w="1244710"/>
                <a:gridCol w="1244710"/>
                <a:gridCol w="1244710"/>
                <a:gridCol w="1244710"/>
              </a:tblGrid>
              <a:tr h="1056182">
                <a:tc>
                  <a:txBody>
                    <a:bodyPr/>
                    <a:lstStyle/>
                    <a:p>
                      <a:pPr algn="ctr"/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600" dirty="0" smtClean="0"/>
                        <a:t>意念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600" dirty="0" smtClean="0"/>
                        <a:t>教案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600" dirty="0" smtClean="0"/>
                        <a:t>綜合理念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600" dirty="0" smtClean="0"/>
                        <a:t>簡報</a:t>
                      </a:r>
                      <a:r>
                        <a:rPr lang="en-US" altLang="zh-TW" sz="3600" dirty="0" smtClean="0"/>
                        <a:t>	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600" dirty="0" smtClean="0"/>
                        <a:t>短片</a:t>
                      </a:r>
                      <a:endParaRPr lang="zh-TW" altLang="en-US" sz="3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TW" sz="3600" dirty="0" smtClean="0"/>
                        <a:t>E-book</a:t>
                      </a:r>
                      <a:endParaRPr lang="zh-TW" altLang="en-US" sz="3600" dirty="0"/>
                    </a:p>
                  </a:txBody>
                  <a:tcPr/>
                </a:tc>
              </a:tr>
              <a:tr h="56299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/>
                        <a:t>陳倩怡</a:t>
                      </a:r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PMingLiU"/>
                          <a:ea typeface="PMingLiU"/>
                        </a:rPr>
                        <a:t>＊</a:t>
                      </a:r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PMingLiU"/>
                          <a:ea typeface="PMingLiU"/>
                        </a:rPr>
                        <a:t>＊</a:t>
                      </a:r>
                      <a:endParaRPr lang="zh-TW" altLang="en-US" sz="2000" dirty="0"/>
                    </a:p>
                  </a:txBody>
                  <a:tcPr/>
                </a:tc>
              </a:tr>
              <a:tr h="56299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/>
                        <a:t>陳巧兒</a:t>
                      </a:r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PMingLiU"/>
                          <a:ea typeface="PMingLiU"/>
                        </a:rPr>
                        <a:t>＊</a:t>
                      </a:r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PMingLiU"/>
                          <a:ea typeface="PMingLiU"/>
                        </a:rPr>
                        <a:t>＊</a:t>
                      </a:r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/>
                    </a:p>
                  </a:txBody>
                  <a:tcPr/>
                </a:tc>
              </a:tr>
              <a:tr h="56299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/>
                        <a:t>蔡欣玲</a:t>
                      </a:r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PMingLiU"/>
                          <a:ea typeface="PMingLiU"/>
                        </a:rPr>
                        <a:t>＊</a:t>
                      </a:r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PMingLiU"/>
                          <a:ea typeface="PMingLiU"/>
                        </a:rPr>
                        <a:t>＊</a:t>
                      </a:r>
                      <a:endParaRPr lang="zh-TW" altLang="en-US" sz="2000" dirty="0"/>
                    </a:p>
                  </a:txBody>
                  <a:tcPr/>
                </a:tc>
              </a:tr>
              <a:tr h="56299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/>
                        <a:t>盧卓欣</a:t>
                      </a:r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PMingLiU"/>
                          <a:ea typeface="PMingLiU"/>
                        </a:rPr>
                        <a:t>＊</a:t>
                      </a:r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PMingLiU"/>
                          <a:ea typeface="PMingLiU"/>
                        </a:rPr>
                        <a:t>＊</a:t>
                      </a:r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PMingLiU"/>
                          <a:ea typeface="PMingLiU"/>
                        </a:rPr>
                        <a:t>＊</a:t>
                      </a:r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/>
                    </a:p>
                  </a:txBody>
                  <a:tcPr/>
                </a:tc>
              </a:tr>
              <a:tr h="56299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/>
                        <a:t>麥婉紅</a:t>
                      </a:r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PMingLiU"/>
                          <a:ea typeface="PMingLiU"/>
                        </a:rPr>
                        <a:t>＊</a:t>
                      </a:r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PMingLiU"/>
                          <a:ea typeface="PMingLiU"/>
                        </a:rPr>
                        <a:t>＊</a:t>
                      </a:r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PMingLiU"/>
                          <a:ea typeface="PMingLiU"/>
                        </a:rPr>
                        <a:t>＊</a:t>
                      </a:r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/>
                    </a:p>
                  </a:txBody>
                  <a:tcPr/>
                </a:tc>
              </a:tr>
              <a:tr h="56299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/>
                        <a:t>黃思頴</a:t>
                      </a:r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PMingLiU"/>
                          <a:ea typeface="PMingLiU"/>
                        </a:rPr>
                        <a:t>＊</a:t>
                      </a:r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PMingLiU"/>
                          <a:ea typeface="PMingLiU"/>
                        </a:rPr>
                        <a:t>＊</a:t>
                      </a:r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PMingLiU"/>
                          <a:ea typeface="PMingLiU"/>
                        </a:rPr>
                        <a:t>＊</a:t>
                      </a:r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/>
                    </a:p>
                  </a:txBody>
                  <a:tcPr/>
                </a:tc>
              </a:tr>
              <a:tr h="56299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/>
                        <a:t>翁如婷</a:t>
                      </a:r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PMingLiU"/>
                          <a:ea typeface="PMingLiU"/>
                        </a:rPr>
                        <a:t>＊</a:t>
                      </a:r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000" dirty="0" smtClean="0">
                          <a:latin typeface="PMingLiU"/>
                          <a:ea typeface="PMingLiU"/>
                        </a:rPr>
                        <a:t>＊</a:t>
                      </a:r>
                      <a:endParaRPr lang="zh-TW" altLang="en-US" sz="2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zh-TW" altLang="en-US" sz="20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1844824"/>
            <a:ext cx="7776864" cy="2808312"/>
          </a:xfrm>
        </p:spPr>
        <p:txBody>
          <a:bodyPr>
            <a:noAutofit/>
          </a:bodyPr>
          <a:lstStyle/>
          <a:p>
            <a:r>
              <a:rPr lang="en-US" altLang="zh-HK" sz="15000" b="1" dirty="0" smtClean="0">
                <a:solidFill>
                  <a:schemeClr val="accent2"/>
                </a:solidFill>
                <a:latin typeface="Starry Night" pitchFamily="2" charset="0"/>
                <a:ea typeface="標楷體" pitchFamily="65" charset="-120"/>
              </a:rPr>
              <a:t>The End</a:t>
            </a:r>
            <a:endParaRPr lang="zh-HK" altLang="en-US" sz="15000" b="1" dirty="0">
              <a:solidFill>
                <a:schemeClr val="accent2"/>
              </a:solidFill>
              <a:latin typeface="Starry Night" pitchFamily="2" charset="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54662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403648" y="908720"/>
            <a:ext cx="5904656" cy="4608512"/>
          </a:xfrm>
        </p:spPr>
        <p:txBody>
          <a:bodyPr>
            <a:noAutofit/>
          </a:bodyPr>
          <a:lstStyle/>
          <a:p>
            <a:pPr algn="l"/>
            <a:r>
              <a:rPr lang="zh-TW" altLang="zh-HK" sz="4800" b="1" dirty="0">
                <a:latin typeface="+mn-ea"/>
                <a:ea typeface="+mn-ea"/>
              </a:rPr>
              <a:t>背景資料﹕</a:t>
            </a:r>
            <a:r>
              <a:rPr lang="zh-TW" altLang="zh-HK" sz="4800" dirty="0">
                <a:latin typeface="+mn-ea"/>
                <a:ea typeface="+mn-ea"/>
              </a:rPr>
              <a:t/>
            </a:r>
            <a:br>
              <a:rPr lang="zh-TW" altLang="zh-HK" sz="4800" dirty="0">
                <a:latin typeface="+mn-ea"/>
                <a:ea typeface="+mn-ea"/>
              </a:rPr>
            </a:br>
            <a:r>
              <a:rPr lang="zh-TW" altLang="zh-HK" sz="4800" dirty="0">
                <a:latin typeface="+mn-ea"/>
                <a:ea typeface="+mn-ea"/>
              </a:rPr>
              <a:t>日期：</a:t>
            </a:r>
            <a:r>
              <a:rPr lang="en-US" altLang="zh-HK" sz="4800" dirty="0">
                <a:latin typeface="+mn-ea"/>
                <a:ea typeface="+mn-ea"/>
              </a:rPr>
              <a:t>2013</a:t>
            </a:r>
            <a:r>
              <a:rPr lang="zh-TW" altLang="zh-HK" sz="4800" dirty="0">
                <a:latin typeface="+mn-ea"/>
                <a:ea typeface="+mn-ea"/>
              </a:rPr>
              <a:t>年</a:t>
            </a:r>
            <a:r>
              <a:rPr lang="en-US" altLang="zh-HK" sz="4800" dirty="0">
                <a:latin typeface="+mn-ea"/>
                <a:ea typeface="+mn-ea"/>
              </a:rPr>
              <a:t>3</a:t>
            </a:r>
            <a:r>
              <a:rPr lang="zh-TW" altLang="zh-HK" sz="4800" dirty="0">
                <a:latin typeface="+mn-ea"/>
                <a:ea typeface="+mn-ea"/>
              </a:rPr>
              <a:t>月</a:t>
            </a:r>
            <a:r>
              <a:rPr lang="en-US" altLang="zh-HK" sz="4800" dirty="0">
                <a:latin typeface="+mn-ea"/>
                <a:ea typeface="+mn-ea"/>
              </a:rPr>
              <a:t>7</a:t>
            </a:r>
            <a:r>
              <a:rPr lang="zh-TW" altLang="zh-HK" sz="4800" dirty="0">
                <a:latin typeface="+mn-ea"/>
                <a:ea typeface="+mn-ea"/>
              </a:rPr>
              <a:t>日</a:t>
            </a:r>
            <a:br>
              <a:rPr lang="zh-TW" altLang="zh-HK" sz="4800" dirty="0">
                <a:latin typeface="+mn-ea"/>
                <a:ea typeface="+mn-ea"/>
              </a:rPr>
            </a:br>
            <a:r>
              <a:rPr lang="zh-TW" altLang="zh-HK" sz="4800" dirty="0">
                <a:latin typeface="+mn-ea"/>
                <a:ea typeface="+mn-ea"/>
              </a:rPr>
              <a:t>班級：高班</a:t>
            </a:r>
            <a:br>
              <a:rPr lang="zh-TW" altLang="zh-HK" sz="4800" dirty="0">
                <a:latin typeface="+mn-ea"/>
                <a:ea typeface="+mn-ea"/>
              </a:rPr>
            </a:br>
            <a:r>
              <a:rPr lang="zh-TW" altLang="zh-HK" sz="4800" dirty="0">
                <a:latin typeface="+mn-ea"/>
                <a:ea typeface="+mn-ea"/>
              </a:rPr>
              <a:t>人數：</a:t>
            </a:r>
            <a:r>
              <a:rPr lang="en-US" altLang="zh-HK" sz="4800" dirty="0">
                <a:latin typeface="+mn-ea"/>
                <a:ea typeface="+mn-ea"/>
              </a:rPr>
              <a:t>18</a:t>
            </a:r>
            <a:r>
              <a:rPr lang="zh-TW" altLang="zh-HK" sz="4800" dirty="0">
                <a:latin typeface="+mn-ea"/>
                <a:ea typeface="+mn-ea"/>
              </a:rPr>
              <a:t/>
            </a:r>
            <a:br>
              <a:rPr lang="zh-TW" altLang="zh-HK" sz="4800" dirty="0">
                <a:latin typeface="+mn-ea"/>
                <a:ea typeface="+mn-ea"/>
              </a:rPr>
            </a:br>
            <a:r>
              <a:rPr lang="zh-TW" altLang="zh-HK" sz="4800" dirty="0">
                <a:latin typeface="+mn-ea"/>
                <a:ea typeface="+mn-ea"/>
              </a:rPr>
              <a:t>主題：無障礙社會</a:t>
            </a:r>
            <a:br>
              <a:rPr lang="zh-TW" altLang="zh-HK" sz="4800" dirty="0">
                <a:latin typeface="+mn-ea"/>
                <a:ea typeface="+mn-ea"/>
              </a:rPr>
            </a:br>
            <a:r>
              <a:rPr lang="zh-TW" altLang="zh-HK" sz="4800" dirty="0">
                <a:latin typeface="+mn-ea"/>
                <a:ea typeface="+mn-ea"/>
              </a:rPr>
              <a:t>副題：交通工具</a:t>
            </a:r>
          </a:p>
        </p:txBody>
      </p:sp>
      <p:pic>
        <p:nvPicPr>
          <p:cNvPr id="2050" name="Picture 2" descr="C:\Users\Cindy\AppData\Local\Microsoft\Windows\Temporary Internet Files\Content.IE5\NNE2BM9Y\MC900445178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168" y="2420888"/>
            <a:ext cx="2849560" cy="264298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769415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424936" cy="4824536"/>
          </a:xfrm>
        </p:spPr>
        <p:txBody>
          <a:bodyPr>
            <a:normAutofit/>
          </a:bodyPr>
          <a:lstStyle/>
          <a:p>
            <a:r>
              <a:rPr lang="zh-TW" altLang="en-US" sz="8000" b="1" dirty="0" smtClean="0">
                <a:solidFill>
                  <a:schemeClr val="accent5">
                    <a:lumMod val="75000"/>
                  </a:schemeClr>
                </a:solidFill>
                <a:latin typeface="+mn-ea"/>
                <a:ea typeface="+mn-ea"/>
              </a:rPr>
              <a:t>相關綜合理念分析</a:t>
            </a:r>
            <a:endParaRPr lang="zh-HK" altLang="en-US" sz="8000" b="1" dirty="0">
              <a:solidFill>
                <a:schemeClr val="accent5">
                  <a:lumMod val="75000"/>
                </a:schemeClr>
              </a:solidFill>
              <a:latin typeface="+mn-ea"/>
              <a:ea typeface="+mn-ea"/>
            </a:endParaRPr>
          </a:p>
        </p:txBody>
      </p:sp>
      <p:pic>
        <p:nvPicPr>
          <p:cNvPr id="4098" name="Picture 2" descr="C:\Users\Cindy\AppData\Local\Microsoft\Windows\Temporary Internet Files\Content.IE5\PLTWZD0S\MC90044517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19872" y="3501008"/>
            <a:ext cx="2914178" cy="28035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4662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r>
              <a:rPr lang="zh-TW" altLang="en-US" sz="6000" dirty="0" smtClean="0"/>
              <a:t>布魯納的建構主義</a:t>
            </a:r>
            <a:endParaRPr lang="en-US" altLang="zh-TW" sz="6000" dirty="0" smtClean="0"/>
          </a:p>
          <a:p>
            <a:r>
              <a:rPr lang="zh-TW" altLang="en-US" sz="6000" dirty="0" smtClean="0"/>
              <a:t>皮亞傑的認知主義學習理論</a:t>
            </a:r>
            <a:endParaRPr lang="en-US" altLang="zh-TW" sz="6000" dirty="0" smtClean="0"/>
          </a:p>
          <a:p>
            <a:r>
              <a:rPr lang="zh-TW" altLang="en-US" sz="6000" dirty="0" smtClean="0"/>
              <a:t>維哥斯基的遊戲理論</a:t>
            </a:r>
            <a:endParaRPr lang="en-US" sz="6000" dirty="0"/>
          </a:p>
        </p:txBody>
      </p:sp>
      <p:pic>
        <p:nvPicPr>
          <p:cNvPr id="5123" name="Picture 3" descr="C:\Users\Cindy\AppData\Local\Microsoft\Windows\Temporary Internet Files\Content.IE5\6SXJA4S8\MC90042893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4797152"/>
            <a:ext cx="2038306" cy="206084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sz="7200" b="1" dirty="0" smtClean="0">
                <a:solidFill>
                  <a:schemeClr val="accent5">
                    <a:lumMod val="75000"/>
                  </a:schemeClr>
                </a:solidFill>
                <a:latin typeface="+mn-ea"/>
                <a:ea typeface="+mn-ea"/>
              </a:rPr>
              <a:t>設計目的</a:t>
            </a:r>
            <a:endParaRPr lang="zh-TW" altLang="en-US" sz="7200" b="1" dirty="0">
              <a:latin typeface="+mn-ea"/>
              <a:ea typeface="+mn-ea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"/>
              <a:defRPr/>
            </a:pPr>
            <a:r>
              <a:rPr lang="zh-TW" altLang="en-US" b="1" dirty="0" smtClean="0">
                <a:latin typeface="+mn-ea"/>
              </a:rPr>
              <a:t>認識無障礙社會</a:t>
            </a:r>
            <a:endParaRPr lang="en-US" altLang="zh-TW" b="1" dirty="0" smtClean="0">
              <a:latin typeface="+mn-ea"/>
            </a:endParaRPr>
          </a:p>
          <a:p>
            <a:pPr>
              <a:buFont typeface="Wingdings" pitchFamily="2" charset="2"/>
              <a:buChar char=""/>
              <a:defRPr/>
            </a:pPr>
            <a:r>
              <a:rPr lang="zh-TW" altLang="en-US" b="1" dirty="0" smtClean="0">
                <a:latin typeface="+mn-ea"/>
              </a:rPr>
              <a:t>建立</a:t>
            </a:r>
            <a:r>
              <a:rPr lang="zh-TW" altLang="zh-TW" b="1" dirty="0" smtClean="0">
                <a:latin typeface="+mn-ea"/>
              </a:rPr>
              <a:t>同理心</a:t>
            </a:r>
            <a:endParaRPr lang="en-US" altLang="zh-TW" b="1" dirty="0" smtClean="0">
              <a:latin typeface="+mn-ea"/>
            </a:endParaRPr>
          </a:p>
          <a:p>
            <a:pPr>
              <a:buFont typeface="Wingdings" pitchFamily="2" charset="2"/>
              <a:buChar char=""/>
              <a:defRPr/>
            </a:pPr>
            <a:r>
              <a:rPr lang="zh-TW" altLang="en-US" b="1" dirty="0" smtClean="0">
                <a:latin typeface="+mn-ea"/>
              </a:rPr>
              <a:t>學會</a:t>
            </a:r>
            <a:r>
              <a:rPr lang="zh-TW" altLang="zh-TW" b="1" dirty="0" smtClean="0">
                <a:latin typeface="+mn-ea"/>
              </a:rPr>
              <a:t>尊重的美德</a:t>
            </a:r>
            <a:endParaRPr lang="en-US" altLang="zh-TW" b="1" dirty="0" smtClean="0">
              <a:latin typeface="+mn-ea"/>
            </a:endParaRPr>
          </a:p>
          <a:p>
            <a:pPr>
              <a:buFont typeface="Wingdings" pitchFamily="2" charset="2"/>
              <a:buChar char=""/>
              <a:defRPr/>
            </a:pPr>
            <a:r>
              <a:rPr lang="zh-TW" altLang="en-US" b="1" dirty="0" smtClean="0">
                <a:latin typeface="+mn-ea"/>
              </a:rPr>
              <a:t>了解社會上不同的殘障</a:t>
            </a:r>
            <a:r>
              <a:rPr lang="zh-TW" altLang="zh-TW" b="1" dirty="0" smtClean="0">
                <a:latin typeface="+mn-ea"/>
              </a:rPr>
              <a:t>設施</a:t>
            </a:r>
            <a:endParaRPr lang="en-US" altLang="zh-TW" b="1" dirty="0" smtClean="0">
              <a:latin typeface="+mn-ea"/>
            </a:endParaRPr>
          </a:p>
          <a:p>
            <a:pPr>
              <a:buFont typeface="Wingdings" pitchFamily="2" charset="2"/>
              <a:buChar char=""/>
              <a:defRPr/>
            </a:pPr>
            <a:r>
              <a:rPr lang="zh-TW" altLang="en-US" b="1" dirty="0" smtClean="0">
                <a:latin typeface="+mn-ea"/>
              </a:rPr>
              <a:t>不要帶歧視目光去看待別人</a:t>
            </a:r>
            <a:endParaRPr lang="en-US" altLang="zh-TW" b="1" dirty="0" smtClean="0">
              <a:latin typeface="+mn-ea"/>
            </a:endParaRPr>
          </a:p>
          <a:p>
            <a:pPr>
              <a:buFont typeface="Wingdings" pitchFamily="2" charset="2"/>
              <a:buChar char=""/>
              <a:defRPr/>
            </a:pPr>
            <a:r>
              <a:rPr lang="zh-TW" altLang="en-US" b="1" dirty="0" smtClean="0">
                <a:latin typeface="+mn-ea"/>
              </a:rPr>
              <a:t>多</a:t>
            </a:r>
            <a:r>
              <a:rPr lang="zh-TW" altLang="zh-TW" b="1" dirty="0" smtClean="0">
                <a:latin typeface="+mn-ea"/>
              </a:rPr>
              <a:t>幫助和關懷</a:t>
            </a:r>
            <a:r>
              <a:rPr lang="zh-TW" altLang="en-US" b="1" dirty="0" smtClean="0">
                <a:latin typeface="+mn-ea"/>
              </a:rPr>
              <a:t>有需要的人</a:t>
            </a:r>
            <a:endParaRPr lang="en-US" altLang="zh-TW" b="1" dirty="0" smtClean="0">
              <a:latin typeface="+mn-ea"/>
            </a:endParaRPr>
          </a:p>
          <a:p>
            <a:endParaRPr lang="zh-TW" altLang="en-US" dirty="0">
              <a:latin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332656"/>
            <a:ext cx="7776864" cy="4824536"/>
          </a:xfrm>
        </p:spPr>
        <p:txBody>
          <a:bodyPr>
            <a:normAutofit/>
          </a:bodyPr>
          <a:lstStyle/>
          <a:p>
            <a:r>
              <a:rPr lang="zh-TW" altLang="en-US" sz="8000" b="1" dirty="0">
                <a:solidFill>
                  <a:schemeClr val="accent5">
                    <a:lumMod val="75000"/>
                  </a:schemeClr>
                </a:solidFill>
                <a:latin typeface="+mn-ea"/>
                <a:ea typeface="+mn-ea"/>
              </a:rPr>
              <a:t>簡介活動內容</a:t>
            </a:r>
            <a:endParaRPr lang="zh-HK" altLang="en-US" sz="8000" b="1" dirty="0">
              <a:solidFill>
                <a:schemeClr val="accent5">
                  <a:lumMod val="75000"/>
                </a:schemeClr>
              </a:solidFill>
              <a:latin typeface="+mn-ea"/>
              <a:ea typeface="+mn-ea"/>
            </a:endParaRPr>
          </a:p>
        </p:txBody>
      </p:sp>
      <p:pic>
        <p:nvPicPr>
          <p:cNvPr id="3074" name="Picture 2" descr="C:\Users\Cindy\AppData\Local\Microsoft\Windows\Temporary Internet Files\Content.IE5\L012UK5B\MC90044518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91472" y="3501009"/>
            <a:ext cx="2118429" cy="273630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546627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936104"/>
          </a:xfrm>
        </p:spPr>
        <p:txBody>
          <a:bodyPr>
            <a:noAutofit/>
          </a:bodyPr>
          <a:lstStyle/>
          <a:p>
            <a:r>
              <a:rPr lang="zh-TW" altLang="en-US" sz="7200" b="1" dirty="0" smtClean="0">
                <a:solidFill>
                  <a:schemeClr val="accent2"/>
                </a:solidFill>
                <a:latin typeface="+mn-ea"/>
                <a:ea typeface="+mn-ea"/>
              </a:rPr>
              <a:t>主題活動</a:t>
            </a:r>
            <a:endParaRPr lang="zh-HK" altLang="en-US" sz="7200" b="1" dirty="0">
              <a:solidFill>
                <a:schemeClr val="accent2"/>
              </a:solidFill>
              <a:latin typeface="+mn-ea"/>
              <a:ea typeface="+mn-ea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79512" y="2060848"/>
            <a:ext cx="8784976" cy="3024336"/>
          </a:xfrm>
        </p:spPr>
        <p:txBody>
          <a:bodyPr>
            <a:normAutofit fontScale="92500" lnSpcReduction="10000"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zh-TW" altLang="en-US" sz="5400" dirty="0" smtClean="0">
                <a:solidFill>
                  <a:schemeClr val="tx1"/>
                </a:solidFill>
                <a:latin typeface="+mn-ea"/>
              </a:rPr>
              <a:t>老師事前用</a:t>
            </a:r>
            <a:r>
              <a:rPr lang="en-US" altLang="zh-TW" sz="5400" dirty="0" err="1" smtClean="0">
                <a:solidFill>
                  <a:schemeClr val="tx1"/>
                </a:solidFill>
                <a:latin typeface="+mn-ea"/>
              </a:rPr>
              <a:t>FilpAlbum</a:t>
            </a:r>
            <a:r>
              <a:rPr lang="zh-TW" altLang="en-US" sz="5400" dirty="0" smtClean="0">
                <a:solidFill>
                  <a:schemeClr val="tx1"/>
                </a:solidFill>
                <a:latin typeface="+mn-ea"/>
              </a:rPr>
              <a:t>製作電子書</a:t>
            </a:r>
            <a:endParaRPr lang="en-US" altLang="zh-TW" sz="5400" dirty="0" smtClean="0">
              <a:solidFill>
                <a:schemeClr val="tx1"/>
              </a:solidFill>
              <a:latin typeface="+mn-ea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zh-TW" altLang="en-US" sz="5400" dirty="0">
                <a:solidFill>
                  <a:schemeClr val="tx1"/>
                </a:solidFill>
                <a:latin typeface="+mn-ea"/>
              </a:rPr>
              <a:t>然後利用電子書向幼兒</a:t>
            </a:r>
            <a:r>
              <a:rPr lang="zh-TW" altLang="en-US" sz="5400" dirty="0" smtClean="0">
                <a:solidFill>
                  <a:schemeClr val="tx1"/>
                </a:solidFill>
                <a:latin typeface="+mn-ea"/>
              </a:rPr>
              <a:t>說</a:t>
            </a:r>
            <a:r>
              <a:rPr lang="zh-TW" altLang="en-US" sz="5400" dirty="0">
                <a:solidFill>
                  <a:schemeClr val="tx1"/>
                </a:solidFill>
                <a:latin typeface="+mn-ea"/>
              </a:rPr>
              <a:t>有關</a:t>
            </a:r>
            <a:r>
              <a:rPr lang="zh-TW" altLang="en-US" sz="5400" dirty="0" smtClean="0">
                <a:solidFill>
                  <a:schemeClr val="tx1"/>
                </a:solidFill>
                <a:latin typeface="+mn-ea"/>
              </a:rPr>
              <a:t>主題的故事</a:t>
            </a:r>
            <a:endParaRPr lang="en-US" altLang="zh-TW" sz="5400" dirty="0" smtClean="0">
              <a:solidFill>
                <a:schemeClr val="tx1"/>
              </a:solidFill>
              <a:latin typeface="+mn-ea"/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en-US" altLang="zh-TW" sz="3600" dirty="0" smtClean="0">
              <a:solidFill>
                <a:schemeClr val="tx1"/>
              </a:solidFill>
              <a:latin typeface="+mn-ea"/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zh-HK" altLang="en-US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6146" name="Picture 2" descr="C:\Users\Cindy\AppData\Local\Microsoft\Windows\Temporary Internet Files\Content.IE5\PLTWZD0S\MC90043990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20072" y="4557129"/>
            <a:ext cx="3346722" cy="230087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1720250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0" y="548680"/>
            <a:ext cx="9144000" cy="936104"/>
          </a:xfrm>
        </p:spPr>
        <p:txBody>
          <a:bodyPr>
            <a:noAutofit/>
          </a:bodyPr>
          <a:lstStyle/>
          <a:p>
            <a:r>
              <a:rPr lang="zh-TW" altLang="en-US" sz="7200" b="1" dirty="0" smtClean="0">
                <a:solidFill>
                  <a:schemeClr val="accent1"/>
                </a:solidFill>
                <a:latin typeface="+mn-ea"/>
                <a:ea typeface="+mn-ea"/>
              </a:rPr>
              <a:t>分組活動</a:t>
            </a:r>
            <a:r>
              <a:rPr lang="zh-TW" altLang="en-US" sz="7200" b="1" dirty="0">
                <a:solidFill>
                  <a:schemeClr val="accent1"/>
                </a:solidFill>
                <a:latin typeface="+mn-ea"/>
                <a:ea typeface="+mn-ea"/>
              </a:rPr>
              <a:t>－</a:t>
            </a:r>
            <a:r>
              <a:rPr lang="zh-TW" altLang="en-US" sz="7200" b="1" dirty="0" smtClean="0">
                <a:solidFill>
                  <a:schemeClr val="accent1"/>
                </a:solidFill>
                <a:latin typeface="+mn-ea"/>
                <a:ea typeface="+mn-ea"/>
              </a:rPr>
              <a:t>訪問活動</a:t>
            </a:r>
            <a:endParaRPr lang="zh-HK" altLang="en-US" sz="72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359024" y="1772816"/>
            <a:ext cx="8784976" cy="4464496"/>
          </a:xfrm>
        </p:spPr>
        <p:txBody>
          <a:bodyPr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zh-TW" altLang="en-US" sz="4800" dirty="0">
                <a:solidFill>
                  <a:schemeClr val="tx1"/>
                </a:solidFill>
                <a:latin typeface="+mn-ea"/>
              </a:rPr>
              <a:t>幼兒二人一組，共三</a:t>
            </a:r>
            <a:r>
              <a:rPr lang="zh-TW" altLang="en-US" sz="4800" dirty="0" smtClean="0">
                <a:solidFill>
                  <a:schemeClr val="tx1"/>
                </a:solidFill>
                <a:latin typeface="+mn-ea"/>
              </a:rPr>
              <a:t>組</a:t>
            </a:r>
            <a:endParaRPr lang="en-US" altLang="zh-TW" sz="4800" dirty="0" smtClean="0">
              <a:solidFill>
                <a:schemeClr val="tx1"/>
              </a:solidFill>
              <a:latin typeface="+mn-ea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zh-TW" altLang="en-US" sz="4800" dirty="0">
                <a:solidFill>
                  <a:schemeClr val="tx1"/>
                </a:solidFill>
                <a:latin typeface="+mn-ea"/>
              </a:rPr>
              <a:t>用相機</a:t>
            </a:r>
            <a:r>
              <a:rPr lang="zh-TW" altLang="en-US" sz="4800" dirty="0" smtClean="0">
                <a:solidFill>
                  <a:schemeClr val="tx1"/>
                </a:solidFill>
                <a:latin typeface="+mn-ea"/>
              </a:rPr>
              <a:t>拍下設施的照片</a:t>
            </a:r>
            <a:endParaRPr lang="en-US" altLang="zh-TW" sz="4800" dirty="0" smtClean="0">
              <a:solidFill>
                <a:schemeClr val="tx1"/>
              </a:solidFill>
              <a:latin typeface="+mn-ea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zh-TW" altLang="en-US" sz="4800" dirty="0" smtClean="0">
                <a:solidFill>
                  <a:schemeClr val="tx1"/>
                </a:solidFill>
                <a:latin typeface="+mn-ea"/>
              </a:rPr>
              <a:t>用錄音</a:t>
            </a:r>
            <a:r>
              <a:rPr lang="zh-TW" altLang="en-US" sz="4800" dirty="0">
                <a:solidFill>
                  <a:schemeClr val="tx1"/>
                </a:solidFill>
                <a:latin typeface="+mn-ea"/>
              </a:rPr>
              <a:t>筆錄下訪問</a:t>
            </a:r>
            <a:r>
              <a:rPr lang="zh-TW" altLang="en-US" sz="4800" dirty="0" smtClean="0">
                <a:solidFill>
                  <a:schemeClr val="tx1"/>
                </a:solidFill>
                <a:latin typeface="+mn-ea"/>
              </a:rPr>
              <a:t>內容</a:t>
            </a:r>
            <a:endParaRPr lang="en-US" altLang="zh-TW" sz="4800" dirty="0" smtClean="0">
              <a:solidFill>
                <a:schemeClr val="tx1"/>
              </a:solidFill>
              <a:latin typeface="+mn-ea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zh-TW" altLang="en-US" sz="4800" dirty="0" smtClean="0">
                <a:solidFill>
                  <a:schemeClr val="tx1"/>
                </a:solidFill>
                <a:latin typeface="+mn-ea"/>
              </a:rPr>
              <a:t>用</a:t>
            </a:r>
            <a:r>
              <a:rPr lang="en-US" altLang="zh-TW" sz="4800" dirty="0" err="1" smtClean="0">
                <a:solidFill>
                  <a:schemeClr val="tx1"/>
                </a:solidFill>
                <a:latin typeface="+mn-ea"/>
              </a:rPr>
              <a:t>iPad</a:t>
            </a:r>
            <a:r>
              <a:rPr lang="zh-TW" altLang="en-US" sz="4800" dirty="0" smtClean="0">
                <a:solidFill>
                  <a:schemeClr val="tx1"/>
                </a:solidFill>
                <a:latin typeface="+mn-ea"/>
              </a:rPr>
              <a:t>做好問卷</a:t>
            </a:r>
            <a:endParaRPr lang="en-US" altLang="zh-TW" sz="4800" dirty="0" smtClean="0">
              <a:solidFill>
                <a:schemeClr val="tx1"/>
              </a:solidFill>
              <a:latin typeface="+mn-ea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zh-TW" altLang="en-US" sz="4800" dirty="0" smtClean="0">
                <a:solidFill>
                  <a:schemeClr val="tx1"/>
                </a:solidFill>
                <a:latin typeface="+mn-ea"/>
              </a:rPr>
              <a:t>完結後，老師把所有媒體載入電腦</a:t>
            </a:r>
            <a:endParaRPr lang="en-US" altLang="zh-TW" sz="4800" dirty="0" smtClean="0">
              <a:solidFill>
                <a:schemeClr val="tx1"/>
              </a:solidFill>
              <a:latin typeface="+mn-ea"/>
            </a:endParaRPr>
          </a:p>
          <a:p>
            <a:pPr marL="457200" indent="-457200" algn="l">
              <a:buFont typeface="Arial" pitchFamily="34" charset="0"/>
              <a:buChar char="•"/>
            </a:pPr>
            <a:endParaRPr lang="zh-HK" altLang="en-US" sz="4800" dirty="0">
              <a:solidFill>
                <a:schemeClr val="tx1"/>
              </a:solidFill>
              <a:latin typeface="+mn-ea"/>
            </a:endParaRPr>
          </a:p>
        </p:txBody>
      </p:sp>
      <p:pic>
        <p:nvPicPr>
          <p:cNvPr id="7170" name="Picture 2" descr="C:\Users\Cindy\AppData\Local\Microsoft\Windows\Temporary Internet Files\Content.IE5\L012UK5B\MC90019898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5400000">
            <a:off x="6368416" y="2417104"/>
            <a:ext cx="2959895" cy="22322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xmlns="" val="31191104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79512" y="548680"/>
            <a:ext cx="8784976" cy="936104"/>
          </a:xfrm>
        </p:spPr>
        <p:txBody>
          <a:bodyPr>
            <a:noAutofit/>
          </a:bodyPr>
          <a:lstStyle/>
          <a:p>
            <a:r>
              <a:rPr lang="zh-TW" altLang="en-US" sz="7200" b="1" dirty="0" smtClean="0">
                <a:solidFill>
                  <a:schemeClr val="accent1"/>
                </a:solidFill>
                <a:latin typeface="+mn-ea"/>
                <a:ea typeface="+mn-ea"/>
              </a:rPr>
              <a:t>分組活動－體能活動</a:t>
            </a:r>
            <a:endParaRPr lang="zh-HK" altLang="en-US" sz="7200" b="1" dirty="0">
              <a:solidFill>
                <a:schemeClr val="accent1"/>
              </a:solidFill>
              <a:latin typeface="+mn-ea"/>
              <a:ea typeface="+mn-ea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359024" y="1556792"/>
            <a:ext cx="8784976" cy="4032448"/>
          </a:xfrm>
        </p:spPr>
        <p:txBody>
          <a:bodyPr>
            <a:noAutofit/>
          </a:bodyPr>
          <a:lstStyle/>
          <a:p>
            <a:pPr marL="457200" indent="-457200" algn="l">
              <a:buFont typeface="Arial" pitchFamily="34" charset="0"/>
              <a:buChar char="•"/>
            </a:pPr>
            <a:r>
              <a:rPr lang="zh-TW" altLang="en-US" sz="4000" dirty="0" smtClean="0">
                <a:solidFill>
                  <a:schemeClr val="tx1"/>
                </a:solidFill>
                <a:latin typeface="+mn-ea"/>
              </a:rPr>
              <a:t>老師事前用</a:t>
            </a:r>
            <a:r>
              <a:rPr lang="en-US" altLang="zh-TW" sz="4000" dirty="0" smtClean="0">
                <a:solidFill>
                  <a:schemeClr val="tx1"/>
                </a:solidFill>
                <a:latin typeface="+mn-ea"/>
              </a:rPr>
              <a:t>Window Movie Maker</a:t>
            </a:r>
            <a:r>
              <a:rPr lang="zh-TW" altLang="en-US" sz="4000" dirty="0" smtClean="0">
                <a:solidFill>
                  <a:schemeClr val="tx1"/>
                </a:solidFill>
                <a:latin typeface="+mn-ea"/>
              </a:rPr>
              <a:t>製作了一條有音樂做背景的照片片段</a:t>
            </a:r>
            <a:endParaRPr lang="en-US" altLang="zh-TW" sz="4000" dirty="0" smtClean="0">
              <a:solidFill>
                <a:schemeClr val="tx1"/>
              </a:solidFill>
              <a:latin typeface="+mn-ea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zh-TW" altLang="en-US" sz="4000" dirty="0" smtClean="0">
                <a:solidFill>
                  <a:schemeClr val="tx1"/>
                </a:solidFill>
                <a:latin typeface="+mn-ea"/>
              </a:rPr>
              <a:t>在大肌肉室裡放置了三張紙（視障、聽障、肢體殘障的圖和字）</a:t>
            </a:r>
            <a:endParaRPr lang="en-US" altLang="zh-TW" sz="4000" dirty="0" smtClean="0">
              <a:solidFill>
                <a:schemeClr val="tx1"/>
              </a:solidFill>
              <a:latin typeface="+mn-ea"/>
            </a:endParaRPr>
          </a:p>
          <a:p>
            <a:pPr marL="457200" indent="-457200" algn="l">
              <a:buFont typeface="Arial" pitchFamily="34" charset="0"/>
              <a:buChar char="•"/>
            </a:pPr>
            <a:r>
              <a:rPr lang="zh-TW" altLang="en-US" sz="4000" dirty="0" smtClean="0">
                <a:solidFill>
                  <a:schemeClr val="tx1"/>
                </a:solidFill>
                <a:latin typeface="+mn-ea"/>
              </a:rPr>
              <a:t>老師播放片段，停下來時，幼兒要按著螢光幕上的照片跑去所屬的區域</a:t>
            </a:r>
            <a:endParaRPr lang="en-US" altLang="zh-TW" sz="4000" dirty="0" smtClean="0">
              <a:solidFill>
                <a:schemeClr val="tx1"/>
              </a:solidFill>
              <a:latin typeface="+mn-ea"/>
            </a:endParaRPr>
          </a:p>
          <a:p>
            <a:pPr marL="457200" indent="-457200" algn="l"/>
            <a:endParaRPr lang="zh-HK" altLang="en-US" sz="4000" dirty="0">
              <a:solidFill>
                <a:schemeClr val="tx1"/>
              </a:solidFill>
              <a:latin typeface="+mn-ea"/>
            </a:endParaRPr>
          </a:p>
        </p:txBody>
      </p:sp>
      <p:sp>
        <p:nvSpPr>
          <p:cNvPr id="4" name="矩形 3"/>
          <p:cNvSpPr/>
          <p:nvPr/>
        </p:nvSpPr>
        <p:spPr>
          <a:xfrm>
            <a:off x="539552" y="5949280"/>
            <a:ext cx="756084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TW" sz="2800" dirty="0" smtClean="0">
                <a:solidFill>
                  <a:srgbClr val="FF0000"/>
                </a:solidFill>
              </a:rPr>
              <a:t>http://www.youtube.com/watch?v=5wAUulzxG_k</a:t>
            </a:r>
            <a:endParaRPr lang="zh-TW" altLang="en-US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27223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ustom 1">
      <a:majorFont>
        <a:latin typeface="Calibri"/>
        <a:ea typeface="華康兒風體W3"/>
        <a:cs typeface=""/>
      </a:majorFont>
      <a:minorFont>
        <a:latin typeface="Calibri"/>
        <a:ea typeface="華康兒風體W3(P)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217</TotalTime>
  <Words>341</Words>
  <Application>Microsoft Office PowerPoint</Application>
  <PresentationFormat>On-screen Show (4:3)</PresentationFormat>
  <Paragraphs>75</Paragraphs>
  <Slides>14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佈景主題</vt:lpstr>
      <vt:lpstr>幼兒教育課程:資訊及通訊科技應用 題目:探討綜合資訊科技在幼兒教育課程上的應用</vt:lpstr>
      <vt:lpstr>背景資料﹕ 日期：2013年3月7日 班級：高班 人數：18 主題：無障礙社會 副題：交通工具</vt:lpstr>
      <vt:lpstr>相關綜合理念分析</vt:lpstr>
      <vt:lpstr>Slide 4</vt:lpstr>
      <vt:lpstr>設計目的</vt:lpstr>
      <vt:lpstr>簡介活動內容</vt:lpstr>
      <vt:lpstr>主題活動</vt:lpstr>
      <vt:lpstr>分組活動－訪問活動</vt:lpstr>
      <vt:lpstr>分組活動－體能活動</vt:lpstr>
      <vt:lpstr>分組活動－美勞活動</vt:lpstr>
      <vt:lpstr>分享活動</vt:lpstr>
      <vt:lpstr>展望及啟示</vt:lpstr>
      <vt:lpstr>分工表</vt:lpstr>
      <vt:lpstr>The End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簡介活動內容</dc:title>
  <dc:creator>venus</dc:creator>
  <cp:lastModifiedBy>HKIEd</cp:lastModifiedBy>
  <cp:revision>34</cp:revision>
  <dcterms:created xsi:type="dcterms:W3CDTF">2013-02-24T06:24:25Z</dcterms:created>
  <dcterms:modified xsi:type="dcterms:W3CDTF">2013-03-07T11:34:49Z</dcterms:modified>
</cp:coreProperties>
</file>