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7" r:id="rId8"/>
    <p:sldId id="278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0" r:id="rId19"/>
    <p:sldId id="272" r:id="rId20"/>
    <p:sldId id="273" r:id="rId21"/>
    <p:sldId id="274" r:id="rId22"/>
    <p:sldId id="279" r:id="rId23"/>
    <p:sldId id="275" r:id="rId24"/>
    <p:sldId id="257" r:id="rId25"/>
    <p:sldId id="276" r:id="rId26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0468"/>
    <a:srgbClr val="009900"/>
    <a:srgbClr val="FF0066"/>
    <a:srgbClr val="FFCC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56" d="100"/>
          <a:sy n="56" d="100"/>
        </p:scale>
        <p:origin x="-1776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360039-2B0E-4C80-B4CF-B72F7570883C}" type="datetimeFigureOut">
              <a:rPr lang="zh-HK" altLang="en-US" smtClean="0"/>
              <a:pPr/>
              <a:t>16/3/2013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896D52-A947-4AB2-97A6-429E644B294A}" type="slidenum">
              <a:rPr lang="zh-HK" altLang="en-US" smtClean="0"/>
              <a:pPr/>
              <a:t>‹#›</a:t>
            </a:fld>
            <a:endParaRPr lang="zh-HK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ZLnokbIqrX4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7544" y="2852935"/>
            <a:ext cx="352839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zh-TW" altLang="en-US" sz="3600" b="1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小隊長</a:t>
            </a:r>
            <a:r>
              <a:rPr lang="en-US" altLang="zh-TW" sz="3600" b="1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:</a:t>
            </a:r>
            <a:r>
              <a:rPr lang="zh-TW" altLang="en-US" sz="3600" b="1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蔡海萍</a:t>
            </a:r>
            <a:endParaRPr lang="en-US" altLang="zh-TW" sz="3600" b="1" dirty="0" smtClean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cap="none" spc="0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           曹幸謙</a:t>
            </a:r>
            <a:endParaRPr lang="en-US" altLang="zh-TW" sz="3600" b="1" cap="none" spc="0" dirty="0" smtClean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cap="none" spc="0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           何翠玲</a:t>
            </a:r>
            <a:endParaRPr lang="en-US" altLang="zh-TW" sz="3600" b="1" cap="none" spc="0" dirty="0" smtClean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           李家慧</a:t>
            </a:r>
            <a:endParaRPr lang="en-US" altLang="zh-TW" sz="3600" b="1" dirty="0" smtClean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cap="none" spc="0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           曾綺婷</a:t>
            </a:r>
            <a:endParaRPr lang="en-US" altLang="zh-TW" sz="3600" b="1" cap="none" spc="0" dirty="0" smtClean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           黃嘉如</a:t>
            </a:r>
            <a:endParaRPr lang="en-US" altLang="zh-TW" sz="3600" b="1" dirty="0" smtClean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600" b="1" cap="none" spc="0" dirty="0" smtClean="0">
                <a:ln>
                  <a:prstDash val="solid"/>
                </a:ln>
                <a:solidFill>
                  <a:srgbClr val="FF0066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              黃映雯</a:t>
            </a:r>
            <a:endParaRPr lang="zh-TW" altLang="en-US" sz="3600" b="1" cap="none" spc="0" dirty="0">
              <a:ln>
                <a:prstDash val="solid"/>
              </a:ln>
              <a:solidFill>
                <a:srgbClr val="FF0066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608" y="404664"/>
            <a:ext cx="688098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農場裡的動物</a:t>
            </a:r>
            <a:endParaRPr lang="en-US" altLang="zh-TW" sz="7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對象：Ｋ１</a:t>
            </a:r>
            <a:endParaRPr lang="zh-TW" altLang="en-US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1026" name="Picture 2" descr="C:\Users\user\AppData\Local\Microsoft\Windows\Temporary Internet Files\Content.IE5\5I6RX9BZ\MC9002954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927" y="2830635"/>
            <a:ext cx="3558271" cy="363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64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51520" y="18864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95536" y="980728"/>
            <a:ext cx="604867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rgbClr val="FFC000"/>
                </a:solidFill>
                <a:latin typeface="+mn-ea"/>
              </a:rPr>
              <a:t>１。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遊戲角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學者認為皮亞傑的理論，教育的真正目的是幼兒在設置充滿智慧刺激的環境，自行探索，主動學到知識（張春興，</a:t>
            </a:r>
            <a:r>
              <a:rPr lang="en-US" altLang="zh-HK" sz="2800" b="1" dirty="0">
                <a:solidFill>
                  <a:srgbClr val="FFC000"/>
                </a:solidFill>
                <a:latin typeface="+mn-ea"/>
              </a:rPr>
              <a:t>1997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）。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遊戲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角有一張遊戲墊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，遊戲墊，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會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發出動物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的叫聲、中英文讀音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幼必定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會被遊戲墊發出的聲音吸引，樂於探索，學到農場動物的知識</a:t>
            </a: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00B05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altLang="zh-TW" sz="2800" b="1" dirty="0" smtClean="0">
              <a:solidFill>
                <a:srgbClr val="00B05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00B050"/>
                </a:solidFill>
                <a:latin typeface="+mn-ea"/>
              </a:rPr>
              <a:t>透過電腦軟體，幼兒可以建構出真實具體的經驗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（方郁琳，</a:t>
            </a:r>
            <a:r>
              <a:rPr lang="en-US" altLang="zh-HK" sz="2800" b="1" dirty="0">
                <a:solidFill>
                  <a:srgbClr val="00B050"/>
                </a:solidFill>
                <a:latin typeface="+mn-ea"/>
              </a:rPr>
              <a:t>2001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）</a:t>
            </a:r>
          </a:p>
          <a:p>
            <a:pPr marL="285750" indent="-285750">
              <a:buFont typeface="Arial" pitchFamily="34" charset="0"/>
              <a:buChar char="•"/>
            </a:pPr>
            <a:endParaRPr lang="zh-TW" altLang="zh-HK" sz="2800" b="1" dirty="0">
              <a:solidFill>
                <a:srgbClr val="00B050"/>
              </a:solidFill>
              <a:latin typeface="新細明體" pitchFamily="18" charset="-120"/>
              <a:ea typeface="新細明體" pitchFamily="18" charset="-120"/>
            </a:endParaRPr>
          </a:p>
          <a:p>
            <a:endParaRPr lang="zh-TW" altLang="zh-HK" b="1" dirty="0">
              <a:latin typeface="新細明體" pitchFamily="18" charset="-120"/>
              <a:ea typeface="新細明體" pitchFamily="18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348880"/>
            <a:ext cx="2630598" cy="263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95536" y="26064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323528" y="1124744"/>
            <a:ext cx="799288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rgbClr val="FFC000"/>
                </a:solidFill>
                <a:latin typeface="+mn-ea"/>
              </a:rPr>
              <a:t>２。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幻想角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幼兒把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幼兒日常的生活經驗，從幻想角中，發揮出來，提升幼兒的表達及想像能力（黃蕙吟，鄭美蓮，</a:t>
            </a:r>
            <a:r>
              <a:rPr lang="en-US" altLang="zh-HK" sz="2800" b="1" dirty="0">
                <a:solidFill>
                  <a:srgbClr val="570468"/>
                </a:solidFill>
                <a:latin typeface="+mn-ea"/>
              </a:rPr>
              <a:t>2003</a:t>
            </a: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）。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幻想成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為了農埸的主人，發揮</a:t>
            </a: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想像力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皮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亞傑和維哥斯基都認為幻想角是能幫助幼兒智能及情緒</a:t>
            </a: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發展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，</a:t>
            </a: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在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有組織和有計劃的主題扮演遊戲中，扮演出來，這樣可以啟迪兒童在語言和情緒方面的發展</a:t>
            </a:r>
            <a:r>
              <a:rPr lang="en-US" altLang="zh-HK" sz="2800" b="1" dirty="0">
                <a:solidFill>
                  <a:srgbClr val="570468"/>
                </a:solidFill>
                <a:latin typeface="+mn-ea"/>
              </a:rPr>
              <a:t>(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鍾鳳嬌，</a:t>
            </a:r>
            <a:r>
              <a:rPr lang="en-US" altLang="zh-HK" sz="2800" b="1" dirty="0">
                <a:solidFill>
                  <a:srgbClr val="570468"/>
                </a:solidFill>
                <a:latin typeface="+mn-ea"/>
              </a:rPr>
              <a:t>2002)</a:t>
            </a: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幼兒和同儕互相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合作，訓練幼兒與別人的溝通</a:t>
            </a:r>
            <a:r>
              <a:rPr lang="zh-TW" altLang="zh-HK" sz="2800" b="1" dirty="0" smtClean="0">
                <a:solidFill>
                  <a:srgbClr val="570468"/>
                </a:solidFill>
                <a:latin typeface="+mn-ea"/>
              </a:rPr>
              <a:t>能力在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同儕的互動中，幼兒才有機會學習領導、服從、建議、協調等社會技巧，順利進入團體生活（李駱遜，</a:t>
            </a:r>
            <a:r>
              <a:rPr lang="en-US" altLang="zh-HK" sz="2800" b="1" dirty="0">
                <a:solidFill>
                  <a:srgbClr val="570468"/>
                </a:solidFill>
                <a:latin typeface="+mn-ea"/>
              </a:rPr>
              <a:t>2002</a:t>
            </a:r>
            <a:r>
              <a:rPr lang="zh-TW" altLang="zh-HK" sz="2800" b="1" dirty="0">
                <a:solidFill>
                  <a:srgbClr val="570468"/>
                </a:solidFill>
                <a:latin typeface="+mn-ea"/>
              </a:rPr>
              <a:t>）。</a:t>
            </a:r>
          </a:p>
          <a:p>
            <a:endParaRPr lang="zh-TW" altLang="zh-HK" dirty="0" smtClean="0">
              <a:latin typeface="新細明體" pitchFamily="18" charset="-120"/>
              <a:ea typeface="新細明體" pitchFamily="18" charset="-120"/>
            </a:endParaRPr>
          </a:p>
          <a:p>
            <a:endParaRPr lang="zh-HK" altLang="en-US" dirty="0"/>
          </a:p>
        </p:txBody>
      </p:sp>
      <p:pic>
        <p:nvPicPr>
          <p:cNvPr id="8194" name="Picture 2" descr="C:\Users\user\AppData\Local\Microsoft\Windows\Temporary Internet Files\Content.IE5\YGW79GXR\MC90042068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2090259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51520" y="1268760"/>
            <a:ext cx="86409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b="1" dirty="0" smtClean="0">
                <a:solidFill>
                  <a:srgbClr val="FFC000"/>
                </a:solidFill>
                <a:latin typeface="+mn-ea"/>
              </a:rPr>
              <a:t> </a:t>
            </a:r>
            <a:r>
              <a:rPr lang="zh-TW" altLang="en-US" sz="2800" b="1" dirty="0" smtClean="0">
                <a:solidFill>
                  <a:srgbClr val="FFC000"/>
                </a:solidFill>
                <a:latin typeface="+mn-ea"/>
              </a:rPr>
              <a:t>３。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探索角</a:t>
            </a:r>
            <a:endParaRPr lang="en-US" altLang="zh-TW" sz="2800" b="1" dirty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皮亞傑的認知理論，有效的學習方法是要經過學習者的主動探索﹑自由的嘗試，並經過學習者自我調節的過程，建構出屬於自己的新知識（黃湘武，</a:t>
            </a:r>
            <a:r>
              <a:rPr lang="en-US" altLang="zh-HK" sz="2800" b="1" dirty="0">
                <a:solidFill>
                  <a:srgbClr val="FFC000"/>
                </a:solidFill>
                <a:latin typeface="+mn-ea"/>
              </a:rPr>
              <a:t>1980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）。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讓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幼兒自由探索，盡量使用五感－視覺、聽覺、觸角、嗅覺去探索物件，有了自己的親身經驗，就能建構自己的知識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提供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一個遊戲程式，讓幼兒檢視有沒有錯誤知識，再自行調節</a:t>
            </a: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00B05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00B050"/>
                </a:solidFill>
                <a:latin typeface="+mn-ea"/>
              </a:rPr>
              <a:t>因為電腦螢幕所程現影像，可以與學習到和真實事物互相連結（方顥琁，</a:t>
            </a:r>
            <a:r>
              <a:rPr lang="en-US" altLang="zh-TW" sz="2800" b="1" dirty="0">
                <a:solidFill>
                  <a:srgbClr val="00B050"/>
                </a:solidFill>
                <a:latin typeface="+mn-ea"/>
              </a:rPr>
              <a:t>2003</a:t>
            </a:r>
            <a:r>
              <a:rPr lang="zh-TW" altLang="en-US" sz="2800" b="1" dirty="0">
                <a:solidFill>
                  <a:srgbClr val="00B050"/>
                </a:solidFill>
                <a:latin typeface="+mn-ea"/>
              </a:rPr>
              <a:t>）</a:t>
            </a:r>
            <a:endParaRPr lang="zh-TW" altLang="zh-HK" sz="2800" b="1" dirty="0">
              <a:solidFill>
                <a:srgbClr val="00B05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zh-TW" altLang="zh-HK" sz="2800" b="1" dirty="0">
              <a:solidFill>
                <a:srgbClr val="00B050"/>
              </a:solidFill>
              <a:latin typeface="新細明體" pitchFamily="18" charset="-120"/>
              <a:ea typeface="新細明體" pitchFamily="18" charset="-120"/>
            </a:endParaRPr>
          </a:p>
          <a:p>
            <a:endParaRPr lang="zh-TW" altLang="zh-HK" dirty="0" smtClean="0">
              <a:latin typeface="新細明體" pitchFamily="18" charset="-120"/>
              <a:ea typeface="新細明體" pitchFamily="18" charset="-120"/>
            </a:endParaRP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539552" y="47667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23528" y="1124744"/>
            <a:ext cx="849694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solidFill>
                  <a:srgbClr val="FFC000"/>
                </a:solidFill>
                <a:latin typeface="+mn-ea"/>
              </a:rPr>
              <a:t>４。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圖書角</a:t>
            </a:r>
            <a:endParaRPr lang="en-US" altLang="zh-TW" sz="2800" b="1" dirty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蒙特梭利強調人的學習能力是天生的，教師要協助及引導出兒童自發自動的學習能力（</a:t>
            </a:r>
            <a:r>
              <a:rPr lang="en-US" altLang="zh-HK" sz="2800" b="1" dirty="0" err="1">
                <a:solidFill>
                  <a:srgbClr val="FFC000"/>
                </a:solidFill>
                <a:latin typeface="+mn-ea"/>
              </a:rPr>
              <a:t>Gitter</a:t>
            </a:r>
            <a:r>
              <a:rPr lang="en-US" altLang="zh-HK" sz="2800" b="1" dirty="0">
                <a:solidFill>
                  <a:srgbClr val="FFC000"/>
                </a:solidFill>
                <a:latin typeface="+mn-ea"/>
              </a:rPr>
              <a:t>, L.L.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，</a:t>
            </a:r>
            <a:r>
              <a:rPr lang="en-US" altLang="zh-HK" sz="2800" b="1" dirty="0">
                <a:solidFill>
                  <a:srgbClr val="FFC000"/>
                </a:solidFill>
                <a:latin typeface="+mn-ea"/>
              </a:rPr>
              <a:t>2000)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擺放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了有關主題的書籍，希望幼兒自發性閱讀，從圖書裡吸收到更多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知識。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圖書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角亦會放置錄音帶和錄音機，讓幼兒可聆聽故事內容，增添閱讀樂趣，使幼兒喜愛閱讀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圖書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角可豐富幼兒閱讀、聆聽的經驗（黃蕙吟，鄭美蓮，</a:t>
            </a:r>
            <a:r>
              <a:rPr lang="en-US" altLang="zh-HK" sz="2800" b="1" dirty="0">
                <a:solidFill>
                  <a:srgbClr val="00B050"/>
                </a:solidFill>
                <a:latin typeface="+mn-ea"/>
              </a:rPr>
              <a:t>2003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），幫助幼兒發展語文能力</a:t>
            </a: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00B05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00B050"/>
                </a:solidFill>
                <a:latin typeface="+mn-ea"/>
              </a:rPr>
              <a:t>把資訊科技融入幼兒教學中，讓幼兒接觸不同種類的教學媒材，可激發幼兒主動學習的意願（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陳儒晰、黃金花 </a:t>
            </a:r>
            <a:r>
              <a:rPr lang="zh-TW" altLang="en-US" sz="2800" b="1" dirty="0">
                <a:solidFill>
                  <a:srgbClr val="00B050"/>
                </a:solidFill>
                <a:latin typeface="+mn-ea"/>
              </a:rPr>
              <a:t>，</a:t>
            </a:r>
            <a:r>
              <a:rPr lang="en-US" altLang="zh-HK" sz="2800" b="1" dirty="0">
                <a:solidFill>
                  <a:srgbClr val="00B050"/>
                </a:solidFill>
                <a:latin typeface="+mn-ea"/>
              </a:rPr>
              <a:t>2009)</a:t>
            </a:r>
            <a:endParaRPr lang="zh-TW" altLang="zh-HK" sz="2800" b="1" dirty="0">
              <a:solidFill>
                <a:srgbClr val="00B05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endParaRPr lang="zh-TW" altLang="zh-HK" sz="2800" b="1" dirty="0">
              <a:solidFill>
                <a:srgbClr val="00B050"/>
              </a:solidFill>
              <a:latin typeface="新細明體" pitchFamily="18" charset="-120"/>
              <a:ea typeface="新細明體" pitchFamily="18" charset="-120"/>
            </a:endParaRPr>
          </a:p>
          <a:p>
            <a:endParaRPr lang="zh-TW" altLang="zh-HK" dirty="0" smtClean="0">
              <a:latin typeface="新細明體" pitchFamily="18" charset="-120"/>
              <a:ea typeface="新細明體" pitchFamily="18" charset="-120"/>
            </a:endParaRP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251520" y="260648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  <p:pic>
        <p:nvPicPr>
          <p:cNvPr id="9218" name="Picture 2" descr="C:\Users\user\AppData\Local\Microsoft\Windows\Temporary Internet Files\Content.IE5\R2HLB5XR\MC9002282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736" y="78479"/>
            <a:ext cx="1440160" cy="161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95536" y="47667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395536" y="476672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故事時間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539552" y="1412776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教師的協助可以引導或促使幼兒的解難能力得到提升，稱為「鷹架」</a:t>
            </a:r>
            <a:r>
              <a:rPr lang="en-US" altLang="zh-TW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(</a:t>
            </a: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黃文樹，</a:t>
            </a:r>
            <a:r>
              <a:rPr lang="en-US" altLang="zh-TW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2009)</a:t>
            </a: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以引導提問的方式去加深幼兒對農場動物的認識，從而運用鷹架學習理論去啟發幼兒思考。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教師可以透過言談、環境、材料等鷹架的提供，引導幼兒去思考和發展解難能力</a:t>
            </a:r>
            <a:r>
              <a:rPr lang="en-US" altLang="zh-TW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(</a:t>
            </a: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周淑惠，</a:t>
            </a:r>
            <a:r>
              <a:rPr lang="en-US" altLang="zh-TW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2004)</a:t>
            </a: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老師會透過發問技巧去鷹架幼兒的學習，令幼兒加深對常見農場動物和牠們叫聲的認識。例如老師問幼兒雞的叫聲是怎樣的？如果幼兒回答不到，老師不會直接給予幼兒答案，反而透過不同的選擇題，例如：是噶噶還是喔喔叫呢？去引導他們回答。</a:t>
            </a:r>
            <a:endParaRPr lang="zh-HK" altLang="en-US" b="1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39552" y="1731119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2800" dirty="0" smtClean="0"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故事清楚地繪畫出農場動場居住的地方</a:t>
            </a:r>
            <a:endParaRPr lang="en-US" altLang="zh-TW" sz="2800" b="1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例如馬是住在農場的穀倉</a:t>
            </a:r>
            <a:endParaRPr lang="en-US" altLang="zh-TW" sz="2800" b="1" dirty="0" smtClean="0">
              <a:solidFill>
                <a:schemeClr val="bg2">
                  <a:lumMod val="25000"/>
                </a:schemeClr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chemeClr val="bg2">
                    <a:lumMod val="25000"/>
                  </a:schemeClr>
                </a:solidFill>
                <a:latin typeface="+mn-ea"/>
              </a:rPr>
              <a:t>幼兒透過圖像的刺激，從而令他們對農場動物的初步印象更為深刻。 </a:t>
            </a:r>
          </a:p>
          <a:p>
            <a:endParaRPr lang="zh-HK" alt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39552" y="62068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故事時間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  <p:pic>
        <p:nvPicPr>
          <p:cNvPr id="3075" name="Picture 3" descr="C:\Users\user\AppData\Local\Microsoft\Windows\Temporary Internet Files\Content.IE5\SAFHIK1D\MP90017898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0" y="4034262"/>
            <a:ext cx="1721334" cy="258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AppData\Local\Microsoft\Windows\Temporary Internet Files\Content.IE5\YJDG1W9I\MC90034579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633" y="3717032"/>
            <a:ext cx="2173529" cy="179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AppData\Local\Microsoft\Windows\Temporary Internet Files\Content.IE5\Z2F0S5JN\MC90041745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72852"/>
            <a:ext cx="2232248" cy="191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95536" y="54868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音樂時間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323528" y="1844824"/>
            <a:ext cx="694552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蒙特梭利指幼兒從出生到五歲，其嗅五個感官都十分敏銳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黃、鄭，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2003)</a:t>
            </a:r>
            <a:endParaRPr lang="en-US" altLang="zh-TW" sz="2800" b="1" dirty="0">
              <a:solidFill>
                <a:srgbClr val="00206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良好的感官發展能幫助幼兒對新事物有更具體的理解和深刻的印象</a:t>
            </a:r>
            <a:endParaRPr lang="en-US" altLang="zh-TW" sz="2800" b="1" dirty="0" smtClean="0">
              <a:solidFill>
                <a:srgbClr val="00206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他們對周邊微細事物也有敏銳的觀察力</a:t>
            </a:r>
            <a:endParaRPr lang="en-US" altLang="zh-TW" sz="2800" b="1" dirty="0" smtClean="0">
              <a:solidFill>
                <a:srgbClr val="002060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有學者的研究顯示，課堂若加入了電腦或多媒體的元素後，幼兒喜愛上學的意願會上升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方、廖，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2005)</a:t>
            </a: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。 </a:t>
            </a:r>
          </a:p>
          <a:p>
            <a:endParaRPr lang="zh-HK" altLang="en-US" dirty="0"/>
          </a:p>
        </p:txBody>
      </p:sp>
      <p:pic>
        <p:nvPicPr>
          <p:cNvPr id="4098" name="Picture 2" descr="C:\Users\user\AppData\Local\Microsoft\Windows\Temporary Internet Files\Content.IE5\Z2F0S5JN\MP90030902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172" y="2348880"/>
            <a:ext cx="1518667" cy="228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AppData\Local\Microsoft\Windows\Temporary Internet Files\Content.IE5\RR90FRSR\MC90039521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264452"/>
            <a:ext cx="1680633" cy="1593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AppData\Local\Microsoft\Windows\Temporary Internet Files\Content.IE5\2HOOU4DC\MC90041745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247" y="404664"/>
            <a:ext cx="1899209" cy="174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39552" y="1772816"/>
            <a:ext cx="813690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rgbClr val="002060"/>
                </a:solidFill>
              </a:rPr>
              <a:t>在</a:t>
            </a:r>
            <a:r>
              <a:rPr lang="zh-TW" altLang="en-US" sz="3200" dirty="0">
                <a:solidFill>
                  <a:srgbClr val="002060"/>
                </a:solidFill>
              </a:rPr>
              <a:t>設計音樂活動時，透過播放網上的兒歌短片，吸引他們的</a:t>
            </a:r>
            <a:r>
              <a:rPr lang="zh-TW" altLang="en-US" sz="3200" dirty="0" smtClean="0">
                <a:solidFill>
                  <a:srgbClr val="002060"/>
                </a:solidFill>
              </a:rPr>
              <a:t>注意力</a:t>
            </a:r>
            <a:endParaRPr lang="en-US" altLang="zh-TW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rgbClr val="002060"/>
                </a:solidFill>
              </a:rPr>
              <a:t>這</a:t>
            </a:r>
            <a:r>
              <a:rPr lang="zh-TW" altLang="en-US" sz="3200" dirty="0">
                <a:solidFill>
                  <a:srgbClr val="002060"/>
                </a:solidFill>
              </a:rPr>
              <a:t>短片播出相對逼真的動物叫聲和外貌，釐清幼兒對這些東西的</a:t>
            </a:r>
            <a:r>
              <a:rPr lang="zh-TW" altLang="en-US" sz="3200" dirty="0" smtClean="0">
                <a:solidFill>
                  <a:srgbClr val="002060"/>
                </a:solidFill>
              </a:rPr>
              <a:t>混淆</a:t>
            </a:r>
            <a:endParaRPr lang="en-US" altLang="zh-TW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rgbClr val="002060"/>
                </a:solidFill>
              </a:rPr>
              <a:t>邀請</a:t>
            </a:r>
            <a:r>
              <a:rPr lang="zh-TW" altLang="en-US" sz="3200" dirty="0">
                <a:solidFill>
                  <a:srgbClr val="002060"/>
                </a:solidFill>
              </a:rPr>
              <a:t>幼兒把在短片中觀察到農場裏的動物的外貌、聲音和行為特徵，模仿</a:t>
            </a:r>
            <a:r>
              <a:rPr lang="zh-TW" altLang="en-US" sz="3200" dirty="0" smtClean="0">
                <a:solidFill>
                  <a:srgbClr val="002060"/>
                </a:solidFill>
              </a:rPr>
              <a:t>出來</a:t>
            </a:r>
            <a:endParaRPr lang="en-US" altLang="zh-TW" sz="32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3200" dirty="0" smtClean="0">
                <a:solidFill>
                  <a:srgbClr val="002060"/>
                </a:solidFill>
              </a:rPr>
              <a:t>透過</a:t>
            </a:r>
            <a:r>
              <a:rPr lang="zh-TW" altLang="en-US" sz="3200" dirty="0">
                <a:solidFill>
                  <a:srgbClr val="002060"/>
                </a:solidFill>
              </a:rPr>
              <a:t>杜威從做中學的概念，從而鞏固他們對動物的認識。 </a:t>
            </a: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469504" y="298357"/>
            <a:ext cx="698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音樂時間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 smtClean="0"/>
          </a:p>
          <a:p>
            <a:endParaRPr lang="zh-HK" altLang="en-US" dirty="0"/>
          </a:p>
        </p:txBody>
      </p:sp>
      <p:pic>
        <p:nvPicPr>
          <p:cNvPr id="5122" name="Picture 2" descr="C:\Users\user\AppData\Local\Microsoft\Windows\Temporary Internet Files\Content.IE5\26TNYNUV\MC90025017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903" y="764704"/>
            <a:ext cx="2258930" cy="82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l"/>
            </a:pP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我們揀選了一首英文兒歌，讓他們在唱歌時學習到動物的字詞，而非只在抄寫 </a:t>
            </a:r>
            <a:endParaRPr lang="en-US" altLang="zh-TW" b="1" dirty="0" smtClean="0">
              <a:solidFill>
                <a:srgbClr val="002060"/>
              </a:solidFill>
              <a:latin typeface="新細明體" pitchFamily="18" charset="-120"/>
              <a:ea typeface="新細明體" pitchFamily="18" charset="-120"/>
            </a:endParaRPr>
          </a:p>
          <a:p>
            <a:pPr>
              <a:buFont typeface="Wingdings" pitchFamily="2" charset="2"/>
              <a:buChar char="l"/>
            </a:pPr>
            <a:r>
              <a:rPr lang="zh-TW" altLang="en-US" b="1" dirty="0" smtClean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學者</a:t>
            </a: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指出電腦可形成極低壓力的學習情境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(</a:t>
            </a: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梁珀華、王靖宜、崔峨嵋，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2004)</a:t>
            </a: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，借助兒歌和片中的圖像及相對純正的英文讀音，學習</a:t>
            </a:r>
            <a:r>
              <a:rPr lang="en-US" altLang="zh-TW" b="1" dirty="0" err="1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Aase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 &amp; </a:t>
            </a:r>
            <a:r>
              <a:rPr lang="en-US" altLang="zh-TW" b="1" dirty="0" err="1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Sagyolden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, Lee &amp; Vail, </a:t>
            </a:r>
            <a:r>
              <a:rPr lang="en-US" altLang="zh-TW" b="1" dirty="0" err="1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Magnan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 &amp; </a:t>
            </a:r>
            <a:r>
              <a:rPr lang="en-US" altLang="zh-TW" b="1" dirty="0" err="1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Ecalle</a:t>
            </a: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皆指出可以增進幼兒對相關文字意義的理解和認知，以及減少朗讀英文字詞的困難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(</a:t>
            </a: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陳儒晰、黃金花引，</a:t>
            </a:r>
            <a:r>
              <a:rPr lang="en-US" altLang="zh-TW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2009)</a:t>
            </a:r>
            <a:r>
              <a:rPr lang="zh-TW" altLang="en-US" b="1" dirty="0">
                <a:solidFill>
                  <a:srgbClr val="002060"/>
                </a:solidFill>
                <a:latin typeface="新細明體" pitchFamily="18" charset="-120"/>
                <a:ea typeface="新細明體" pitchFamily="18" charset="-120"/>
              </a:rPr>
              <a:t>。 </a:t>
            </a:r>
          </a:p>
          <a:p>
            <a:pPr>
              <a:buFont typeface="Wingdings" pitchFamily="2" charset="2"/>
              <a:buChar char="l"/>
            </a:pPr>
            <a:endParaRPr lang="zh-TW" altLang="en-US" b="1" dirty="0">
              <a:solidFill>
                <a:srgbClr val="002060"/>
              </a:solidFill>
              <a:latin typeface="+mn-ea"/>
            </a:endParaRPr>
          </a:p>
          <a:p>
            <a:pPr>
              <a:buFont typeface="Wingdings" pitchFamily="2" charset="2"/>
              <a:buChar char="l"/>
            </a:pPr>
            <a:endParaRPr lang="zh-HK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6552728" cy="1252728"/>
          </a:xfrm>
        </p:spPr>
        <p:txBody>
          <a:bodyPr>
            <a:normAutofit fontScale="90000"/>
          </a:bodyPr>
          <a:lstStyle/>
          <a:p>
            <a:r>
              <a:rPr lang="zh-TW" altLang="en-US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音樂時間</a:t>
            </a:r>
            <a:r>
              <a:rPr lang="en-US" altLang="zh-TW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zh-TW" altLang="en-US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zh-TW" altLang="en-US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61962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7651" y="2420888"/>
            <a:ext cx="7888699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10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教學活動示範</a:t>
            </a:r>
            <a:endParaRPr lang="zh-TW" altLang="en-US" sz="10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6" name="Picture 2" descr="C:\Users\user\AppData\Local\Microsoft\Windows\Temporary Internet Files\Content.IE5\YGW79GXR\MC90044510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2592288" cy="233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AppData\Local\Microsoft\Windows\Temporary Internet Files\Content.IE5\5I6RX9BZ\MC90042047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51" y="4232498"/>
            <a:ext cx="2232248" cy="208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2945" y="117773"/>
            <a:ext cx="32672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TW" altLang="en-US" sz="8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主題網</a:t>
            </a:r>
            <a:endParaRPr lang="zh-TW" altLang="en-US" sz="8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40548"/>
            <a:ext cx="8435973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7220" y="137537"/>
            <a:ext cx="7733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zh-TW" alt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內</a:t>
            </a:r>
            <a:r>
              <a:rPr lang="zh-TW" alt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容</a:t>
            </a:r>
            <a:r>
              <a:rPr lang="zh-TW" alt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簡介 </a:t>
            </a:r>
            <a:r>
              <a:rPr lang="en-US" altLang="zh-TW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---</a:t>
            </a:r>
            <a:r>
              <a:rPr lang="zh-TW" altLang="zh-HK" sz="4000" b="1" kern="100" dirty="0" smtClean="0">
                <a:solidFill>
                  <a:schemeClr val="bg1"/>
                </a:solidFill>
                <a:latin typeface="Calibri"/>
                <a:ea typeface="新細明體"/>
                <a:cs typeface="Times New Roman"/>
              </a:rPr>
              <a:t>故事</a:t>
            </a:r>
            <a:r>
              <a:rPr lang="zh-TW" altLang="zh-HK" sz="4000" b="1" kern="100" dirty="0">
                <a:solidFill>
                  <a:schemeClr val="bg1"/>
                </a:solidFill>
                <a:latin typeface="Calibri"/>
                <a:ea typeface="新細明體"/>
                <a:cs typeface="Times New Roman"/>
              </a:rPr>
              <a:t>《農場探險</a:t>
            </a:r>
            <a:r>
              <a:rPr lang="zh-TW" altLang="zh-HK" sz="4000" b="1" kern="100" dirty="0" smtClean="0">
                <a:solidFill>
                  <a:schemeClr val="bg1"/>
                </a:solidFill>
                <a:latin typeface="Calibri"/>
                <a:ea typeface="新細明體"/>
                <a:cs typeface="Times New Roman"/>
              </a:rPr>
              <a:t>》</a:t>
            </a:r>
            <a:endParaRPr lang="en-US" altLang="zh-TW" sz="4000" b="1" kern="100" dirty="0" smtClean="0">
              <a:solidFill>
                <a:schemeClr val="bg1"/>
              </a:solidFill>
              <a:latin typeface="Calibri"/>
              <a:ea typeface="新細明體"/>
              <a:cs typeface="Times New Roman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18248" y="1183978"/>
            <a:ext cx="882575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HK" sz="2400" b="1" kern="100" dirty="0">
                <a:latin typeface="+mn-ea"/>
                <a:cs typeface="Times New Roman"/>
              </a:rPr>
              <a:t> 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事前</a:t>
            </a:r>
            <a:r>
              <a:rPr lang="zh-TW" altLang="zh-HK" sz="2400" b="1" kern="100" dirty="0">
                <a:latin typeface="+mn-ea"/>
                <a:cs typeface="Times New Roman"/>
              </a:rPr>
              <a:t>準備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：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zh-TW" altLang="zh-HK" sz="2400" b="1" kern="100" dirty="0" smtClean="0">
                <a:latin typeface="+mn-ea"/>
                <a:cs typeface="Times New Roman"/>
              </a:rPr>
              <a:t>老師</a:t>
            </a:r>
            <a:r>
              <a:rPr lang="zh-TW" altLang="zh-HK" sz="2400" b="1" kern="100" dirty="0">
                <a:latin typeface="+mn-ea"/>
                <a:cs typeface="Times New Roman"/>
              </a:rPr>
              <a:t>拍攝一段講故事的短片，然後把短片上傳到</a:t>
            </a:r>
            <a:r>
              <a:rPr lang="en-US" altLang="zh-HK" sz="2400" b="1" kern="100" dirty="0">
                <a:latin typeface="+mn-ea"/>
                <a:cs typeface="Times New Roman"/>
              </a:rPr>
              <a:t>YOUTUBE </a:t>
            </a:r>
            <a:endParaRPr lang="en-US" altLang="zh-HK" sz="2400" b="1" kern="100" dirty="0" smtClean="0">
              <a:latin typeface="+mn-ea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zh-TW" sz="2400" b="1" kern="100" dirty="0">
                <a:latin typeface="+mn-ea"/>
                <a:cs typeface="Times New Roman"/>
                <a:hlinkClick r:id="rId2"/>
              </a:rPr>
              <a:t>http://youtu.be/ZLnokbIqrX4 </a:t>
            </a:r>
            <a:endParaRPr lang="zh-TW" altLang="zh-HK" sz="2400" b="1" kern="100" dirty="0">
              <a:latin typeface="+mn-ea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altLang="zh-HK" sz="2400" b="1" kern="100" dirty="0">
                <a:latin typeface="+mn-ea"/>
                <a:cs typeface="Times New Roman"/>
              </a:rPr>
              <a:t> </a:t>
            </a:r>
            <a:endParaRPr lang="zh-TW" altLang="zh-HK" sz="2400" b="1" kern="100" dirty="0">
              <a:latin typeface="+mn-ea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zh-TW" altLang="zh-HK" sz="2400" b="1" kern="100" dirty="0">
                <a:latin typeface="+mn-ea"/>
                <a:cs typeface="Times New Roman"/>
              </a:rPr>
              <a:t>引起動機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：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zh-TW" altLang="zh-HK" sz="2400" b="1" kern="100" dirty="0" smtClean="0">
                <a:latin typeface="+mn-ea"/>
                <a:cs typeface="Times New Roman"/>
              </a:rPr>
              <a:t>老師</a:t>
            </a:r>
            <a:r>
              <a:rPr lang="zh-TW" altLang="zh-HK" sz="2400" b="1" kern="100" dirty="0">
                <a:latin typeface="+mn-ea"/>
                <a:cs typeface="Times New Roman"/>
              </a:rPr>
              <a:t>發出不同動物的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叫聲，</a:t>
            </a:r>
            <a:r>
              <a:rPr lang="zh-TW" altLang="en-US" sz="2400" b="1" kern="100" dirty="0" smtClean="0">
                <a:latin typeface="+mn-ea"/>
                <a:cs typeface="Times New Roman"/>
              </a:rPr>
              <a:t>以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吸引</a:t>
            </a:r>
            <a:r>
              <a:rPr lang="zh-TW" altLang="zh-HK" sz="2400" b="1" kern="100" dirty="0">
                <a:latin typeface="+mn-ea"/>
                <a:cs typeface="Times New Roman"/>
              </a:rPr>
              <a:t>幼兒的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注意</a:t>
            </a:r>
            <a:r>
              <a:rPr lang="zh-TW" altLang="en-US" sz="2400" b="1" kern="100" dirty="0" smtClean="0">
                <a:latin typeface="+mn-ea"/>
                <a:cs typeface="Times New Roman"/>
              </a:rPr>
              <a:t>。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en-US" altLang="zh-HK" sz="2400" b="1" kern="100" dirty="0">
                <a:latin typeface="+mn-ea"/>
                <a:cs typeface="Times New Roman"/>
              </a:rPr>
              <a:t> </a:t>
            </a:r>
            <a:endParaRPr lang="zh-TW" altLang="zh-HK" sz="2400" b="1" kern="100" dirty="0">
              <a:latin typeface="+mn-ea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zh-TW" altLang="zh-HK" sz="2400" b="1" kern="100" dirty="0">
                <a:latin typeface="+mn-ea"/>
                <a:cs typeface="Times New Roman"/>
              </a:rPr>
              <a:t>展開階段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：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zh-TW" altLang="zh-HK" sz="2400" b="1" kern="100" dirty="0" smtClean="0">
                <a:latin typeface="+mn-ea"/>
                <a:cs typeface="Times New Roman"/>
              </a:rPr>
              <a:t>老師</a:t>
            </a:r>
            <a:r>
              <a:rPr lang="zh-TW" altLang="zh-HK" sz="2400" b="1" kern="100" dirty="0">
                <a:latin typeface="+mn-ea"/>
                <a:cs typeface="Times New Roman"/>
              </a:rPr>
              <a:t>開始播放短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影片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zh-TW" altLang="zh-HK" sz="2400" b="1" kern="100" dirty="0" smtClean="0">
                <a:latin typeface="+mn-ea"/>
                <a:cs typeface="Times New Roman"/>
              </a:rPr>
              <a:t>播放</a:t>
            </a:r>
            <a:r>
              <a:rPr lang="zh-TW" altLang="zh-HK" sz="2400" b="1" kern="100" dirty="0">
                <a:latin typeface="+mn-ea"/>
                <a:cs typeface="Times New Roman"/>
              </a:rPr>
              <a:t>完影片的開首後，老師會問幼兒想到農場哪一個部分去探險，在影片上會有不同地方的連結，隨幼兒的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意見，</a:t>
            </a:r>
            <a:r>
              <a:rPr lang="zh-TW" altLang="zh-HK" sz="2400" b="1" kern="100" dirty="0">
                <a:latin typeface="+mn-ea"/>
                <a:cs typeface="Times New Roman"/>
              </a:rPr>
              <a:t>並開啟</a:t>
            </a:r>
            <a:r>
              <a:rPr lang="en-US" altLang="zh-HK" sz="2400" b="1" kern="100" dirty="0">
                <a:latin typeface="+mn-ea"/>
                <a:cs typeface="Times New Roman"/>
              </a:rPr>
              <a:t>YOUTUBE</a:t>
            </a:r>
            <a:r>
              <a:rPr lang="zh-TW" altLang="zh-HK" sz="2400" b="1" kern="100" dirty="0">
                <a:latin typeface="+mn-ea"/>
                <a:cs typeface="Times New Roman"/>
              </a:rPr>
              <a:t>右下角的的註解鍵電腦播放不同農場地方的影片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。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zh-TW" altLang="zh-HK" sz="2400" b="1" kern="100" dirty="0" smtClean="0">
                <a:latin typeface="+mn-ea"/>
                <a:cs typeface="Times New Roman"/>
              </a:rPr>
              <a:t>老師</a:t>
            </a:r>
            <a:r>
              <a:rPr lang="zh-TW" altLang="zh-HK" sz="2400" b="1" kern="100" dirty="0">
                <a:latin typeface="+mn-ea"/>
                <a:cs typeface="Times New Roman"/>
              </a:rPr>
              <a:t>會詢問幼兒：「農場裡有什麼動物？、「農場動物的叫聲是怎樣的？」邀請幼兒出來並引導他們回答。 </a:t>
            </a:r>
          </a:p>
          <a:p>
            <a:pPr>
              <a:spcAft>
                <a:spcPts val="0"/>
              </a:spcAft>
            </a:pPr>
            <a:r>
              <a:rPr lang="en-US" altLang="zh-HK" sz="2000" kern="100" dirty="0">
                <a:latin typeface="Calibri"/>
                <a:ea typeface="新細明體"/>
                <a:cs typeface="Times New Roman"/>
              </a:rPr>
              <a:t> </a:t>
            </a:r>
            <a:endParaRPr lang="zh-TW" altLang="zh-HK" sz="2000" kern="100" dirty="0">
              <a:latin typeface="Calibri"/>
              <a:ea typeface="新細明體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692696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TW" altLang="zh-HK" sz="2400" b="1" kern="100" dirty="0">
                <a:latin typeface="+mn-ea"/>
                <a:cs typeface="Times New Roman"/>
              </a:rPr>
              <a:t>結束階段：</a:t>
            </a:r>
            <a:endParaRPr lang="en-US" altLang="zh-TW" sz="2400" b="1" kern="100" dirty="0">
              <a:latin typeface="+mn-ea"/>
              <a:cs typeface="Times New Roman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zh-TW" altLang="zh-HK" sz="2400" b="1" kern="100" dirty="0">
                <a:latin typeface="+mn-ea"/>
                <a:cs typeface="Times New Roman"/>
              </a:rPr>
              <a:t>老師在最後作一個小總結，告訴幼兒農場裡動物的種類和不同動物的叫聲，以加深幼兒對農場動物的認識</a:t>
            </a:r>
            <a:r>
              <a:rPr lang="zh-TW" altLang="zh-HK" sz="2400" b="1" kern="100" dirty="0" smtClean="0">
                <a:latin typeface="+mn-ea"/>
                <a:cs typeface="Times New Roman"/>
              </a:rPr>
              <a:t>。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342900" lvl="0" indent="-342900">
              <a:buFont typeface="Wingdings" pitchFamily="2" charset="2"/>
              <a:buChar char="Ø"/>
            </a:pPr>
            <a:endParaRPr lang="en-US" altLang="zh-TW" sz="2400" b="1" kern="100" dirty="0">
              <a:latin typeface="+mn-ea"/>
              <a:cs typeface="Times New Roman"/>
            </a:endParaRPr>
          </a:p>
          <a:p>
            <a:pPr lvl="0"/>
            <a:r>
              <a:rPr lang="zh-TW" altLang="en-US" sz="2400" b="1" kern="100" dirty="0" smtClean="0">
                <a:latin typeface="+mn-ea"/>
                <a:cs typeface="Times New Roman"/>
              </a:rPr>
              <a:t>綜合</a:t>
            </a:r>
            <a:r>
              <a:rPr lang="en-US" altLang="zh-TW" sz="2400" b="1" kern="100" dirty="0" smtClean="0">
                <a:latin typeface="+mn-ea"/>
                <a:cs typeface="Times New Roman"/>
              </a:rPr>
              <a:t>IT</a:t>
            </a:r>
            <a:r>
              <a:rPr lang="zh-TW" altLang="en-US" sz="2400" b="1" kern="100" dirty="0" smtClean="0">
                <a:latin typeface="+mn-ea"/>
                <a:cs typeface="Times New Roman"/>
              </a:rPr>
              <a:t>完素：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457200" lvl="0" indent="-457200">
              <a:buFont typeface="Wingdings" pitchFamily="2" charset="2"/>
              <a:buChar char="Ø"/>
            </a:pPr>
            <a:r>
              <a:rPr lang="zh-TW" altLang="en-US" sz="2400" b="1" kern="100" dirty="0" smtClean="0">
                <a:latin typeface="+mn-ea"/>
                <a:cs typeface="Times New Roman"/>
              </a:rPr>
              <a:t>老師自制的影片能配合故事內容。</a:t>
            </a:r>
            <a:endParaRPr lang="en-US" altLang="zh-TW" sz="2400" b="1" kern="100" dirty="0" smtClean="0">
              <a:latin typeface="+mn-ea"/>
              <a:cs typeface="Times New Roman"/>
            </a:endParaRPr>
          </a:p>
          <a:p>
            <a:pPr marL="457200" lvl="0" indent="-457200">
              <a:buFont typeface="Wingdings" pitchFamily="2" charset="2"/>
              <a:buChar char="Ø"/>
            </a:pPr>
            <a:r>
              <a:rPr lang="zh-TW" altLang="en-US" sz="2400" b="1" kern="100" dirty="0" smtClean="0">
                <a:latin typeface="+mn-ea"/>
                <a:cs typeface="Times New Roman"/>
              </a:rPr>
              <a:t>影片能加強幼兒的參與性和趣味性。</a:t>
            </a:r>
            <a:endParaRPr lang="zh-TW" altLang="zh-HK" sz="2400" b="1" kern="100" dirty="0">
              <a:latin typeface="+mn-e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67544" y="1700808"/>
            <a:ext cx="7920880" cy="413732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l"/>
            </a:pPr>
            <a:r>
              <a:rPr lang="zh-TW" altLang="en-US" sz="2800" b="1" dirty="0" smtClean="0">
                <a:latin typeface="+mn-ea"/>
              </a:rPr>
              <a:t> </a:t>
            </a:r>
            <a:r>
              <a:rPr lang="zh-TW" altLang="en-US" sz="2800" b="1" dirty="0">
                <a:latin typeface="+mn-ea"/>
              </a:rPr>
              <a:t>現今人類的生活都離不開電腦，隨著資訊科技的發達，多媒體教學是必須的</a:t>
            </a:r>
            <a:r>
              <a:rPr lang="zh-TW" altLang="en-US" sz="2800" b="1" dirty="0" smtClean="0">
                <a:latin typeface="+mn-ea"/>
              </a:rPr>
              <a:t>。</a:t>
            </a:r>
            <a:endParaRPr lang="en-US" altLang="zh-TW" sz="2800" b="1" dirty="0" smtClean="0">
              <a:latin typeface="+mn-ea"/>
            </a:endParaRPr>
          </a:p>
          <a:p>
            <a:pPr>
              <a:buFont typeface="Wingdings" pitchFamily="2" charset="2"/>
              <a:buChar char="l"/>
            </a:pPr>
            <a:r>
              <a:rPr lang="zh-TW" altLang="en-US" sz="2800" b="1" dirty="0" smtClean="0">
                <a:latin typeface="+mn-ea"/>
              </a:rPr>
              <a:t>讓</a:t>
            </a:r>
            <a:r>
              <a:rPr lang="zh-TW" altLang="en-US" sz="2800" b="1" dirty="0">
                <a:latin typeface="+mn-ea"/>
              </a:rPr>
              <a:t>幼兒及早接觸資訊科技，傳授正確使用電腦的觀念，為資訊發達的二十一世紀作好準備</a:t>
            </a:r>
            <a:r>
              <a:rPr lang="zh-TW" altLang="en-US" sz="2800" b="1" dirty="0" smtClean="0">
                <a:latin typeface="+mn-ea"/>
              </a:rPr>
              <a:t>。</a:t>
            </a:r>
            <a:endParaRPr lang="en-US" altLang="zh-TW" sz="2800" b="1" dirty="0" smtClean="0">
              <a:latin typeface="+mn-ea"/>
            </a:endParaRPr>
          </a:p>
          <a:p>
            <a:pPr>
              <a:buFont typeface="Wingdings" pitchFamily="2" charset="2"/>
              <a:buChar char="l"/>
            </a:pPr>
            <a:r>
              <a:rPr lang="zh-TW" altLang="en-US" sz="2800" b="1" dirty="0" smtClean="0">
                <a:latin typeface="+mn-ea"/>
              </a:rPr>
              <a:t>將</a:t>
            </a:r>
            <a:r>
              <a:rPr lang="zh-TW" altLang="en-US" sz="2800" b="1" dirty="0">
                <a:latin typeface="+mn-ea"/>
              </a:rPr>
              <a:t>資訊科技融入幼教課程中不但促進幼兒的學習，而且亦能減輕教師的工作量。 </a:t>
            </a:r>
          </a:p>
          <a:p>
            <a:endParaRPr lang="zh-HK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395536" y="908720"/>
            <a:ext cx="2664296" cy="720080"/>
          </a:xfrm>
        </p:spPr>
        <p:txBody>
          <a:bodyPr>
            <a:normAutofit fontScale="90000"/>
          </a:bodyPr>
          <a:lstStyle/>
          <a:p>
            <a:r>
              <a:rPr lang="zh-TW" altLang="en-US" sz="6000" b="1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ea"/>
                <a:ea typeface="+mn-ea"/>
              </a:rPr>
              <a:t>啟示</a:t>
            </a:r>
            <a:r>
              <a:rPr lang="zh-TW" altLang="en-US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zh-TW" altLang="en-US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軟正黑體" pitchFamily="34" charset="-120"/>
                <a:ea typeface="微軟正黑體" pitchFamily="34" charset="-120"/>
              </a:rPr>
            </a:b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41849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332656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TW" altLang="en-US" sz="5400" b="1" cap="none" spc="0" dirty="0" smtClean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ea"/>
              </a:rPr>
              <a:t>展望</a:t>
            </a:r>
            <a:endParaRPr lang="zh-TW" altLang="en-US" sz="5400" b="1" cap="none" spc="0" dirty="0">
              <a:ln w="1905"/>
              <a:solidFill>
                <a:srgbClr val="FF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ea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67544" y="1318022"/>
            <a:ext cx="82809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>
                <a:latin typeface="+mn-ea"/>
              </a:rPr>
              <a:t>現時幼稚園的資源少，資訊科技的應用亦相對降低。由於政府投放在幼兒教育的資金很少，讓幼稚園一直無法將緊拙的資金用於資訊科技上。 </a:t>
            </a:r>
            <a:endParaRPr lang="en-US" altLang="zh-TW" sz="2800" b="1" dirty="0" smtClean="0"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latin typeface="+mn-ea"/>
              </a:rPr>
              <a:t>過去</a:t>
            </a:r>
            <a:r>
              <a:rPr lang="zh-TW" altLang="en-US" sz="2800" b="1" dirty="0">
                <a:latin typeface="+mn-ea"/>
              </a:rPr>
              <a:t>六年，政府合共低估了</a:t>
            </a:r>
            <a:r>
              <a:rPr lang="en-US" altLang="zh-TW" sz="2800" b="1" dirty="0">
                <a:latin typeface="+mn-ea"/>
              </a:rPr>
              <a:t>3300</a:t>
            </a:r>
            <a:r>
              <a:rPr lang="zh-TW" altLang="en-US" sz="2800" b="1" dirty="0">
                <a:latin typeface="+mn-ea"/>
              </a:rPr>
              <a:t>億元收入，剛結算的</a:t>
            </a:r>
            <a:r>
              <a:rPr lang="en-US" altLang="zh-TW" sz="2800" b="1" dirty="0">
                <a:latin typeface="+mn-ea"/>
              </a:rPr>
              <a:t>2012∕2013</a:t>
            </a:r>
            <a:r>
              <a:rPr lang="zh-TW" altLang="en-US" sz="2800" b="1" dirty="0">
                <a:latin typeface="+mn-ea"/>
              </a:rPr>
              <a:t>年度亦繼續低估了</a:t>
            </a:r>
            <a:r>
              <a:rPr lang="en-US" altLang="zh-TW" sz="2800" b="1" dirty="0">
                <a:latin typeface="+mn-ea"/>
              </a:rPr>
              <a:t>551</a:t>
            </a:r>
            <a:r>
              <a:rPr lang="zh-TW" altLang="en-US" sz="2800" b="1" dirty="0">
                <a:latin typeface="+mn-ea"/>
              </a:rPr>
              <a:t>億元收入</a:t>
            </a:r>
            <a:r>
              <a:rPr lang="zh-TW" altLang="en-US" sz="2800" b="1" dirty="0" smtClean="0">
                <a:latin typeface="+mn-ea"/>
              </a:rPr>
              <a:t>。</a:t>
            </a:r>
            <a:endParaRPr lang="en-US" altLang="zh-TW" sz="2800" b="1" dirty="0" smtClean="0"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latin typeface="+mn-ea"/>
              </a:rPr>
              <a:t>在</a:t>
            </a:r>
            <a:r>
              <a:rPr lang="zh-TW" altLang="en-US" sz="2800" b="1" dirty="0">
                <a:latin typeface="+mn-ea"/>
              </a:rPr>
              <a:t>這些的盈餘當中，政府亦從未考慮將部分的資金撥給幼兒教育。就最近的財政報告中，政府繼續忽視幼兒教育的存在。 </a:t>
            </a:r>
            <a:endParaRPr lang="en-US" altLang="zh-TW" sz="2800" b="1" dirty="0" smtClean="0"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latin typeface="+mn-ea"/>
              </a:rPr>
              <a:t>在</a:t>
            </a:r>
            <a:r>
              <a:rPr lang="zh-TW" altLang="en-US" sz="2800" b="1" dirty="0">
                <a:latin typeface="+mn-ea"/>
              </a:rPr>
              <a:t>未來，我們懇求政府可以正視幼兒教育的重要性，希望政府可以盡快落實十五年免費教育，並且撥款給幼稚園，讓他們可以將資訊科技綜合於幼教課程之中。 </a:t>
            </a: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260648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TW" altLang="en-US" sz="5400" b="1" cap="all" spc="0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參考資料</a:t>
            </a:r>
            <a:endParaRPr lang="zh-TW" altLang="en-US" sz="54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39552" y="1412776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張國恩 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:《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從學習科技的發展看資訊融入教學的內涵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》http://enjoy.phy.ntnu.edu.tw/mod/resource/</a:t>
            </a:r>
            <a:r>
              <a:rPr lang="en-US" altLang="zh-TW" sz="1600" dirty="0" err="1">
                <a:latin typeface="新細明體" pitchFamily="18" charset="-120"/>
                <a:ea typeface="新細明體" pitchFamily="18" charset="-120"/>
              </a:rPr>
              <a:t>view.php?id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=12389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 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方顥璇、廖衾儀 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1994 :《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資訊科技融入幼稚園教學之研究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》 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國立臺北師範學院學報，第十八卷第一期 </a:t>
            </a:r>
          </a:p>
          <a:p>
            <a:pPr marL="342900" indent="-342900">
              <a:buFont typeface="+mj-lt"/>
              <a:buAutoNum type="arabicPeriod"/>
            </a:pP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黃蕙吟、鄭美蓮 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2003 :《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幼兒教育之旅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》 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香港，教育出版社有限公司 </a:t>
            </a:r>
            <a:endParaRPr lang="en-US" altLang="zh-TW" sz="1600" dirty="0">
              <a:latin typeface="新細明體" pitchFamily="18" charset="-120"/>
              <a:ea typeface="新細明體" pitchFamily="18" charset="-12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黃瑞琴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(1993)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：《幼兒的語文經驗》，五南圖書出版有限公司，台北市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方郁琳（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2001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）：幼兒電腦教學觀點論，社會科學學報，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9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期，頁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45-64</a:t>
            </a:r>
            <a:endParaRPr lang="zh-TW" altLang="zh-HK" sz="1600" dirty="0">
              <a:latin typeface="新細明體" pitchFamily="18" charset="-120"/>
              <a:ea typeface="新細明體" pitchFamily="18" charset="-12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張春興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(1997)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：《教育心理學》，東華出版社 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鍾鳳嬌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(2002)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：《屏東師院學報第十七期》，屏東教育大學，台灣屏東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李駱遜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(2002)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：《教室中的隱形人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-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被忽略幼兒的研究》，幼兒教育年刊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14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期，頁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91-112</a:t>
            </a:r>
            <a:endParaRPr lang="zh-TW" altLang="zh-HK" sz="1600" dirty="0">
              <a:latin typeface="新細明體" pitchFamily="18" charset="-120"/>
              <a:ea typeface="新細明體" pitchFamily="18" charset="-12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黃湘武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(1980)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：《皮亞傑認知心理學與科學教育》，科學教育雙月刊，第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37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期，頁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12-17 </a:t>
            </a:r>
            <a:endParaRPr lang="zh-TW" altLang="zh-HK" sz="1600" dirty="0">
              <a:latin typeface="新細明體" pitchFamily="18" charset="-120"/>
              <a:ea typeface="新細明體" pitchFamily="18" charset="-12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altLang="zh-HK" sz="1600" dirty="0" err="1">
                <a:latin typeface="新細明體" pitchFamily="18" charset="-120"/>
                <a:ea typeface="新細明體" pitchFamily="18" charset="-120"/>
              </a:rPr>
              <a:t>Gitter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, L.L.(2000).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《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Expert on Montessori Method. Washington D. C.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》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.The Washington Post</a:t>
            </a:r>
          </a:p>
          <a:p>
            <a:pPr marL="342900" lvl="0" indent="-342900">
              <a:buFont typeface="+mj-lt"/>
              <a:buAutoNum type="arabicPeriod"/>
            </a:pP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周淑惠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(2004)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：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《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幼兒數學新論－教材教法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》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，心理出版社股份有限公司，台北市 </a:t>
            </a:r>
            <a:endParaRPr lang="en-US" altLang="zh-TW" sz="1600" dirty="0">
              <a:latin typeface="新細明體" pitchFamily="18" charset="-120"/>
              <a:ea typeface="新細明體" pitchFamily="18" charset="-12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黃文樹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(2009)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：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《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幼稚園創新教學理念與實務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》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，秀威資訊科技股份有限公司，台灣 </a:t>
            </a:r>
            <a:endParaRPr lang="en-US" altLang="zh-TW" sz="1600" dirty="0">
              <a:latin typeface="新細明體" pitchFamily="18" charset="-120"/>
              <a:ea typeface="新細明體" pitchFamily="18" charset="-12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方顥璇（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2003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）：幼兒用電腦好不好？幼教資訊，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154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期</a:t>
            </a:r>
            <a:r>
              <a:rPr lang="zh-TW" altLang="zh-HK" sz="1600" b="1" dirty="0">
                <a:latin typeface="新細明體" pitchFamily="18" charset="-120"/>
                <a:ea typeface="新細明體" pitchFamily="18" charset="-120"/>
              </a:rPr>
              <a:t>，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2-10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頁</a:t>
            </a:r>
          </a:p>
          <a:p>
            <a:pPr marL="342900" indent="-342900">
              <a:buFont typeface="+mj-lt"/>
              <a:buAutoNum type="arabicPeriod"/>
            </a:pP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陳儒晰、黃金花 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(2009)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：幼兒資訊教育的課程設計議題之分析，《幼兒教育研究》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1</a:t>
            </a:r>
            <a:r>
              <a:rPr lang="zh-TW" altLang="zh-HK" sz="1600" dirty="0">
                <a:latin typeface="新細明體" pitchFamily="18" charset="-120"/>
                <a:ea typeface="新細明體" pitchFamily="18" charset="-120"/>
              </a:rPr>
              <a:t>，頁</a:t>
            </a:r>
            <a:r>
              <a:rPr lang="en-US" altLang="zh-HK" sz="1600" dirty="0">
                <a:latin typeface="新細明體" pitchFamily="18" charset="-120"/>
                <a:ea typeface="新細明體" pitchFamily="18" charset="-120"/>
              </a:rPr>
              <a:t> 33-68</a:t>
            </a:r>
            <a:r>
              <a:rPr lang="zh-TW" altLang="zh-HK" sz="1600" dirty="0" smtClean="0">
                <a:latin typeface="新細明體" pitchFamily="18" charset="-120"/>
                <a:ea typeface="新細明體" pitchFamily="18" charset="-120"/>
              </a:rPr>
              <a:t>。</a:t>
            </a:r>
            <a:endParaRPr lang="en-US" altLang="zh-TW" sz="1600" dirty="0" smtClean="0">
              <a:latin typeface="新細明體" pitchFamily="18" charset="-120"/>
              <a:ea typeface="新細明體" pitchFamily="18" charset="-120"/>
            </a:endParaRPr>
          </a:p>
          <a:p>
            <a:pPr marL="342900" indent="-342900">
              <a:buFont typeface="+mj-lt"/>
              <a:buAutoNum type="arabicPeriod"/>
            </a:pPr>
            <a:r>
              <a:rPr lang="zh-TW" altLang="en-US" sz="1600" dirty="0" smtClean="0">
                <a:latin typeface="新細明體" pitchFamily="18" charset="-120"/>
                <a:ea typeface="新細明體" pitchFamily="18" charset="-120"/>
              </a:rPr>
              <a:t>張春興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(1997)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：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《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教育心理學</a:t>
            </a:r>
            <a:r>
              <a:rPr lang="en-US" altLang="zh-TW" sz="1600" dirty="0">
                <a:latin typeface="新細明體" pitchFamily="18" charset="-120"/>
                <a:ea typeface="新細明體" pitchFamily="18" charset="-120"/>
              </a:rPr>
              <a:t>》</a:t>
            </a:r>
            <a:r>
              <a:rPr lang="zh-TW" altLang="en-US" sz="1600" dirty="0">
                <a:latin typeface="新細明體" pitchFamily="18" charset="-120"/>
                <a:ea typeface="新細明體" pitchFamily="18" charset="-120"/>
              </a:rPr>
              <a:t>，東華出版社 </a:t>
            </a:r>
          </a:p>
          <a:p>
            <a:pPr marL="342900" indent="-342900">
              <a:buFont typeface="+mj-lt"/>
              <a:buAutoNum type="arabicPeriod"/>
            </a:pPr>
            <a:endParaRPr lang="zh-TW" altLang="zh-HK" sz="1600" dirty="0">
              <a:latin typeface="新細明體" pitchFamily="18" charset="-120"/>
              <a:ea typeface="新細明體" pitchFamily="18" charset="-120"/>
            </a:endParaRPr>
          </a:p>
          <a:p>
            <a:pPr lvl="0"/>
            <a:r>
              <a:rPr lang="en-US" altLang="zh-HK" dirty="0" smtClean="0">
                <a:latin typeface="新細明體" pitchFamily="18" charset="-120"/>
                <a:ea typeface="新細明體" pitchFamily="18" charset="-120"/>
              </a:rPr>
              <a:t> </a:t>
            </a:r>
            <a:endParaRPr lang="zh-TW" altLang="zh-HK" dirty="0">
              <a:latin typeface="新細明體" pitchFamily="18" charset="-120"/>
              <a:ea typeface="新細明體" pitchFamily="18" charset="-120"/>
            </a:endParaRPr>
          </a:p>
          <a:p>
            <a:pPr marL="342900" indent="-342900">
              <a:buFont typeface="+mj-lt"/>
              <a:buAutoNum type="arabicPeriod"/>
            </a:pPr>
            <a:endParaRPr lang="zh-TW" altLang="en-US" dirty="0" smtClean="0">
              <a:latin typeface="新細明體" pitchFamily="18" charset="-120"/>
              <a:ea typeface="新細明體" pitchFamily="18" charset="-120"/>
            </a:endParaRP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9592" y="1196752"/>
            <a:ext cx="7435062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TW" altLang="en-US" sz="15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ＴＨＥ　ＥＮＤ</a:t>
            </a:r>
            <a:endParaRPr lang="zh-TW" altLang="en-US" sz="1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093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7704" y="404664"/>
            <a:ext cx="583525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課室平面圖</a:t>
            </a:r>
            <a:endParaRPr lang="zh-TW" altLang="en-US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8011728" cy="465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20688"/>
            <a:ext cx="74168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理念分析</a:t>
            </a:r>
            <a:r>
              <a:rPr lang="en-US" altLang="zh-TW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zh-TW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主</a:t>
            </a:r>
            <a:r>
              <a:rPr lang="zh-TW" alt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題時間</a:t>
            </a:r>
            <a:r>
              <a:rPr lang="en-US" altLang="zh-TW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zh-TW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467544" y="1844824"/>
            <a:ext cx="828092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融入了資訊科技於教學裡</a:t>
            </a:r>
            <a:endParaRPr lang="en-US" altLang="zh-TW" sz="28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引起幼兒的學習動機及興趣</a:t>
            </a:r>
            <a:endParaRPr lang="en-US" altLang="zh-TW" sz="28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國立臺灣師範大學資訊教育系教授張國恩提到，老師可以利用電腦重新編製一些結合了文字、圖片、動畫、音效的教材，讓幼兒專注學習以獲致較佳的學習效果</a:t>
            </a:r>
          </a:p>
          <a:p>
            <a:endParaRPr lang="zh-HK" altLang="en-US" dirty="0"/>
          </a:p>
        </p:txBody>
      </p:sp>
      <p:pic>
        <p:nvPicPr>
          <p:cNvPr id="2051" name="Picture 3" descr="C:\Users\user\AppData\Local\Microsoft\Windows\Temporary Internet Files\Content.IE5\RR90FRSR\MC9004174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103" y="5038139"/>
            <a:ext cx="1599286" cy="15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AppData\Local\Microsoft\Windows\Temporary Internet Files\Content.IE5\2HOOU4DC\MC90034485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64987"/>
            <a:ext cx="1237183" cy="165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51520" y="1340768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國立臺北師範學院有研究指出，將資訊科技融入幼稚園教學中能獲得幼兒的熱烈反應，除了引起幼兒的學習興趣、主動發言次數增多、創意力發揮，也同時滿足了幼兒的學習需求（方、廖，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1994</a:t>
            </a: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）。</a:t>
            </a:r>
            <a:endParaRPr lang="en-US" altLang="zh-TW" sz="28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依照幼兒的學習能力和興趣為考慮因素，透過遊戲網頁的小遊戲吸引幼兒</a:t>
            </a:r>
            <a:endParaRPr lang="en-US" altLang="zh-TW" sz="2800" b="1" dirty="0" smtClean="0">
              <a:solidFill>
                <a:srgbClr val="00206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實踐福祿貝爾的教學理論，採用遊戲教學讓幼兒能得到自由、樂趣和滿足，並發展他們動腦、創造的能力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(</a:t>
            </a: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黃、鄭，</a:t>
            </a:r>
            <a:r>
              <a:rPr lang="en-US" altLang="zh-TW" sz="2800" b="1" dirty="0" smtClean="0">
                <a:solidFill>
                  <a:srgbClr val="002060"/>
                </a:solidFill>
                <a:latin typeface="+mn-ea"/>
              </a:rPr>
              <a:t>2003)</a:t>
            </a:r>
            <a:r>
              <a:rPr lang="zh-TW" altLang="en-US" sz="2800" b="1" dirty="0" smtClean="0">
                <a:solidFill>
                  <a:srgbClr val="002060"/>
                </a:solidFill>
                <a:latin typeface="+mn-ea"/>
              </a:rPr>
              <a:t>。 </a:t>
            </a: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611560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理念分析</a:t>
            </a:r>
            <a:r>
              <a:rPr lang="en-US" altLang="zh-TW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(</a:t>
            </a:r>
            <a:r>
              <a:rPr lang="zh-TW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主</a:t>
            </a:r>
            <a:r>
              <a:rPr lang="zh-TW" alt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題時間</a:t>
            </a:r>
            <a:r>
              <a:rPr lang="en-US" altLang="zh-TW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ea"/>
              </a:rPr>
              <a:t>)</a:t>
            </a:r>
            <a:endParaRPr lang="zh-TW" alt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+mn-ea"/>
            </a:endParaRP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3996" y="404664"/>
            <a:ext cx="64171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分組時間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ea"/>
                <a:ea typeface="+mj-ea"/>
              </a:rPr>
              <a:t>)</a:t>
            </a:r>
            <a:endParaRPr lang="zh-TW" alt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467544" y="1412775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>
                <a:solidFill>
                  <a:srgbClr val="570468"/>
                </a:solidFill>
                <a:latin typeface="+mn-ea"/>
              </a:rPr>
              <a:t>語文</a:t>
            </a:r>
            <a:r>
              <a:rPr lang="zh-TW" altLang="en-US" sz="4000" b="1" dirty="0" smtClean="0">
                <a:solidFill>
                  <a:srgbClr val="570468"/>
                </a:solidFill>
                <a:latin typeface="+mn-ea"/>
              </a:rPr>
              <a:t>活動</a:t>
            </a:r>
            <a:r>
              <a:rPr lang="en-US" altLang="zh-TW" sz="4000" b="1" dirty="0" smtClean="0">
                <a:solidFill>
                  <a:srgbClr val="570468"/>
                </a:solidFill>
                <a:latin typeface="+mn-ea"/>
              </a:rPr>
              <a:t>:</a:t>
            </a:r>
            <a:endParaRPr lang="zh-TW" altLang="en-US" sz="4000" b="1" dirty="0">
              <a:solidFill>
                <a:srgbClr val="570468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福祿貝爾認為：「兒童從出生開始，就擁有遊戲的本性，以遊戲方式與成人或外物建立關係。」（黃蓮吟、鄭美蓮，</a:t>
            </a:r>
            <a:r>
              <a:rPr lang="en-US" altLang="zh-TW" sz="2800" b="1" dirty="0">
                <a:solidFill>
                  <a:srgbClr val="570468"/>
                </a:solidFill>
                <a:latin typeface="+mn-ea"/>
              </a:rPr>
              <a:t>2003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）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遊戲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是兒童的本能，能夠引兒童的興趣，是引發他們主動學習的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動機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語文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活動中加入遊戲，使兒童從遊戲中獲得快樂與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知識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此外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，透過組員之間的互動，培養幼兒的合作及團隊精神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r>
              <a:rPr lang="zh-TW" altLang="en-US" sz="2800" b="1" dirty="0" smtClean="0">
                <a:solidFill>
                  <a:srgbClr val="00B050"/>
                </a:solidFill>
                <a:latin typeface="新細明體" pitchFamily="18" charset="-120"/>
                <a:ea typeface="新細明體" pitchFamily="18" charset="-120"/>
              </a:rPr>
              <a:t> </a:t>
            </a:r>
            <a:endParaRPr lang="zh-HK" alt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4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zh-TW" altLang="en-US" sz="7000" b="1" dirty="0">
                <a:solidFill>
                  <a:srgbClr val="570468"/>
                </a:solidFill>
                <a:latin typeface="+mn-ea"/>
              </a:rPr>
              <a:t>杜威的實用主義指出，經驗能幫助兒童解決生活上的實際問題（黃蓮吟、鄭美蓮，</a:t>
            </a:r>
            <a:r>
              <a:rPr lang="en-US" altLang="zh-TW" sz="7000" b="1" dirty="0">
                <a:solidFill>
                  <a:srgbClr val="570468"/>
                </a:solidFill>
                <a:latin typeface="+mn-ea"/>
              </a:rPr>
              <a:t>2003</a:t>
            </a:r>
            <a:r>
              <a:rPr lang="zh-TW" altLang="en-US" sz="7000" b="1" dirty="0" smtClean="0">
                <a:solidFill>
                  <a:srgbClr val="570468"/>
                </a:solidFill>
                <a:latin typeface="+mn-ea"/>
              </a:rPr>
              <a:t>）。</a:t>
            </a:r>
            <a:endParaRPr lang="en-US" altLang="zh-TW" sz="7000" b="1" dirty="0" smtClean="0">
              <a:solidFill>
                <a:srgbClr val="570468"/>
              </a:solidFill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7000" b="1" dirty="0" smtClean="0">
                <a:solidFill>
                  <a:srgbClr val="570468"/>
                </a:solidFill>
                <a:latin typeface="+mn-ea"/>
              </a:rPr>
              <a:t>在</a:t>
            </a:r>
            <a:r>
              <a:rPr lang="zh-TW" altLang="en-US" sz="7000" b="1" dirty="0">
                <a:solidFill>
                  <a:srgbClr val="570468"/>
                </a:solidFill>
                <a:latin typeface="+mn-ea"/>
              </a:rPr>
              <a:t>設計課程中，我們加入不同的活動、圖片、影片、物料，讓兒童親身探索，從中獲取新的知識</a:t>
            </a:r>
            <a:r>
              <a:rPr lang="zh-TW" altLang="en-US" sz="7000" b="1" dirty="0" smtClean="0">
                <a:solidFill>
                  <a:srgbClr val="570468"/>
                </a:solidFill>
                <a:latin typeface="+mn-ea"/>
              </a:rPr>
              <a:t>。</a:t>
            </a:r>
            <a:endParaRPr lang="en-US" altLang="zh-TW" sz="7000" b="1" dirty="0" smtClean="0">
              <a:solidFill>
                <a:srgbClr val="570468"/>
              </a:solidFill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7000" b="1" dirty="0" smtClean="0">
                <a:solidFill>
                  <a:srgbClr val="570468"/>
                </a:solidFill>
                <a:latin typeface="+mn-ea"/>
              </a:rPr>
              <a:t>然而</a:t>
            </a:r>
            <a:r>
              <a:rPr lang="zh-TW" altLang="en-US" sz="7000" b="1" dirty="0">
                <a:solidFill>
                  <a:srgbClr val="570468"/>
                </a:solidFill>
                <a:latin typeface="+mn-ea"/>
              </a:rPr>
              <a:t>，在兒童親身經歷的過程中，我們的角色只是從旁的協助者，主要希望讓兒童透過自行的探索、思考，運用他們的知識、創意、想像，去</a:t>
            </a:r>
            <a:r>
              <a:rPr lang="zh-TW" altLang="en-US" sz="7000" b="1" dirty="0" smtClean="0">
                <a:solidFill>
                  <a:srgbClr val="570468"/>
                </a:solidFill>
                <a:latin typeface="+mn-ea"/>
              </a:rPr>
              <a:t>解決問題</a:t>
            </a:r>
            <a:endParaRPr lang="zh-TW" altLang="en-US" sz="7000" b="1" dirty="0">
              <a:solidFill>
                <a:srgbClr val="570468"/>
              </a:solidFill>
              <a:latin typeface="+mn-ea"/>
            </a:endParaRPr>
          </a:p>
          <a:p>
            <a:pPr>
              <a:buFont typeface="Wingdings" pitchFamily="2" charset="2"/>
              <a:buChar char="l"/>
            </a:pPr>
            <a:endParaRPr lang="zh-HK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zh-TW" altLang="en-US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60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zh-TW" altLang="en-US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zh-TW" altLang="en-US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06823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1556792"/>
            <a:ext cx="7588365" cy="4569371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根據皮亞傑知識建構論，幼兒如要建構有關讀寫文字之意義的知識，即須顯露在真實的、豐富的、對其有意義的文字經驗裡。</a:t>
            </a:r>
            <a:r>
              <a:rPr lang="en-US" altLang="zh-TW" sz="2800" b="1" dirty="0">
                <a:solidFill>
                  <a:srgbClr val="570468"/>
                </a:solidFill>
                <a:latin typeface="+mn-ea"/>
              </a:rPr>
              <a:t>(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黃瑞琴，</a:t>
            </a:r>
            <a:r>
              <a:rPr lang="en-US" altLang="zh-TW" sz="2800" b="1" dirty="0">
                <a:solidFill>
                  <a:srgbClr val="570468"/>
                </a:solidFill>
                <a:latin typeface="+mn-ea"/>
              </a:rPr>
              <a:t>1993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，</a:t>
            </a:r>
            <a:r>
              <a:rPr lang="en-US" altLang="zh-TW" sz="2800" b="1" dirty="0">
                <a:solidFill>
                  <a:srgbClr val="570468"/>
                </a:solidFill>
                <a:latin typeface="+mn-ea"/>
              </a:rPr>
              <a:t>P.79</a:t>
            </a:r>
            <a:r>
              <a:rPr lang="en-US" altLang="zh-TW" sz="2800" b="1" dirty="0" smtClean="0">
                <a:solidFill>
                  <a:srgbClr val="570468"/>
                </a:solidFill>
                <a:latin typeface="+mn-ea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所以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，老師會讓幼兒在情境中學習（請幼兒幫助農場裹的動物尋找自己的名字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）</a:t>
            </a:r>
            <a:endParaRPr lang="en-US" altLang="zh-TW" sz="2800" b="1" dirty="0" smtClean="0">
              <a:solidFill>
                <a:srgbClr val="570468"/>
              </a:solidFill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而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幼兒進行語文併圖前，老師先會播放一段介紹不同動物的投影片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，</a:t>
            </a:r>
            <a:r>
              <a:rPr lang="zh-TW" altLang="zh-TW" sz="2800" dirty="0" smtClean="0"/>
              <a:t> </a:t>
            </a:r>
            <a:r>
              <a:rPr lang="zh-TW" altLang="zh-TW" sz="2800" b="1" dirty="0" smtClean="0">
                <a:solidFill>
                  <a:srgbClr val="570468"/>
                </a:solidFill>
              </a:rPr>
              <a:t>發揮多元化活動教學，加強教材內容的質素，</a:t>
            </a:r>
            <a:r>
              <a:rPr lang="zh-TW" altLang="en-US" sz="2800" b="1" dirty="0" smtClean="0">
                <a:solidFill>
                  <a:srgbClr val="570468"/>
                </a:solidFill>
                <a:latin typeface="+mn-ea"/>
              </a:rPr>
              <a:t>讓</a:t>
            </a:r>
            <a:r>
              <a:rPr lang="zh-TW" altLang="en-US" sz="2800" b="1" dirty="0">
                <a:solidFill>
                  <a:srgbClr val="570468"/>
                </a:solidFill>
                <a:latin typeface="+mn-ea"/>
              </a:rPr>
              <a:t>幼兒對不同動物的名稱的文字有了初步的認知，並能於併圖時配對相應的動物圖片。 </a:t>
            </a:r>
          </a:p>
          <a:p>
            <a:endParaRPr lang="zh-HK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39552" y="836712"/>
            <a:ext cx="7200800" cy="858424"/>
          </a:xfrm>
        </p:spPr>
        <p:txBody>
          <a:bodyPr>
            <a:noAutofit/>
          </a:bodyPr>
          <a:lstStyle/>
          <a:p>
            <a:r>
              <a:rPr lang="zh-TW" altLang="en-US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r>
              <a:rPr lang="zh-TW" altLang="en-US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zh-TW" altLang="en-US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zh-HK" altLang="en-US" sz="5400" dirty="0"/>
          </a:p>
        </p:txBody>
      </p:sp>
    </p:spTree>
    <p:extLst>
      <p:ext uri="{BB962C8B-B14F-4D97-AF65-F5344CB8AC3E}">
        <p14:creationId xmlns:p14="http://schemas.microsoft.com/office/powerpoint/2010/main" val="380000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10431" y="260648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理念分析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zh-TW" alt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分組時間</a:t>
            </a:r>
            <a:r>
              <a:rPr lang="en-US" altLang="zh-TW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)</a:t>
            </a:r>
            <a:endParaRPr lang="zh-TW" altLang="en-US" sz="5400" b="1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249387" y="1052736"/>
            <a:ext cx="6338837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HK" sz="4000" b="1" dirty="0">
                <a:solidFill>
                  <a:srgbClr val="FFC000"/>
                </a:solidFill>
                <a:latin typeface="+mn-ea"/>
              </a:rPr>
              <a:t>數學活動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由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大人指引或與較有能力同儕互動令兒童他們能發展「最近發展區」，達到潛在較高的發展水準</a:t>
            </a:r>
            <a:r>
              <a:rPr lang="en-US" altLang="zh-HK" sz="2800" b="1" dirty="0">
                <a:solidFill>
                  <a:srgbClr val="FFC000"/>
                </a:solidFill>
                <a:latin typeface="+mn-ea"/>
              </a:rPr>
              <a:t>(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黃瑞琴</a:t>
            </a:r>
            <a:r>
              <a:rPr lang="en-US" altLang="zh-HK" sz="2800" b="1" dirty="0">
                <a:solidFill>
                  <a:srgbClr val="FFC000"/>
                </a:solidFill>
                <a:latin typeface="+mn-ea"/>
              </a:rPr>
              <a:t>,1993)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。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老師以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小組形式和幼兒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進行</a:t>
            </a:r>
            <a:endParaRPr lang="en-US" altLang="zh-TW" sz="2800" b="1" dirty="0" smtClean="0">
              <a:solidFill>
                <a:srgbClr val="FFC00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老師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會發問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問題</a:t>
            </a:r>
            <a:r>
              <a:rPr lang="zh-TW" altLang="en-US" sz="2800" b="1" dirty="0">
                <a:solidFill>
                  <a:srgbClr val="FFC000"/>
                </a:solidFill>
                <a:latin typeface="+mn-ea"/>
              </a:rPr>
              <a:t>，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讓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幼兒思考一下，並引導幼兒如何</a:t>
            </a:r>
            <a:r>
              <a:rPr lang="zh-TW" altLang="zh-HK" sz="2800" b="1" dirty="0" smtClean="0">
                <a:solidFill>
                  <a:srgbClr val="FFC000"/>
                </a:solidFill>
                <a:latin typeface="+mn-ea"/>
              </a:rPr>
              <a:t>解決使</a:t>
            </a:r>
            <a:r>
              <a:rPr lang="zh-TW" altLang="zh-HK" sz="2800" b="1" dirty="0">
                <a:solidFill>
                  <a:srgbClr val="FFC000"/>
                </a:solidFill>
                <a:latin typeface="+mn-ea"/>
              </a:rPr>
              <a:t>幼兒的最近發展區能到高水平。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老師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會使用遊戲程式－數學和數字的孩子，教導幼兒數</a:t>
            </a:r>
            <a:r>
              <a:rPr lang="en-US" altLang="zh-HK" sz="2800" b="1" dirty="0">
                <a:solidFill>
                  <a:srgbClr val="00B050"/>
                </a:solidFill>
                <a:latin typeface="+mn-ea"/>
              </a:rPr>
              <a:t>1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至</a:t>
            </a:r>
            <a:r>
              <a:rPr lang="en-US" altLang="zh-HK" sz="2800" b="1" dirty="0">
                <a:solidFill>
                  <a:srgbClr val="00B050"/>
                </a:solidFill>
                <a:latin typeface="+mn-ea"/>
              </a:rPr>
              <a:t>10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的</a:t>
            </a: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數</a:t>
            </a:r>
            <a:endParaRPr lang="en-US" altLang="zh-TW" sz="2800" b="1" dirty="0" smtClean="0">
              <a:solidFill>
                <a:srgbClr val="00B050"/>
              </a:solidFill>
              <a:latin typeface="+mn-e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因為</a:t>
            </a:r>
            <a:r>
              <a:rPr lang="zh-TW" altLang="zh-HK" sz="2800" b="1" dirty="0">
                <a:solidFill>
                  <a:srgbClr val="00B050"/>
                </a:solidFill>
                <a:latin typeface="+mn-ea"/>
              </a:rPr>
              <a:t>電腦軟體可以幫助幼兒學習概念，並有顯注的成效（方郁琳，</a:t>
            </a:r>
            <a:r>
              <a:rPr lang="en-US" altLang="zh-HK" sz="2800" b="1" dirty="0">
                <a:solidFill>
                  <a:srgbClr val="00B050"/>
                </a:solidFill>
                <a:latin typeface="+mn-ea"/>
              </a:rPr>
              <a:t>2001</a:t>
            </a:r>
            <a:r>
              <a:rPr lang="zh-TW" altLang="zh-HK" sz="2800" b="1" dirty="0" smtClean="0">
                <a:solidFill>
                  <a:srgbClr val="00B050"/>
                </a:solidFill>
                <a:latin typeface="+mn-ea"/>
              </a:rPr>
              <a:t>）。</a:t>
            </a:r>
            <a:endParaRPr lang="en-US" altLang="zh-TW" sz="2800" b="1" dirty="0" smtClean="0">
              <a:solidFill>
                <a:srgbClr val="00B050"/>
              </a:solidFill>
              <a:latin typeface="+mn-ea"/>
            </a:endParaRPr>
          </a:p>
          <a:p>
            <a:endParaRPr lang="zh-HK" altLang="en-US" dirty="0">
              <a:latin typeface="新細明體" pitchFamily="18" charset="-120"/>
              <a:ea typeface="新細明體" pitchFamily="18" charset="-120"/>
            </a:endParaRPr>
          </a:p>
        </p:txBody>
      </p:sp>
      <p:pic>
        <p:nvPicPr>
          <p:cNvPr id="7170" name="Picture 2" descr="C:\Users\user\AppData\Local\Microsoft\Windows\Temporary Internet Files\Content.IE5\2HOOU4DC\MC90034583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277" y="471322"/>
            <a:ext cx="1904082" cy="197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AppData\Local\Microsoft\Windows\Temporary Internet Files\Content.IE5\26TNYNUV\MC90044624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61" y="3822725"/>
            <a:ext cx="2203137" cy="223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3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225</TotalTime>
  <Words>2101</Words>
  <Application>Microsoft Office PowerPoint</Application>
  <PresentationFormat>如螢幕大小 (4:3)</PresentationFormat>
  <Paragraphs>140</Paragraphs>
  <Slides>25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26" baseType="lpstr">
      <vt:lpstr>波形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理念分析(分組時間) </vt:lpstr>
      <vt:lpstr>理念分析(分組時間)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理念分析(音樂時間) </vt:lpstr>
      <vt:lpstr>PowerPoint 簡報</vt:lpstr>
      <vt:lpstr>PowerPoint 簡報</vt:lpstr>
      <vt:lpstr>PowerPoint 簡報</vt:lpstr>
      <vt:lpstr>啟示 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2013-03-15T12:26:13Z</dcterms:created>
  <dcterms:modified xsi:type="dcterms:W3CDTF">2013-03-15T22:03:33Z</dcterms:modified>
</cp:coreProperties>
</file>