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66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2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39262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兩項物件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對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/>
            </a:lvl1pPr>
            <a:lvl2pPr marL="457200" indent="0" rtl="0">
              <a:buFont typeface="Calibri"/>
              <a:buNone/>
              <a:defRPr/>
            </a:lvl2pPr>
            <a:lvl3pPr marL="914400" indent="0" rtl="0">
              <a:buFont typeface="Calibri"/>
              <a:buNone/>
              <a:defRPr/>
            </a:lvl3pPr>
            <a:lvl4pPr marL="1371600" indent="0" rtl="0">
              <a:buFont typeface="Calibri"/>
              <a:buNone/>
              <a:defRPr/>
            </a:lvl4pPr>
            <a:lvl5pPr marL="1828800" indent="0" rtl="0">
              <a:buFont typeface="Calibri"/>
              <a:buNone/>
              <a:defRPr/>
            </a:lvl5pPr>
            <a:lvl6pPr marL="2286000" indent="0" rtl="0">
              <a:buFont typeface="Calibri"/>
              <a:buNone/>
              <a:defRPr/>
            </a:lvl6pPr>
            <a:lvl7pPr marL="2743200" indent="0" rtl="0">
              <a:buFont typeface="Calibri"/>
              <a:buNone/>
              <a:defRPr/>
            </a:lvl7pPr>
            <a:lvl8pPr marL="3200400" indent="0" rtl="0">
              <a:buFont typeface="Calibri"/>
              <a:buNone/>
              <a:defRPr/>
            </a:lvl8pPr>
            <a:lvl9pPr marL="3657600" indent="0" rtl="0"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/>
            </a:lvl1pPr>
            <a:lvl2pPr marL="457200" indent="0" rtl="0">
              <a:buFont typeface="Calibri"/>
              <a:buNone/>
              <a:defRPr/>
            </a:lvl2pPr>
            <a:lvl3pPr marL="914400" indent="0" rtl="0">
              <a:buFont typeface="Calibri"/>
              <a:buNone/>
              <a:defRPr/>
            </a:lvl3pPr>
            <a:lvl4pPr marL="1371600" indent="0" rtl="0">
              <a:buFont typeface="Calibri"/>
              <a:buNone/>
              <a:defRPr/>
            </a:lvl4pPr>
            <a:lvl5pPr marL="1828800" indent="0" rtl="0">
              <a:buFont typeface="Calibri"/>
              <a:buNone/>
              <a:defRPr/>
            </a:lvl5pPr>
            <a:lvl6pPr marL="2286000" indent="0" rtl="0">
              <a:buFont typeface="Calibri"/>
              <a:buNone/>
              <a:defRPr/>
            </a:lvl6pPr>
            <a:lvl7pPr marL="2743200" indent="0" rtl="0">
              <a:buFont typeface="Calibri"/>
              <a:buNone/>
              <a:defRPr/>
            </a:lvl7pPr>
            <a:lvl8pPr marL="3200400" indent="0" rtl="0">
              <a:buFont typeface="Calibri"/>
              <a:buNone/>
              <a:defRPr/>
            </a:lvl8pPr>
            <a:lvl9pPr marL="3657600" indent="0" rtl="0"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含標題的內容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/>
            </a:lvl1pPr>
            <a:lvl2pPr marL="457200" indent="0" rtl="0">
              <a:buFont typeface="Calibri"/>
              <a:buNone/>
              <a:defRPr/>
            </a:lvl2pPr>
            <a:lvl3pPr marL="914400" indent="0" rtl="0">
              <a:buFont typeface="Calibri"/>
              <a:buNone/>
              <a:defRPr/>
            </a:lvl3pPr>
            <a:lvl4pPr marL="1371600" indent="0" rtl="0">
              <a:buFont typeface="Calibri"/>
              <a:buNone/>
              <a:defRPr/>
            </a:lvl4pPr>
            <a:lvl5pPr marL="1828800" indent="0" rtl="0">
              <a:buFont typeface="Calibri"/>
              <a:buNone/>
              <a:defRPr/>
            </a:lvl5pPr>
            <a:lvl6pPr marL="2286000" indent="0" rtl="0">
              <a:buFont typeface="Calibri"/>
              <a:buNone/>
              <a:defRPr/>
            </a:lvl6pPr>
            <a:lvl7pPr marL="2743200" indent="0" rtl="0">
              <a:buFont typeface="Calibri"/>
              <a:buNone/>
              <a:defRPr/>
            </a:lvl7pPr>
            <a:lvl8pPr marL="3200400" indent="0" rtl="0">
              <a:buFont typeface="Calibri"/>
              <a:buNone/>
              <a:defRPr/>
            </a:lvl8pPr>
            <a:lvl9pPr marL="3657600" indent="0" rtl="0"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含標題的圖片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/>
            </a:lvl1pPr>
            <a:lvl2pPr marL="457200" indent="0" rtl="0">
              <a:buFont typeface="Calibri"/>
              <a:buNone/>
              <a:defRPr/>
            </a:lvl2pPr>
            <a:lvl3pPr marL="914400" indent="0" rtl="0">
              <a:buFont typeface="Calibri"/>
              <a:buNone/>
              <a:defRPr/>
            </a:lvl3pPr>
            <a:lvl4pPr marL="1371600" indent="0" rtl="0">
              <a:buFont typeface="Calibri"/>
              <a:buNone/>
              <a:defRPr/>
            </a:lvl4pPr>
            <a:lvl5pPr marL="1828800" indent="0" rtl="0">
              <a:buFont typeface="Calibri"/>
              <a:buNone/>
              <a:defRPr/>
            </a:lvl5pPr>
            <a:lvl6pPr marL="2286000" indent="0" rtl="0">
              <a:buFont typeface="Calibri"/>
              <a:buNone/>
              <a:defRPr/>
            </a:lvl6pPr>
            <a:lvl7pPr marL="2743200" indent="0" rtl="0">
              <a:buFont typeface="Calibri"/>
              <a:buNone/>
              <a:defRPr/>
            </a:lvl7pPr>
            <a:lvl8pPr marL="3200400" indent="0" rtl="0">
              <a:buFont typeface="Calibri"/>
              <a:buNone/>
              <a:defRPr/>
            </a:lvl8pPr>
            <a:lvl9pPr marL="3657600" indent="0" rtl="0"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標題及直排文字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直排標題及文字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685800" y="1597818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區段標題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 t="-2999" b="-2999"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/>
            </a:lvl1pPr>
            <a:lvl2pPr marL="457200" marR="0" indent="0" algn="l" rtl="0">
              <a:defRPr/>
            </a:lvl2pPr>
            <a:lvl3pPr marL="914400" marR="0" indent="0" algn="l" rtl="0">
              <a:defRPr/>
            </a:lvl3pPr>
            <a:lvl4pPr marL="1371600" marR="0" indent="0" algn="l" rtl="0">
              <a:defRPr/>
            </a:lvl4pPr>
            <a:lvl5pPr marL="1828800" marR="0" indent="0" algn="l" rtl="0">
              <a:defRPr/>
            </a:lvl5pPr>
            <a:lvl6pPr marL="2286000" marR="0" indent="0" algn="l" rtl="0">
              <a:defRPr/>
            </a:lvl6pPr>
            <a:lvl7pPr marL="2743200" marR="0" indent="0" algn="l" rtl="0">
              <a:defRPr/>
            </a:lvl7pPr>
            <a:lvl8pPr marL="3200400" marR="0" indent="0" algn="l" rtl="0">
              <a:defRPr/>
            </a:lvl8pPr>
            <a:lvl9pPr marL="3657600" marR="0" indent="0" algn="l" rtl="0"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1405748" y="501660"/>
            <a:ext cx="6332400" cy="117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96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問答遊戲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1213000" y="2082750"/>
            <a:ext cx="799200" cy="97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2426025" y="2082750"/>
            <a:ext cx="601799" cy="545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FF9900"/>
                </a:solidFill>
              </a:rPr>
              <a:t>2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3535600" y="2082750"/>
            <a:ext cx="705300" cy="545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00FF00"/>
                </a:solidFill>
              </a:rPr>
              <a:t>3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4654550" y="2082750"/>
            <a:ext cx="705300" cy="68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4A86E8"/>
                </a:solidFill>
              </a:rPr>
              <a:t>4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5698275" y="2127375"/>
            <a:ext cx="799200" cy="68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9900FF"/>
                </a:solidFill>
              </a:rPr>
              <a:t>5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6835900" y="2284975"/>
            <a:ext cx="1062600" cy="82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6835900" y="2120400"/>
            <a:ext cx="911399" cy="9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6AA84F"/>
                </a:solidFill>
              </a:rPr>
              <a:t>6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2896150" y="3403925"/>
            <a:ext cx="911399" cy="107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674EA7"/>
                </a:solidFill>
              </a:rPr>
              <a:t>7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4287825" y="3403925"/>
            <a:ext cx="911399" cy="9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A64D79"/>
                </a:solidFill>
              </a:rPr>
              <a:t>8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5679500" y="3403925"/>
            <a:ext cx="1062600" cy="82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zh-TW" sz="7200">
                <a:solidFill>
                  <a:srgbClr val="B45F06"/>
                </a:solidFill>
              </a:rPr>
              <a:t>9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/>
          <a:srcRect l="5674" r="5673"/>
          <a:stretch/>
        </p:blipFill>
        <p:spPr>
          <a:xfrm>
            <a:off x="0" y="1599641"/>
            <a:ext cx="5833209" cy="3080699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/>
          <p:nvPr/>
        </p:nvSpPr>
        <p:spPr>
          <a:xfrm>
            <a:off x="395536" y="411509"/>
            <a:ext cx="780213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9.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87" name="Shape 187"/>
          <p:cNvSpPr/>
          <p:nvPr/>
        </p:nvSpPr>
        <p:spPr>
          <a:xfrm>
            <a:off x="6156176" y="1815666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A. 腳部</a:t>
            </a:r>
          </a:p>
        </p:txBody>
      </p:sp>
      <p:sp>
        <p:nvSpPr>
          <p:cNvPr id="188" name="Shape 188"/>
          <p:cNvSpPr/>
          <p:nvPr/>
        </p:nvSpPr>
        <p:spPr>
          <a:xfrm>
            <a:off x="6084167" y="2517744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B. 翅膀</a:t>
            </a:r>
          </a:p>
        </p:txBody>
      </p:sp>
      <p:sp>
        <p:nvSpPr>
          <p:cNvPr id="189" name="Shape 189"/>
          <p:cNvSpPr/>
          <p:nvPr/>
        </p:nvSpPr>
        <p:spPr>
          <a:xfrm>
            <a:off x="6185157" y="3219822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D99593"/>
                </a:solidFill>
                <a:latin typeface="Calibri"/>
                <a:ea typeface="Calibri"/>
                <a:cs typeface="Calibri"/>
                <a:sym typeface="Calibri"/>
              </a:rPr>
              <a:t>C. 頭部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Shape 194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1907703" y="1221600"/>
            <a:ext cx="4752527" cy="3345048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/>
          <p:nvPr/>
        </p:nvSpPr>
        <p:spPr>
          <a:xfrm>
            <a:off x="890582" y="608241"/>
            <a:ext cx="5115504" cy="11772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9600" b="1" i="0" u="none" strike="noStrike" cap="none" baseline="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答錯了！</a:t>
            </a:r>
          </a:p>
        </p:txBody>
      </p:sp>
      <p:sp>
        <p:nvSpPr>
          <p:cNvPr id="196" name="Shape 196"/>
          <p:cNvSpPr/>
          <p:nvPr/>
        </p:nvSpPr>
        <p:spPr>
          <a:xfrm>
            <a:off x="7092279" y="3057803"/>
            <a:ext cx="1569661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返回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Shape 20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2339751" y="1167593"/>
            <a:ext cx="3960440" cy="342511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/>
          <p:nvPr/>
        </p:nvSpPr>
        <p:spPr>
          <a:xfrm>
            <a:off x="941695" y="470846"/>
            <a:ext cx="5471570" cy="11772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9600" b="1" i="0" u="none" strike="noStrike" cap="none" baseline="0">
                <a:solidFill>
                  <a:srgbClr val="FE9B99"/>
                </a:solidFill>
                <a:latin typeface="Calibri"/>
                <a:ea typeface="Calibri"/>
                <a:cs typeface="Calibri"/>
                <a:sym typeface="Calibri"/>
              </a:rPr>
              <a:t>答對了！</a:t>
            </a:r>
          </a:p>
        </p:txBody>
      </p:sp>
      <p:sp>
        <p:nvSpPr>
          <p:cNvPr id="203" name="Shape 203"/>
          <p:cNvSpPr/>
          <p:nvPr/>
        </p:nvSpPr>
        <p:spPr>
          <a:xfrm>
            <a:off x="7092279" y="3057803"/>
            <a:ext cx="1569661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返回</a:t>
            </a: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52320" y="4137924"/>
            <a:ext cx="22860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/>
          <a:srcRect/>
          <a:stretch/>
        </p:blipFill>
        <p:spPr>
          <a:xfrm rot="589378">
            <a:off x="2988968" y="1477678"/>
            <a:ext cx="5815427" cy="259854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/>
          <p:nvPr/>
        </p:nvSpPr>
        <p:spPr>
          <a:xfrm rot="-285037">
            <a:off x="214052" y="302031"/>
            <a:ext cx="8165106" cy="6261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36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r>
              <a:rPr lang="zh-TW" sz="36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夏天時，蜜蜂如何處理花蜜？</a:t>
            </a:r>
          </a:p>
        </p:txBody>
      </p:sp>
      <p:sp>
        <p:nvSpPr>
          <p:cNvPr id="115" name="Shape 115"/>
          <p:cNvSpPr/>
          <p:nvPr/>
        </p:nvSpPr>
        <p:spPr>
          <a:xfrm>
            <a:off x="-120600" y="1542125"/>
            <a:ext cx="3564299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A. 儲起來</a:t>
            </a:r>
          </a:p>
        </p:txBody>
      </p:sp>
      <p:sp>
        <p:nvSpPr>
          <p:cNvPr id="116" name="Shape 116"/>
          <p:cNvSpPr/>
          <p:nvPr/>
        </p:nvSpPr>
        <p:spPr>
          <a:xfrm>
            <a:off x="0" y="2355725"/>
            <a:ext cx="4132200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B. 送給別人</a:t>
            </a:r>
          </a:p>
        </p:txBody>
      </p:sp>
      <p:sp>
        <p:nvSpPr>
          <p:cNvPr id="117" name="Shape 117"/>
          <p:cNvSpPr/>
          <p:nvPr/>
        </p:nvSpPr>
        <p:spPr>
          <a:xfrm>
            <a:off x="0" y="3219826"/>
            <a:ext cx="4342499" cy="96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  <a:t>C.通通都吃光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Shape 12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/>
          <a:srcRect/>
          <a:stretch/>
        </p:blipFill>
        <p:spPr>
          <a:xfrm>
            <a:off x="323528" y="1707654"/>
            <a:ext cx="5266929" cy="255100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/>
          <p:nvPr/>
        </p:nvSpPr>
        <p:spPr>
          <a:xfrm rot="135256">
            <a:off x="1279021" y="588215"/>
            <a:ext cx="6276957" cy="6240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48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2.</a:t>
            </a:r>
            <a:r>
              <a:rPr lang="zh-TW" sz="48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誰曾經提醒過蜜蜂？</a:t>
            </a:r>
          </a:p>
        </p:txBody>
      </p:sp>
      <p:sp>
        <p:nvSpPr>
          <p:cNvPr id="124" name="Shape 124"/>
          <p:cNvSpPr/>
          <p:nvPr/>
        </p:nvSpPr>
        <p:spPr>
          <a:xfrm>
            <a:off x="6084185" y="1578172"/>
            <a:ext cx="2336099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A. 螞蟻</a:t>
            </a:r>
          </a:p>
        </p:txBody>
      </p:sp>
      <p:sp>
        <p:nvSpPr>
          <p:cNvPr id="125" name="Shape 125"/>
          <p:cNvSpPr/>
          <p:nvPr/>
        </p:nvSpPr>
        <p:spPr>
          <a:xfrm>
            <a:off x="6102705" y="2452955"/>
            <a:ext cx="2298900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  <a:t>B. 烏龜</a:t>
            </a:r>
          </a:p>
        </p:txBody>
      </p:sp>
      <p:sp>
        <p:nvSpPr>
          <p:cNvPr id="126" name="Shape 126"/>
          <p:cNvSpPr/>
          <p:nvPr/>
        </p:nvSpPr>
        <p:spPr>
          <a:xfrm>
            <a:off x="6021560" y="3280833"/>
            <a:ext cx="2278200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C. 老鼠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/>
          <a:srcRect/>
          <a:stretch/>
        </p:blipFill>
        <p:spPr>
          <a:xfrm rot="-405349">
            <a:off x="235168" y="1726047"/>
            <a:ext cx="5352904" cy="246269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/>
          <p:nvPr/>
        </p:nvSpPr>
        <p:spPr>
          <a:xfrm>
            <a:off x="539552" y="465516"/>
            <a:ext cx="6955749" cy="6232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48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3.</a:t>
            </a:r>
            <a:r>
              <a:rPr lang="zh-TW" sz="48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蜜蜂最後如何渡過冬天？</a:t>
            </a:r>
          </a:p>
        </p:txBody>
      </p:sp>
      <p:sp>
        <p:nvSpPr>
          <p:cNvPr id="133" name="Shape 133"/>
          <p:cNvSpPr/>
          <p:nvPr/>
        </p:nvSpPr>
        <p:spPr>
          <a:xfrm>
            <a:off x="5796135" y="1555216"/>
            <a:ext cx="2336099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D99593"/>
                </a:solidFill>
                <a:latin typeface="Calibri"/>
                <a:ea typeface="Calibri"/>
                <a:cs typeface="Calibri"/>
                <a:sym typeface="Calibri"/>
              </a:rPr>
              <a:t>A. 捱餓</a:t>
            </a:r>
          </a:p>
        </p:txBody>
      </p:sp>
      <p:sp>
        <p:nvSpPr>
          <p:cNvPr id="134" name="Shape 134"/>
          <p:cNvSpPr/>
          <p:nvPr/>
        </p:nvSpPr>
        <p:spPr>
          <a:xfrm>
            <a:off x="5796135" y="2247714"/>
            <a:ext cx="2991524" cy="13157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B. 找朋友</a:t>
            </a:r>
          </a:p>
          <a:p>
            <a:pPr marL="0" marR="0" lvl="0" indent="0" algn="ctr" rtl="0">
              <a:buSzPct val="25000"/>
              <a:buNone/>
            </a:pPr>
            <a:r>
              <a:rPr lang="zh-TW" sz="5400" b="1" i="0" u="none" strike="noStrike" cap="none" baseline="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幫忙</a:t>
            </a:r>
          </a:p>
        </p:txBody>
      </p:sp>
      <p:sp>
        <p:nvSpPr>
          <p:cNvPr id="135" name="Shape 135"/>
          <p:cNvSpPr/>
          <p:nvPr/>
        </p:nvSpPr>
        <p:spPr>
          <a:xfrm>
            <a:off x="5868144" y="3543858"/>
            <a:ext cx="2970685" cy="13157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C. 出去採</a:t>
            </a:r>
          </a:p>
          <a:p>
            <a:pPr marL="0" marR="0" lvl="0" indent="0" algn="ctr" rtl="0">
              <a:buSzPct val="25000"/>
              <a:buNone/>
            </a:pPr>
            <a:r>
              <a:rPr lang="zh-TW" sz="54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花蜜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/>
          <a:srcRect/>
          <a:stretch/>
        </p:blipFill>
        <p:spPr>
          <a:xfrm>
            <a:off x="0" y="1275606"/>
            <a:ext cx="5328959" cy="351038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/>
          <p:nvPr/>
        </p:nvSpPr>
        <p:spPr>
          <a:xfrm>
            <a:off x="395524" y="303500"/>
            <a:ext cx="8048400" cy="692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42" name="Shape 142"/>
          <p:cNvSpPr/>
          <p:nvPr/>
        </p:nvSpPr>
        <p:spPr>
          <a:xfrm>
            <a:off x="5292080" y="1653648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A. 腳部</a:t>
            </a:r>
          </a:p>
        </p:txBody>
      </p:sp>
      <p:sp>
        <p:nvSpPr>
          <p:cNvPr id="143" name="Shape 143"/>
          <p:cNvSpPr/>
          <p:nvPr/>
        </p:nvSpPr>
        <p:spPr>
          <a:xfrm>
            <a:off x="5292080" y="2355725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B. 觸鬚</a:t>
            </a:r>
          </a:p>
        </p:txBody>
      </p:sp>
      <p:sp>
        <p:nvSpPr>
          <p:cNvPr id="144" name="Shape 144"/>
          <p:cNvSpPr/>
          <p:nvPr/>
        </p:nvSpPr>
        <p:spPr>
          <a:xfrm>
            <a:off x="5292080" y="3165816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C. 尾部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/>
          <a:srcRect/>
          <a:stretch/>
        </p:blipFill>
        <p:spPr>
          <a:xfrm>
            <a:off x="0" y="1329612"/>
            <a:ext cx="5015902" cy="361840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/>
          <p:nvPr/>
        </p:nvSpPr>
        <p:spPr>
          <a:xfrm>
            <a:off x="395536" y="411509"/>
            <a:ext cx="780213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5.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51" name="Shape 151"/>
          <p:cNvSpPr/>
          <p:nvPr/>
        </p:nvSpPr>
        <p:spPr>
          <a:xfrm>
            <a:off x="5292080" y="1653648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D99593"/>
                </a:solidFill>
                <a:latin typeface="Calibri"/>
                <a:ea typeface="Calibri"/>
                <a:cs typeface="Calibri"/>
                <a:sym typeface="Calibri"/>
              </a:rPr>
              <a:t>A. 頭部</a:t>
            </a:r>
          </a:p>
        </p:txBody>
      </p:sp>
      <p:sp>
        <p:nvSpPr>
          <p:cNvPr id="152" name="Shape 152"/>
          <p:cNvSpPr/>
          <p:nvPr/>
        </p:nvSpPr>
        <p:spPr>
          <a:xfrm>
            <a:off x="5292078" y="2355725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  <a:t>B. 翅膀</a:t>
            </a:r>
          </a:p>
        </p:txBody>
      </p:sp>
      <p:sp>
        <p:nvSpPr>
          <p:cNvPr id="153" name="Shape 153"/>
          <p:cNvSpPr/>
          <p:nvPr/>
        </p:nvSpPr>
        <p:spPr>
          <a:xfrm>
            <a:off x="5292080" y="3165816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C. 腳部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Shape 15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/>
          <a:srcRect l="5674" r="5673"/>
          <a:stretch/>
        </p:blipFill>
        <p:spPr>
          <a:xfrm>
            <a:off x="684212" y="1491853"/>
            <a:ext cx="4879987" cy="3080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/>
          <p:nvPr/>
        </p:nvSpPr>
        <p:spPr>
          <a:xfrm>
            <a:off x="395536" y="411509"/>
            <a:ext cx="780213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6.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60" name="Shape 160"/>
          <p:cNvSpPr/>
          <p:nvPr/>
        </p:nvSpPr>
        <p:spPr>
          <a:xfrm>
            <a:off x="5868144" y="1545636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A. 尾部</a:t>
            </a:r>
          </a:p>
        </p:txBody>
      </p:sp>
      <p:sp>
        <p:nvSpPr>
          <p:cNvPr id="161" name="Shape 161"/>
          <p:cNvSpPr/>
          <p:nvPr/>
        </p:nvSpPr>
        <p:spPr>
          <a:xfrm>
            <a:off x="5868144" y="2247714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B. 腳部</a:t>
            </a:r>
          </a:p>
        </p:txBody>
      </p:sp>
      <p:sp>
        <p:nvSpPr>
          <p:cNvPr id="162" name="Shape 162"/>
          <p:cNvSpPr/>
          <p:nvPr/>
        </p:nvSpPr>
        <p:spPr>
          <a:xfrm>
            <a:off x="5868144" y="3003798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C. 腹部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Shape 167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/>
          <a:srcRect l="5674" r="5673"/>
          <a:stretch/>
        </p:blipFill>
        <p:spPr>
          <a:xfrm>
            <a:off x="323528" y="1653648"/>
            <a:ext cx="5446166" cy="3080699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/>
          <p:nvPr/>
        </p:nvSpPr>
        <p:spPr>
          <a:xfrm>
            <a:off x="395536" y="411509"/>
            <a:ext cx="780213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7.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69" name="Shape 169"/>
          <p:cNvSpPr/>
          <p:nvPr/>
        </p:nvSpPr>
        <p:spPr>
          <a:xfrm>
            <a:off x="6084167" y="1923677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D99593"/>
                </a:solidFill>
                <a:latin typeface="Calibri"/>
                <a:ea typeface="Calibri"/>
                <a:cs typeface="Calibri"/>
                <a:sym typeface="Calibri"/>
              </a:rPr>
              <a:t>A. 頭部</a:t>
            </a:r>
          </a:p>
        </p:txBody>
      </p:sp>
      <p:sp>
        <p:nvSpPr>
          <p:cNvPr id="170" name="Shape 170"/>
          <p:cNvSpPr/>
          <p:nvPr/>
        </p:nvSpPr>
        <p:spPr>
          <a:xfrm>
            <a:off x="6084167" y="2625755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B. 腳部</a:t>
            </a:r>
          </a:p>
        </p:txBody>
      </p:sp>
      <p:sp>
        <p:nvSpPr>
          <p:cNvPr id="171" name="Shape 171"/>
          <p:cNvSpPr/>
          <p:nvPr/>
        </p:nvSpPr>
        <p:spPr>
          <a:xfrm>
            <a:off x="6012160" y="3327833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C. 觸鬚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hape 17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/>
          <a:srcRect l="5674" r="5673"/>
          <a:stretch/>
        </p:blipFill>
        <p:spPr>
          <a:xfrm>
            <a:off x="539552" y="1653648"/>
            <a:ext cx="5446166" cy="30806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/>
          <p:nvPr/>
        </p:nvSpPr>
        <p:spPr>
          <a:xfrm>
            <a:off x="395536" y="411509"/>
            <a:ext cx="780213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8. </a:t>
            </a:r>
            <a:r>
              <a:rPr lang="zh-TW" sz="5400" b="1" i="0" u="none" strike="noStrike" cap="none" baseline="0">
                <a:solidFill>
                  <a:srgbClr val="FEBA81"/>
                </a:solidFill>
                <a:latin typeface="Calibri"/>
                <a:ea typeface="Calibri"/>
                <a:cs typeface="Calibri"/>
                <a:sym typeface="Calibri"/>
              </a:rPr>
              <a:t>這是蜜蜂的什麼部位呢？</a:t>
            </a:r>
          </a:p>
        </p:txBody>
      </p:sp>
      <p:sp>
        <p:nvSpPr>
          <p:cNvPr id="178" name="Shape 178"/>
          <p:cNvSpPr/>
          <p:nvPr/>
        </p:nvSpPr>
        <p:spPr>
          <a:xfrm>
            <a:off x="6156176" y="1761660"/>
            <a:ext cx="2336152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14AC67"/>
                </a:solidFill>
                <a:latin typeface="Calibri"/>
                <a:ea typeface="Calibri"/>
                <a:cs typeface="Calibri"/>
                <a:sym typeface="Calibri"/>
              </a:rPr>
              <a:t>A. 翅膀</a:t>
            </a:r>
          </a:p>
        </p:txBody>
      </p:sp>
      <p:sp>
        <p:nvSpPr>
          <p:cNvPr id="179" name="Shape 179"/>
          <p:cNvSpPr/>
          <p:nvPr/>
        </p:nvSpPr>
        <p:spPr>
          <a:xfrm>
            <a:off x="6156173" y="2463737"/>
            <a:ext cx="2299027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B. 觸鬚</a:t>
            </a:r>
          </a:p>
        </p:txBody>
      </p:sp>
      <p:sp>
        <p:nvSpPr>
          <p:cNvPr id="180" name="Shape 180"/>
          <p:cNvSpPr/>
          <p:nvPr/>
        </p:nvSpPr>
        <p:spPr>
          <a:xfrm>
            <a:off x="6084167" y="3165816"/>
            <a:ext cx="2278188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TW" sz="5400" b="1" i="0" u="none" strike="noStrike" cap="none" baseline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C. 尾部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On-screen Show (16:9)</PresentationFormat>
  <Paragraphs>52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simple-light</vt:lpstr>
      <vt:lpstr>Office 佈景主題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Tim Lee</cp:lastModifiedBy>
  <cp:revision>1</cp:revision>
  <dcterms:modified xsi:type="dcterms:W3CDTF">2014-04-22T08:23:29Z</dcterms:modified>
</cp:coreProperties>
</file>