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422" r:id="rId1"/>
  </p:sldMasterIdLst>
  <p:sldIdLst>
    <p:sldId id="256" r:id="rId2"/>
    <p:sldId id="257" r:id="rId3"/>
    <p:sldId id="258" r:id="rId4"/>
    <p:sldId id="271" r:id="rId5"/>
    <p:sldId id="281" r:id="rId6"/>
    <p:sldId id="272" r:id="rId7"/>
    <p:sldId id="262" r:id="rId8"/>
    <p:sldId id="267" r:id="rId9"/>
    <p:sldId id="282" r:id="rId10"/>
    <p:sldId id="263" r:id="rId11"/>
    <p:sldId id="276" r:id="rId12"/>
    <p:sldId id="277" r:id="rId13"/>
    <p:sldId id="280" r:id="rId14"/>
    <p:sldId id="274" r:id="rId15"/>
    <p:sldId id="275" r:id="rId16"/>
    <p:sldId id="270" r:id="rId17"/>
    <p:sldId id="261" r:id="rId18"/>
    <p:sldId id="259" r:id="rId19"/>
    <p:sldId id="268" r:id="rId20"/>
    <p:sldId id="266" r:id="rId21"/>
    <p:sldId id="273" r:id="rId22"/>
    <p:sldId id="283" r:id="rId23"/>
    <p:sldId id="265" r:id="rId24"/>
    <p:sldId id="26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4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 按一下以編輯母片子標題樣式</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2014年4月4日</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294C92D-0306-4E69-9CD3-20855E849650}" type="slidenum">
              <a:rPr kumimoji="0" lang="en-US" smtClean="0"/>
              <a:t>‹#›</a:t>
            </a:fld>
            <a:endParaRPr kumimoji="0"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4/4/2014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zh-TW" altLang="en-US" smtClean="0"/>
              <a:t>按一下以編輯母片標題樣式</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4/4/2014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FC392BEB-5202-498C-89F7-BBD3BEE1B887}" type="datetime1">
              <a:rPr lang="en-US" smtClean="0"/>
              <a:pPr/>
              <a:t>4/4/2014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頭">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FBB7EAE1-CAAC-4AEF-919E-158692B1E55E}" type="datetime4">
              <a:rPr lang="en-US" smtClean="0"/>
              <a:pPr/>
              <a:t>2014年4月4日</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5" name="Date Placeholder 4"/>
          <p:cNvSpPr>
            <a:spLocks noGrp="1"/>
          </p:cNvSpPr>
          <p:nvPr>
            <p:ph type="dt" sz="half" idx="10"/>
          </p:nvPr>
        </p:nvSpPr>
        <p:spPr/>
        <p:txBody>
          <a:bodyPr/>
          <a:lstStyle/>
          <a:p>
            <a:fld id="{C2847B31-A4E1-4FCE-8661-5EC33A675437}" type="datetime1">
              <a:rPr lang="en-US" smtClean="0"/>
              <a:pPr/>
              <a:t>4/4/2014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4/4/2014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fld id="{E10B34F3-05F7-41C1-B84E-68CE2E00C83C}" type="datetime1">
              <a:rPr lang="en-US" smtClean="0"/>
              <a:pPr/>
              <a:t>4/4/2014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4/4/2014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1E57738-F4B0-48EA-9B71-E0F723F8BF6C}" type="datetime1">
              <a:rPr lang="en-US" smtClean="0"/>
              <a:pPr/>
              <a:t>4/4/2014</a:t>
            </a:fld>
            <a:endParaRPr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t>‹#›</a:t>
            </a:fld>
            <a:endParaRPr kumimoji="0"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zh-TW" altLang="en-US" smtClean="0"/>
              <a:t>按一下以編輯母片標題樣式</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zh-TW" altLang="en-US" smtClean="0"/>
              <a:t>按一下以編輯母片標題樣式</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將圖片拖曳至版面配置區或按一下圖示以新增</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E600D5EF-7D26-425F-8C45-B9312ACE18BC}" type="datetime1">
              <a:rPr lang="en-US" smtClean="0"/>
              <a:pPr/>
              <a:t>4/4/2014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1909345-DEE0-4B07-8E32-441AC9DA095E}" type="datetime1">
              <a:rPr lang="en-US" smtClean="0"/>
              <a:pPr/>
              <a:t>4/4/2014</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36DD0FD-55B0-48C4-8AF2-8A69533EDF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423" r:id="rId1"/>
    <p:sldLayoutId id="2147484424" r:id="rId2"/>
    <p:sldLayoutId id="2147484425" r:id="rId3"/>
    <p:sldLayoutId id="2147484426" r:id="rId4"/>
    <p:sldLayoutId id="2147484427" r:id="rId5"/>
    <p:sldLayoutId id="2147484428" r:id="rId6"/>
    <p:sldLayoutId id="2147484429" r:id="rId7"/>
    <p:sldLayoutId id="2147484430" r:id="rId8"/>
    <p:sldLayoutId id="2147484431" r:id="rId9"/>
    <p:sldLayoutId id="2147484432" r:id="rId10"/>
    <p:sldLayoutId id="2147484433"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hkptu.org/1649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floorplanner.com/projects/28080803#detail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floorplanner.com/projects/28080803#detail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4733365" y="2514054"/>
            <a:ext cx="3313355" cy="1896582"/>
          </a:xfrm>
        </p:spPr>
        <p:txBody>
          <a:bodyPr>
            <a:normAutofit/>
          </a:bodyPr>
          <a:lstStyle/>
          <a:p>
            <a:r>
              <a:rPr lang="zh-TW" altLang="en-US" b="1" dirty="0"/>
              <a:t>資訊及通訊科技之應</a:t>
            </a:r>
            <a:r>
              <a:rPr lang="zh-TW" altLang="en-US" b="1" dirty="0" smtClean="0"/>
              <a:t>用</a:t>
            </a:r>
            <a:r>
              <a:rPr lang="en-US" altLang="zh-TW" b="1" dirty="0" smtClean="0"/>
              <a:t/>
            </a:r>
            <a:br>
              <a:rPr lang="en-US" altLang="zh-TW" b="1" dirty="0" smtClean="0"/>
            </a:br>
            <a:r>
              <a:rPr lang="en-US" altLang="zh-TW" sz="1100" b="1" dirty="0"/>
              <a:t/>
            </a:r>
            <a:br>
              <a:rPr lang="en-US" altLang="zh-TW" sz="1100" b="1" dirty="0"/>
            </a:br>
            <a:r>
              <a:rPr lang="zh-TW" altLang="en-US" sz="2400" b="1" dirty="0" smtClean="0"/>
              <a:t>小組</a:t>
            </a:r>
            <a:r>
              <a:rPr lang="zh-TW" altLang="en-US" sz="2400" b="1" dirty="0"/>
              <a:t>習作</a:t>
            </a:r>
            <a:endParaRPr kumimoji="1" lang="zh-TW" altLang="en-US" dirty="0"/>
          </a:p>
        </p:txBody>
      </p:sp>
      <p:sp>
        <p:nvSpPr>
          <p:cNvPr id="4" name="Subtitle 3"/>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4168997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zh-TW" b="1" dirty="0"/>
              <a:t>幼稚園學習</a:t>
            </a:r>
            <a:r>
              <a:rPr lang="zh-TW" altLang="zh-TW" b="1" dirty="0" smtClean="0"/>
              <a:t>模式</a:t>
            </a:r>
            <a:endParaRPr kumimoji="1" lang="zh-TW" altLang="en-US" dirty="0"/>
          </a:p>
        </p:txBody>
      </p:sp>
      <p:sp>
        <p:nvSpPr>
          <p:cNvPr id="5" name="文字版面配置區 4"/>
          <p:cNvSpPr>
            <a:spLocks noGrp="1"/>
          </p:cNvSpPr>
          <p:nvPr>
            <p:ph type="body" idx="1"/>
          </p:nvPr>
        </p:nvSpPr>
        <p:spPr/>
        <p:txBody>
          <a:bodyPr/>
          <a:lstStyle/>
          <a:p>
            <a:endParaRPr kumimoji="1" lang="zh-TW" altLang="en-US"/>
          </a:p>
        </p:txBody>
      </p:sp>
    </p:spTree>
    <p:extLst>
      <p:ext uri="{BB962C8B-B14F-4D97-AF65-F5344CB8AC3E}">
        <p14:creationId xmlns:p14="http://schemas.microsoft.com/office/powerpoint/2010/main" val="1687911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693942" y="936005"/>
            <a:ext cx="7934511" cy="1143000"/>
          </a:xfrm>
        </p:spPr>
        <p:txBody>
          <a:bodyPr>
            <a:normAutofit/>
          </a:bodyPr>
          <a:lstStyle/>
          <a:p>
            <a:r>
              <a:rPr lang="zh-TW" altLang="zh-TW" sz="3200" dirty="0"/>
              <a:t>利用資訊科技讓幼兒進行有意義的學習</a:t>
            </a:r>
            <a:r>
              <a:rPr lang="zh-TW" altLang="zh-TW" sz="3200" dirty="0" smtClean="0"/>
              <a:t>活動</a:t>
            </a:r>
            <a:endParaRPr kumimoji="1" lang="zh-TW" altLang="en-US" sz="3200" dirty="0"/>
          </a:p>
        </p:txBody>
      </p:sp>
      <p:sp>
        <p:nvSpPr>
          <p:cNvPr id="5" name="內容版面配置區 4"/>
          <p:cNvSpPr>
            <a:spLocks noGrp="1"/>
          </p:cNvSpPr>
          <p:nvPr>
            <p:ph idx="1"/>
          </p:nvPr>
        </p:nvSpPr>
        <p:spPr>
          <a:xfrm>
            <a:off x="693942" y="2316566"/>
            <a:ext cx="7934511" cy="4217357"/>
          </a:xfrm>
        </p:spPr>
        <p:txBody>
          <a:bodyPr>
            <a:noAutofit/>
          </a:bodyPr>
          <a:lstStyle/>
          <a:p>
            <a:r>
              <a:rPr lang="zh-TW" altLang="zh-TW" dirty="0"/>
              <a:t>在現今的教學中，因為受不同的因素所局限，幼兒的主要學習來源是書中的圖片和</a:t>
            </a:r>
            <a:r>
              <a:rPr lang="zh-TW" altLang="zh-TW" dirty="0" smtClean="0"/>
              <a:t>文字，比如幼兒學習有關</a:t>
            </a:r>
            <a:r>
              <a:rPr lang="zh-TW" altLang="zh-TW" dirty="0"/>
              <a:t>動物的主題時，他們只能靠圖片去觀看動物的特徵，不能夠觀察到動物的行為和動作，要讓幼兒學習和了解到更細緻和真實的教學內容，資訊科技的融入是重要的渠道</a:t>
            </a:r>
            <a:r>
              <a:rPr lang="zh-TW" altLang="zh-TW" dirty="0" smtClean="0"/>
              <a:t>。</a:t>
            </a:r>
            <a:endParaRPr lang="en-US" altLang="zh-TW" dirty="0" smtClean="0"/>
          </a:p>
          <a:p>
            <a:endParaRPr lang="en-US" altLang="zh-TW" dirty="0"/>
          </a:p>
          <a:p>
            <a:r>
              <a:rPr lang="zh-TW" altLang="zh-TW" dirty="0" smtClean="0"/>
              <a:t>在幼稚園的每所課室內都會設</a:t>
            </a:r>
            <a:r>
              <a:rPr lang="zh-TW" altLang="zh-TW" dirty="0"/>
              <a:t>有電子白板、電腦及投影機，老師可以利用這些的科技產品豐富教學的材料，像是利用短片播放等，亦可以透過電子白板內的軟件，讓幼兒實踐和展示所學</a:t>
            </a:r>
            <a:r>
              <a:rPr lang="zh-TW" altLang="zh-TW" dirty="0" smtClean="0"/>
              <a:t>。</a:t>
            </a:r>
            <a:endParaRPr lang="en-US" altLang="zh-TW" dirty="0"/>
          </a:p>
          <a:p>
            <a:endParaRPr kumimoji="1" lang="zh-TW" altLang="en-US" dirty="0"/>
          </a:p>
        </p:txBody>
      </p:sp>
    </p:spTree>
    <p:extLst>
      <p:ext uri="{BB962C8B-B14F-4D97-AF65-F5344CB8AC3E}">
        <p14:creationId xmlns:p14="http://schemas.microsoft.com/office/powerpoint/2010/main" val="17846669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667755" y="1027664"/>
            <a:ext cx="7921418" cy="1143000"/>
          </a:xfrm>
        </p:spPr>
        <p:txBody>
          <a:bodyPr>
            <a:noAutofit/>
          </a:bodyPr>
          <a:lstStyle/>
          <a:p>
            <a:r>
              <a:rPr lang="zh-TW" altLang="zh-TW" sz="3200" dirty="0"/>
              <a:t>利用資訊科技讓幼兒進行有意義的學習</a:t>
            </a:r>
            <a:r>
              <a:rPr lang="zh-TW" altLang="zh-TW" sz="3200" dirty="0" smtClean="0"/>
              <a:t>活動</a:t>
            </a:r>
            <a:r>
              <a:rPr lang="en-US" altLang="zh-TW" sz="3200" dirty="0" smtClean="0"/>
              <a:t/>
            </a:r>
            <a:br>
              <a:rPr lang="en-US" altLang="zh-TW" sz="3200" dirty="0" smtClean="0"/>
            </a:br>
            <a:r>
              <a:rPr lang="zh-TW" altLang="en-US" sz="3200" dirty="0" smtClean="0"/>
              <a:t>（續）</a:t>
            </a:r>
            <a:endParaRPr kumimoji="1" lang="zh-TW" altLang="en-US" sz="3200" dirty="0"/>
          </a:p>
        </p:txBody>
      </p:sp>
      <p:sp>
        <p:nvSpPr>
          <p:cNvPr id="5" name="內容版面配置區 4"/>
          <p:cNvSpPr>
            <a:spLocks noGrp="1"/>
          </p:cNvSpPr>
          <p:nvPr>
            <p:ph idx="1"/>
          </p:nvPr>
        </p:nvSpPr>
        <p:spPr>
          <a:xfrm>
            <a:off x="667755" y="2303472"/>
            <a:ext cx="7921418" cy="3719783"/>
          </a:xfrm>
        </p:spPr>
        <p:txBody>
          <a:bodyPr>
            <a:normAutofit/>
          </a:bodyPr>
          <a:lstStyle/>
          <a:p>
            <a:pPr marL="365760" lvl="1" indent="0">
              <a:buNone/>
            </a:pPr>
            <a:r>
              <a:rPr lang="en-US" altLang="zh-TW" sz="2400" i="1" dirty="0">
                <a:solidFill>
                  <a:srgbClr val="FF6600"/>
                </a:solidFill>
              </a:rPr>
              <a:t>2006</a:t>
            </a:r>
            <a:r>
              <a:rPr lang="zh-TW" altLang="zh-TW" sz="2400" i="1" dirty="0">
                <a:solidFill>
                  <a:srgbClr val="FF6600"/>
                </a:solidFill>
              </a:rPr>
              <a:t>年學前教育指引指出過份偏重使用科技，會剝削幼兒透過接觸真實世界進行學習</a:t>
            </a:r>
            <a:r>
              <a:rPr lang="zh-TW" altLang="zh-TW" sz="2400" i="1" dirty="0" smtClean="0">
                <a:solidFill>
                  <a:srgbClr val="FF6600"/>
                </a:solidFill>
              </a:rPr>
              <a:t>的機會</a:t>
            </a:r>
            <a:r>
              <a:rPr lang="zh-TW" altLang="en-US" sz="2400" i="1" dirty="0" smtClean="0">
                <a:solidFill>
                  <a:srgbClr val="FF6600"/>
                </a:solidFill>
              </a:rPr>
              <a:t>（</a:t>
            </a:r>
            <a:r>
              <a:rPr lang="zh-TW" altLang="zh-TW" sz="2400" i="1" dirty="0" smtClean="0">
                <a:solidFill>
                  <a:srgbClr val="FF6600"/>
                </a:solidFill>
              </a:rPr>
              <a:t>課程發展議會</a:t>
            </a:r>
            <a:r>
              <a:rPr lang="zh-TW" altLang="zh-TW" sz="2400" i="1" dirty="0">
                <a:solidFill>
                  <a:srgbClr val="FF6600"/>
                </a:solidFill>
              </a:rPr>
              <a:t>，</a:t>
            </a:r>
            <a:r>
              <a:rPr lang="en-US" altLang="zh-TW" sz="2400" i="1" dirty="0" smtClean="0">
                <a:solidFill>
                  <a:srgbClr val="FF6600"/>
                </a:solidFill>
              </a:rPr>
              <a:t>2006</a:t>
            </a:r>
            <a:r>
              <a:rPr lang="zh-TW" altLang="en-US" sz="2400" i="1" dirty="0" smtClean="0">
                <a:solidFill>
                  <a:srgbClr val="FF6600"/>
                </a:solidFill>
              </a:rPr>
              <a:t>）</a:t>
            </a:r>
            <a:endParaRPr lang="en-US" altLang="zh-TW" sz="2400" i="1" dirty="0" smtClean="0">
              <a:solidFill>
                <a:srgbClr val="FF6600"/>
              </a:solidFill>
            </a:endParaRPr>
          </a:p>
          <a:p>
            <a:endParaRPr lang="en-US" altLang="zh-TW" dirty="0"/>
          </a:p>
          <a:p>
            <a:r>
              <a:rPr lang="zh-TW" altLang="zh-TW" sz="2600" dirty="0" smtClean="0"/>
              <a:t>所以</a:t>
            </a:r>
            <a:r>
              <a:rPr lang="zh-TW" altLang="zh-TW" sz="2600" dirty="0"/>
              <a:t>幼稚園的設計著重以不同的資訊科技協助幼兒學習，而非將資訊科技成為幼兒學習的主導，所以學校內有電子產品的同時，亦會放置現實的物品，例如圖書角中會同時擺放電子圖書及圖書。</a:t>
            </a:r>
            <a:endParaRPr kumimoji="1" lang="zh-TW" altLang="en-US" sz="2600" dirty="0"/>
          </a:p>
        </p:txBody>
      </p:sp>
    </p:spTree>
    <p:extLst>
      <p:ext uri="{BB962C8B-B14F-4D97-AF65-F5344CB8AC3E}">
        <p14:creationId xmlns:p14="http://schemas.microsoft.com/office/powerpoint/2010/main" val="27966648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41569" y="1027664"/>
            <a:ext cx="7947604" cy="1143000"/>
          </a:xfrm>
        </p:spPr>
        <p:txBody>
          <a:bodyPr>
            <a:noAutofit/>
          </a:bodyPr>
          <a:lstStyle/>
          <a:p>
            <a:r>
              <a:rPr lang="zh-TW" altLang="zh-TW" sz="3200" dirty="0"/>
              <a:t>利用資訊科技讓幼兒進行有意義的學習活動</a:t>
            </a:r>
            <a:r>
              <a:rPr lang="en-US" altLang="zh-TW" sz="3200" dirty="0"/>
              <a:t/>
            </a:r>
            <a:br>
              <a:rPr lang="en-US" altLang="zh-TW" sz="3200" dirty="0"/>
            </a:br>
            <a:r>
              <a:rPr lang="zh-TW" altLang="en-US" sz="3200" dirty="0"/>
              <a:t>（續）</a:t>
            </a:r>
            <a:endParaRPr kumimoji="1" lang="zh-TW" altLang="en-US" sz="3200" dirty="0"/>
          </a:p>
        </p:txBody>
      </p:sp>
      <p:sp>
        <p:nvSpPr>
          <p:cNvPr id="3" name="內容版面配置區 2"/>
          <p:cNvSpPr>
            <a:spLocks noGrp="1"/>
          </p:cNvSpPr>
          <p:nvPr>
            <p:ph idx="1"/>
          </p:nvPr>
        </p:nvSpPr>
        <p:spPr>
          <a:xfrm>
            <a:off x="641569" y="2170664"/>
            <a:ext cx="7829765" cy="4335204"/>
          </a:xfrm>
        </p:spPr>
        <p:txBody>
          <a:bodyPr>
            <a:normAutofit fontScale="92500" lnSpcReduction="10000"/>
          </a:bodyPr>
          <a:lstStyle/>
          <a:p>
            <a:pPr marL="365760" lvl="1" indent="0">
              <a:buNone/>
            </a:pPr>
            <a:r>
              <a:rPr lang="zh-TW" altLang="zh-TW" sz="2400" i="1" dirty="0" smtClean="0">
                <a:solidFill>
                  <a:srgbClr val="FF6600"/>
                </a:solidFill>
              </a:rPr>
              <a:t>理</a:t>
            </a:r>
            <a:r>
              <a:rPr lang="zh-TW" altLang="zh-TW" sz="2400" i="1" dirty="0">
                <a:solidFill>
                  <a:srgbClr val="FF6600"/>
                </a:solidFill>
              </a:rPr>
              <a:t>想的資訊科技融入教學，</a:t>
            </a:r>
            <a:r>
              <a:rPr lang="zh-TW" altLang="zh-TW" sz="2400" i="1" dirty="0" smtClean="0">
                <a:solidFill>
                  <a:srgbClr val="FF6600"/>
                </a:solidFill>
              </a:rPr>
              <a:t>其結果應該是要融入</a:t>
            </a:r>
            <a:r>
              <a:rPr lang="zh-TW" altLang="en-US" sz="2400" i="1" dirty="0" smtClean="0">
                <a:solidFill>
                  <a:srgbClr val="FF6600"/>
                </a:solidFill>
              </a:rPr>
              <a:t>得</a:t>
            </a:r>
            <a:r>
              <a:rPr lang="zh-TW" altLang="zh-TW" sz="2400" i="1" dirty="0" smtClean="0">
                <a:solidFill>
                  <a:srgbClr val="FF6600"/>
                </a:solidFill>
              </a:rPr>
              <a:t>「</a:t>
            </a:r>
            <a:r>
              <a:rPr lang="zh-TW" altLang="zh-TW" sz="2400" i="1" dirty="0">
                <a:solidFill>
                  <a:srgbClr val="FF6600"/>
                </a:solidFill>
              </a:rPr>
              <a:t>不留痕跡」，也就是教學流程不因科技的出現而顯得突兀，同時學生也能習得課程的知識（顏永進、何榮桂，</a:t>
            </a:r>
            <a:r>
              <a:rPr lang="en-US" altLang="zh-TW" sz="2400" i="1" dirty="0">
                <a:solidFill>
                  <a:srgbClr val="FF6600"/>
                </a:solidFill>
              </a:rPr>
              <a:t>2001</a:t>
            </a:r>
            <a:r>
              <a:rPr lang="zh-TW" altLang="zh-TW" sz="2400" i="1" dirty="0">
                <a:solidFill>
                  <a:srgbClr val="FF6600"/>
                </a:solidFill>
              </a:rPr>
              <a:t>）</a:t>
            </a:r>
            <a:r>
              <a:rPr lang="zh-TW" altLang="zh-TW" sz="2400" i="1" dirty="0" smtClean="0">
                <a:solidFill>
                  <a:srgbClr val="FF6600"/>
                </a:solidFill>
              </a:rPr>
              <a:t>。</a:t>
            </a:r>
            <a:endParaRPr lang="en-US" altLang="zh-TW" sz="2400" i="1" dirty="0" smtClean="0">
              <a:solidFill>
                <a:srgbClr val="FF6600"/>
              </a:solidFill>
            </a:endParaRPr>
          </a:p>
          <a:p>
            <a:endParaRPr lang="en-US" altLang="zh-TW" dirty="0"/>
          </a:p>
          <a:p>
            <a:r>
              <a:rPr lang="zh-TW" altLang="zh-TW" sz="2600" dirty="0" smtClean="0"/>
              <a:t>幼稚園的多用途學習室中會設有</a:t>
            </a:r>
            <a:r>
              <a:rPr lang="zh-TW" altLang="en-US" sz="2600" dirty="0" smtClean="0"/>
              <a:t>一台</a:t>
            </a:r>
            <a:r>
              <a:rPr lang="zh-TW" altLang="zh-TW" sz="2600" dirty="0"/>
              <a:t>電子白板</a:t>
            </a:r>
            <a:r>
              <a:rPr lang="zh-TW" altLang="zh-TW" sz="2600" dirty="0" smtClean="0"/>
              <a:t>，</a:t>
            </a:r>
            <a:r>
              <a:rPr lang="zh-TW" altLang="zh-TW" sz="2600" dirty="0"/>
              <a:t>旁邊會放置一些衣服和道具，幼兒可以依照相關的主題，找出適合的畫面／場景，嘗試親身將所學的知識展示出來</a:t>
            </a:r>
            <a:r>
              <a:rPr lang="zh-TW" altLang="zh-TW" sz="2600" dirty="0" smtClean="0"/>
              <a:t>，並以拍照或錄</a:t>
            </a:r>
            <a:r>
              <a:rPr lang="zh-TW" altLang="zh-TW" sz="2600" dirty="0"/>
              <a:t>影的方式</a:t>
            </a:r>
            <a:r>
              <a:rPr lang="zh-TW" altLang="zh-TW" sz="2600" dirty="0" smtClean="0"/>
              <a:t>配合軟件製作成短片</a:t>
            </a:r>
            <a:endParaRPr lang="en-US" altLang="zh-TW" sz="2600" dirty="0" smtClean="0"/>
          </a:p>
          <a:p>
            <a:endParaRPr lang="en-US" altLang="zh-TW" sz="2600" dirty="0"/>
          </a:p>
          <a:p>
            <a:r>
              <a:rPr lang="zh-TW" altLang="zh-TW" sz="2600" dirty="0" smtClean="0"/>
              <a:t>亦可以學習到如何運用資訊科</a:t>
            </a:r>
            <a:r>
              <a:rPr lang="zh-TW" altLang="zh-TW" sz="2600" dirty="0"/>
              <a:t>技錄製及剪輯數碼短片，最後的成果更可以成為幼兒之間討論的藍本及與家長分享的學習經歷</a:t>
            </a:r>
            <a:r>
              <a:rPr lang="zh-TW" altLang="zh-TW" sz="2600" dirty="0" smtClean="0"/>
              <a:t>。</a:t>
            </a:r>
            <a:endParaRPr lang="en-US" altLang="zh-TW" sz="2600" dirty="0"/>
          </a:p>
        </p:txBody>
      </p:sp>
    </p:spTree>
    <p:extLst>
      <p:ext uri="{BB962C8B-B14F-4D97-AF65-F5344CB8AC3E}">
        <p14:creationId xmlns:p14="http://schemas.microsoft.com/office/powerpoint/2010/main" val="716955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490" y="909817"/>
            <a:ext cx="7024744" cy="1143000"/>
          </a:xfrm>
        </p:spPr>
        <p:txBody>
          <a:bodyPr/>
          <a:lstStyle/>
          <a:p>
            <a:r>
              <a:rPr lang="zh-TW" altLang="zh-TW" b="1" dirty="0" smtClean="0"/>
              <a:t>自主學習</a:t>
            </a:r>
            <a:endParaRPr kumimoji="1" lang="zh-TW" altLang="en-US" dirty="0"/>
          </a:p>
        </p:txBody>
      </p:sp>
      <p:sp>
        <p:nvSpPr>
          <p:cNvPr id="3" name="內容版面配置區 2"/>
          <p:cNvSpPr>
            <a:spLocks noGrp="1"/>
          </p:cNvSpPr>
          <p:nvPr>
            <p:ph idx="1"/>
          </p:nvPr>
        </p:nvSpPr>
        <p:spPr>
          <a:xfrm>
            <a:off x="877248" y="2058825"/>
            <a:ext cx="7397687" cy="4223365"/>
          </a:xfrm>
        </p:spPr>
        <p:txBody>
          <a:bodyPr>
            <a:noAutofit/>
          </a:bodyPr>
          <a:lstStyle/>
          <a:p>
            <a:r>
              <a:rPr lang="zh-TW" altLang="zh-TW" dirty="0" smtClean="0"/>
              <a:t>幼稚園以幼兒為主導為辦學</a:t>
            </a:r>
            <a:r>
              <a:rPr lang="zh-TW" altLang="zh-TW" dirty="0"/>
              <a:t>的</a:t>
            </a:r>
            <a:r>
              <a:rPr lang="zh-TW" altLang="zh-TW" dirty="0" smtClean="0"/>
              <a:t>理念</a:t>
            </a:r>
            <a:endParaRPr lang="en-US" altLang="zh-TW" dirty="0" smtClean="0"/>
          </a:p>
          <a:p>
            <a:endParaRPr lang="en-US" altLang="zh-TW" dirty="0"/>
          </a:p>
          <a:p>
            <a:r>
              <a:rPr lang="zh-TW" altLang="zh-TW" dirty="0" smtClean="0"/>
              <a:t>幼兒可以</a:t>
            </a:r>
            <a:r>
              <a:rPr lang="zh-TW" altLang="zh-TW" dirty="0"/>
              <a:t>自由使用不同的數碼資源，從而提高學習動機，因為這些數碼資源色彩較繽紛，能夠吸引幼兒注意力</a:t>
            </a:r>
            <a:r>
              <a:rPr lang="zh-TW" altLang="zh-TW" dirty="0" smtClean="0"/>
              <a:t>。</a:t>
            </a:r>
            <a:endParaRPr lang="en-US" altLang="zh-TW" dirty="0" smtClean="0"/>
          </a:p>
          <a:p>
            <a:endParaRPr lang="en-US" altLang="zh-TW" dirty="0"/>
          </a:p>
        </p:txBody>
      </p:sp>
    </p:spTree>
    <p:extLst>
      <p:ext uri="{BB962C8B-B14F-4D97-AF65-F5344CB8AC3E}">
        <p14:creationId xmlns:p14="http://schemas.microsoft.com/office/powerpoint/2010/main" val="1352928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b="1" dirty="0"/>
              <a:t>自主學習</a:t>
            </a:r>
            <a:r>
              <a:rPr lang="zh-TW" altLang="en-US" b="1" dirty="0"/>
              <a:t>（續）</a:t>
            </a:r>
            <a:endParaRPr kumimoji="1" lang="zh-TW" altLang="en-US" dirty="0"/>
          </a:p>
        </p:txBody>
      </p:sp>
      <p:sp>
        <p:nvSpPr>
          <p:cNvPr id="3" name="內容版面配置區 2"/>
          <p:cNvSpPr>
            <a:spLocks noGrp="1"/>
          </p:cNvSpPr>
          <p:nvPr>
            <p:ph idx="1"/>
          </p:nvPr>
        </p:nvSpPr>
        <p:spPr>
          <a:xfrm>
            <a:off x="1043492" y="2323652"/>
            <a:ext cx="6777317" cy="4144801"/>
          </a:xfrm>
        </p:spPr>
        <p:txBody>
          <a:bodyPr>
            <a:normAutofit/>
          </a:bodyPr>
          <a:lstStyle/>
          <a:p>
            <a:r>
              <a:rPr lang="zh-TW" altLang="zh-TW" dirty="0"/>
              <a:t>如</a:t>
            </a:r>
            <a:r>
              <a:rPr lang="en-US" altLang="zh-TW" dirty="0"/>
              <a:t>2Handwrite</a:t>
            </a:r>
            <a:r>
              <a:rPr lang="zh-TW" altLang="zh-TW" dirty="0"/>
              <a:t>軟件，幼兒可以學習英文字母</a:t>
            </a:r>
            <a:r>
              <a:rPr lang="zh-TW" altLang="en-US" dirty="0"/>
              <a:t>的筆順</a:t>
            </a:r>
            <a:r>
              <a:rPr lang="zh-TW" altLang="zh-TW" dirty="0"/>
              <a:t>，</a:t>
            </a:r>
            <a:r>
              <a:rPr lang="zh-TW" altLang="en-US" dirty="0"/>
              <a:t>亦</a:t>
            </a:r>
            <a:r>
              <a:rPr lang="zh-TW" altLang="zh-TW" dirty="0"/>
              <a:t>可以錄下幼兒寫字的</a:t>
            </a:r>
            <a:r>
              <a:rPr lang="zh-TW" altLang="en-US" dirty="0"/>
              <a:t>過程</a:t>
            </a:r>
            <a:r>
              <a:rPr lang="zh-TW" altLang="zh-TW" dirty="0"/>
              <a:t>，</a:t>
            </a:r>
            <a:r>
              <a:rPr lang="zh-TW" altLang="en-US" dirty="0"/>
              <a:t>讓他們自己</a:t>
            </a:r>
            <a:r>
              <a:rPr lang="zh-TW" altLang="zh-TW" dirty="0"/>
              <a:t>重溫</a:t>
            </a:r>
            <a:r>
              <a:rPr lang="zh-TW" altLang="zh-TW" dirty="0" smtClean="0"/>
              <a:t>。</a:t>
            </a:r>
            <a:endParaRPr lang="en-US" altLang="zh-TW" dirty="0" smtClean="0"/>
          </a:p>
          <a:p>
            <a:endParaRPr lang="en-US" altLang="zh-TW" dirty="0" smtClean="0"/>
          </a:p>
          <a:p>
            <a:r>
              <a:rPr lang="zh-TW" altLang="zh-TW" dirty="0" smtClean="0"/>
              <a:t>這與他們在</a:t>
            </a:r>
            <a:r>
              <a:rPr lang="zh-TW" altLang="zh-TW" dirty="0"/>
              <a:t>紙上練習寫</a:t>
            </a:r>
            <a:r>
              <a:rPr lang="zh-TW" altLang="en-US" dirty="0"/>
              <a:t>字</a:t>
            </a:r>
            <a:r>
              <a:rPr lang="zh-TW" altLang="zh-TW" dirty="0"/>
              <a:t>有趣得多。這樣幼兒可以在一個較有趣的情況下學習到英文，也可以跟隨步驟寫</a:t>
            </a:r>
            <a:r>
              <a:rPr lang="zh-TW" altLang="zh-TW" dirty="0" smtClean="0"/>
              <a:t>出</a:t>
            </a:r>
            <a:endParaRPr lang="en-US" altLang="zh-TW" dirty="0" smtClean="0"/>
          </a:p>
          <a:p>
            <a:endParaRPr lang="en-US" altLang="zh-TW" dirty="0"/>
          </a:p>
          <a:p>
            <a:r>
              <a:rPr lang="zh-TW" altLang="zh-TW" dirty="0" smtClean="0"/>
              <a:t>而且是幼兒自己自發去做</a:t>
            </a:r>
            <a:r>
              <a:rPr lang="zh-TW" altLang="zh-TW" dirty="0"/>
              <a:t>，可以令他們對知識更為深刻。</a:t>
            </a:r>
            <a:endParaRPr lang="en-US" altLang="zh-TW" dirty="0"/>
          </a:p>
          <a:p>
            <a:endParaRPr kumimoji="1" lang="zh-TW" altLang="en-US" dirty="0"/>
          </a:p>
        </p:txBody>
      </p:sp>
    </p:spTree>
    <p:extLst>
      <p:ext uri="{BB962C8B-B14F-4D97-AF65-F5344CB8AC3E}">
        <p14:creationId xmlns:p14="http://schemas.microsoft.com/office/powerpoint/2010/main" val="20128332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b="1" dirty="0" smtClean="0"/>
              <a:t>自主學習</a:t>
            </a:r>
            <a:r>
              <a:rPr lang="zh-TW" altLang="en-US" b="1" dirty="0"/>
              <a:t>（續）</a:t>
            </a:r>
            <a:endParaRPr lang="zh-HK" altLang="en-US" dirty="0"/>
          </a:p>
        </p:txBody>
      </p:sp>
      <p:sp>
        <p:nvSpPr>
          <p:cNvPr id="3" name="內容版面配置區 2"/>
          <p:cNvSpPr>
            <a:spLocks noGrp="1"/>
          </p:cNvSpPr>
          <p:nvPr>
            <p:ph idx="1"/>
          </p:nvPr>
        </p:nvSpPr>
        <p:spPr/>
        <p:txBody>
          <a:bodyPr/>
          <a:lstStyle/>
          <a:p>
            <a:pPr marL="365760" lvl="1" indent="0">
              <a:buNone/>
            </a:pPr>
            <a:r>
              <a:rPr lang="zh-TW" altLang="zh-HK" b="1" i="1" dirty="0">
                <a:solidFill>
                  <a:srgbClr val="FF6600"/>
                </a:solidFill>
              </a:rPr>
              <a:t>趙志成（</a:t>
            </a:r>
            <a:r>
              <a:rPr lang="en-US" altLang="zh-HK" b="1" i="1" dirty="0">
                <a:solidFill>
                  <a:srgbClr val="FF6600"/>
                </a:solidFill>
              </a:rPr>
              <a:t>2014</a:t>
            </a:r>
            <a:r>
              <a:rPr lang="zh-TW" altLang="zh-HK" b="1" i="1" dirty="0">
                <a:solidFill>
                  <a:srgbClr val="FF6600"/>
                </a:solidFill>
              </a:rPr>
              <a:t>）指山東省一間農村鄉鎮的初中教師們在一節四十五分鐘的課時裡，只講十分鐘，其他要留給學生作自主活動，以小組合作，展示所學模式活化課堂</a:t>
            </a:r>
            <a:r>
              <a:rPr lang="zh-TW" altLang="zh-HK" b="1" i="1" dirty="0" smtClean="0">
                <a:solidFill>
                  <a:srgbClr val="FF6600"/>
                </a:solidFill>
              </a:rPr>
              <a:t>。</a:t>
            </a:r>
            <a:endParaRPr lang="en-US" altLang="zh-TW" b="1" i="1" dirty="0" smtClean="0">
              <a:solidFill>
                <a:srgbClr val="FF6600"/>
              </a:solidFill>
            </a:endParaRPr>
          </a:p>
          <a:p>
            <a:pPr marL="365760" lvl="1" indent="0">
              <a:buNone/>
            </a:pPr>
            <a:endParaRPr lang="en-US" altLang="zh-TW" b="1" i="1" dirty="0" smtClean="0">
              <a:solidFill>
                <a:srgbClr val="FF6600"/>
              </a:solidFill>
            </a:endParaRPr>
          </a:p>
          <a:p>
            <a:r>
              <a:rPr lang="zh-TW" altLang="zh-HK" dirty="0"/>
              <a:t>老師能用開首的時間，引發幼兒學習的動機，激發幼兒主動學習的意願</a:t>
            </a:r>
            <a:r>
              <a:rPr lang="zh-TW" altLang="zh-HK" dirty="0" smtClean="0"/>
              <a:t>，讓</a:t>
            </a:r>
            <a:r>
              <a:rPr lang="zh-TW" altLang="zh-HK" dirty="0"/>
              <a:t>幼兒主動學習，</a:t>
            </a:r>
            <a:r>
              <a:rPr lang="zh-TW" altLang="zh-HK" dirty="0" smtClean="0"/>
              <a:t>老師給予</a:t>
            </a:r>
            <a:r>
              <a:rPr lang="zh-TW" altLang="zh-HK" dirty="0"/>
              <a:t>幼兒指導。</a:t>
            </a:r>
            <a:endParaRPr lang="en-US" altLang="zh-TW" b="1" dirty="0"/>
          </a:p>
          <a:p>
            <a:endParaRPr lang="zh-HK" altLang="en-US" dirty="0"/>
          </a:p>
        </p:txBody>
      </p:sp>
    </p:spTree>
    <p:extLst>
      <p:ext uri="{BB962C8B-B14F-4D97-AF65-F5344CB8AC3E}">
        <p14:creationId xmlns:p14="http://schemas.microsoft.com/office/powerpoint/2010/main" val="31390669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490" y="936006"/>
            <a:ext cx="7024744" cy="1143000"/>
          </a:xfrm>
        </p:spPr>
        <p:txBody>
          <a:bodyPr>
            <a:normAutofit/>
          </a:bodyPr>
          <a:lstStyle/>
          <a:p>
            <a:r>
              <a:rPr lang="zh-TW" altLang="zh-TW" b="1" dirty="0" smtClean="0"/>
              <a:t>自主學習</a:t>
            </a:r>
            <a:r>
              <a:rPr lang="zh-TW" altLang="en-US" b="1" dirty="0" smtClean="0"/>
              <a:t>（續）</a:t>
            </a:r>
            <a:endParaRPr kumimoji="1" lang="zh-TW" altLang="en-US" b="1" dirty="0"/>
          </a:p>
        </p:txBody>
      </p:sp>
      <p:sp>
        <p:nvSpPr>
          <p:cNvPr id="3" name="內容版面配置區 2"/>
          <p:cNvSpPr>
            <a:spLocks noGrp="1"/>
          </p:cNvSpPr>
          <p:nvPr>
            <p:ph idx="1"/>
          </p:nvPr>
        </p:nvSpPr>
        <p:spPr>
          <a:xfrm>
            <a:off x="772501" y="2170664"/>
            <a:ext cx="7607179" cy="4534349"/>
          </a:xfrm>
        </p:spPr>
        <p:txBody>
          <a:bodyPr>
            <a:normAutofit lnSpcReduction="10000"/>
          </a:bodyPr>
          <a:lstStyle/>
          <a:p>
            <a:pPr marL="365760" lvl="1" indent="0">
              <a:buNone/>
            </a:pPr>
            <a:r>
              <a:rPr lang="zh-TW" altLang="zh-HK" b="1" i="1" dirty="0" smtClean="0">
                <a:solidFill>
                  <a:srgbClr val="FF6600"/>
                </a:solidFill>
              </a:rPr>
              <a:t>知識是要兒童自己親身經歷和體驗才可以建構起來</a:t>
            </a:r>
            <a:r>
              <a:rPr lang="zh-TW" altLang="zh-HK" b="1" i="1" dirty="0">
                <a:solidFill>
                  <a:srgbClr val="FF6600"/>
                </a:solidFill>
              </a:rPr>
              <a:t>，並不能由老師教授給幼兒（張俊，</a:t>
            </a:r>
            <a:r>
              <a:rPr lang="en-US" altLang="zh-HK" b="1" i="1" dirty="0">
                <a:solidFill>
                  <a:srgbClr val="FF6600"/>
                </a:solidFill>
              </a:rPr>
              <a:t>2004</a:t>
            </a:r>
            <a:r>
              <a:rPr lang="zh-TW" altLang="zh-HK" b="1" i="1" dirty="0" smtClean="0">
                <a:solidFill>
                  <a:srgbClr val="FF6600"/>
                </a:solidFill>
              </a:rPr>
              <a:t>）</a:t>
            </a:r>
            <a:endParaRPr lang="en-US" altLang="zh-TW" b="1" i="1" dirty="0" smtClean="0">
              <a:solidFill>
                <a:srgbClr val="FF6600"/>
              </a:solidFill>
            </a:endParaRPr>
          </a:p>
          <a:p>
            <a:pPr marL="365760" lvl="1" indent="0">
              <a:buNone/>
            </a:pPr>
            <a:endParaRPr lang="en-US" altLang="zh-TW" b="1" i="1" dirty="0" smtClean="0">
              <a:solidFill>
                <a:srgbClr val="FF6600"/>
              </a:solidFill>
            </a:endParaRPr>
          </a:p>
          <a:p>
            <a:r>
              <a:rPr lang="zh-TW" altLang="zh-HK" dirty="0" smtClean="0"/>
              <a:t>學校以幼兒為主導為辦學</a:t>
            </a:r>
            <a:r>
              <a:rPr lang="zh-TW" altLang="zh-HK" dirty="0"/>
              <a:t>的理念</a:t>
            </a:r>
            <a:r>
              <a:rPr lang="zh-TW" altLang="zh-HK" dirty="0" smtClean="0"/>
              <a:t>。</a:t>
            </a:r>
            <a:endParaRPr lang="en-US" altLang="zh-TW" dirty="0" smtClean="0"/>
          </a:p>
          <a:p>
            <a:endParaRPr lang="en-US" altLang="zh-TW" dirty="0"/>
          </a:p>
          <a:p>
            <a:r>
              <a:rPr lang="zh-TW" altLang="zh-HK" dirty="0" smtClean="0"/>
              <a:t>老師引發幼兒學習動機後</a:t>
            </a:r>
            <a:r>
              <a:rPr lang="zh-TW" altLang="zh-HK" dirty="0"/>
              <a:t>，幼兒</a:t>
            </a:r>
            <a:r>
              <a:rPr lang="zh-TW" altLang="zh-HK" dirty="0" smtClean="0"/>
              <a:t>能夠運用</a:t>
            </a:r>
            <a:r>
              <a:rPr lang="zh-TW" altLang="zh-HK" dirty="0"/>
              <a:t>不同的軟</a:t>
            </a:r>
            <a:r>
              <a:rPr lang="zh-TW" altLang="zh-HK" dirty="0" smtClean="0"/>
              <a:t>件或</a:t>
            </a:r>
            <a:r>
              <a:rPr lang="en-US" altLang="zh-HK" dirty="0"/>
              <a:t>Smart board</a:t>
            </a:r>
            <a:r>
              <a:rPr lang="zh-TW" altLang="zh-HK" dirty="0"/>
              <a:t>製作或繪畫出與主題相關的內容，運用自己喜歡的模式學習，並與幼兒和老師分享</a:t>
            </a:r>
            <a:r>
              <a:rPr lang="zh-TW" altLang="zh-HK" dirty="0" smtClean="0"/>
              <a:t>成果</a:t>
            </a:r>
            <a:endParaRPr lang="en-US" altLang="zh-TW" dirty="0" smtClean="0"/>
          </a:p>
          <a:p>
            <a:endParaRPr lang="en-US" altLang="zh-TW" dirty="0" smtClean="0"/>
          </a:p>
          <a:p>
            <a:r>
              <a:rPr lang="zh-TW" altLang="zh-HK" dirty="0" smtClean="0"/>
              <a:t>幼兒能夠在圖書</a:t>
            </a:r>
            <a:r>
              <a:rPr lang="zh-TW" altLang="zh-HK" dirty="0"/>
              <a:t>角使用</a:t>
            </a:r>
            <a:r>
              <a:rPr lang="en-US" altLang="zh-HK" dirty="0"/>
              <a:t>C-Pen 3.5</a:t>
            </a:r>
            <a:r>
              <a:rPr lang="zh-TW" altLang="zh-HK" dirty="0"/>
              <a:t>學習，以自己的</a:t>
            </a:r>
            <a:r>
              <a:rPr lang="zh-TW" altLang="zh-HK" dirty="0" smtClean="0"/>
              <a:t>喜好，</a:t>
            </a:r>
            <a:r>
              <a:rPr lang="zh-TW" altLang="zh-HK" dirty="0"/>
              <a:t>以</a:t>
            </a:r>
            <a:r>
              <a:rPr lang="en-US" altLang="zh-HK" dirty="0"/>
              <a:t>C-Pen 3.5</a:t>
            </a:r>
            <a:r>
              <a:rPr lang="zh-TW" altLang="zh-HK" dirty="0"/>
              <a:t>作為</a:t>
            </a:r>
            <a:r>
              <a:rPr lang="zh-TW" altLang="zh-HK" dirty="0" smtClean="0"/>
              <a:t>輔助閱讀圖書，</a:t>
            </a:r>
            <a:r>
              <a:rPr lang="zh-TW" altLang="zh-HK" dirty="0"/>
              <a:t>主動學習，建構知識</a:t>
            </a:r>
            <a:endParaRPr kumimoji="1" lang="zh-TW" altLang="en-US" b="1" dirty="0"/>
          </a:p>
        </p:txBody>
      </p:sp>
    </p:spTree>
    <p:extLst>
      <p:ext uri="{BB962C8B-B14F-4D97-AF65-F5344CB8AC3E}">
        <p14:creationId xmlns:p14="http://schemas.microsoft.com/office/powerpoint/2010/main" val="523632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zh-TW" dirty="0"/>
              <a:t>遊戲中學習</a:t>
            </a:r>
            <a:r>
              <a:rPr lang="en-US" altLang="zh-TW" dirty="0"/>
              <a:t> </a:t>
            </a:r>
            <a:endParaRPr kumimoji="1" lang="zh-TW" altLang="en-US" dirty="0"/>
          </a:p>
        </p:txBody>
      </p:sp>
      <p:sp>
        <p:nvSpPr>
          <p:cNvPr id="3" name="內容版面配置區 2"/>
          <p:cNvSpPr>
            <a:spLocks noGrp="1"/>
          </p:cNvSpPr>
          <p:nvPr>
            <p:ph idx="1"/>
          </p:nvPr>
        </p:nvSpPr>
        <p:spPr/>
        <p:txBody>
          <a:bodyPr/>
          <a:lstStyle/>
          <a:p>
            <a:r>
              <a:rPr lang="zh-TW" altLang="zh-HK" dirty="0"/>
              <a:t>幼兒可以利用各種的遊戲軟硬件進行自主學習</a:t>
            </a:r>
            <a:r>
              <a:rPr lang="zh-TW" altLang="zh-HK" dirty="0" smtClean="0"/>
              <a:t>。</a:t>
            </a:r>
            <a:endParaRPr lang="en-US" altLang="zh-TW" dirty="0" smtClean="0"/>
          </a:p>
          <a:p>
            <a:endParaRPr lang="en-US" altLang="zh-TW" dirty="0"/>
          </a:p>
          <a:p>
            <a:r>
              <a:rPr lang="zh-TW" altLang="zh-HK" dirty="0" smtClean="0"/>
              <a:t>互動</a:t>
            </a:r>
            <a:r>
              <a:rPr lang="zh-TW" altLang="zh-HK" dirty="0"/>
              <a:t>電子白板進行遊戲教學，</a:t>
            </a:r>
            <a:r>
              <a:rPr lang="zh-TW" altLang="zh-HK" dirty="0" smtClean="0"/>
              <a:t>幼兒選取</a:t>
            </a:r>
            <a:r>
              <a:rPr lang="zh-TW" altLang="zh-HK" dirty="0"/>
              <a:t>老師預先設定好的教育遊戲軟件，透過運用電腦遊戲，幼兒能促進學習的</a:t>
            </a:r>
            <a:r>
              <a:rPr lang="zh-TW" altLang="zh-HK" dirty="0" smtClean="0"/>
              <a:t>功能。</a:t>
            </a:r>
            <a:endParaRPr lang="en-US" altLang="zh-TW" dirty="0"/>
          </a:p>
          <a:p>
            <a:endParaRPr lang="en-US" altLang="zh-TW" dirty="0" smtClean="0"/>
          </a:p>
          <a:p>
            <a:r>
              <a:rPr lang="zh-TW" altLang="zh-HK" dirty="0" smtClean="0"/>
              <a:t>電腦遊戲</a:t>
            </a:r>
            <a:r>
              <a:rPr lang="zh-TW" altLang="zh-HK" dirty="0"/>
              <a:t>的指引及規則能提供一個鷹架的作用支援幼兒</a:t>
            </a:r>
            <a:r>
              <a:rPr lang="zh-TW" altLang="zh-HK" dirty="0" smtClean="0"/>
              <a:t>學習</a:t>
            </a:r>
            <a:endParaRPr kumimoji="1" lang="zh-TW" altLang="en-US" dirty="0"/>
          </a:p>
        </p:txBody>
      </p:sp>
    </p:spTree>
    <p:extLst>
      <p:ext uri="{BB962C8B-B14F-4D97-AF65-F5344CB8AC3E}">
        <p14:creationId xmlns:p14="http://schemas.microsoft.com/office/powerpoint/2010/main" val="3259308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遊戲中</a:t>
            </a:r>
            <a:r>
              <a:rPr lang="zh-TW" altLang="zh-TW" dirty="0" smtClean="0"/>
              <a:t>學習</a:t>
            </a:r>
            <a:r>
              <a:rPr lang="en-US" altLang="zh-TW" dirty="0" smtClean="0"/>
              <a:t>(</a:t>
            </a:r>
            <a:r>
              <a:rPr lang="zh-TW" altLang="en-US" dirty="0" smtClean="0"/>
              <a:t>續</a:t>
            </a:r>
            <a:r>
              <a:rPr lang="en-US" altLang="zh-TW" dirty="0" smtClean="0"/>
              <a:t>)</a:t>
            </a:r>
            <a:endParaRPr lang="zh-HK" altLang="en-US" dirty="0"/>
          </a:p>
        </p:txBody>
      </p:sp>
      <p:sp>
        <p:nvSpPr>
          <p:cNvPr id="3" name="內容版面配置區 2"/>
          <p:cNvSpPr>
            <a:spLocks noGrp="1"/>
          </p:cNvSpPr>
          <p:nvPr>
            <p:ph idx="1"/>
          </p:nvPr>
        </p:nvSpPr>
        <p:spPr>
          <a:xfrm>
            <a:off x="1043492" y="2323652"/>
            <a:ext cx="6777317" cy="3935296"/>
          </a:xfrm>
        </p:spPr>
        <p:txBody>
          <a:bodyPr>
            <a:normAutofit/>
          </a:bodyPr>
          <a:lstStyle/>
          <a:p>
            <a:pPr marL="365760" lvl="1" indent="0">
              <a:buNone/>
            </a:pPr>
            <a:r>
              <a:rPr lang="zh-TW" altLang="zh-HK" b="1" i="1" dirty="0">
                <a:solidFill>
                  <a:srgbClr val="FF6600"/>
                </a:solidFill>
              </a:rPr>
              <a:t>幼教之父－福祿貝爾（</a:t>
            </a:r>
            <a:r>
              <a:rPr lang="en-US" altLang="zh-HK" b="1" i="1" dirty="0">
                <a:solidFill>
                  <a:srgbClr val="FF6600"/>
                </a:solidFill>
              </a:rPr>
              <a:t>Froebel</a:t>
            </a:r>
            <a:r>
              <a:rPr lang="zh-TW" altLang="zh-HK" b="1" i="1" dirty="0">
                <a:solidFill>
                  <a:srgbClr val="FF6600"/>
                </a:solidFill>
              </a:rPr>
              <a:t>）曾說過「 遊戲是兒童時期最純潔的心靈性活動，亦是人類和所有生物內在生命的典型活動，它帶給人們喜樂、自由、滿足以及內外在的平安</a:t>
            </a:r>
            <a:r>
              <a:rPr lang="zh-TW" altLang="zh-HK" b="1" i="1" dirty="0" smtClean="0">
                <a:solidFill>
                  <a:srgbClr val="FF6600"/>
                </a:solidFill>
              </a:rPr>
              <a:t>」</a:t>
            </a:r>
            <a:endParaRPr lang="en-US" altLang="zh-TW" b="1" i="1" dirty="0" smtClean="0">
              <a:solidFill>
                <a:srgbClr val="FF6600"/>
              </a:solidFill>
            </a:endParaRPr>
          </a:p>
          <a:p>
            <a:endParaRPr lang="en-US" altLang="zh-TW" dirty="0" smtClean="0"/>
          </a:p>
          <a:p>
            <a:r>
              <a:rPr lang="zh-TW" altLang="zh-HK" dirty="0" smtClean="0"/>
              <a:t>幼兒可以透過角色扮演來學習，</a:t>
            </a:r>
            <a:r>
              <a:rPr lang="zh-TW" altLang="zh-HK" dirty="0"/>
              <a:t>從而提升幼兒的認知及語言</a:t>
            </a:r>
            <a:r>
              <a:rPr lang="zh-TW" altLang="zh-HK" dirty="0" smtClean="0"/>
              <a:t>能力。</a:t>
            </a:r>
            <a:endParaRPr lang="zh-HK" altLang="en-US" dirty="0"/>
          </a:p>
          <a:p>
            <a:endParaRPr lang="en-US" altLang="zh-TW" dirty="0" smtClean="0"/>
          </a:p>
          <a:p>
            <a:r>
              <a:rPr lang="zh-TW" altLang="zh-HK" dirty="0" smtClean="0"/>
              <a:t>電子玩具能提供一個豐富的學習環境給幼兒主動探索及學習</a:t>
            </a:r>
            <a:endParaRPr lang="en-US" altLang="zh-TW" dirty="0" smtClean="0"/>
          </a:p>
          <a:p>
            <a:endParaRPr lang="en-US" altLang="zh-TW" dirty="0" smtClean="0"/>
          </a:p>
        </p:txBody>
      </p:sp>
    </p:spTree>
    <p:extLst>
      <p:ext uri="{BB962C8B-B14F-4D97-AF65-F5344CB8AC3E}">
        <p14:creationId xmlns:p14="http://schemas.microsoft.com/office/powerpoint/2010/main" val="3919533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normAutofit/>
          </a:bodyPr>
          <a:lstStyle/>
          <a:p>
            <a:r>
              <a:rPr lang="zh-TW" altLang="zh-TW" b="1" dirty="0"/>
              <a:t>辦學</a:t>
            </a:r>
            <a:r>
              <a:rPr lang="zh-TW" altLang="zh-TW" b="1" dirty="0" smtClean="0"/>
              <a:t>理念</a:t>
            </a:r>
            <a:endParaRPr kumimoji="1" lang="zh-TW" altLang="en-US" dirty="0"/>
          </a:p>
        </p:txBody>
      </p:sp>
      <p:sp>
        <p:nvSpPr>
          <p:cNvPr id="2" name="內容版面配置區 1"/>
          <p:cNvSpPr>
            <a:spLocks noGrp="1"/>
          </p:cNvSpPr>
          <p:nvPr>
            <p:ph idx="1"/>
          </p:nvPr>
        </p:nvSpPr>
        <p:spPr/>
        <p:txBody>
          <a:bodyPr/>
          <a:lstStyle/>
          <a:p>
            <a:r>
              <a:rPr lang="zh-TW" altLang="zh-HK" dirty="0"/>
              <a:t>為幼兒提供具有聲、畫等多元化，並適合幼兒使用的數碼科技產品</a:t>
            </a:r>
            <a:r>
              <a:rPr lang="zh-TW" altLang="zh-HK" dirty="0" smtClean="0"/>
              <a:t>，引起</a:t>
            </a:r>
            <a:r>
              <a:rPr lang="zh-TW" altLang="zh-HK" dirty="0"/>
              <a:t>幼兒的學習</a:t>
            </a:r>
            <a:r>
              <a:rPr lang="zh-TW" altLang="zh-HK" dirty="0" smtClean="0"/>
              <a:t>動機</a:t>
            </a:r>
            <a:endParaRPr lang="en-US" altLang="zh-TW" dirty="0" smtClean="0"/>
          </a:p>
          <a:p>
            <a:endParaRPr lang="en-US" altLang="zh-TW" dirty="0" smtClean="0"/>
          </a:p>
          <a:p>
            <a:r>
              <a:rPr lang="zh-TW" altLang="zh-HK" dirty="0"/>
              <a:t>讓幼兒能夠從小掌握數碼科技產品的</a:t>
            </a:r>
            <a:r>
              <a:rPr lang="zh-TW" altLang="zh-HK" dirty="0" smtClean="0"/>
              <a:t>應用</a:t>
            </a:r>
            <a:r>
              <a:rPr lang="zh-TW" altLang="en-US" dirty="0" smtClean="0"/>
              <a:t>，</a:t>
            </a:r>
            <a:r>
              <a:rPr lang="zh-TW" altLang="zh-HK" dirty="0" smtClean="0"/>
              <a:t>成為</a:t>
            </a:r>
            <a:r>
              <a:rPr lang="zh-TW" altLang="zh-HK" dirty="0"/>
              <a:t>新一</a:t>
            </a:r>
            <a:r>
              <a:rPr lang="zh-TW" altLang="zh-HK" dirty="0" smtClean="0"/>
              <a:t>代的數碼土著</a:t>
            </a:r>
            <a:endParaRPr lang="en-US" altLang="zh-TW" dirty="0" smtClean="0"/>
          </a:p>
          <a:p>
            <a:endParaRPr lang="en-US" altLang="zh-TW" dirty="0" smtClean="0"/>
          </a:p>
          <a:p>
            <a:r>
              <a:rPr lang="zh-TW" altLang="zh-HK" dirty="0"/>
              <a:t>提供空間給幼兒主體性的發展和主動探究的精神，讓幼兒成為學習的主導者</a:t>
            </a:r>
            <a:endParaRPr kumimoji="1" lang="zh-TW" altLang="en-US" dirty="0"/>
          </a:p>
        </p:txBody>
      </p:sp>
    </p:spTree>
    <p:extLst>
      <p:ext uri="{BB962C8B-B14F-4D97-AF65-F5344CB8AC3E}">
        <p14:creationId xmlns:p14="http://schemas.microsoft.com/office/powerpoint/2010/main" val="3012782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zh-TW" b="1" dirty="0" smtClean="0"/>
              <a:t>參考文獻</a:t>
            </a:r>
            <a:endParaRPr kumimoji="1" lang="zh-TW" altLang="en-US" dirty="0"/>
          </a:p>
        </p:txBody>
      </p:sp>
      <p:sp>
        <p:nvSpPr>
          <p:cNvPr id="3" name="內容版面配置區 2"/>
          <p:cNvSpPr>
            <a:spLocks noGrp="1"/>
          </p:cNvSpPr>
          <p:nvPr>
            <p:ph idx="1"/>
          </p:nvPr>
        </p:nvSpPr>
        <p:spPr>
          <a:xfrm>
            <a:off x="1043492" y="2323652"/>
            <a:ext cx="7024742" cy="3922202"/>
          </a:xfrm>
        </p:spPr>
        <p:txBody>
          <a:bodyPr>
            <a:normAutofit lnSpcReduction="10000"/>
          </a:bodyPr>
          <a:lstStyle/>
          <a:p>
            <a:r>
              <a:rPr lang="zh-TW" altLang="zh-HK" dirty="0"/>
              <a:t>游光昭、蕭顯勝、蔡福興（</a:t>
            </a:r>
            <a:r>
              <a:rPr lang="en-US" altLang="zh-HK" dirty="0"/>
              <a:t>2002</a:t>
            </a:r>
            <a:r>
              <a:rPr lang="zh-TW" altLang="zh-HK" dirty="0"/>
              <a:t>）</a:t>
            </a:r>
            <a:r>
              <a:rPr lang="en-US" altLang="zh-HK" dirty="0"/>
              <a:t> : </a:t>
            </a:r>
            <a:r>
              <a:rPr lang="zh-TW" altLang="zh-HK" dirty="0"/>
              <a:t>《運用線上角色扮演遊戲支援網路學習的研究》，國立台灣師範大學工業科技教育</a:t>
            </a:r>
            <a:r>
              <a:rPr lang="zh-TW" altLang="zh-HK" dirty="0" smtClean="0"/>
              <a:t>研究所</a:t>
            </a:r>
            <a:endParaRPr lang="en-US" altLang="zh-TW" dirty="0" smtClean="0"/>
          </a:p>
          <a:p>
            <a:endParaRPr lang="zh-TW" altLang="zh-HK" dirty="0"/>
          </a:p>
          <a:p>
            <a:r>
              <a:rPr lang="zh-TW" altLang="zh-HK" dirty="0"/>
              <a:t>張俊（</a:t>
            </a:r>
            <a:r>
              <a:rPr lang="en-US" altLang="zh-HK" dirty="0"/>
              <a:t>2004</a:t>
            </a:r>
            <a:r>
              <a:rPr lang="zh-TW" altLang="zh-HK" dirty="0"/>
              <a:t>）：《幼稚園科學教育》，北京，人民教育出版社 </a:t>
            </a:r>
            <a:endParaRPr lang="en-US" altLang="zh-TW" dirty="0" smtClean="0"/>
          </a:p>
          <a:p>
            <a:endParaRPr lang="zh-TW" altLang="zh-HK" dirty="0"/>
          </a:p>
          <a:p>
            <a:r>
              <a:rPr lang="zh-TW" altLang="zh-HK" dirty="0"/>
              <a:t>趙志成（</a:t>
            </a:r>
            <a:r>
              <a:rPr lang="en-US" altLang="zh-HK" dirty="0"/>
              <a:t>2014</a:t>
            </a:r>
            <a:r>
              <a:rPr lang="zh-TW" altLang="zh-HK" dirty="0"/>
              <a:t>）：《自主學習》，香港教育專業人員</a:t>
            </a:r>
            <a:r>
              <a:rPr lang="zh-TW" altLang="zh-HK" dirty="0" smtClean="0"/>
              <a:t>協會</a:t>
            </a:r>
            <a:r>
              <a:rPr lang="en-US" altLang="zh-HK" dirty="0" smtClean="0"/>
              <a:t>Retrieved from </a:t>
            </a:r>
            <a:r>
              <a:rPr lang="en-US" altLang="zh-HK" dirty="0">
                <a:hlinkClick r:id="rId2"/>
              </a:rPr>
              <a:t>http://www.hkptu.org/16490</a:t>
            </a:r>
            <a:endParaRPr lang="zh-TW" altLang="zh-HK" dirty="0"/>
          </a:p>
          <a:p>
            <a:endParaRPr kumimoji="1" lang="zh-TW" altLang="en-US" dirty="0"/>
          </a:p>
        </p:txBody>
      </p:sp>
    </p:spTree>
    <p:extLst>
      <p:ext uri="{BB962C8B-B14F-4D97-AF65-F5344CB8AC3E}">
        <p14:creationId xmlns:p14="http://schemas.microsoft.com/office/powerpoint/2010/main" val="3696888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b="1" dirty="0" smtClean="0"/>
              <a:t>參考文獻</a:t>
            </a:r>
            <a:r>
              <a:rPr lang="zh-TW" altLang="en-US" b="1" dirty="0"/>
              <a:t>（續）</a:t>
            </a:r>
            <a:endParaRPr kumimoji="1" lang="zh-TW" altLang="en-US" dirty="0"/>
          </a:p>
        </p:txBody>
      </p:sp>
      <p:sp>
        <p:nvSpPr>
          <p:cNvPr id="3" name="內容版面配置區 2"/>
          <p:cNvSpPr>
            <a:spLocks noGrp="1"/>
          </p:cNvSpPr>
          <p:nvPr>
            <p:ph idx="1"/>
          </p:nvPr>
        </p:nvSpPr>
        <p:spPr/>
        <p:txBody>
          <a:bodyPr/>
          <a:lstStyle/>
          <a:p>
            <a:r>
              <a:rPr lang="zh-TW" altLang="zh-TW" dirty="0"/>
              <a:t>顏永進、何榮桂（</a:t>
            </a:r>
            <a:r>
              <a:rPr lang="en-US" altLang="zh-TW" dirty="0"/>
              <a:t>2001</a:t>
            </a:r>
            <a:r>
              <a:rPr lang="zh-TW" altLang="zh-TW" dirty="0"/>
              <a:t>）：資訊融入健康與體育領域教學。教師天地，</a:t>
            </a:r>
            <a:r>
              <a:rPr lang="en-US" altLang="zh-TW" dirty="0"/>
              <a:t>112</a:t>
            </a:r>
            <a:r>
              <a:rPr lang="zh-TW" altLang="zh-TW" dirty="0"/>
              <a:t>，</a:t>
            </a:r>
            <a:r>
              <a:rPr lang="en-US" altLang="zh-TW" dirty="0"/>
              <a:t>71-77</a:t>
            </a:r>
            <a:r>
              <a:rPr lang="zh-TW" altLang="zh-TW" dirty="0"/>
              <a:t>。</a:t>
            </a:r>
            <a:endParaRPr lang="en-US" altLang="zh-TW" dirty="0"/>
          </a:p>
          <a:p>
            <a:pPr marL="68580" indent="0">
              <a:buNone/>
            </a:pPr>
            <a:endParaRPr lang="en-US" altLang="zh-TW" dirty="0"/>
          </a:p>
          <a:p>
            <a:r>
              <a:rPr lang="zh-TW" altLang="zh-TW" dirty="0"/>
              <a:t>課程發展議會（</a:t>
            </a:r>
            <a:r>
              <a:rPr lang="en-US" altLang="zh-TW" dirty="0"/>
              <a:t>2006</a:t>
            </a:r>
            <a:r>
              <a:rPr lang="zh-TW" altLang="zh-TW" dirty="0"/>
              <a:t>）：學前教育指引。香港，</a:t>
            </a:r>
            <a:r>
              <a:rPr lang="en-US" altLang="zh-TW" dirty="0"/>
              <a:t>P.28</a:t>
            </a:r>
            <a:r>
              <a:rPr lang="zh-TW" altLang="zh-TW" dirty="0"/>
              <a:t>。 </a:t>
            </a:r>
            <a:endParaRPr lang="en-US" altLang="zh-TW" dirty="0"/>
          </a:p>
          <a:p>
            <a:endParaRPr kumimoji="1" lang="zh-TW" altLang="en-US" dirty="0"/>
          </a:p>
        </p:txBody>
      </p:sp>
    </p:spTree>
    <p:extLst>
      <p:ext uri="{BB962C8B-B14F-4D97-AF65-F5344CB8AC3E}">
        <p14:creationId xmlns:p14="http://schemas.microsoft.com/office/powerpoint/2010/main" val="40097653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zh-TW" b="1" dirty="0"/>
              <a:t>多媒體教材</a:t>
            </a:r>
            <a:r>
              <a:rPr lang="zh-TW" altLang="zh-TW" b="1" dirty="0" smtClean="0"/>
              <a:t>連結</a:t>
            </a:r>
            <a:endParaRPr kumimoji="1" lang="zh-TW" altLang="en-US" dirty="0"/>
          </a:p>
        </p:txBody>
      </p:sp>
      <p:sp>
        <p:nvSpPr>
          <p:cNvPr id="3" name="內容版面配置區 2"/>
          <p:cNvSpPr>
            <a:spLocks noGrp="1"/>
          </p:cNvSpPr>
          <p:nvPr>
            <p:ph idx="1"/>
          </p:nvPr>
        </p:nvSpPr>
        <p:spPr/>
        <p:txBody>
          <a:bodyPr/>
          <a:lstStyle/>
          <a:p>
            <a:r>
              <a:rPr lang="zh-TW" altLang="en-US" b="1" dirty="0" smtClean="0">
                <a:hlinkClick r:id="rId2"/>
              </a:rPr>
              <a:t>幼稚園環境設計圖</a:t>
            </a:r>
            <a:endParaRPr lang="en-US" altLang="zh-TW" b="1" dirty="0" smtClean="0">
              <a:hlinkClick r:id="rId2"/>
            </a:endParaRPr>
          </a:p>
          <a:p>
            <a:r>
              <a:rPr lang="en-US" altLang="zh-TW" b="1" dirty="0" smtClean="0">
                <a:hlinkClick r:id="rId2"/>
              </a:rPr>
              <a:t>http</a:t>
            </a:r>
            <a:r>
              <a:rPr lang="en-US" altLang="zh-TW" b="1" dirty="0">
                <a:hlinkClick r:id="rId2"/>
              </a:rPr>
              <a:t>://www.floorplanner.com/projects/28080803#details</a:t>
            </a:r>
            <a:endParaRPr lang="en-US" altLang="zh-TW" dirty="0"/>
          </a:p>
          <a:p>
            <a:endParaRPr kumimoji="1" lang="zh-TW" altLang="en-US" dirty="0"/>
          </a:p>
        </p:txBody>
      </p:sp>
    </p:spTree>
    <p:extLst>
      <p:ext uri="{BB962C8B-B14F-4D97-AF65-F5344CB8AC3E}">
        <p14:creationId xmlns:p14="http://schemas.microsoft.com/office/powerpoint/2010/main" val="10669263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dirty="0" smtClean="0"/>
              <a:t>分工表</a:t>
            </a:r>
            <a:endParaRPr kumimoji="1" lang="zh-TW" altLang="en-US" dirty="0"/>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33216161"/>
              </p:ext>
            </p:extLst>
          </p:nvPr>
        </p:nvGraphicFramePr>
        <p:xfrm>
          <a:off x="602294" y="2494322"/>
          <a:ext cx="7953786" cy="2573068"/>
        </p:xfrm>
        <a:graphic>
          <a:graphicData uri="http://schemas.openxmlformats.org/drawingml/2006/table">
            <a:tbl>
              <a:tblPr firstRow="1" bandRow="1">
                <a:tableStyleId>{5C22544A-7EE6-4342-B048-85BDC9FD1C3A}</a:tableStyleId>
              </a:tblPr>
              <a:tblGrid>
                <a:gridCol w="1479534"/>
                <a:gridCol w="1112926"/>
                <a:gridCol w="1047460"/>
                <a:gridCol w="1178393"/>
                <a:gridCol w="1060553"/>
                <a:gridCol w="1073647"/>
                <a:gridCol w="1001273"/>
              </a:tblGrid>
              <a:tr h="643267">
                <a:tc>
                  <a:txBody>
                    <a:bodyPr/>
                    <a:lstStyle/>
                    <a:p>
                      <a:endParaRPr lang="zh-TW" altLang="en-US" sz="2000" dirty="0">
                        <a:latin typeface="+mn-ea"/>
                        <a:ea typeface="+mn-ea"/>
                      </a:endParaRPr>
                    </a:p>
                  </a:txBody>
                  <a:tcPr/>
                </a:tc>
                <a:tc>
                  <a:txBody>
                    <a:bodyPr/>
                    <a:lstStyle/>
                    <a:p>
                      <a:pPr>
                        <a:spcAft>
                          <a:spcPts val="0"/>
                        </a:spcAft>
                      </a:pPr>
                      <a:r>
                        <a:rPr lang="zh-TW" sz="2000" kern="0" dirty="0">
                          <a:solidFill>
                            <a:srgbClr val="000000"/>
                          </a:solidFill>
                          <a:effectLst/>
                          <a:latin typeface="+mn-ea"/>
                          <a:ea typeface="+mn-ea"/>
                          <a:cs typeface="新細明體"/>
                        </a:rPr>
                        <a:t>陳佩賢</a:t>
                      </a:r>
                      <a:endParaRPr lang="en-US" sz="2000" kern="100" dirty="0">
                        <a:effectLst/>
                        <a:latin typeface="+mn-ea"/>
                        <a:ea typeface="+mn-ea"/>
                        <a:cs typeface="Times New Roman"/>
                      </a:endParaRPr>
                    </a:p>
                  </a:txBody>
                  <a:tcPr marL="68580" marR="68580" marT="0" marB="0"/>
                </a:tc>
                <a:tc>
                  <a:txBody>
                    <a:bodyPr/>
                    <a:lstStyle/>
                    <a:p>
                      <a:pPr>
                        <a:spcAft>
                          <a:spcPts val="0"/>
                        </a:spcAft>
                      </a:pPr>
                      <a:r>
                        <a:rPr lang="zh-TW" sz="2000" kern="0">
                          <a:solidFill>
                            <a:srgbClr val="000000"/>
                          </a:solidFill>
                          <a:effectLst/>
                          <a:latin typeface="+mn-ea"/>
                          <a:ea typeface="+mn-ea"/>
                          <a:cs typeface="新細明體"/>
                        </a:rPr>
                        <a:t>鄭和欣</a:t>
                      </a:r>
                      <a:endParaRPr lang="en-US" sz="2000" kern="100">
                        <a:effectLst/>
                        <a:latin typeface="+mn-ea"/>
                        <a:ea typeface="+mn-ea"/>
                        <a:cs typeface="Times New Roman"/>
                      </a:endParaRPr>
                    </a:p>
                  </a:txBody>
                  <a:tcPr marL="68580" marR="68580" marT="0" marB="0"/>
                </a:tc>
                <a:tc>
                  <a:txBody>
                    <a:bodyPr/>
                    <a:lstStyle/>
                    <a:p>
                      <a:pPr>
                        <a:spcAft>
                          <a:spcPts val="0"/>
                        </a:spcAft>
                      </a:pPr>
                      <a:r>
                        <a:rPr lang="zh-TW" sz="2000" kern="0">
                          <a:solidFill>
                            <a:srgbClr val="000000"/>
                          </a:solidFill>
                          <a:effectLst/>
                          <a:latin typeface="+mn-ea"/>
                          <a:ea typeface="+mn-ea"/>
                          <a:cs typeface="新細明體"/>
                        </a:rPr>
                        <a:t>蔡麗媛</a:t>
                      </a:r>
                      <a:endParaRPr lang="en-US" sz="2000" kern="100">
                        <a:effectLst/>
                        <a:latin typeface="+mn-ea"/>
                        <a:ea typeface="+mn-ea"/>
                        <a:cs typeface="Times New Roman"/>
                      </a:endParaRPr>
                    </a:p>
                  </a:txBody>
                  <a:tcPr marL="68580" marR="68580" marT="0" marB="0"/>
                </a:tc>
                <a:tc>
                  <a:txBody>
                    <a:bodyPr/>
                    <a:lstStyle/>
                    <a:p>
                      <a:pPr>
                        <a:spcAft>
                          <a:spcPts val="0"/>
                        </a:spcAft>
                      </a:pPr>
                      <a:r>
                        <a:rPr lang="zh-TW" sz="2000" kern="0">
                          <a:solidFill>
                            <a:srgbClr val="000000"/>
                          </a:solidFill>
                          <a:effectLst/>
                          <a:latin typeface="+mn-ea"/>
                          <a:ea typeface="+mn-ea"/>
                          <a:cs typeface="新細明體"/>
                        </a:rPr>
                        <a:t>王曉彤</a:t>
                      </a:r>
                      <a:endParaRPr lang="en-US" sz="2000" kern="100">
                        <a:effectLst/>
                        <a:latin typeface="+mn-ea"/>
                        <a:ea typeface="+mn-ea"/>
                        <a:cs typeface="Times New Roman"/>
                      </a:endParaRPr>
                    </a:p>
                  </a:txBody>
                  <a:tcPr marL="68580" marR="68580" marT="0" marB="0"/>
                </a:tc>
                <a:tc>
                  <a:txBody>
                    <a:bodyPr/>
                    <a:lstStyle/>
                    <a:p>
                      <a:pPr>
                        <a:spcAft>
                          <a:spcPts val="0"/>
                        </a:spcAft>
                      </a:pPr>
                      <a:r>
                        <a:rPr lang="zh-TW" sz="2000" kern="0">
                          <a:solidFill>
                            <a:srgbClr val="000000"/>
                          </a:solidFill>
                          <a:effectLst/>
                          <a:latin typeface="+mn-ea"/>
                          <a:ea typeface="+mn-ea"/>
                          <a:cs typeface="新細明體"/>
                        </a:rPr>
                        <a:t>張頌宜</a:t>
                      </a:r>
                      <a:endParaRPr lang="en-US" sz="2000" kern="100">
                        <a:effectLst/>
                        <a:latin typeface="+mn-ea"/>
                        <a:ea typeface="+mn-ea"/>
                        <a:cs typeface="Times New Roman"/>
                      </a:endParaRPr>
                    </a:p>
                  </a:txBody>
                  <a:tcPr marL="68580" marR="68580" marT="0" marB="0"/>
                </a:tc>
                <a:tc>
                  <a:txBody>
                    <a:bodyPr/>
                    <a:lstStyle/>
                    <a:p>
                      <a:pPr>
                        <a:spcAft>
                          <a:spcPts val="0"/>
                        </a:spcAft>
                      </a:pPr>
                      <a:r>
                        <a:rPr lang="zh-TW" sz="2000" kern="0" dirty="0">
                          <a:solidFill>
                            <a:srgbClr val="000000"/>
                          </a:solidFill>
                          <a:effectLst/>
                          <a:latin typeface="+mn-ea"/>
                          <a:ea typeface="+mn-ea"/>
                          <a:cs typeface="新細明體"/>
                        </a:rPr>
                        <a:t>魏詠思</a:t>
                      </a:r>
                      <a:endParaRPr lang="en-US" sz="2000" kern="100" dirty="0">
                        <a:effectLst/>
                        <a:latin typeface="+mn-ea"/>
                        <a:ea typeface="+mn-ea"/>
                        <a:cs typeface="Times New Roman"/>
                      </a:endParaRPr>
                    </a:p>
                  </a:txBody>
                  <a:tcPr marL="68580" marR="68580" marT="0" marB="0"/>
                </a:tc>
              </a:tr>
              <a:tr h="643267">
                <a:tc>
                  <a:txBody>
                    <a:bodyPr/>
                    <a:lstStyle/>
                    <a:p>
                      <a:pPr>
                        <a:spcAft>
                          <a:spcPts val="0"/>
                        </a:spcAft>
                      </a:pPr>
                      <a:r>
                        <a:rPr lang="zh-TW" sz="2000" kern="100" dirty="0">
                          <a:effectLst/>
                          <a:latin typeface="+mn-ea"/>
                          <a:ea typeface="+mn-ea"/>
                          <a:cs typeface="Arial"/>
                        </a:rPr>
                        <a:t>資料搜集</a:t>
                      </a:r>
                      <a:endParaRPr lang="en-US" sz="2000" kern="100" dirty="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MS Mincho"/>
                        </a:rPr>
                        <a:t>✔</a:t>
                      </a:r>
                      <a:endParaRPr lang="en-US" sz="2000" kern="100">
                        <a:effectLst/>
                        <a:latin typeface="+mn-ea"/>
                        <a:ea typeface="+mn-ea"/>
                        <a:cs typeface="Times New Roman"/>
                      </a:endParaRPr>
                    </a:p>
                  </a:txBody>
                  <a:tcPr marL="68580" marR="68580" marT="0" marB="0"/>
                </a:tc>
                <a:tc>
                  <a:txBody>
                    <a:bodyPr/>
                    <a:lstStyle/>
                    <a:p>
                      <a:pPr>
                        <a:spcAft>
                          <a:spcPts val="0"/>
                        </a:spcAft>
                      </a:pPr>
                      <a:r>
                        <a:rPr lang="en-US" sz="2000" kern="100" dirty="0">
                          <a:effectLst/>
                          <a:latin typeface="+mn-ea"/>
                          <a:ea typeface="+mn-ea"/>
                          <a:cs typeface="MS Mincho"/>
                        </a:rPr>
                        <a:t>✔</a:t>
                      </a:r>
                      <a:endParaRPr lang="en-US" sz="2000" kern="100" dirty="0">
                        <a:effectLst/>
                        <a:latin typeface="+mn-ea"/>
                        <a:ea typeface="+mn-ea"/>
                        <a:cs typeface="Times New Roman"/>
                      </a:endParaRPr>
                    </a:p>
                  </a:txBody>
                  <a:tcPr marL="68580" marR="68580" marT="0" marB="0"/>
                </a:tc>
                <a:tc>
                  <a:txBody>
                    <a:bodyPr/>
                    <a:lstStyle/>
                    <a:p>
                      <a:pPr>
                        <a:spcAft>
                          <a:spcPts val="0"/>
                        </a:spcAft>
                      </a:pPr>
                      <a:r>
                        <a:rPr lang="en-US" sz="2000" kern="100" dirty="0">
                          <a:effectLst/>
                          <a:latin typeface="+mn-ea"/>
                          <a:ea typeface="+mn-ea"/>
                          <a:cs typeface="MS Mincho"/>
                        </a:rPr>
                        <a:t>✔</a:t>
                      </a:r>
                      <a:endParaRPr lang="en-US" sz="2000" kern="100" dirty="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MS Mincho"/>
                        </a:rPr>
                        <a:t>✔</a:t>
                      </a:r>
                      <a:endParaRPr lang="en-US" sz="2000" kern="10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MS Mincho"/>
                        </a:rPr>
                        <a:t>✔</a:t>
                      </a:r>
                      <a:endParaRPr lang="en-US" sz="2000" kern="10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MS Mincho"/>
                        </a:rPr>
                        <a:t>✔</a:t>
                      </a:r>
                      <a:endParaRPr lang="en-US" sz="2000" kern="100">
                        <a:effectLst/>
                        <a:latin typeface="+mn-ea"/>
                        <a:ea typeface="+mn-ea"/>
                        <a:cs typeface="Times New Roman"/>
                      </a:endParaRPr>
                    </a:p>
                  </a:txBody>
                  <a:tcPr marL="68580" marR="68580" marT="0" marB="0"/>
                </a:tc>
              </a:tr>
              <a:tr h="643267">
                <a:tc>
                  <a:txBody>
                    <a:bodyPr/>
                    <a:lstStyle/>
                    <a:p>
                      <a:pPr>
                        <a:spcAft>
                          <a:spcPts val="0"/>
                        </a:spcAft>
                      </a:pPr>
                      <a:r>
                        <a:rPr lang="zh-TW" sz="2000" kern="100">
                          <a:effectLst/>
                          <a:latin typeface="+mn-ea"/>
                          <a:ea typeface="+mn-ea"/>
                          <a:cs typeface="Arial"/>
                        </a:rPr>
                        <a:t>分析</a:t>
                      </a:r>
                      <a:endParaRPr lang="en-US" sz="2000" kern="10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Times New Roman"/>
                        </a:rPr>
                        <a:t> </a:t>
                      </a:r>
                    </a:p>
                  </a:txBody>
                  <a:tcPr marL="68580" marR="68580" marT="0" marB="0"/>
                </a:tc>
                <a:tc>
                  <a:txBody>
                    <a:bodyPr/>
                    <a:lstStyle/>
                    <a:p>
                      <a:pPr>
                        <a:spcAft>
                          <a:spcPts val="0"/>
                        </a:spcAft>
                      </a:pPr>
                      <a:r>
                        <a:rPr lang="en-US" sz="2000" kern="100">
                          <a:effectLst/>
                          <a:latin typeface="+mn-ea"/>
                          <a:ea typeface="+mn-ea"/>
                          <a:cs typeface="Times New Roman"/>
                        </a:rPr>
                        <a:t> </a:t>
                      </a:r>
                    </a:p>
                  </a:txBody>
                  <a:tcPr marL="68580" marR="68580" marT="0" marB="0"/>
                </a:tc>
                <a:tc>
                  <a:txBody>
                    <a:bodyPr/>
                    <a:lstStyle/>
                    <a:p>
                      <a:pPr>
                        <a:spcAft>
                          <a:spcPts val="0"/>
                        </a:spcAft>
                      </a:pPr>
                      <a:r>
                        <a:rPr lang="en-US" sz="2000" kern="100" dirty="0">
                          <a:effectLst/>
                          <a:latin typeface="+mn-ea"/>
                          <a:ea typeface="+mn-ea"/>
                          <a:cs typeface="MS Mincho"/>
                        </a:rPr>
                        <a:t>✔</a:t>
                      </a:r>
                      <a:endParaRPr lang="en-US" sz="2000" kern="100" dirty="0">
                        <a:effectLst/>
                        <a:latin typeface="+mn-ea"/>
                        <a:ea typeface="+mn-ea"/>
                        <a:cs typeface="Times New Roman"/>
                      </a:endParaRPr>
                    </a:p>
                  </a:txBody>
                  <a:tcPr marL="68580" marR="68580" marT="0" marB="0"/>
                </a:tc>
                <a:tc>
                  <a:txBody>
                    <a:bodyPr/>
                    <a:lstStyle/>
                    <a:p>
                      <a:pPr>
                        <a:spcAft>
                          <a:spcPts val="0"/>
                        </a:spcAft>
                      </a:pPr>
                      <a:r>
                        <a:rPr lang="en-US" sz="2000" kern="100" dirty="0">
                          <a:effectLst/>
                          <a:latin typeface="+mn-ea"/>
                          <a:ea typeface="+mn-ea"/>
                          <a:cs typeface="MS Mincho"/>
                        </a:rPr>
                        <a:t>✔</a:t>
                      </a:r>
                      <a:endParaRPr lang="en-US" sz="2000" kern="100" dirty="0">
                        <a:effectLst/>
                        <a:latin typeface="+mn-ea"/>
                        <a:ea typeface="+mn-ea"/>
                        <a:cs typeface="Times New Roman"/>
                      </a:endParaRPr>
                    </a:p>
                  </a:txBody>
                  <a:tcPr marL="68580" marR="68580" marT="0" marB="0"/>
                </a:tc>
                <a:tc>
                  <a:txBody>
                    <a:bodyPr/>
                    <a:lstStyle/>
                    <a:p>
                      <a:pPr>
                        <a:spcAft>
                          <a:spcPts val="0"/>
                        </a:spcAft>
                      </a:pPr>
                      <a:r>
                        <a:rPr lang="en-US" sz="2000" kern="100" dirty="0">
                          <a:effectLst/>
                          <a:latin typeface="+mn-ea"/>
                          <a:ea typeface="+mn-ea"/>
                          <a:cs typeface="MS Mincho"/>
                        </a:rPr>
                        <a:t>✔</a:t>
                      </a:r>
                      <a:endParaRPr lang="en-US" sz="2000" kern="100" dirty="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MS Mincho"/>
                        </a:rPr>
                        <a:t>✔</a:t>
                      </a:r>
                      <a:endParaRPr lang="en-US" sz="2000" kern="100">
                        <a:effectLst/>
                        <a:latin typeface="+mn-ea"/>
                        <a:ea typeface="+mn-ea"/>
                        <a:cs typeface="Times New Roman"/>
                      </a:endParaRPr>
                    </a:p>
                  </a:txBody>
                  <a:tcPr marL="68580" marR="68580" marT="0" marB="0"/>
                </a:tc>
              </a:tr>
              <a:tr h="643267">
                <a:tc>
                  <a:txBody>
                    <a:bodyPr/>
                    <a:lstStyle/>
                    <a:p>
                      <a:pPr>
                        <a:spcAft>
                          <a:spcPts val="0"/>
                        </a:spcAft>
                      </a:pPr>
                      <a:r>
                        <a:rPr lang="zh-TW" sz="2000" kern="100">
                          <a:effectLst/>
                          <a:latin typeface="+mn-ea"/>
                          <a:ea typeface="+mn-ea"/>
                          <a:cs typeface="Arial"/>
                        </a:rPr>
                        <a:t>平面圖製作</a:t>
                      </a:r>
                      <a:endParaRPr lang="en-US" sz="2000" kern="10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MS Mincho"/>
                        </a:rPr>
                        <a:t>✔</a:t>
                      </a:r>
                      <a:endParaRPr lang="en-US" sz="2000" kern="10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MS Mincho"/>
                        </a:rPr>
                        <a:t>✔</a:t>
                      </a:r>
                      <a:endParaRPr lang="en-US" sz="2000" kern="100">
                        <a:effectLst/>
                        <a:latin typeface="+mn-ea"/>
                        <a:ea typeface="+mn-ea"/>
                        <a:cs typeface="Times New Roman"/>
                      </a:endParaRPr>
                    </a:p>
                  </a:txBody>
                  <a:tcPr marL="68580" marR="68580" marT="0" marB="0"/>
                </a:tc>
                <a:tc>
                  <a:txBody>
                    <a:bodyPr/>
                    <a:lstStyle/>
                    <a:p>
                      <a:pPr>
                        <a:spcAft>
                          <a:spcPts val="0"/>
                        </a:spcAft>
                      </a:pPr>
                      <a:r>
                        <a:rPr lang="en-US" sz="2000" kern="100">
                          <a:effectLst/>
                          <a:latin typeface="+mn-ea"/>
                          <a:ea typeface="+mn-ea"/>
                          <a:cs typeface="Times New Roman"/>
                        </a:rPr>
                        <a:t> </a:t>
                      </a:r>
                    </a:p>
                  </a:txBody>
                  <a:tcPr marL="68580" marR="68580" marT="0" marB="0"/>
                </a:tc>
                <a:tc>
                  <a:txBody>
                    <a:bodyPr/>
                    <a:lstStyle/>
                    <a:p>
                      <a:pPr>
                        <a:spcAft>
                          <a:spcPts val="0"/>
                        </a:spcAft>
                      </a:pPr>
                      <a:r>
                        <a:rPr lang="en-US" sz="2000" kern="100">
                          <a:effectLst/>
                          <a:latin typeface="+mn-ea"/>
                          <a:ea typeface="+mn-ea"/>
                          <a:cs typeface="Times New Roman"/>
                        </a:rPr>
                        <a:t> </a:t>
                      </a:r>
                    </a:p>
                  </a:txBody>
                  <a:tcPr marL="68580" marR="68580" marT="0" marB="0"/>
                </a:tc>
                <a:tc>
                  <a:txBody>
                    <a:bodyPr/>
                    <a:lstStyle/>
                    <a:p>
                      <a:pPr>
                        <a:spcAft>
                          <a:spcPts val="0"/>
                        </a:spcAft>
                      </a:pPr>
                      <a:r>
                        <a:rPr lang="en-US" sz="2000" kern="100" dirty="0">
                          <a:effectLst/>
                          <a:latin typeface="+mn-ea"/>
                          <a:ea typeface="+mn-ea"/>
                          <a:cs typeface="Times New Roman"/>
                        </a:rPr>
                        <a:t> </a:t>
                      </a:r>
                    </a:p>
                  </a:txBody>
                  <a:tcPr marL="68580" marR="68580" marT="0" marB="0"/>
                </a:tc>
                <a:tc>
                  <a:txBody>
                    <a:bodyPr/>
                    <a:lstStyle/>
                    <a:p>
                      <a:pPr>
                        <a:spcAft>
                          <a:spcPts val="0"/>
                        </a:spcAft>
                      </a:pPr>
                      <a:r>
                        <a:rPr lang="en-US" sz="2000" kern="100" dirty="0">
                          <a:effectLst/>
                          <a:latin typeface="+mn-ea"/>
                          <a:ea typeface="+mn-ea"/>
                          <a:cs typeface="Times New Roman"/>
                        </a:rPr>
                        <a:t> </a:t>
                      </a:r>
                    </a:p>
                  </a:txBody>
                  <a:tcPr marL="68580" marR="68580" marT="0" marB="0"/>
                </a:tc>
              </a:tr>
            </a:tbl>
          </a:graphicData>
        </a:graphic>
      </p:graphicFrame>
      <p:sp>
        <p:nvSpPr>
          <p:cNvPr id="5" name="文字方塊 4"/>
          <p:cNvSpPr txBox="1"/>
          <p:nvPr/>
        </p:nvSpPr>
        <p:spPr>
          <a:xfrm>
            <a:off x="785595" y="3129474"/>
            <a:ext cx="184666" cy="369332"/>
          </a:xfrm>
          <a:prstGeom prst="rect">
            <a:avLst/>
          </a:prstGeom>
          <a:noFill/>
        </p:spPr>
        <p:txBody>
          <a:bodyPr wrap="none" rtlCol="0">
            <a:spAutoFit/>
          </a:bodyPr>
          <a:lstStyle/>
          <a:p>
            <a:endParaRPr kumimoji="1" lang="zh-TW" altLang="en-US" dirty="0"/>
          </a:p>
        </p:txBody>
      </p:sp>
    </p:spTree>
    <p:extLst>
      <p:ext uri="{BB962C8B-B14F-4D97-AF65-F5344CB8AC3E}">
        <p14:creationId xmlns:p14="http://schemas.microsoft.com/office/powerpoint/2010/main" val="13440038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p:cNvSpPr txBox="1"/>
          <p:nvPr/>
        </p:nvSpPr>
        <p:spPr>
          <a:xfrm>
            <a:off x="1148115" y="2343832"/>
            <a:ext cx="6847771" cy="1569660"/>
          </a:xfrm>
          <a:prstGeom prst="rect">
            <a:avLst/>
          </a:prstGeom>
          <a:noFill/>
        </p:spPr>
        <p:txBody>
          <a:bodyPr wrap="square" rtlCol="0">
            <a:spAutoFit/>
          </a:bodyPr>
          <a:lstStyle/>
          <a:p>
            <a:pPr algn="ctr"/>
            <a:r>
              <a:rPr kumimoji="1" lang="zh-TW" altLang="en-US" sz="9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完 －</a:t>
            </a:r>
            <a:endParaRPr kumimoji="1" lang="zh-TW" altLang="en-US" sz="9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387753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dirty="0"/>
              <a:t>背景資料</a:t>
            </a:r>
            <a:endParaRPr kumimoji="1" lang="zh-TW" altLang="en-US" b="1" dirty="0"/>
          </a:p>
        </p:txBody>
      </p:sp>
      <p:sp>
        <p:nvSpPr>
          <p:cNvPr id="3" name="內容版面配置區 2"/>
          <p:cNvSpPr>
            <a:spLocks noGrp="1"/>
          </p:cNvSpPr>
          <p:nvPr>
            <p:ph idx="1"/>
          </p:nvPr>
        </p:nvSpPr>
        <p:spPr/>
        <p:txBody>
          <a:bodyPr/>
          <a:lstStyle/>
          <a:p>
            <a:r>
              <a:rPr lang="zh-TW" altLang="en-US" b="1" dirty="0" smtClean="0"/>
              <a:t>名稱：</a:t>
            </a:r>
            <a:r>
              <a:rPr lang="zh-TW" altLang="zh-HK" b="1" dirty="0" smtClean="0"/>
              <a:t>啟迪數碼</a:t>
            </a:r>
            <a:r>
              <a:rPr lang="zh-TW" altLang="zh-HK" b="1" dirty="0"/>
              <a:t>幼稚園</a:t>
            </a:r>
            <a:endParaRPr lang="en-US" altLang="zh-TW" b="1" dirty="0"/>
          </a:p>
          <a:p>
            <a:r>
              <a:rPr lang="zh-TW" altLang="en-US" b="1" dirty="0" smtClean="0"/>
              <a:t>班級：幼兒班、低班、高班</a:t>
            </a:r>
            <a:endParaRPr lang="en-US" altLang="zh-TW" b="1" dirty="0"/>
          </a:p>
          <a:p>
            <a:r>
              <a:rPr lang="zh-TW" altLang="en-US" b="1" dirty="0" smtClean="0"/>
              <a:t>人數：</a:t>
            </a:r>
            <a:endParaRPr kumimoji="1" lang="zh-TW" altLang="en-US" dirty="0"/>
          </a:p>
        </p:txBody>
      </p:sp>
      <p:graphicFrame>
        <p:nvGraphicFramePr>
          <p:cNvPr id="4" name="表格 3"/>
          <p:cNvGraphicFramePr>
            <a:graphicFrameLocks noGrp="1"/>
          </p:cNvGraphicFramePr>
          <p:nvPr>
            <p:extLst>
              <p:ext uri="{D42A27DB-BD31-4B8C-83A1-F6EECF244321}">
                <p14:modId xmlns:p14="http://schemas.microsoft.com/office/powerpoint/2010/main" val="3467339572"/>
              </p:ext>
            </p:extLst>
          </p:nvPr>
        </p:nvGraphicFramePr>
        <p:xfrm>
          <a:off x="1451098" y="3668675"/>
          <a:ext cx="6617136" cy="1346340"/>
        </p:xfrm>
        <a:graphic>
          <a:graphicData uri="http://schemas.openxmlformats.org/drawingml/2006/table">
            <a:tbl>
              <a:tblPr firstRow="1" firstCol="1" bandRow="1">
                <a:tableStyleId>{5C22544A-7EE6-4342-B048-85BDC9FD1C3A}</a:tableStyleId>
              </a:tblPr>
              <a:tblGrid>
                <a:gridCol w="1654284"/>
                <a:gridCol w="1654284"/>
                <a:gridCol w="1654284"/>
                <a:gridCol w="1654284"/>
              </a:tblGrid>
              <a:tr h="673704">
                <a:tc>
                  <a:txBody>
                    <a:bodyPr/>
                    <a:lstStyle/>
                    <a:p>
                      <a:pPr>
                        <a:lnSpc>
                          <a:spcPct val="150000"/>
                        </a:lnSpc>
                        <a:spcAft>
                          <a:spcPts val="0"/>
                        </a:spcAft>
                      </a:pPr>
                      <a:r>
                        <a:rPr lang="zh-TW" sz="2400" kern="100" dirty="0">
                          <a:effectLst/>
                        </a:rPr>
                        <a:t>幼兒班</a:t>
                      </a:r>
                      <a:endParaRPr lang="zh-TW" sz="2400" kern="100" dirty="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nSpc>
                          <a:spcPct val="150000"/>
                        </a:lnSpc>
                        <a:spcAft>
                          <a:spcPts val="0"/>
                        </a:spcAft>
                      </a:pPr>
                      <a:r>
                        <a:rPr lang="zh-TW" sz="2400" kern="100">
                          <a:effectLst/>
                        </a:rPr>
                        <a:t>低班</a:t>
                      </a:r>
                      <a:endParaRPr lang="zh-TW" sz="2400" kern="10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nSpc>
                          <a:spcPct val="150000"/>
                        </a:lnSpc>
                        <a:spcAft>
                          <a:spcPts val="0"/>
                        </a:spcAft>
                      </a:pPr>
                      <a:r>
                        <a:rPr lang="zh-TW" sz="2400" kern="100">
                          <a:effectLst/>
                        </a:rPr>
                        <a:t>高班</a:t>
                      </a:r>
                      <a:endParaRPr lang="zh-TW" sz="2400" kern="10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nSpc>
                          <a:spcPct val="150000"/>
                        </a:lnSpc>
                        <a:spcAft>
                          <a:spcPts val="0"/>
                        </a:spcAft>
                      </a:pPr>
                      <a:r>
                        <a:rPr lang="zh-TW" sz="2400" kern="100">
                          <a:effectLst/>
                        </a:rPr>
                        <a:t>總數</a:t>
                      </a:r>
                      <a:endParaRPr lang="zh-TW" sz="2400" kern="10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r>
              <a:tr h="672636">
                <a:tc>
                  <a:txBody>
                    <a:bodyPr/>
                    <a:lstStyle/>
                    <a:p>
                      <a:pPr>
                        <a:lnSpc>
                          <a:spcPct val="150000"/>
                        </a:lnSpc>
                        <a:spcAft>
                          <a:spcPts val="0"/>
                        </a:spcAft>
                      </a:pPr>
                      <a:r>
                        <a:rPr lang="en-US" altLang="zh-TW" sz="2400" kern="100" dirty="0" smtClean="0">
                          <a:effectLst/>
                          <a:latin typeface="Cambria" panose="02040503050406030204" pitchFamily="18" charset="0"/>
                          <a:ea typeface="新細明體" panose="02020500000000000000" pitchFamily="18" charset="-120"/>
                          <a:cs typeface="Times New Roman" panose="02020603050405020304" pitchFamily="18" charset="0"/>
                        </a:rPr>
                        <a:t>24</a:t>
                      </a:r>
                      <a:endParaRPr lang="zh-TW" sz="2400" kern="100" dirty="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nSpc>
                          <a:spcPct val="150000"/>
                        </a:lnSpc>
                        <a:spcAft>
                          <a:spcPts val="0"/>
                        </a:spcAft>
                      </a:pPr>
                      <a:r>
                        <a:rPr lang="en-US" altLang="zh-TW" sz="2400" kern="100" dirty="0" smtClean="0">
                          <a:effectLst/>
                          <a:latin typeface="Cambria" panose="02040503050406030204" pitchFamily="18" charset="0"/>
                          <a:ea typeface="新細明體" panose="02020500000000000000" pitchFamily="18" charset="-120"/>
                          <a:cs typeface="Times New Roman" panose="02020603050405020304" pitchFamily="18" charset="0"/>
                        </a:rPr>
                        <a:t>24</a:t>
                      </a:r>
                      <a:endParaRPr lang="zh-TW" sz="2400" kern="100" dirty="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nSpc>
                          <a:spcPct val="150000"/>
                        </a:lnSpc>
                        <a:spcAft>
                          <a:spcPts val="0"/>
                        </a:spcAft>
                      </a:pPr>
                      <a:r>
                        <a:rPr lang="en-US" altLang="zh-TW" sz="2400" kern="100" dirty="0" smtClean="0">
                          <a:effectLst/>
                          <a:latin typeface="Cambria" panose="02040503050406030204" pitchFamily="18" charset="0"/>
                          <a:ea typeface="新細明體" panose="02020500000000000000" pitchFamily="18" charset="-120"/>
                          <a:cs typeface="Times New Roman" panose="02020603050405020304" pitchFamily="18" charset="0"/>
                        </a:rPr>
                        <a:t>24</a:t>
                      </a:r>
                      <a:endParaRPr lang="zh-TW" sz="2400" kern="100" dirty="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nSpc>
                          <a:spcPct val="150000"/>
                        </a:lnSpc>
                        <a:spcAft>
                          <a:spcPts val="0"/>
                        </a:spcAft>
                      </a:pPr>
                      <a:r>
                        <a:rPr lang="en-US" altLang="zh-TW" sz="2400" kern="100" dirty="0" smtClean="0">
                          <a:effectLst/>
                          <a:latin typeface="Cambria" panose="02040503050406030204" pitchFamily="18" charset="0"/>
                          <a:ea typeface="新細明體" panose="02020500000000000000" pitchFamily="18" charset="-120"/>
                          <a:cs typeface="Times New Roman" panose="02020603050405020304" pitchFamily="18" charset="0"/>
                        </a:rPr>
                        <a:t>72</a:t>
                      </a:r>
                      <a:endParaRPr lang="zh-TW" sz="2400" kern="100" dirty="0">
                        <a:effectLst/>
                        <a:latin typeface="Cambria" panose="02040503050406030204" pitchFamily="18" charset="0"/>
                        <a:ea typeface="新細明體" panose="02020500000000000000" pitchFamily="18" charset="-12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3301123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t>幼稚園環境設計圖</a:t>
            </a:r>
            <a:endParaRPr lang="zh-HK" altLang="en-US" b="1" dirty="0"/>
          </a:p>
        </p:txBody>
      </p:sp>
      <p:sp>
        <p:nvSpPr>
          <p:cNvPr id="3" name="文字版面配置區 2"/>
          <p:cNvSpPr>
            <a:spLocks noGrp="1"/>
          </p:cNvSpPr>
          <p:nvPr>
            <p:ph type="body" idx="1"/>
          </p:nvPr>
        </p:nvSpPr>
        <p:spPr/>
        <p:txBody>
          <a:bodyPr/>
          <a:lstStyle/>
          <a:p>
            <a:endParaRPr lang="zh-HK" altLang="en-US"/>
          </a:p>
        </p:txBody>
      </p:sp>
    </p:spTree>
    <p:extLst>
      <p:ext uri="{BB962C8B-B14F-4D97-AF65-F5344CB8AC3E}">
        <p14:creationId xmlns:p14="http://schemas.microsoft.com/office/powerpoint/2010/main" val="18358908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a:xfrm>
            <a:off x="4670321" y="0"/>
            <a:ext cx="3526055" cy="615420"/>
          </a:xfrm>
        </p:spPr>
        <p:txBody>
          <a:bodyPr>
            <a:normAutofit fontScale="90000"/>
          </a:bodyPr>
          <a:lstStyle/>
          <a:p>
            <a:endParaRPr kumimoji="1" lang="zh-TW" altLang="en-US" dirty="0"/>
          </a:p>
        </p:txBody>
      </p:sp>
      <p:sp>
        <p:nvSpPr>
          <p:cNvPr id="6" name="內容版面配置區 5"/>
          <p:cNvSpPr>
            <a:spLocks noGrp="1"/>
          </p:cNvSpPr>
          <p:nvPr>
            <p:ph idx="1"/>
          </p:nvPr>
        </p:nvSpPr>
        <p:spPr/>
        <p:txBody>
          <a:bodyPr/>
          <a:lstStyle/>
          <a:p>
            <a:endParaRPr kumimoji="1" lang="zh-TW" altLang="en-US"/>
          </a:p>
        </p:txBody>
      </p:sp>
      <p:pic>
        <p:nvPicPr>
          <p:cNvPr id="4" name="圖片 3" descr="Screen Shot 2014-03-21 at 12.14.5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700" y="713142"/>
            <a:ext cx="6516946" cy="5802262"/>
          </a:xfrm>
          <a:prstGeom prst="rect">
            <a:avLst/>
          </a:prstGeom>
        </p:spPr>
      </p:pic>
    </p:spTree>
    <p:extLst>
      <p:ext uri="{BB962C8B-B14F-4D97-AF65-F5344CB8AC3E}">
        <p14:creationId xmlns:p14="http://schemas.microsoft.com/office/powerpoint/2010/main" val="725311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HK" altLang="en-US"/>
          </a:p>
        </p:txBody>
      </p:sp>
      <p:sp>
        <p:nvSpPr>
          <p:cNvPr id="3" name="內容版面配置區 2"/>
          <p:cNvSpPr>
            <a:spLocks noGrp="1"/>
          </p:cNvSpPr>
          <p:nvPr>
            <p:ph idx="1"/>
          </p:nvPr>
        </p:nvSpPr>
        <p:spPr/>
        <p:txBody>
          <a:bodyPr/>
          <a:lstStyle/>
          <a:p>
            <a:endParaRPr lang="zh-HK" altLang="en-US"/>
          </a:p>
        </p:txBody>
      </p:sp>
      <p:pic>
        <p:nvPicPr>
          <p:cNvPr id="5" name="圖片 4" descr="Screen Shot 2014-03-21 at 12.44.43 am.png">
            <a:hlinkClick r:id="rId2"/>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230408"/>
            <a:ext cx="9144000" cy="4602221"/>
          </a:xfrm>
          <a:prstGeom prst="rect">
            <a:avLst/>
          </a:prstGeom>
        </p:spPr>
      </p:pic>
      <p:sp>
        <p:nvSpPr>
          <p:cNvPr id="6" name="標題 4"/>
          <p:cNvSpPr txBox="1">
            <a:spLocks/>
          </p:cNvSpPr>
          <p:nvPr/>
        </p:nvSpPr>
        <p:spPr>
          <a:xfrm>
            <a:off x="4670321" y="0"/>
            <a:ext cx="3526055" cy="615420"/>
          </a:xfrm>
          <a:prstGeom prst="rect">
            <a:avLst/>
          </a:prstGeom>
        </p:spPr>
        <p:txBody>
          <a:bodyPr vert="horz" lIns="91440" tIns="45720" rIns="91440" bIns="45720" rtlCol="0" anchor="b">
            <a:normAutofit fontScale="90000" lnSpcReduction="100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kumimoji="1" lang="zh-TW" altLang="en-US" dirty="0"/>
          </a:p>
        </p:txBody>
      </p:sp>
    </p:spTree>
    <p:extLst>
      <p:ext uri="{BB962C8B-B14F-4D97-AF65-F5344CB8AC3E}">
        <p14:creationId xmlns:p14="http://schemas.microsoft.com/office/powerpoint/2010/main" val="2799260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kumimoji="1" lang="zh-TW" altLang="en-US" dirty="0" smtClean="0"/>
              <a:t>重點硬件設置介紹</a:t>
            </a:r>
            <a:endParaRPr kumimoji="1" lang="zh-TW" altLang="en-US" dirty="0"/>
          </a:p>
        </p:txBody>
      </p:sp>
      <p:sp>
        <p:nvSpPr>
          <p:cNvPr id="3" name="內容版面配置區 2"/>
          <p:cNvSpPr>
            <a:spLocks noGrp="1"/>
          </p:cNvSpPr>
          <p:nvPr>
            <p:ph idx="1"/>
          </p:nvPr>
        </p:nvSpPr>
        <p:spPr>
          <a:xfrm>
            <a:off x="1043492" y="2141530"/>
            <a:ext cx="6777317" cy="4278687"/>
          </a:xfrm>
        </p:spPr>
        <p:txBody>
          <a:bodyPr>
            <a:noAutofit/>
          </a:bodyPr>
          <a:lstStyle/>
          <a:p>
            <a:r>
              <a:rPr lang="zh-TW" altLang="en-US" dirty="0"/>
              <a:t>硬件名稱：兒童繪圖投影</a:t>
            </a:r>
            <a:r>
              <a:rPr lang="zh-TW" altLang="en-US" dirty="0" smtClean="0"/>
              <a:t>儀</a:t>
            </a:r>
            <a:endParaRPr kumimoji="1" lang="en-US" altLang="zh-TW" dirty="0" smtClean="0"/>
          </a:p>
          <a:p>
            <a:endParaRPr kumimoji="1" lang="en-US" altLang="zh-TW" dirty="0"/>
          </a:p>
          <a:p>
            <a:r>
              <a:rPr kumimoji="1" lang="zh-TW" altLang="en-US" dirty="0" smtClean="0"/>
              <a:t>放置地點：故事角</a:t>
            </a:r>
            <a:endParaRPr kumimoji="1" lang="zh-TW" altLang="en-US" dirty="0"/>
          </a:p>
          <a:p>
            <a:endParaRPr kumimoji="1" lang="en-US" altLang="zh-TW" dirty="0" smtClean="0"/>
          </a:p>
          <a:p>
            <a:r>
              <a:rPr kumimoji="1" lang="zh-TW" altLang="en-US" dirty="0" smtClean="0"/>
              <a:t>硬</a:t>
            </a:r>
            <a:r>
              <a:rPr kumimoji="1" lang="zh-TW" altLang="en-US" dirty="0"/>
              <a:t>件的特點</a:t>
            </a:r>
            <a:r>
              <a:rPr kumimoji="1" lang="zh-TW" altLang="en-US" dirty="0" smtClean="0"/>
              <a:t>：</a:t>
            </a:r>
            <a:endParaRPr kumimoji="1" lang="zh-TW" altLang="en-US" sz="2400" dirty="0"/>
          </a:p>
          <a:p>
            <a:pPr lvl="1">
              <a:buFont typeface="Symbol" charset="2"/>
              <a:buChar char="-"/>
            </a:pPr>
            <a:r>
              <a:rPr kumimoji="1" lang="zh-TW" altLang="en-US" sz="2400" dirty="0" smtClean="0"/>
              <a:t>硬件內置</a:t>
            </a:r>
            <a:r>
              <a:rPr kumimoji="1" lang="en-US" altLang="zh-TW" sz="2400" dirty="0" smtClean="0"/>
              <a:t>200</a:t>
            </a:r>
            <a:r>
              <a:rPr kumimoji="1" lang="zh-TW" altLang="en-US" sz="2400" dirty="0"/>
              <a:t>多個精選的兒童故事</a:t>
            </a:r>
          </a:p>
          <a:p>
            <a:pPr lvl="1">
              <a:buFont typeface="Symbol" charset="2"/>
              <a:buChar char="-"/>
            </a:pPr>
            <a:r>
              <a:rPr kumimoji="1" lang="zh-TW" altLang="en-US" sz="2400" dirty="0" smtClean="0"/>
              <a:t>可以隨處</a:t>
            </a:r>
            <a:r>
              <a:rPr kumimoji="1" lang="zh-TW" altLang="en-US" sz="2400" dirty="0"/>
              <a:t>移動，可以在任何地方使用</a:t>
            </a:r>
          </a:p>
          <a:p>
            <a:pPr lvl="1">
              <a:buFont typeface="Symbol" charset="2"/>
              <a:buChar char="-"/>
            </a:pPr>
            <a:r>
              <a:rPr kumimoji="1" lang="zh-TW" altLang="en-US" sz="2400" dirty="0" smtClean="0"/>
              <a:t>故事以投</a:t>
            </a:r>
            <a:r>
              <a:rPr kumimoji="1" lang="zh-TW" altLang="en-US" sz="2400" dirty="0"/>
              <a:t>射方式展示，吸引幼兒的注意</a:t>
            </a:r>
          </a:p>
          <a:p>
            <a:pPr lvl="1">
              <a:buFont typeface="Symbol" charset="2"/>
              <a:buChar char="-"/>
            </a:pPr>
            <a:r>
              <a:rPr kumimoji="1" lang="zh-TW" altLang="en-US" sz="2400" dirty="0" smtClean="0"/>
              <a:t>內設有錄音</a:t>
            </a:r>
            <a:r>
              <a:rPr kumimoji="1" lang="zh-TW" altLang="en-US" sz="2400" dirty="0"/>
              <a:t>功能，老師可以</a:t>
            </a:r>
            <a:r>
              <a:rPr kumimoji="1" lang="zh-TW" altLang="en-US" sz="2400" dirty="0" smtClean="0"/>
              <a:t>事先錄音講故事給幼兒聽</a:t>
            </a:r>
            <a:endParaRPr kumimoji="1" lang="zh-TW" altLang="en-US" sz="2400" dirty="0"/>
          </a:p>
        </p:txBody>
      </p:sp>
      <p:pic>
        <p:nvPicPr>
          <p:cNvPr id="5" name="圖片 4" descr="Screen Shot 2014-03-19 at 8.51.32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708658" y="1355015"/>
            <a:ext cx="2531907" cy="2919495"/>
          </a:xfrm>
          <a:prstGeom prst="rect">
            <a:avLst/>
          </a:prstGeom>
        </p:spPr>
      </p:pic>
    </p:spTree>
    <p:extLst>
      <p:ext uri="{BB962C8B-B14F-4D97-AF65-F5344CB8AC3E}">
        <p14:creationId xmlns:p14="http://schemas.microsoft.com/office/powerpoint/2010/main" val="17407892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kumimoji="1" lang="zh-TW" altLang="en-US"/>
          </a:p>
        </p:txBody>
      </p:sp>
      <p:sp>
        <p:nvSpPr>
          <p:cNvPr id="3" name="內容版面配置區 2"/>
          <p:cNvSpPr>
            <a:spLocks noGrp="1"/>
          </p:cNvSpPr>
          <p:nvPr>
            <p:ph idx="1"/>
          </p:nvPr>
        </p:nvSpPr>
        <p:spPr>
          <a:xfrm>
            <a:off x="729255" y="2303472"/>
            <a:ext cx="4468766" cy="4301929"/>
          </a:xfrm>
        </p:spPr>
        <p:txBody>
          <a:bodyPr>
            <a:normAutofit/>
          </a:bodyPr>
          <a:lstStyle/>
          <a:p>
            <a:r>
              <a:rPr kumimoji="1" lang="zh-TW" altLang="en-US" dirty="0"/>
              <a:t>硬件的應用方法：</a:t>
            </a:r>
          </a:p>
          <a:p>
            <a:pPr lvl="1">
              <a:buFont typeface="Symbol" charset="2"/>
              <a:buChar char="-"/>
            </a:pPr>
            <a:r>
              <a:rPr kumimoji="1" lang="zh-TW" altLang="en-US" sz="2400" dirty="0"/>
              <a:t>將兒童繪圖投影儀投影在牆上，就能夠播放內置的兒童故事。</a:t>
            </a:r>
          </a:p>
          <a:p>
            <a:pPr lvl="1">
              <a:buFont typeface="Symbol" charset="2"/>
              <a:buChar char="-"/>
            </a:pPr>
            <a:r>
              <a:rPr kumimoji="1" lang="zh-TW" altLang="en-US" sz="2400" dirty="0"/>
              <a:t>可以用作音樂播放器，插入</a:t>
            </a:r>
            <a:r>
              <a:rPr kumimoji="1" lang="en-US" altLang="zh-TW" sz="2400" dirty="0"/>
              <a:t>USB</a:t>
            </a:r>
            <a:r>
              <a:rPr kumimoji="1" lang="zh-TW" altLang="en-US" sz="2400" dirty="0"/>
              <a:t>播放兒歌給幼兒聆聽</a:t>
            </a:r>
          </a:p>
          <a:p>
            <a:pPr lvl="1">
              <a:buFont typeface="Symbol" charset="2"/>
              <a:buChar char="-"/>
            </a:pPr>
            <a:r>
              <a:rPr kumimoji="1" lang="zh-TW" altLang="en-US" sz="2400" dirty="0"/>
              <a:t>圖片可以經由兒童繪圖投影儀播出，可以將幼兒活動的照片一起分享</a:t>
            </a:r>
          </a:p>
          <a:p>
            <a:endParaRPr kumimoji="1" lang="zh-TW" altLang="en-US" dirty="0"/>
          </a:p>
        </p:txBody>
      </p:sp>
      <p:pic>
        <p:nvPicPr>
          <p:cNvPr id="4" name="圖片 3" descr="Screen Shot 2014-03-19 at 1.41.01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198021" y="2323651"/>
            <a:ext cx="3818449" cy="3621039"/>
          </a:xfrm>
          <a:prstGeom prst="rect">
            <a:avLst/>
          </a:prstGeom>
        </p:spPr>
      </p:pic>
    </p:spTree>
    <p:extLst>
      <p:ext uri="{BB962C8B-B14F-4D97-AF65-F5344CB8AC3E}">
        <p14:creationId xmlns:p14="http://schemas.microsoft.com/office/powerpoint/2010/main" val="4204582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04307" y="752046"/>
            <a:ext cx="7024744" cy="910253"/>
          </a:xfrm>
        </p:spPr>
        <p:txBody>
          <a:bodyPr>
            <a:normAutofit/>
          </a:bodyPr>
          <a:lstStyle/>
          <a:p>
            <a:r>
              <a:rPr lang="zh-TW" altLang="en-US" dirty="0" smtClean="0"/>
              <a:t>重點軟件設置介紹</a:t>
            </a:r>
            <a:endParaRPr kumimoji="1" lang="zh-TW" altLang="en-US" dirty="0"/>
          </a:p>
        </p:txBody>
      </p:sp>
      <p:sp>
        <p:nvSpPr>
          <p:cNvPr id="3" name="內容版面配置區 2"/>
          <p:cNvSpPr>
            <a:spLocks noGrp="1"/>
          </p:cNvSpPr>
          <p:nvPr>
            <p:ph idx="1"/>
          </p:nvPr>
        </p:nvSpPr>
        <p:spPr>
          <a:xfrm>
            <a:off x="412654" y="1692191"/>
            <a:ext cx="7528619" cy="4828638"/>
          </a:xfrm>
        </p:spPr>
        <p:txBody>
          <a:bodyPr>
            <a:noAutofit/>
          </a:bodyPr>
          <a:lstStyle/>
          <a:p>
            <a:r>
              <a:rPr lang="zh-TW" altLang="en-US" dirty="0" smtClean="0"/>
              <a:t>軟件名稱</a:t>
            </a:r>
            <a:r>
              <a:rPr lang="zh-TW" altLang="en-US" dirty="0"/>
              <a:t>：</a:t>
            </a:r>
            <a:r>
              <a:rPr lang="en-US" altLang="zh-TW" dirty="0" smtClean="0"/>
              <a:t>2Animate</a:t>
            </a:r>
          </a:p>
          <a:p>
            <a:endParaRPr lang="en-US" altLang="zh-TW" dirty="0"/>
          </a:p>
          <a:p>
            <a:r>
              <a:rPr lang="zh-TW" altLang="en-US" dirty="0"/>
              <a:t>使用途徑</a:t>
            </a:r>
            <a:r>
              <a:rPr lang="zh-TW" altLang="en-US" dirty="0" smtClean="0"/>
              <a:t>：內置於平板電腦</a:t>
            </a:r>
            <a:endParaRPr lang="en-US" altLang="zh-TW" dirty="0" smtClean="0"/>
          </a:p>
          <a:p>
            <a:endParaRPr lang="zh-TW" altLang="en-US" dirty="0"/>
          </a:p>
          <a:p>
            <a:r>
              <a:rPr lang="zh-TW" altLang="en-US" dirty="0"/>
              <a:t>軟件的特點：</a:t>
            </a:r>
          </a:p>
          <a:p>
            <a:pPr lvl="1">
              <a:buFont typeface="Symbol" charset="2"/>
              <a:buChar char="-"/>
            </a:pPr>
            <a:r>
              <a:rPr lang="zh-TW" altLang="en-US" sz="2400" dirty="0" smtClean="0"/>
              <a:t>將製作影片簡單化，符合幼兒</a:t>
            </a:r>
            <a:r>
              <a:rPr lang="zh-TW" altLang="en-US" sz="2400" dirty="0"/>
              <a:t>使用</a:t>
            </a:r>
          </a:p>
          <a:p>
            <a:pPr lvl="1">
              <a:buFont typeface="Symbol" charset="2"/>
              <a:buChar char="-"/>
            </a:pPr>
            <a:r>
              <a:rPr lang="zh-TW" altLang="en-US" sz="2400" dirty="0" smtClean="0"/>
              <a:t>可以發揮幼兒</a:t>
            </a:r>
            <a:r>
              <a:rPr lang="zh-TW" altLang="en-US" sz="2400" dirty="0"/>
              <a:t>的創意和</a:t>
            </a:r>
            <a:r>
              <a:rPr lang="zh-TW" altLang="en-US" sz="2400" dirty="0" smtClean="0"/>
              <a:t>想像力</a:t>
            </a:r>
            <a:endParaRPr lang="en-US" altLang="zh-TW" sz="2400" dirty="0" smtClean="0"/>
          </a:p>
          <a:p>
            <a:pPr lvl="1">
              <a:buFont typeface="Symbol" charset="2"/>
              <a:buChar char="-"/>
            </a:pPr>
            <a:endParaRPr lang="zh-TW" altLang="en-US" sz="2400" dirty="0"/>
          </a:p>
          <a:p>
            <a:r>
              <a:rPr lang="zh-TW" altLang="en-US" dirty="0"/>
              <a:t>軟件的應用方法：</a:t>
            </a:r>
          </a:p>
          <a:p>
            <a:pPr lvl="1">
              <a:buFont typeface="Symbol" charset="2"/>
              <a:buChar char="-"/>
            </a:pPr>
            <a:r>
              <a:rPr lang="zh-TW" altLang="en-US" sz="2400" dirty="0" smtClean="0"/>
              <a:t>利用拍攝</a:t>
            </a:r>
            <a:r>
              <a:rPr lang="zh-TW" altLang="en-US" sz="2400" dirty="0"/>
              <a:t>得的照片或自行繪畫的圖畫製作</a:t>
            </a:r>
            <a:r>
              <a:rPr lang="zh-TW" altLang="en-US" sz="2400" dirty="0" smtClean="0"/>
              <a:t>影片</a:t>
            </a:r>
            <a:endParaRPr lang="zh-TW" altLang="en-US" sz="2400" dirty="0"/>
          </a:p>
          <a:p>
            <a:pPr lvl="1">
              <a:buFont typeface="Symbol" charset="2"/>
              <a:buChar char="-"/>
            </a:pPr>
            <a:r>
              <a:rPr lang="zh-TW" altLang="en-US" sz="2400" dirty="0" smtClean="0"/>
              <a:t>老師可以與幼兒利用軟件一起做製作數碼故事書</a:t>
            </a:r>
            <a:endParaRPr lang="zh-TW" altLang="en-US" sz="2400" dirty="0"/>
          </a:p>
          <a:p>
            <a:endParaRPr kumimoji="1" lang="zh-TW" altLang="en-US" dirty="0"/>
          </a:p>
        </p:txBody>
      </p:sp>
      <p:pic>
        <p:nvPicPr>
          <p:cNvPr id="5" name="圖片 4" descr="2862165_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26052" y="104753"/>
            <a:ext cx="3348883" cy="2448584"/>
          </a:xfrm>
          <a:prstGeom prst="rect">
            <a:avLst/>
          </a:prstGeom>
        </p:spPr>
      </p:pic>
      <p:pic>
        <p:nvPicPr>
          <p:cNvPr id="6" name="圖片 5" descr="2862165_1.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16231" y="2697372"/>
            <a:ext cx="3427769" cy="2513304"/>
          </a:xfrm>
          <a:prstGeom prst="rect">
            <a:avLst/>
          </a:prstGeom>
        </p:spPr>
      </p:pic>
    </p:spTree>
    <p:extLst>
      <p:ext uri="{BB962C8B-B14F-4D97-AF65-F5344CB8AC3E}">
        <p14:creationId xmlns:p14="http://schemas.microsoft.com/office/powerpoint/2010/main" val="23289611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奧斯丁">
  <a:themeElements>
    <a:clrScheme name="奧斯丁">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奧斯丁">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奧斯丁">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奧斯丁.thmx</Template>
  <TotalTime>0</TotalTime>
  <Words>1295</Words>
  <Application>Microsoft Office PowerPoint</Application>
  <PresentationFormat>On-screen Show (4:3)</PresentationFormat>
  <Paragraphs>137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奧斯丁</vt:lpstr>
      <vt:lpstr>資訊及通訊科技之應用  小組習作</vt:lpstr>
      <vt:lpstr>辦學理念</vt:lpstr>
      <vt:lpstr>背景資料</vt:lpstr>
      <vt:lpstr>幼稚園環境設計圖</vt:lpstr>
      <vt:lpstr>PowerPoint Presentation</vt:lpstr>
      <vt:lpstr>PowerPoint Presentation</vt:lpstr>
      <vt:lpstr>重點硬件設置介紹</vt:lpstr>
      <vt:lpstr>PowerPoint Presentation</vt:lpstr>
      <vt:lpstr>重點軟件設置介紹</vt:lpstr>
      <vt:lpstr>幼稚園學習模式</vt:lpstr>
      <vt:lpstr>利用資訊科技讓幼兒進行有意義的學習活動</vt:lpstr>
      <vt:lpstr>利用資訊科技讓幼兒進行有意義的學習活動 （續）</vt:lpstr>
      <vt:lpstr>利用資訊科技讓幼兒進行有意義的學習活動 （續）</vt:lpstr>
      <vt:lpstr>自主學習</vt:lpstr>
      <vt:lpstr>自主學習（續）</vt:lpstr>
      <vt:lpstr>自主學習（續）</vt:lpstr>
      <vt:lpstr>自主學習（續）</vt:lpstr>
      <vt:lpstr>遊戲中學習 </vt:lpstr>
      <vt:lpstr>遊戲中學習(續)</vt:lpstr>
      <vt:lpstr>參考文獻</vt:lpstr>
      <vt:lpstr>參考文獻（續）</vt:lpstr>
      <vt:lpstr>多媒體教材連結</vt:lpstr>
      <vt:lpstr>分工表</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2014-04-04T07:27:45Z</dcterms:created>
  <dcterms:modified xsi:type="dcterms:W3CDTF">2014-04-04T07:27:49Z</dcterms:modified>
</cp:coreProperties>
</file>