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drawings/drawing1.xml" ContentType="application/vnd.openxmlformats-officedocument.drawingml.chartshapes+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handoutMasterIdLst>
    <p:handoutMasterId r:id="rId38"/>
  </p:handoutMasterIdLst>
  <p:sldIdLst>
    <p:sldId id="260" r:id="rId2"/>
    <p:sldId id="380" r:id="rId3"/>
    <p:sldId id="476" r:id="rId4"/>
    <p:sldId id="383" r:id="rId5"/>
    <p:sldId id="398" r:id="rId6"/>
    <p:sldId id="407" r:id="rId7"/>
    <p:sldId id="413" r:id="rId8"/>
    <p:sldId id="412" r:id="rId9"/>
    <p:sldId id="457" r:id="rId10"/>
    <p:sldId id="416" r:id="rId11"/>
    <p:sldId id="475" r:id="rId12"/>
    <p:sldId id="422" r:id="rId13"/>
    <p:sldId id="478" r:id="rId14"/>
    <p:sldId id="480" r:id="rId15"/>
    <p:sldId id="461" r:id="rId16"/>
    <p:sldId id="417" r:id="rId17"/>
    <p:sldId id="451" r:id="rId18"/>
    <p:sldId id="465" r:id="rId19"/>
    <p:sldId id="466" r:id="rId20"/>
    <p:sldId id="419" r:id="rId21"/>
    <p:sldId id="473" r:id="rId22"/>
    <p:sldId id="420" r:id="rId23"/>
    <p:sldId id="479" r:id="rId24"/>
    <p:sldId id="437" r:id="rId25"/>
    <p:sldId id="399" r:id="rId26"/>
    <p:sldId id="400" r:id="rId27"/>
    <p:sldId id="438" r:id="rId28"/>
    <p:sldId id="439" r:id="rId29"/>
    <p:sldId id="454" r:id="rId30"/>
    <p:sldId id="440" r:id="rId31"/>
    <p:sldId id="455" r:id="rId32"/>
    <p:sldId id="446" r:id="rId33"/>
    <p:sldId id="445" r:id="rId34"/>
    <p:sldId id="448" r:id="rId35"/>
    <p:sldId id="453" r:id="rId36"/>
  </p:sldIdLst>
  <p:sldSz cx="9144000" cy="6858000" type="screen4x3"/>
  <p:notesSz cx="6797675" cy="9926638"/>
  <p:defaultTextStyle>
    <a:defPPr>
      <a:defRPr lang="zh-TW"/>
    </a:defPPr>
    <a:lvl1pPr algn="l" rtl="0" fontAlgn="base">
      <a:spcBef>
        <a:spcPct val="0"/>
      </a:spcBef>
      <a:spcAft>
        <a:spcPct val="0"/>
      </a:spcAft>
      <a:defRPr kern="1200">
        <a:solidFill>
          <a:schemeClr val="tx1"/>
        </a:solidFill>
        <a:latin typeface="Arial" charset="0"/>
        <a:ea typeface="新細明體" pitchFamily="18" charset="-120"/>
        <a:cs typeface="+mn-cs"/>
      </a:defRPr>
    </a:lvl1pPr>
    <a:lvl2pPr marL="457200" algn="l" rtl="0" fontAlgn="base">
      <a:spcBef>
        <a:spcPct val="0"/>
      </a:spcBef>
      <a:spcAft>
        <a:spcPct val="0"/>
      </a:spcAft>
      <a:defRPr kern="1200">
        <a:solidFill>
          <a:schemeClr val="tx1"/>
        </a:solidFill>
        <a:latin typeface="Arial" charset="0"/>
        <a:ea typeface="新細明體" pitchFamily="18" charset="-120"/>
        <a:cs typeface="+mn-cs"/>
      </a:defRPr>
    </a:lvl2pPr>
    <a:lvl3pPr marL="914400" algn="l" rtl="0" fontAlgn="base">
      <a:spcBef>
        <a:spcPct val="0"/>
      </a:spcBef>
      <a:spcAft>
        <a:spcPct val="0"/>
      </a:spcAft>
      <a:defRPr kern="1200">
        <a:solidFill>
          <a:schemeClr val="tx1"/>
        </a:solidFill>
        <a:latin typeface="Arial" charset="0"/>
        <a:ea typeface="新細明體" pitchFamily="18" charset="-120"/>
        <a:cs typeface="+mn-cs"/>
      </a:defRPr>
    </a:lvl3pPr>
    <a:lvl4pPr marL="1371600" algn="l" rtl="0" fontAlgn="base">
      <a:spcBef>
        <a:spcPct val="0"/>
      </a:spcBef>
      <a:spcAft>
        <a:spcPct val="0"/>
      </a:spcAft>
      <a:defRPr kern="1200">
        <a:solidFill>
          <a:schemeClr val="tx1"/>
        </a:solidFill>
        <a:latin typeface="Arial" charset="0"/>
        <a:ea typeface="新細明體" pitchFamily="18" charset="-120"/>
        <a:cs typeface="+mn-cs"/>
      </a:defRPr>
    </a:lvl4pPr>
    <a:lvl5pPr marL="1828800" algn="l" rtl="0" fontAlgn="base">
      <a:spcBef>
        <a:spcPct val="0"/>
      </a:spcBef>
      <a:spcAft>
        <a:spcPct val="0"/>
      </a:spcAft>
      <a:defRPr kern="1200">
        <a:solidFill>
          <a:schemeClr val="tx1"/>
        </a:solidFill>
        <a:latin typeface="Arial" charset="0"/>
        <a:ea typeface="新細明體" pitchFamily="18" charset="-120"/>
        <a:cs typeface="+mn-cs"/>
      </a:defRPr>
    </a:lvl5pPr>
    <a:lvl6pPr marL="2286000" algn="l" defTabSz="914400" rtl="0" eaLnBrk="1" latinLnBrk="0" hangingPunct="1">
      <a:defRPr kern="1200">
        <a:solidFill>
          <a:schemeClr val="tx1"/>
        </a:solidFill>
        <a:latin typeface="Arial" charset="0"/>
        <a:ea typeface="新細明體" pitchFamily="18" charset="-120"/>
        <a:cs typeface="+mn-cs"/>
      </a:defRPr>
    </a:lvl6pPr>
    <a:lvl7pPr marL="2743200" algn="l" defTabSz="914400" rtl="0" eaLnBrk="1" latinLnBrk="0" hangingPunct="1">
      <a:defRPr kern="1200">
        <a:solidFill>
          <a:schemeClr val="tx1"/>
        </a:solidFill>
        <a:latin typeface="Arial" charset="0"/>
        <a:ea typeface="新細明體" pitchFamily="18" charset="-120"/>
        <a:cs typeface="+mn-cs"/>
      </a:defRPr>
    </a:lvl7pPr>
    <a:lvl8pPr marL="3200400" algn="l" defTabSz="914400" rtl="0" eaLnBrk="1" latinLnBrk="0" hangingPunct="1">
      <a:defRPr kern="1200">
        <a:solidFill>
          <a:schemeClr val="tx1"/>
        </a:solidFill>
        <a:latin typeface="Arial" charset="0"/>
        <a:ea typeface="新細明體" pitchFamily="18" charset="-120"/>
        <a:cs typeface="+mn-cs"/>
      </a:defRPr>
    </a:lvl8pPr>
    <a:lvl9pPr marL="3657600" algn="l" defTabSz="914400" rtl="0" eaLnBrk="1" latinLnBrk="0" hangingPunct="1">
      <a:defRPr kern="1200">
        <a:solidFill>
          <a:schemeClr val="tx1"/>
        </a:solidFill>
        <a:latin typeface="Arial" charset="0"/>
        <a:ea typeface="新細明體" pitchFamily="18" charset="-120"/>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ng Ming CHIU" initials="MMC" lastIdx="2" clrIdx="0">
    <p:extLst>
      <p:ext uri="{19B8F6BF-5375-455C-9EA6-DF929625EA0E}">
        <p15:presenceInfo xmlns:p15="http://schemas.microsoft.com/office/powerpoint/2012/main" userId="Ming Ming CHIU" providerId="None"/>
      </p:ext>
    </p:extLst>
  </p:cmAuthor>
  <p:cmAuthor id="2" name="CHAN, Ka Shing Kevin" initials="CKSK" lastIdx="2" clrIdx="1">
    <p:extLst>
      <p:ext uri="{19B8F6BF-5375-455C-9EA6-DF929625EA0E}">
        <p15:presenceInfo xmlns:p15="http://schemas.microsoft.com/office/powerpoint/2012/main" userId="S-1-5-21-362188173-1902112676-2242252349-938476" providerId="AD"/>
      </p:ext>
    </p:extLst>
  </p:cmAuthor>
  <p:cmAuthor id="3" name="Henry Ho" initials="HH" lastIdx="1" clrIdx="2">
    <p:extLst>
      <p:ext uri="{19B8F6BF-5375-455C-9EA6-DF929625EA0E}">
        <p15:presenceInfo xmlns:p15="http://schemas.microsoft.com/office/powerpoint/2012/main" userId="dd314ece10e8e48e"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7" autoAdjust="0"/>
    <p:restoredTop sz="93852" autoAdjust="0"/>
  </p:normalViewPr>
  <p:slideViewPr>
    <p:cSldViewPr>
      <p:cViewPr varScale="1">
        <p:scale>
          <a:sx n="77" d="100"/>
          <a:sy n="77" d="100"/>
        </p:scale>
        <p:origin x="756" y="78"/>
      </p:cViewPr>
      <p:guideLst>
        <p:guide orient="horz" pos="2160"/>
        <p:guide pos="2880"/>
      </p:guideLst>
    </p:cSldViewPr>
  </p:slideViewPr>
  <p:notesTextViewPr>
    <p:cViewPr>
      <p:scale>
        <a:sx n="3" d="2"/>
        <a:sy n="3" d="2"/>
      </p:scale>
      <p:origin x="0" y="0"/>
    </p:cViewPr>
  </p:notesTextViewPr>
  <p:sorterViewPr>
    <p:cViewPr varScale="1">
      <p:scale>
        <a:sx n="1" d="1"/>
        <a:sy n="1" d="1"/>
      </p:scale>
      <p:origin x="0" y="0"/>
    </p:cViewPr>
  </p:sorterViewPr>
  <p:notesViewPr>
    <p:cSldViewPr>
      <p:cViewPr varScale="1">
        <p:scale>
          <a:sx n="66" d="100"/>
          <a:sy n="66" d="100"/>
        </p:scale>
        <p:origin x="3134" y="7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ommentAuthors" Target="commentAuthor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oleObject" Target="file:///C:\Users\cchungho\Desktop\Ho\Current%20Research\EOC2\Revised%20information\figures%20for%20PPT.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C:\Users\cchungho\Desktop\Ho\Current%20Research\EOC2\Revised%20information\figures%20for%20PPT.xlsx" TargetMode="External"/><Relationship Id="rId2" Type="http://schemas.microsoft.com/office/2011/relationships/chartColorStyle" Target="colors10.xml"/><Relationship Id="rId1" Type="http://schemas.microsoft.com/office/2011/relationships/chartStyle" Target="style10.xml"/></Relationships>
</file>

<file path=ppt/charts/_rels/chart2.xml.rels><?xml version="1.0" encoding="UTF-8" standalone="yes"?>
<Relationships xmlns="http://schemas.openxmlformats.org/package/2006/relationships"><Relationship Id="rId3" Type="http://schemas.openxmlformats.org/officeDocument/2006/relationships/oleObject" Target="file:///C:\Users\cchungho\Desktop\Ho\Current%20Research\EOC2\Revised%20information\figures%20for%20PPT.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cchungho\Desktop\Ho\Current%20Research\EOC2\Revised%20information\figures.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cchungho\Desktop\Ho\Current%20Research\EOC2\Revised%20information\figures%20for%20PPT.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cchungho\Desktop\Ho\Current%20Research\EOC2\Revised%20information\figures%20for%20PPT.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cchungho\AppData\Roaming\Microsoft\Excel\figures%20for%20PPT%20(version%201).xlsb"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cchungho\AppData\Roaming\Microsoft\Excel\figures%20for%20PPT%20(version%201).xlsb" TargetMode="External"/><Relationship Id="rId2" Type="http://schemas.microsoft.com/office/2011/relationships/chartColorStyle" Target="colors7.xml"/><Relationship Id="rId1" Type="http://schemas.microsoft.com/office/2011/relationships/chartStyle" Target="style7.xml"/><Relationship Id="rId4" Type="http://schemas.openxmlformats.org/officeDocument/2006/relationships/chartUserShapes" Target="../drawings/drawing1.xml"/></Relationships>
</file>

<file path=ppt/charts/_rels/chart8.xml.rels><?xml version="1.0" encoding="UTF-8" standalone="yes"?>
<Relationships xmlns="http://schemas.openxmlformats.org/package/2006/relationships"><Relationship Id="rId3" Type="http://schemas.openxmlformats.org/officeDocument/2006/relationships/oleObject" Target="file:///C:\Users\cchungho\Desktop\Ho\Current%20Research\EOC2\Revised%20information\figures%20for%20PPT.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C:\Users\cchungho\Desktop\Ho\Current%20Research\EOC2\Revised%20information\figures%20for%20PPT.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lang="en-US" sz="10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Sheet1!$A$24:$A$25</c:f>
              <c:strCache>
                <c:ptCount val="2"/>
                <c:pt idx="0">
                  <c:v>非常普遍或普遍</c:v>
                </c:pt>
                <c:pt idx="1">
                  <c:v>不太普遍或完全不普遍</c:v>
                </c:pt>
              </c:strCache>
            </c:strRef>
          </c:cat>
          <c:val>
            <c:numRef>
              <c:f>Sheet1!$B$24:$B$25</c:f>
              <c:numCache>
                <c:formatCode>0.0%</c:formatCode>
                <c:ptCount val="2"/>
                <c:pt idx="0">
                  <c:v>0.14399999999999999</c:v>
                </c:pt>
                <c:pt idx="1">
                  <c:v>0.85599999999999998</c:v>
                </c:pt>
              </c:numCache>
            </c:numRef>
          </c:val>
          <c:extLst>
            <c:ext xmlns:c16="http://schemas.microsoft.com/office/drawing/2014/chart" uri="{C3380CC4-5D6E-409C-BE32-E72D297353CC}">
              <c16:uniqueId val="{00000000-62A2-4462-946E-64B48FF59599}"/>
            </c:ext>
          </c:extLst>
        </c:ser>
        <c:dLbls>
          <c:showLegendKey val="0"/>
          <c:showVal val="0"/>
          <c:showCatName val="0"/>
          <c:showSerName val="0"/>
          <c:showPercent val="0"/>
          <c:showBubbleSize val="0"/>
        </c:dLbls>
        <c:gapWidth val="219"/>
        <c:overlap val="-27"/>
        <c:axId val="497885296"/>
        <c:axId val="424791104"/>
      </c:barChart>
      <c:catAx>
        <c:axId val="4978852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en-US" sz="10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crossAx val="424791104"/>
        <c:crosses val="autoZero"/>
        <c:auto val="1"/>
        <c:lblAlgn val="ctr"/>
        <c:lblOffset val="100"/>
        <c:noMultiLvlLbl val="0"/>
      </c:catAx>
      <c:valAx>
        <c:axId val="424791104"/>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lang="en-US" sz="10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crossAx val="497885296"/>
        <c:crosses val="autoZero"/>
        <c:crossBetween val="between"/>
      </c:valAx>
      <c:spPr>
        <a:noFill/>
        <a:ln>
          <a:noFill/>
        </a:ln>
        <a:effectLst/>
      </c:spPr>
    </c:plotArea>
    <c:plotVisOnly val="1"/>
    <c:dispBlanksAs val="gap"/>
    <c:showDLblsOverMax val="0"/>
  </c:chart>
  <c:spPr>
    <a:solidFill>
      <a:schemeClr val="bg1"/>
    </a:solidFill>
    <a:ln>
      <a:noFill/>
    </a:ln>
    <a:effectLst/>
  </c:spPr>
  <c:txPr>
    <a:bodyPr/>
    <a:lstStyle/>
    <a:p>
      <a:pPr>
        <a:defRPr lang="en-US" sz="10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Sheet3!$A$47</c:f>
              <c:strCache>
                <c:ptCount val="1"/>
                <c:pt idx="0">
                  <c:v>家庭滿意度</c:v>
                </c:pt>
              </c:strCache>
            </c:strRef>
          </c:tx>
          <c:spPr>
            <a:ln w="28575" cap="rnd">
              <a:solidFill>
                <a:schemeClr val="accent1"/>
              </a:solidFill>
              <a:round/>
            </a:ln>
            <a:effectLst/>
          </c:spPr>
          <c:marker>
            <c:symbol val="none"/>
          </c:marker>
          <c:cat>
            <c:numRef>
              <c:f>Sheet3!$B$46:$H$46</c:f>
              <c:numCache>
                <c:formatCode>General</c:formatCode>
                <c:ptCount val="7"/>
                <c:pt idx="0">
                  <c:v>1</c:v>
                </c:pt>
                <c:pt idx="1">
                  <c:v>2</c:v>
                </c:pt>
                <c:pt idx="2">
                  <c:v>3</c:v>
                </c:pt>
                <c:pt idx="3">
                  <c:v>4</c:v>
                </c:pt>
                <c:pt idx="4">
                  <c:v>5</c:v>
                </c:pt>
                <c:pt idx="5">
                  <c:v>6</c:v>
                </c:pt>
                <c:pt idx="6">
                  <c:v>7</c:v>
                </c:pt>
              </c:numCache>
            </c:numRef>
          </c:cat>
          <c:val>
            <c:numRef>
              <c:f>Sheet3!$B$47:$H$47</c:f>
              <c:numCache>
                <c:formatCode>General</c:formatCode>
                <c:ptCount val="7"/>
                <c:pt idx="0">
                  <c:v>2.4955000000000003</c:v>
                </c:pt>
                <c:pt idx="1">
                  <c:v>2.7727000000000004</c:v>
                </c:pt>
                <c:pt idx="2">
                  <c:v>3.0499000000000001</c:v>
                </c:pt>
                <c:pt idx="3">
                  <c:v>3.3271000000000002</c:v>
                </c:pt>
                <c:pt idx="4">
                  <c:v>3.6043000000000003</c:v>
                </c:pt>
                <c:pt idx="5">
                  <c:v>3.8815</c:v>
                </c:pt>
                <c:pt idx="6">
                  <c:v>4.1586999999999996</c:v>
                </c:pt>
              </c:numCache>
            </c:numRef>
          </c:val>
          <c:smooth val="0"/>
          <c:extLst>
            <c:ext xmlns:c16="http://schemas.microsoft.com/office/drawing/2014/chart" uri="{C3380CC4-5D6E-409C-BE32-E72D297353CC}">
              <c16:uniqueId val="{00000000-B27F-4F26-AB13-E3F256966895}"/>
            </c:ext>
          </c:extLst>
        </c:ser>
        <c:ser>
          <c:idx val="1"/>
          <c:order val="1"/>
          <c:tx>
            <c:strRef>
              <c:f>Sheet3!$A$48</c:f>
              <c:strCache>
                <c:ptCount val="1"/>
                <c:pt idx="0">
                  <c:v>家庭功能</c:v>
                </c:pt>
              </c:strCache>
            </c:strRef>
          </c:tx>
          <c:spPr>
            <a:ln w="28575" cap="rnd">
              <a:solidFill>
                <a:schemeClr val="accent2"/>
              </a:solidFill>
              <a:round/>
            </a:ln>
            <a:effectLst/>
          </c:spPr>
          <c:marker>
            <c:symbol val="none"/>
          </c:marker>
          <c:cat>
            <c:numRef>
              <c:f>Sheet3!$B$46:$H$46</c:f>
              <c:numCache>
                <c:formatCode>General</c:formatCode>
                <c:ptCount val="7"/>
                <c:pt idx="0">
                  <c:v>1</c:v>
                </c:pt>
                <c:pt idx="1">
                  <c:v>2</c:v>
                </c:pt>
                <c:pt idx="2">
                  <c:v>3</c:v>
                </c:pt>
                <c:pt idx="3">
                  <c:v>4</c:v>
                </c:pt>
                <c:pt idx="4">
                  <c:v>5</c:v>
                </c:pt>
                <c:pt idx="5">
                  <c:v>6</c:v>
                </c:pt>
                <c:pt idx="6">
                  <c:v>7</c:v>
                </c:pt>
              </c:numCache>
            </c:numRef>
          </c:cat>
          <c:val>
            <c:numRef>
              <c:f>Sheet3!$B$48:$H$48</c:f>
              <c:numCache>
                <c:formatCode>General</c:formatCode>
                <c:ptCount val="7"/>
                <c:pt idx="0">
                  <c:v>2.3107000000000002</c:v>
                </c:pt>
                <c:pt idx="1">
                  <c:v>2.5306000000000002</c:v>
                </c:pt>
                <c:pt idx="2">
                  <c:v>2.7505000000000002</c:v>
                </c:pt>
                <c:pt idx="3">
                  <c:v>2.9704000000000002</c:v>
                </c:pt>
                <c:pt idx="4">
                  <c:v>3.1903000000000006</c:v>
                </c:pt>
                <c:pt idx="5">
                  <c:v>3.4102000000000006</c:v>
                </c:pt>
                <c:pt idx="6">
                  <c:v>3.6301000000000005</c:v>
                </c:pt>
              </c:numCache>
            </c:numRef>
          </c:val>
          <c:smooth val="0"/>
          <c:extLst>
            <c:ext xmlns:c16="http://schemas.microsoft.com/office/drawing/2014/chart" uri="{C3380CC4-5D6E-409C-BE32-E72D297353CC}">
              <c16:uniqueId val="{00000001-B27F-4F26-AB13-E3F256966895}"/>
            </c:ext>
          </c:extLst>
        </c:ser>
        <c:dLbls>
          <c:showLegendKey val="0"/>
          <c:showVal val="0"/>
          <c:showCatName val="0"/>
          <c:showSerName val="0"/>
          <c:showPercent val="0"/>
          <c:showBubbleSize val="0"/>
        </c:dLbls>
        <c:smooth val="0"/>
        <c:axId val="311315264"/>
        <c:axId val="388838496"/>
      </c:lineChart>
      <c:catAx>
        <c:axId val="311315264"/>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solidFill>
                    <a:latin typeface="Times New Roman" panose="02020603050405020304" pitchFamily="18" charset="0"/>
                    <a:ea typeface="+mn-ea"/>
                    <a:cs typeface="Times New Roman" panose="02020603050405020304" pitchFamily="18" charset="0"/>
                  </a:defRPr>
                </a:pPr>
                <a:r>
                  <a:rPr lang="zh-TW"/>
                  <a:t>家庭友善機構分數</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crossAx val="388838496"/>
        <c:crosses val="autoZero"/>
        <c:auto val="1"/>
        <c:lblAlgn val="ctr"/>
        <c:lblOffset val="100"/>
        <c:noMultiLvlLbl val="0"/>
      </c:catAx>
      <c:valAx>
        <c:axId val="38883849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solidFill>
                    <a:latin typeface="Times New Roman" panose="02020603050405020304" pitchFamily="18" charset="0"/>
                    <a:ea typeface="+mn-ea"/>
                    <a:cs typeface="Times New Roman" panose="02020603050405020304" pitchFamily="18" charset="0"/>
                  </a:defRPr>
                </a:pPr>
                <a:r>
                  <a:rPr lang="zh-TW" dirty="0"/>
                  <a:t>僱員</a:t>
                </a:r>
                <a:r>
                  <a:rPr lang="zh-TW" altLang="en-US" dirty="0"/>
                  <a:t>幸福</a:t>
                </a:r>
                <a:r>
                  <a:rPr lang="zh-TW" dirty="0"/>
                  <a:t>感分數</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crossAx val="311315264"/>
        <c:crosses val="autoZero"/>
        <c:crossBetween val="between"/>
        <c:majorUnit val="1"/>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legend>
    <c:plotVisOnly val="1"/>
    <c:dispBlanksAs val="gap"/>
    <c:showDLblsOverMax val="0"/>
  </c:chart>
  <c:spPr>
    <a:solidFill>
      <a:schemeClr val="bg1"/>
    </a:solidFill>
    <a:ln>
      <a:noFill/>
    </a:ln>
    <a:effectLst/>
  </c:spPr>
  <c:txPr>
    <a:bodyPr/>
    <a:lstStyle/>
    <a:p>
      <a:pPr>
        <a:defRPr>
          <a:solidFill>
            <a:schemeClr val="tx1"/>
          </a:solidFill>
          <a:latin typeface="Times New Roman" panose="02020603050405020304" pitchFamily="18" charset="0"/>
          <a:cs typeface="Times New Roman" panose="02020603050405020304" pitchFamily="18" charset="0"/>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860458116943411"/>
          <c:y val="0.19151707576211083"/>
          <c:w val="0.46368971766318096"/>
          <c:h val="0.71766219942238352"/>
        </c:manualLayout>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4801-4508-877B-110BB04D5DB9}"/>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4801-4508-877B-110BB04D5DB9}"/>
              </c:ext>
            </c:extLst>
          </c:dPt>
          <c:dLbls>
            <c:dLbl>
              <c:idx val="0"/>
              <c:layout>
                <c:manualLayout>
                  <c:x val="-0.16342076446744067"/>
                  <c:y val="-0.26564039311221099"/>
                </c:manualLayout>
              </c:layout>
              <c:spPr>
                <a:noFill/>
                <a:ln>
                  <a:noFill/>
                </a:ln>
                <a:effectLst/>
              </c:spPr>
              <c:txPr>
                <a:bodyPr rot="0" spcFirstLastPara="1" vertOverflow="ellipsis" vert="horz" wrap="square" lIns="38100" tIns="19050" rIns="38100" bIns="19050" anchor="ctr" anchorCtr="1">
                  <a:spAutoFit/>
                </a:bodyPr>
                <a:lstStyle/>
                <a:p>
                  <a:pPr>
                    <a:defRPr sz="3000" b="0" i="0" u="none" strike="noStrike" kern="1200" baseline="0">
                      <a:solidFill>
                        <a:schemeClr val="bg1"/>
                      </a:solidFill>
                      <a:latin typeface="Times New Roman" panose="02020603050405020304" pitchFamily="18" charset="0"/>
                      <a:ea typeface="+mn-ea"/>
                      <a:cs typeface="Times New Roman" panose="02020603050405020304" pitchFamily="18" charset="0"/>
                    </a:defRPr>
                  </a:pPr>
                  <a:endParaRPr lang="en-US"/>
                </a:p>
              </c:txPr>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4801-4508-877B-110BB04D5DB9}"/>
                </c:ext>
              </c:extLst>
            </c:dLbl>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bg1"/>
                    </a:solidFill>
                    <a:latin typeface="Times New Roman" panose="02020603050405020304" pitchFamily="18" charset="0"/>
                    <a:ea typeface="+mn-ea"/>
                    <a:cs typeface="Times New Roman" panose="02020603050405020304" pitchFamily="18" charset="0"/>
                  </a:defRPr>
                </a:pPr>
                <a:endParaRPr lang="en-US"/>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Sheet1!$A$127:$A$128</c:f>
              <c:strCache>
                <c:ptCount val="2"/>
                <c:pt idx="0">
                  <c:v>少許需要、有需要或非常有需要</c:v>
                </c:pt>
                <c:pt idx="1">
                  <c:v>少許無需要、無需要或非常無需要</c:v>
                </c:pt>
              </c:strCache>
            </c:strRef>
          </c:cat>
          <c:val>
            <c:numRef>
              <c:f>Sheet1!$B$127:$B$128</c:f>
              <c:numCache>
                <c:formatCode>0.0%</c:formatCode>
                <c:ptCount val="2"/>
                <c:pt idx="0">
                  <c:v>0.88500000000000001</c:v>
                </c:pt>
                <c:pt idx="1">
                  <c:v>0.115</c:v>
                </c:pt>
              </c:numCache>
            </c:numRef>
          </c:val>
          <c:extLst>
            <c:ext xmlns:c16="http://schemas.microsoft.com/office/drawing/2014/chart" uri="{C3380CC4-5D6E-409C-BE32-E72D297353CC}">
              <c16:uniqueId val="{00000004-4801-4508-877B-110BB04D5DB9}"/>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r"/>
      <c:overlay val="0"/>
      <c:spPr>
        <a:noFill/>
        <a:ln>
          <a:noFill/>
        </a:ln>
        <a:effectLst/>
      </c:spPr>
      <c:txPr>
        <a:bodyPr rot="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percentStacked"/>
        <c:varyColors val="0"/>
        <c:ser>
          <c:idx val="0"/>
          <c:order val="0"/>
          <c:tx>
            <c:strRef>
              <c:f>Sheet1!$B$686</c:f>
              <c:strCache>
                <c:ptCount val="1"/>
                <c:pt idx="0">
                  <c:v>Yes</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Sheet1!$A$687:$A$692</c:f>
              <c:strCache>
                <c:ptCount val="6"/>
                <c:pt idx="0">
                  <c:v>     65 or above</c:v>
                </c:pt>
                <c:pt idx="1">
                  <c:v>     55-64</c:v>
                </c:pt>
                <c:pt idx="2">
                  <c:v>     45-54</c:v>
                </c:pt>
                <c:pt idx="3">
                  <c:v>     35-44</c:v>
                </c:pt>
                <c:pt idx="4">
                  <c:v>     25-34</c:v>
                </c:pt>
                <c:pt idx="5">
                  <c:v>     18-24</c:v>
                </c:pt>
              </c:strCache>
            </c:strRef>
          </c:cat>
          <c:val>
            <c:numRef>
              <c:f>Sheet1!$B$687:$B$692</c:f>
              <c:numCache>
                <c:formatCode>0.0%</c:formatCode>
                <c:ptCount val="6"/>
                <c:pt idx="0">
                  <c:v>0.375</c:v>
                </c:pt>
                <c:pt idx="1">
                  <c:v>0.4242424242424242</c:v>
                </c:pt>
                <c:pt idx="2">
                  <c:v>0.6404494382022472</c:v>
                </c:pt>
                <c:pt idx="3">
                  <c:v>0.81914893617021278</c:v>
                </c:pt>
                <c:pt idx="4">
                  <c:v>0.75423728813559321</c:v>
                </c:pt>
                <c:pt idx="5">
                  <c:v>0.70588235294117652</c:v>
                </c:pt>
              </c:numCache>
            </c:numRef>
          </c:val>
          <c:extLst>
            <c:ext xmlns:c16="http://schemas.microsoft.com/office/drawing/2014/chart" uri="{C3380CC4-5D6E-409C-BE32-E72D297353CC}">
              <c16:uniqueId val="{00000000-6680-4FC7-A292-169E2CBCB62D}"/>
            </c:ext>
          </c:extLst>
        </c:ser>
        <c:ser>
          <c:idx val="1"/>
          <c:order val="1"/>
          <c:tx>
            <c:strRef>
              <c:f>Sheet1!$C$686</c:f>
              <c:strCache>
                <c:ptCount val="1"/>
                <c:pt idx="0">
                  <c:v>No</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Sheet1!$A$687:$A$692</c:f>
              <c:strCache>
                <c:ptCount val="6"/>
                <c:pt idx="0">
                  <c:v>     65 or above</c:v>
                </c:pt>
                <c:pt idx="1">
                  <c:v>     55-64</c:v>
                </c:pt>
                <c:pt idx="2">
                  <c:v>     45-54</c:v>
                </c:pt>
                <c:pt idx="3">
                  <c:v>     35-44</c:v>
                </c:pt>
                <c:pt idx="4">
                  <c:v>     25-34</c:v>
                </c:pt>
                <c:pt idx="5">
                  <c:v>     18-24</c:v>
                </c:pt>
              </c:strCache>
            </c:strRef>
          </c:cat>
          <c:val>
            <c:numRef>
              <c:f>Sheet1!$C$687:$C$692</c:f>
              <c:numCache>
                <c:formatCode>0.0%</c:formatCode>
                <c:ptCount val="6"/>
                <c:pt idx="0">
                  <c:v>0.625</c:v>
                </c:pt>
                <c:pt idx="1">
                  <c:v>0.5757575757575758</c:v>
                </c:pt>
                <c:pt idx="2">
                  <c:v>0.35955056179775285</c:v>
                </c:pt>
                <c:pt idx="3">
                  <c:v>0.18085106382978725</c:v>
                </c:pt>
                <c:pt idx="4">
                  <c:v>0.24576271186440679</c:v>
                </c:pt>
                <c:pt idx="5">
                  <c:v>0.29411764705882354</c:v>
                </c:pt>
              </c:numCache>
            </c:numRef>
          </c:val>
          <c:extLst>
            <c:ext xmlns:c16="http://schemas.microsoft.com/office/drawing/2014/chart" uri="{C3380CC4-5D6E-409C-BE32-E72D297353CC}">
              <c16:uniqueId val="{00000001-6680-4FC7-A292-169E2CBCB62D}"/>
            </c:ext>
          </c:extLst>
        </c:ser>
        <c:dLbls>
          <c:dLblPos val="ctr"/>
          <c:showLegendKey val="0"/>
          <c:showVal val="1"/>
          <c:showCatName val="0"/>
          <c:showSerName val="0"/>
          <c:showPercent val="0"/>
          <c:showBubbleSize val="0"/>
        </c:dLbls>
        <c:gapWidth val="150"/>
        <c:overlap val="100"/>
        <c:axId val="398762272"/>
        <c:axId val="398756784"/>
      </c:barChart>
      <c:catAx>
        <c:axId val="39876227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en-US"/>
          </a:p>
        </c:txPr>
        <c:crossAx val="398756784"/>
        <c:crosses val="autoZero"/>
        <c:auto val="1"/>
        <c:lblAlgn val="ctr"/>
        <c:lblOffset val="100"/>
        <c:noMultiLvlLbl val="0"/>
      </c:catAx>
      <c:valAx>
        <c:axId val="398756784"/>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en-US"/>
          </a:p>
        </c:txPr>
        <c:crossAx val="39876227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en-US"/>
        </a:p>
      </c:txPr>
    </c:legend>
    <c:plotVisOnly val="1"/>
    <c:dispBlanksAs val="gap"/>
    <c:showDLblsOverMax val="0"/>
  </c:chart>
  <c:spPr>
    <a:solidFill>
      <a:schemeClr val="bg1"/>
    </a:solidFill>
    <a:ln>
      <a:noFill/>
    </a:ln>
    <a:effectLst/>
  </c:spPr>
  <c:txPr>
    <a:bodyPr/>
    <a:lstStyle/>
    <a:p>
      <a:pPr>
        <a:defRPr>
          <a:solidFill>
            <a:sysClr val="windowText" lastClr="000000"/>
          </a:solidFill>
          <a:latin typeface="Times New Roman" panose="02020603050405020304" pitchFamily="18" charset="0"/>
          <a:cs typeface="Times New Roman" panose="02020603050405020304" pitchFamily="18" charset="0"/>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chemeClr val="accent1"/>
            </a:solidFill>
            <a:ln>
              <a:noFill/>
            </a:ln>
            <a:effectLst/>
          </c:spPr>
          <c:invertIfNegative val="0"/>
          <c:dPt>
            <c:idx val="22"/>
            <c:invertIfNegative val="0"/>
            <c:bubble3D val="0"/>
            <c:spPr>
              <a:solidFill>
                <a:schemeClr val="accent2"/>
              </a:solidFill>
              <a:ln>
                <a:noFill/>
              </a:ln>
              <a:effectLst/>
            </c:spPr>
            <c:extLst>
              <c:ext xmlns:c16="http://schemas.microsoft.com/office/drawing/2014/chart" uri="{C3380CC4-5D6E-409C-BE32-E72D297353CC}">
                <c16:uniqueId val="{00000001-092E-4F64-96C4-02F70AC77B74}"/>
              </c:ext>
            </c:extLst>
          </c:dPt>
          <c:dPt>
            <c:idx val="23"/>
            <c:invertIfNegative val="0"/>
            <c:bubble3D val="0"/>
            <c:spPr>
              <a:solidFill>
                <a:schemeClr val="accent2"/>
              </a:solidFill>
              <a:ln>
                <a:noFill/>
              </a:ln>
              <a:effectLst/>
            </c:spPr>
            <c:extLst>
              <c:ext xmlns:c16="http://schemas.microsoft.com/office/drawing/2014/chart" uri="{C3380CC4-5D6E-409C-BE32-E72D297353CC}">
                <c16:uniqueId val="{00000003-092E-4F64-96C4-02F70AC77B74}"/>
              </c:ext>
            </c:extLst>
          </c:dPt>
          <c:dPt>
            <c:idx val="24"/>
            <c:invertIfNegative val="0"/>
            <c:bubble3D val="0"/>
            <c:spPr>
              <a:solidFill>
                <a:schemeClr val="accent2"/>
              </a:solidFill>
              <a:ln>
                <a:noFill/>
              </a:ln>
              <a:effectLst/>
            </c:spPr>
            <c:extLst>
              <c:ext xmlns:c16="http://schemas.microsoft.com/office/drawing/2014/chart" uri="{C3380CC4-5D6E-409C-BE32-E72D297353CC}">
                <c16:uniqueId val="{00000005-092E-4F64-96C4-02F70AC77B74}"/>
              </c:ext>
            </c:extLst>
          </c:dPt>
          <c:dPt>
            <c:idx val="25"/>
            <c:invertIfNegative val="0"/>
            <c:bubble3D val="0"/>
            <c:spPr>
              <a:solidFill>
                <a:schemeClr val="accent2"/>
              </a:solidFill>
              <a:ln>
                <a:noFill/>
              </a:ln>
              <a:effectLst/>
            </c:spPr>
            <c:extLst>
              <c:ext xmlns:c16="http://schemas.microsoft.com/office/drawing/2014/chart" uri="{C3380CC4-5D6E-409C-BE32-E72D297353CC}">
                <c16:uniqueId val="{00000007-092E-4F64-96C4-02F70AC77B74}"/>
              </c:ext>
            </c:extLst>
          </c:dPt>
          <c:dPt>
            <c:idx val="26"/>
            <c:invertIfNegative val="0"/>
            <c:bubble3D val="0"/>
            <c:spPr>
              <a:solidFill>
                <a:schemeClr val="accent2"/>
              </a:solidFill>
              <a:ln>
                <a:noFill/>
              </a:ln>
              <a:effectLst/>
            </c:spPr>
            <c:extLst>
              <c:ext xmlns:c16="http://schemas.microsoft.com/office/drawing/2014/chart" uri="{C3380CC4-5D6E-409C-BE32-E72D297353CC}">
                <c16:uniqueId val="{00000009-092E-4F64-96C4-02F70AC77B74}"/>
              </c:ext>
            </c:extLst>
          </c:dPt>
          <c:dPt>
            <c:idx val="27"/>
            <c:invertIfNegative val="0"/>
            <c:bubble3D val="0"/>
            <c:spPr>
              <a:solidFill>
                <a:schemeClr val="accent2"/>
              </a:solidFill>
              <a:ln>
                <a:noFill/>
              </a:ln>
              <a:effectLst/>
            </c:spPr>
            <c:extLst>
              <c:ext xmlns:c16="http://schemas.microsoft.com/office/drawing/2014/chart" uri="{C3380CC4-5D6E-409C-BE32-E72D297353CC}">
                <c16:uniqueId val="{0000000B-092E-4F64-96C4-02F70AC77B74}"/>
              </c:ext>
            </c:extLst>
          </c:dPt>
          <c:dPt>
            <c:idx val="28"/>
            <c:invertIfNegative val="0"/>
            <c:bubble3D val="0"/>
            <c:spPr>
              <a:solidFill>
                <a:schemeClr val="accent2"/>
              </a:solidFill>
              <a:ln>
                <a:noFill/>
              </a:ln>
              <a:effectLst/>
            </c:spPr>
            <c:extLst>
              <c:ext xmlns:c16="http://schemas.microsoft.com/office/drawing/2014/chart" uri="{C3380CC4-5D6E-409C-BE32-E72D297353CC}">
                <c16:uniqueId val="{0000000D-092E-4F64-96C4-02F70AC77B74}"/>
              </c:ext>
            </c:extLst>
          </c:dPt>
          <c:dPt>
            <c:idx val="29"/>
            <c:invertIfNegative val="0"/>
            <c:bubble3D val="0"/>
            <c:spPr>
              <a:solidFill>
                <a:schemeClr val="accent2"/>
              </a:solidFill>
              <a:ln>
                <a:noFill/>
              </a:ln>
              <a:effectLst/>
            </c:spPr>
            <c:extLst>
              <c:ext xmlns:c16="http://schemas.microsoft.com/office/drawing/2014/chart" uri="{C3380CC4-5D6E-409C-BE32-E72D297353CC}">
                <c16:uniqueId val="{0000000F-092E-4F64-96C4-02F70AC77B74}"/>
              </c:ext>
            </c:extLst>
          </c:dPt>
          <c:dPt>
            <c:idx val="30"/>
            <c:invertIfNegative val="0"/>
            <c:bubble3D val="0"/>
            <c:spPr>
              <a:solidFill>
                <a:schemeClr val="accent2"/>
              </a:solidFill>
              <a:ln>
                <a:noFill/>
              </a:ln>
              <a:effectLst/>
            </c:spPr>
            <c:extLst>
              <c:ext xmlns:c16="http://schemas.microsoft.com/office/drawing/2014/chart" uri="{C3380CC4-5D6E-409C-BE32-E72D297353CC}">
                <c16:uniqueId val="{00000011-092E-4F64-96C4-02F70AC77B74}"/>
              </c:ext>
            </c:extLst>
          </c:dPt>
          <c:dPt>
            <c:idx val="31"/>
            <c:invertIfNegative val="0"/>
            <c:bubble3D val="0"/>
            <c:spPr>
              <a:solidFill>
                <a:schemeClr val="accent2"/>
              </a:solidFill>
              <a:ln>
                <a:noFill/>
              </a:ln>
              <a:effectLst/>
            </c:spPr>
            <c:extLst>
              <c:ext xmlns:c16="http://schemas.microsoft.com/office/drawing/2014/chart" uri="{C3380CC4-5D6E-409C-BE32-E72D297353CC}">
                <c16:uniqueId val="{00000013-092E-4F64-96C4-02F70AC77B74}"/>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Sheet1!$A$64:$A$95</c:f>
              <c:strCache>
                <c:ptCount val="32"/>
                <c:pt idx="0">
                  <c:v>32.  家長日假期 </c:v>
                </c:pt>
                <c:pt idx="1">
                  <c:v>31. 長者/傷殘人士日托服務</c:v>
                </c:pt>
                <c:pt idx="2">
                  <c:v>30. 照顧家裡長者/傷殘人士假 </c:v>
                </c:pt>
                <c:pt idx="3">
                  <c:v>29. 子女病假</c:v>
                </c:pt>
                <c:pt idx="4">
                  <c:v>28. 照顧子女假 </c:v>
                </c:pt>
                <c:pt idx="5">
                  <c:v>27. 綜合家居照顧服務</c:v>
                </c:pt>
                <c:pt idx="6">
                  <c:v>26. 家裡長者/傷殘人士病假 </c:v>
                </c:pt>
                <c:pt idx="7">
                  <c:v>25. 敬孝假 </c:v>
                </c:pt>
                <c:pt idx="8">
                  <c:v>24. 日間托兒服務 </c:v>
                </c:pt>
                <c:pt idx="9">
                  <c:v>23. 兒童課後照顧 </c:v>
                </c:pt>
                <c:pt idx="10">
                  <c:v>22. 兒童教育支援/資助 </c:v>
                </c:pt>
                <c:pt idx="11">
                  <c:v>21. 壓縮工作時間</c:v>
                </c:pt>
                <c:pt idx="12">
                  <c:v>20. 假期合併 </c:v>
                </c:pt>
                <c:pt idx="13">
                  <c:v>19. 縮短上班時間 </c:v>
                </c:pt>
                <c:pt idx="14">
                  <c:v>18. 職位共享 </c:v>
                </c:pt>
                <c:pt idx="15">
                  <c:v>17. 育兒支援 </c:v>
                </c:pt>
                <c:pt idx="16">
                  <c:v>16. 特別事假 </c:v>
                </c:pt>
                <c:pt idx="17">
                  <c:v>15. 哺乳時間 </c:v>
                </c:pt>
                <c:pt idx="18">
                  <c:v>14. 半職工作 </c:v>
                </c:pt>
                <c:pt idx="19">
                  <c:v>13. 長者/傷殘人士醫療援助</c:v>
                </c:pt>
                <c:pt idx="20">
                  <c:v>12. 設置哺乳室 </c:v>
                </c:pt>
                <c:pt idx="21">
                  <c:v>11. 調整上班時段 </c:v>
                </c:pt>
                <c:pt idx="22">
                  <c:v>10. 舉辦家庭康樂活動 </c:v>
                </c:pt>
                <c:pt idx="23">
                  <c:v>9.  僱員輔助計劃</c:v>
                </c:pt>
                <c:pt idx="24">
                  <c:v>8.  緊急事件援助 </c:v>
                </c:pt>
                <c:pt idx="25">
                  <c:v>7.  居家或遙距辦公 </c:v>
                </c:pt>
                <c:pt idx="26">
                  <c:v>6.  彈性上班時間 </c:v>
                </c:pt>
                <c:pt idx="27">
                  <c:v>5.  家庭醫療保障</c:v>
                </c:pt>
                <c:pt idx="28">
                  <c:v>4.  生日假 </c:v>
                </c:pt>
                <c:pt idx="29">
                  <c:v>3.  五天工作周 </c:v>
                </c:pt>
                <c:pt idx="30">
                  <c:v>2.  婚假 </c:v>
                </c:pt>
                <c:pt idx="31">
                  <c:v>1. 恩恤假 </c:v>
                </c:pt>
              </c:strCache>
            </c:strRef>
          </c:cat>
          <c:val>
            <c:numRef>
              <c:f>Sheet1!$B$64:$B$95</c:f>
              <c:numCache>
                <c:formatCode>0.0%</c:formatCode>
                <c:ptCount val="32"/>
                <c:pt idx="0">
                  <c:v>0</c:v>
                </c:pt>
                <c:pt idx="1">
                  <c:v>3.0000000000000001E-3</c:v>
                </c:pt>
                <c:pt idx="2">
                  <c:v>3.0000000000000001E-3</c:v>
                </c:pt>
                <c:pt idx="3">
                  <c:v>3.0000000000000001E-3</c:v>
                </c:pt>
                <c:pt idx="4">
                  <c:v>3.0000000000000001E-3</c:v>
                </c:pt>
                <c:pt idx="5">
                  <c:v>5.0000000000000001E-3</c:v>
                </c:pt>
                <c:pt idx="6">
                  <c:v>5.0000000000000001E-3</c:v>
                </c:pt>
                <c:pt idx="7">
                  <c:v>8.0000000000000002E-3</c:v>
                </c:pt>
                <c:pt idx="8">
                  <c:v>1.7999999999999999E-2</c:v>
                </c:pt>
                <c:pt idx="9">
                  <c:v>0.02</c:v>
                </c:pt>
                <c:pt idx="10">
                  <c:v>2.8000000000000001E-2</c:v>
                </c:pt>
                <c:pt idx="11">
                  <c:v>4.8000000000000001E-2</c:v>
                </c:pt>
                <c:pt idx="12">
                  <c:v>8.1000000000000003E-2</c:v>
                </c:pt>
                <c:pt idx="13">
                  <c:v>8.3000000000000004E-2</c:v>
                </c:pt>
                <c:pt idx="14">
                  <c:v>8.5000000000000006E-2</c:v>
                </c:pt>
                <c:pt idx="15">
                  <c:v>9.8000000000000004E-2</c:v>
                </c:pt>
                <c:pt idx="16">
                  <c:v>0.111</c:v>
                </c:pt>
                <c:pt idx="17">
                  <c:v>0.129</c:v>
                </c:pt>
                <c:pt idx="18">
                  <c:v>0.14299999999999999</c:v>
                </c:pt>
                <c:pt idx="19">
                  <c:v>0.22800000000000001</c:v>
                </c:pt>
                <c:pt idx="20">
                  <c:v>0.23799999999999999</c:v>
                </c:pt>
                <c:pt idx="21">
                  <c:v>0.29799999999999999</c:v>
                </c:pt>
                <c:pt idx="22">
                  <c:v>0.33</c:v>
                </c:pt>
                <c:pt idx="23">
                  <c:v>0.33600000000000002</c:v>
                </c:pt>
                <c:pt idx="24">
                  <c:v>0.39300000000000002</c:v>
                </c:pt>
                <c:pt idx="25">
                  <c:v>0.39500000000000002</c:v>
                </c:pt>
                <c:pt idx="26">
                  <c:v>0.42499999999999999</c:v>
                </c:pt>
                <c:pt idx="27">
                  <c:v>0.443</c:v>
                </c:pt>
                <c:pt idx="28">
                  <c:v>0.57799999999999996</c:v>
                </c:pt>
                <c:pt idx="29">
                  <c:v>0.61099999999999999</c:v>
                </c:pt>
                <c:pt idx="30">
                  <c:v>0.69399999999999995</c:v>
                </c:pt>
                <c:pt idx="31">
                  <c:v>0.70799999999999996</c:v>
                </c:pt>
              </c:numCache>
            </c:numRef>
          </c:val>
          <c:extLst>
            <c:ext xmlns:c16="http://schemas.microsoft.com/office/drawing/2014/chart" uri="{C3380CC4-5D6E-409C-BE32-E72D297353CC}">
              <c16:uniqueId val="{00000014-092E-4F64-96C4-02F70AC77B74}"/>
            </c:ext>
          </c:extLst>
        </c:ser>
        <c:ser>
          <c:idx val="1"/>
          <c:order val="1"/>
          <c:tx>
            <c:v>首十個最常見的家庭友善僱傭措施</c:v>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Sheet1!$C$64:$C$95</c:f>
              <c:numCache>
                <c:formatCode>General</c:formatCode>
                <c:ptCount val="32"/>
              </c:numCache>
            </c:numRef>
          </c:val>
          <c:extLst>
            <c:ext xmlns:c16="http://schemas.microsoft.com/office/drawing/2014/chart" uri="{C3380CC4-5D6E-409C-BE32-E72D297353CC}">
              <c16:uniqueId val="{00000015-092E-4F64-96C4-02F70AC77B74}"/>
            </c:ext>
          </c:extLst>
        </c:ser>
        <c:dLbls>
          <c:dLblPos val="outEnd"/>
          <c:showLegendKey val="0"/>
          <c:showVal val="1"/>
          <c:showCatName val="0"/>
          <c:showSerName val="0"/>
          <c:showPercent val="0"/>
          <c:showBubbleSize val="0"/>
        </c:dLbls>
        <c:gapWidth val="182"/>
        <c:axId val="599501328"/>
        <c:axId val="591759072"/>
      </c:barChart>
      <c:catAx>
        <c:axId val="59950132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91759072"/>
        <c:crosses val="autoZero"/>
        <c:auto val="1"/>
        <c:lblAlgn val="ctr"/>
        <c:lblOffset val="100"/>
        <c:noMultiLvlLbl val="0"/>
      </c:catAx>
      <c:valAx>
        <c:axId val="591759072"/>
        <c:scaling>
          <c:orientation val="minMax"/>
        </c:scaling>
        <c:delete val="0"/>
        <c:axPos val="b"/>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99501328"/>
        <c:crosses val="autoZero"/>
        <c:crossBetween val="between"/>
      </c:valAx>
      <c:spPr>
        <a:noFill/>
        <a:ln>
          <a:noFill/>
        </a:ln>
        <a:effectLst/>
      </c:spPr>
    </c:plotArea>
    <c:legend>
      <c:legendPos val="b"/>
      <c:legendEntry>
        <c:idx val="1"/>
        <c:delete val="1"/>
      </c:legendEntry>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solid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percentStacked"/>
        <c:varyColors val="0"/>
        <c:ser>
          <c:idx val="0"/>
          <c:order val="0"/>
          <c:tx>
            <c:strRef>
              <c:f>Sheet1!$B$147</c:f>
              <c:strCache>
                <c:ptCount val="1"/>
                <c:pt idx="0">
                  <c:v>是，公司有提供</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Sheet1!$A$148:$A$157</c:f>
              <c:strCache>
                <c:ptCount val="10"/>
                <c:pt idx="0">
                  <c:v>其他</c:v>
                </c:pt>
                <c:pt idx="1">
                  <c:v>社會及個人服務業</c:v>
                </c:pt>
                <c:pt idx="2">
                  <c:v>地產、專業及商用服務業</c:v>
                </c:pt>
                <c:pt idx="3">
                  <c:v>金融及保險業</c:v>
                </c:pt>
                <c:pt idx="4">
                  <c:v>資訊及通訊業</c:v>
                </c:pt>
                <c:pt idx="5">
                  <c:v>住宿及膳食服務業</c:v>
                </c:pt>
                <c:pt idx="6">
                  <c:v>運輸、倉庫、郵政及速遞服務業</c:v>
                </c:pt>
                <c:pt idx="7">
                  <c:v>進出口、批發及零售業</c:v>
                </c:pt>
                <c:pt idx="8">
                  <c:v>建造業</c:v>
                </c:pt>
                <c:pt idx="9">
                  <c:v>製造業</c:v>
                </c:pt>
              </c:strCache>
            </c:strRef>
          </c:cat>
          <c:val>
            <c:numRef>
              <c:f>Sheet1!$B$148:$B$157</c:f>
              <c:numCache>
                <c:formatCode>0.0%</c:formatCode>
                <c:ptCount val="10"/>
                <c:pt idx="0">
                  <c:v>0.93300000000000005</c:v>
                </c:pt>
                <c:pt idx="1">
                  <c:v>0.371</c:v>
                </c:pt>
                <c:pt idx="2">
                  <c:v>0.95699999999999996</c:v>
                </c:pt>
                <c:pt idx="3">
                  <c:v>0.92300000000000004</c:v>
                </c:pt>
                <c:pt idx="4">
                  <c:v>0.83299999999999996</c:v>
                </c:pt>
                <c:pt idx="5">
                  <c:v>0.2</c:v>
                </c:pt>
                <c:pt idx="6">
                  <c:v>0.42899999999999999</c:v>
                </c:pt>
                <c:pt idx="7">
                  <c:v>0.85699999999999998</c:v>
                </c:pt>
                <c:pt idx="8">
                  <c:v>0.377</c:v>
                </c:pt>
                <c:pt idx="9">
                  <c:v>0.23100000000000001</c:v>
                </c:pt>
              </c:numCache>
            </c:numRef>
          </c:val>
          <c:extLst>
            <c:ext xmlns:c16="http://schemas.microsoft.com/office/drawing/2014/chart" uri="{C3380CC4-5D6E-409C-BE32-E72D297353CC}">
              <c16:uniqueId val="{00000000-A6C7-4D52-84F2-DF600962BA8F}"/>
            </c:ext>
          </c:extLst>
        </c:ser>
        <c:ser>
          <c:idx val="1"/>
          <c:order val="1"/>
          <c:tx>
            <c:strRef>
              <c:f>Sheet1!$C$147</c:f>
              <c:strCache>
                <c:ptCount val="1"/>
                <c:pt idx="0">
                  <c:v>否，公司沒有提供</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Sheet1!$A$148:$A$157</c:f>
              <c:strCache>
                <c:ptCount val="10"/>
                <c:pt idx="0">
                  <c:v>其他</c:v>
                </c:pt>
                <c:pt idx="1">
                  <c:v>社會及個人服務業</c:v>
                </c:pt>
                <c:pt idx="2">
                  <c:v>地產、專業及商用服務業</c:v>
                </c:pt>
                <c:pt idx="3">
                  <c:v>金融及保險業</c:v>
                </c:pt>
                <c:pt idx="4">
                  <c:v>資訊及通訊業</c:v>
                </c:pt>
                <c:pt idx="5">
                  <c:v>住宿及膳食服務業</c:v>
                </c:pt>
                <c:pt idx="6">
                  <c:v>運輸、倉庫、郵政及速遞服務業</c:v>
                </c:pt>
                <c:pt idx="7">
                  <c:v>進出口、批發及零售業</c:v>
                </c:pt>
                <c:pt idx="8">
                  <c:v>建造業</c:v>
                </c:pt>
                <c:pt idx="9">
                  <c:v>製造業</c:v>
                </c:pt>
              </c:strCache>
            </c:strRef>
          </c:cat>
          <c:val>
            <c:numRef>
              <c:f>Sheet1!$C$148:$C$157</c:f>
              <c:numCache>
                <c:formatCode>0.0%</c:formatCode>
                <c:ptCount val="10"/>
                <c:pt idx="0">
                  <c:v>6.7000000000000004E-2</c:v>
                </c:pt>
                <c:pt idx="1">
                  <c:v>0.629</c:v>
                </c:pt>
                <c:pt idx="2">
                  <c:v>4.2999999999999997E-2</c:v>
                </c:pt>
                <c:pt idx="3">
                  <c:v>7.6999999999999999E-2</c:v>
                </c:pt>
                <c:pt idx="4">
                  <c:v>0.16700000000000001</c:v>
                </c:pt>
                <c:pt idx="5">
                  <c:v>0.8</c:v>
                </c:pt>
                <c:pt idx="6">
                  <c:v>0.57099999999999995</c:v>
                </c:pt>
                <c:pt idx="7">
                  <c:v>0.14299999999999999</c:v>
                </c:pt>
                <c:pt idx="8">
                  <c:v>0.623</c:v>
                </c:pt>
                <c:pt idx="9">
                  <c:v>0.76900000000000002</c:v>
                </c:pt>
              </c:numCache>
            </c:numRef>
          </c:val>
          <c:extLst>
            <c:ext xmlns:c16="http://schemas.microsoft.com/office/drawing/2014/chart" uri="{C3380CC4-5D6E-409C-BE32-E72D297353CC}">
              <c16:uniqueId val="{00000001-A6C7-4D52-84F2-DF600962BA8F}"/>
            </c:ext>
          </c:extLst>
        </c:ser>
        <c:dLbls>
          <c:dLblPos val="ctr"/>
          <c:showLegendKey val="0"/>
          <c:showVal val="1"/>
          <c:showCatName val="0"/>
          <c:showSerName val="0"/>
          <c:showPercent val="0"/>
          <c:showBubbleSize val="0"/>
        </c:dLbls>
        <c:gapWidth val="150"/>
        <c:overlap val="100"/>
        <c:axId val="800205199"/>
        <c:axId val="611818047"/>
      </c:barChart>
      <c:catAx>
        <c:axId val="800205199"/>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crossAx val="611818047"/>
        <c:crosses val="autoZero"/>
        <c:auto val="1"/>
        <c:lblAlgn val="ctr"/>
        <c:lblOffset val="100"/>
        <c:noMultiLvlLbl val="0"/>
      </c:catAx>
      <c:valAx>
        <c:axId val="611818047"/>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crossAx val="800205199"/>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legend>
    <c:plotVisOnly val="1"/>
    <c:dispBlanksAs val="gap"/>
    <c:showDLblsOverMax val="0"/>
  </c:chart>
  <c:spPr>
    <a:solidFill>
      <a:schemeClr val="bg1"/>
    </a:solidFill>
    <a:ln>
      <a:noFill/>
    </a:ln>
    <a:effectLst/>
  </c:spPr>
  <c:txPr>
    <a:bodyPr/>
    <a:lstStyle/>
    <a:p>
      <a:pPr>
        <a:defRPr>
          <a:solidFill>
            <a:schemeClr val="tx1"/>
          </a:solidFill>
          <a:latin typeface="Times New Roman" panose="02020603050405020304" pitchFamily="18" charset="0"/>
          <a:cs typeface="Times New Roman" panose="02020603050405020304" pitchFamily="18" charset="0"/>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percentStacked"/>
        <c:varyColors val="0"/>
        <c:ser>
          <c:idx val="0"/>
          <c:order val="0"/>
          <c:tx>
            <c:strRef>
              <c:f>Sheet1!$B$161</c:f>
              <c:strCache>
                <c:ptCount val="1"/>
                <c:pt idx="0">
                  <c:v>是，公司有提供</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Sheet1!$A$162:$A$171</c:f>
              <c:strCache>
                <c:ptCount val="10"/>
                <c:pt idx="0">
                  <c:v>其他</c:v>
                </c:pt>
                <c:pt idx="1">
                  <c:v>社會及個人服務業</c:v>
                </c:pt>
                <c:pt idx="2">
                  <c:v>地產、專業及商用服務業</c:v>
                </c:pt>
                <c:pt idx="3">
                  <c:v>金融及保險業</c:v>
                </c:pt>
                <c:pt idx="4">
                  <c:v>資訊及通訊業  </c:v>
                </c:pt>
                <c:pt idx="5">
                  <c:v>住宿及膳食服務業</c:v>
                </c:pt>
                <c:pt idx="6">
                  <c:v>運輸、倉庫、郵政及速遞服務業  </c:v>
                </c:pt>
                <c:pt idx="7">
                  <c:v>進出口、批發及零售業</c:v>
                </c:pt>
                <c:pt idx="8">
                  <c:v>建造業</c:v>
                </c:pt>
                <c:pt idx="9">
                  <c:v>製造業</c:v>
                </c:pt>
              </c:strCache>
            </c:strRef>
          </c:cat>
          <c:val>
            <c:numRef>
              <c:f>Sheet1!$B$162:$B$171</c:f>
              <c:numCache>
                <c:formatCode>0.0%</c:formatCode>
                <c:ptCount val="10"/>
                <c:pt idx="0">
                  <c:v>0.4</c:v>
                </c:pt>
                <c:pt idx="1">
                  <c:v>0.50700000000000001</c:v>
                </c:pt>
                <c:pt idx="2">
                  <c:v>0.36</c:v>
                </c:pt>
                <c:pt idx="3">
                  <c:v>0.69199999999999995</c:v>
                </c:pt>
                <c:pt idx="4">
                  <c:v>0.66700000000000004</c:v>
                </c:pt>
                <c:pt idx="5">
                  <c:v>0.17499999999999999</c:v>
                </c:pt>
                <c:pt idx="6">
                  <c:v>7.0999999999999994E-2</c:v>
                </c:pt>
                <c:pt idx="7">
                  <c:v>0.57099999999999995</c:v>
                </c:pt>
                <c:pt idx="8">
                  <c:v>0.67200000000000004</c:v>
                </c:pt>
                <c:pt idx="9">
                  <c:v>0.26900000000000002</c:v>
                </c:pt>
              </c:numCache>
            </c:numRef>
          </c:val>
          <c:extLst>
            <c:ext xmlns:c16="http://schemas.microsoft.com/office/drawing/2014/chart" uri="{C3380CC4-5D6E-409C-BE32-E72D297353CC}">
              <c16:uniqueId val="{00000000-4B8F-4619-B330-2ACB147BD876}"/>
            </c:ext>
          </c:extLst>
        </c:ser>
        <c:ser>
          <c:idx val="1"/>
          <c:order val="1"/>
          <c:tx>
            <c:strRef>
              <c:f>Sheet1!$C$161</c:f>
              <c:strCache>
                <c:ptCount val="1"/>
                <c:pt idx="0">
                  <c:v>否，公司沒有提供</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Sheet1!$A$162:$A$171</c:f>
              <c:strCache>
                <c:ptCount val="10"/>
                <c:pt idx="0">
                  <c:v>其他</c:v>
                </c:pt>
                <c:pt idx="1">
                  <c:v>社會及個人服務業</c:v>
                </c:pt>
                <c:pt idx="2">
                  <c:v>地產、專業及商用服務業</c:v>
                </c:pt>
                <c:pt idx="3">
                  <c:v>金融及保險業</c:v>
                </c:pt>
                <c:pt idx="4">
                  <c:v>資訊及通訊業  </c:v>
                </c:pt>
                <c:pt idx="5">
                  <c:v>住宿及膳食服務業</c:v>
                </c:pt>
                <c:pt idx="6">
                  <c:v>運輸、倉庫、郵政及速遞服務業  </c:v>
                </c:pt>
                <c:pt idx="7">
                  <c:v>進出口、批發及零售業</c:v>
                </c:pt>
                <c:pt idx="8">
                  <c:v>建造業</c:v>
                </c:pt>
                <c:pt idx="9">
                  <c:v>製造業</c:v>
                </c:pt>
              </c:strCache>
            </c:strRef>
          </c:cat>
          <c:val>
            <c:numRef>
              <c:f>Sheet1!$C$162:$C$171</c:f>
              <c:numCache>
                <c:formatCode>0.0%</c:formatCode>
                <c:ptCount val="10"/>
                <c:pt idx="0">
                  <c:v>0.6</c:v>
                </c:pt>
                <c:pt idx="1">
                  <c:v>0.49299999999999999</c:v>
                </c:pt>
                <c:pt idx="2">
                  <c:v>0.64</c:v>
                </c:pt>
                <c:pt idx="3">
                  <c:v>0.308</c:v>
                </c:pt>
                <c:pt idx="4">
                  <c:v>0.33300000000000002</c:v>
                </c:pt>
                <c:pt idx="5">
                  <c:v>0.82499999999999996</c:v>
                </c:pt>
                <c:pt idx="6">
                  <c:v>0.92900000000000005</c:v>
                </c:pt>
                <c:pt idx="7">
                  <c:v>0.42899999999999999</c:v>
                </c:pt>
                <c:pt idx="8">
                  <c:v>0.32800000000000001</c:v>
                </c:pt>
                <c:pt idx="9">
                  <c:v>0.73099999999999998</c:v>
                </c:pt>
              </c:numCache>
            </c:numRef>
          </c:val>
          <c:extLst>
            <c:ext xmlns:c16="http://schemas.microsoft.com/office/drawing/2014/chart" uri="{C3380CC4-5D6E-409C-BE32-E72D297353CC}">
              <c16:uniqueId val="{00000001-4B8F-4619-B330-2ACB147BD876}"/>
            </c:ext>
          </c:extLst>
        </c:ser>
        <c:dLbls>
          <c:dLblPos val="ctr"/>
          <c:showLegendKey val="0"/>
          <c:showVal val="1"/>
          <c:showCatName val="0"/>
          <c:showSerName val="0"/>
          <c:showPercent val="0"/>
          <c:showBubbleSize val="0"/>
        </c:dLbls>
        <c:gapWidth val="150"/>
        <c:overlap val="100"/>
        <c:axId val="1630699856"/>
        <c:axId val="1737495136"/>
      </c:barChart>
      <c:catAx>
        <c:axId val="163069985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crossAx val="1737495136"/>
        <c:crosses val="autoZero"/>
        <c:auto val="1"/>
        <c:lblAlgn val="ctr"/>
        <c:lblOffset val="100"/>
        <c:noMultiLvlLbl val="0"/>
      </c:catAx>
      <c:valAx>
        <c:axId val="1737495136"/>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crossAx val="163069985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legend>
    <c:plotVisOnly val="1"/>
    <c:dispBlanksAs val="gap"/>
    <c:showDLblsOverMax val="0"/>
  </c:chart>
  <c:spPr>
    <a:solidFill>
      <a:schemeClr val="bg1"/>
    </a:solidFill>
    <a:ln>
      <a:noFill/>
    </a:ln>
    <a:effectLst/>
  </c:spPr>
  <c:txPr>
    <a:bodyPr/>
    <a:lstStyle/>
    <a:p>
      <a:pPr>
        <a:defRPr>
          <a:solidFill>
            <a:schemeClr val="tx1"/>
          </a:solidFill>
          <a:latin typeface="Times New Roman" panose="02020603050405020304" pitchFamily="18" charset="0"/>
          <a:cs typeface="Times New Roman" panose="02020603050405020304" pitchFamily="18" charset="0"/>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percentStacked"/>
        <c:varyColors val="0"/>
        <c:ser>
          <c:idx val="0"/>
          <c:order val="0"/>
          <c:tx>
            <c:strRef>
              <c:f>Sheet1!$B$175</c:f>
              <c:strCache>
                <c:ptCount val="1"/>
                <c:pt idx="0">
                  <c:v>是，公司有提供</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Sheet1!$A$176:$A$185</c:f>
              <c:strCache>
                <c:ptCount val="10"/>
                <c:pt idx="0">
                  <c:v>其他</c:v>
                </c:pt>
                <c:pt idx="1">
                  <c:v>社會及個人服務業</c:v>
                </c:pt>
                <c:pt idx="2">
                  <c:v>地產、專業及商用服務業</c:v>
                </c:pt>
                <c:pt idx="3">
                  <c:v>金融及保險業</c:v>
                </c:pt>
                <c:pt idx="4">
                  <c:v>資訊及通訊業  </c:v>
                </c:pt>
                <c:pt idx="5">
                  <c:v>住宿及膳食服務業</c:v>
                </c:pt>
                <c:pt idx="6">
                  <c:v>運輸、倉庫、郵政及速遞服務業  </c:v>
                </c:pt>
                <c:pt idx="7">
                  <c:v>進出口、批發及零售業</c:v>
                </c:pt>
                <c:pt idx="8">
                  <c:v>建造業</c:v>
                </c:pt>
                <c:pt idx="9">
                  <c:v>製造業</c:v>
                </c:pt>
              </c:strCache>
            </c:strRef>
          </c:cat>
          <c:val>
            <c:numRef>
              <c:f>Sheet1!$B$176:$B$185</c:f>
              <c:numCache>
                <c:formatCode>0.0%</c:formatCode>
                <c:ptCount val="10"/>
                <c:pt idx="0">
                  <c:v>0.46700000000000003</c:v>
                </c:pt>
                <c:pt idx="1">
                  <c:v>0.42899999999999999</c:v>
                </c:pt>
                <c:pt idx="2">
                  <c:v>0.42899999999999999</c:v>
                </c:pt>
                <c:pt idx="3">
                  <c:v>0.53800000000000003</c:v>
                </c:pt>
                <c:pt idx="4">
                  <c:v>0.66700000000000004</c:v>
                </c:pt>
                <c:pt idx="5">
                  <c:v>0.125</c:v>
                </c:pt>
                <c:pt idx="6">
                  <c:v>0.214</c:v>
                </c:pt>
                <c:pt idx="7">
                  <c:v>0.42899999999999999</c:v>
                </c:pt>
                <c:pt idx="8">
                  <c:v>0.52500000000000002</c:v>
                </c:pt>
                <c:pt idx="9">
                  <c:v>7.6999999999999999E-2</c:v>
                </c:pt>
              </c:numCache>
            </c:numRef>
          </c:val>
          <c:extLst>
            <c:ext xmlns:c16="http://schemas.microsoft.com/office/drawing/2014/chart" uri="{C3380CC4-5D6E-409C-BE32-E72D297353CC}">
              <c16:uniqueId val="{00000000-1E41-4352-A443-5F98EB74CC66}"/>
            </c:ext>
          </c:extLst>
        </c:ser>
        <c:ser>
          <c:idx val="1"/>
          <c:order val="1"/>
          <c:tx>
            <c:strRef>
              <c:f>Sheet1!$C$175</c:f>
              <c:strCache>
                <c:ptCount val="1"/>
                <c:pt idx="0">
                  <c:v>否，公司沒有提供</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Sheet1!$A$176:$A$185</c:f>
              <c:strCache>
                <c:ptCount val="10"/>
                <c:pt idx="0">
                  <c:v>其他</c:v>
                </c:pt>
                <c:pt idx="1">
                  <c:v>社會及個人服務業</c:v>
                </c:pt>
                <c:pt idx="2">
                  <c:v>地產、專業及商用服務業</c:v>
                </c:pt>
                <c:pt idx="3">
                  <c:v>金融及保險業</c:v>
                </c:pt>
                <c:pt idx="4">
                  <c:v>資訊及通訊業  </c:v>
                </c:pt>
                <c:pt idx="5">
                  <c:v>住宿及膳食服務業</c:v>
                </c:pt>
                <c:pt idx="6">
                  <c:v>運輸、倉庫、郵政及速遞服務業  </c:v>
                </c:pt>
                <c:pt idx="7">
                  <c:v>進出口、批發及零售業</c:v>
                </c:pt>
                <c:pt idx="8">
                  <c:v>建造業</c:v>
                </c:pt>
                <c:pt idx="9">
                  <c:v>製造業</c:v>
                </c:pt>
              </c:strCache>
            </c:strRef>
          </c:cat>
          <c:val>
            <c:numRef>
              <c:f>Sheet1!$C$176:$C$185</c:f>
              <c:numCache>
                <c:formatCode>0.0%</c:formatCode>
                <c:ptCount val="10"/>
                <c:pt idx="0">
                  <c:v>0.53300000000000003</c:v>
                </c:pt>
                <c:pt idx="1">
                  <c:v>0.57099999999999995</c:v>
                </c:pt>
                <c:pt idx="2">
                  <c:v>0.57099999999999995</c:v>
                </c:pt>
                <c:pt idx="3">
                  <c:v>0.46200000000000002</c:v>
                </c:pt>
                <c:pt idx="4">
                  <c:v>0.33300000000000002</c:v>
                </c:pt>
                <c:pt idx="5">
                  <c:v>0.875</c:v>
                </c:pt>
                <c:pt idx="6">
                  <c:v>0.78600000000000003</c:v>
                </c:pt>
                <c:pt idx="7">
                  <c:v>0.57099999999999995</c:v>
                </c:pt>
                <c:pt idx="8">
                  <c:v>0.47499999999999998</c:v>
                </c:pt>
                <c:pt idx="9">
                  <c:v>0.92300000000000004</c:v>
                </c:pt>
              </c:numCache>
            </c:numRef>
          </c:val>
          <c:extLst>
            <c:ext xmlns:c16="http://schemas.microsoft.com/office/drawing/2014/chart" uri="{C3380CC4-5D6E-409C-BE32-E72D297353CC}">
              <c16:uniqueId val="{00000001-1E41-4352-A443-5F98EB74CC66}"/>
            </c:ext>
          </c:extLst>
        </c:ser>
        <c:dLbls>
          <c:dLblPos val="ctr"/>
          <c:showLegendKey val="0"/>
          <c:showVal val="1"/>
          <c:showCatName val="0"/>
          <c:showSerName val="0"/>
          <c:showPercent val="0"/>
          <c:showBubbleSize val="0"/>
        </c:dLbls>
        <c:gapWidth val="150"/>
        <c:overlap val="100"/>
        <c:axId val="1734968032"/>
        <c:axId val="1737492640"/>
      </c:barChart>
      <c:catAx>
        <c:axId val="173496803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crossAx val="1737492640"/>
        <c:crosses val="autoZero"/>
        <c:auto val="1"/>
        <c:lblAlgn val="ctr"/>
        <c:lblOffset val="100"/>
        <c:noMultiLvlLbl val="0"/>
      </c:catAx>
      <c:valAx>
        <c:axId val="1737492640"/>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crossAx val="173496803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legend>
    <c:plotVisOnly val="1"/>
    <c:dispBlanksAs val="gap"/>
    <c:showDLblsOverMax val="0"/>
  </c:chart>
  <c:spPr>
    <a:solidFill>
      <a:schemeClr val="bg1"/>
    </a:solidFill>
    <a:ln>
      <a:noFill/>
    </a:ln>
    <a:effectLst/>
  </c:spPr>
  <c:txPr>
    <a:bodyPr/>
    <a:lstStyle/>
    <a:p>
      <a:pPr>
        <a:defRPr>
          <a:solidFill>
            <a:schemeClr val="tx1"/>
          </a:solidFill>
          <a:latin typeface="Times New Roman" panose="02020603050405020304" pitchFamily="18" charset="0"/>
          <a:cs typeface="Times New Roman" panose="02020603050405020304" pitchFamily="18" charset="0"/>
        </a:defRPr>
      </a:pPr>
      <a:endParaRPr lang="en-US"/>
    </a:p>
  </c:txPr>
  <c:externalData r:id="rId3">
    <c:autoUpdate val="0"/>
  </c:externalData>
  <c:userShapes r:id="rId4"/>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solidFill>
                <a:latin typeface="Times New Roman" panose="02020603050405020304" pitchFamily="18" charset="0"/>
                <a:ea typeface="+mn-ea"/>
                <a:cs typeface="Times New Roman" panose="02020603050405020304" pitchFamily="18" charset="0"/>
              </a:defRPr>
            </a:pPr>
            <a:r>
              <a:rPr lang="zh-TW" sz="1200" b="1" dirty="0"/>
              <a:t>最常見的家庭友善僱傭措施的使用率</a:t>
            </a:r>
            <a:endParaRPr lang="en-US" sz="1200" b="1"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solidFill>
              <a:latin typeface="Times New Roman" panose="02020603050405020304" pitchFamily="18" charset="0"/>
              <a:ea typeface="+mn-ea"/>
              <a:cs typeface="Times New Roman" panose="02020603050405020304" pitchFamily="18" charset="0"/>
            </a:defRPr>
          </a:pPr>
          <a:endParaRPr lang="en-US"/>
        </a:p>
      </c:txPr>
    </c:title>
    <c:autoTitleDeleted val="0"/>
    <c:plotArea>
      <c:layout/>
      <c:barChart>
        <c:barDir val="bar"/>
        <c:grouping val="stacked"/>
        <c:varyColors val="0"/>
        <c:ser>
          <c:idx val="0"/>
          <c:order val="0"/>
          <c:tx>
            <c:strRef>
              <c:f>Sheet1!$A$308</c:f>
              <c:strCache>
                <c:ptCount val="1"/>
                <c:pt idx="0">
                  <c:v>1= 從未使用</c:v>
                </c:pt>
              </c:strCache>
            </c:strRef>
          </c:tx>
          <c:spPr>
            <a:solidFill>
              <a:schemeClr val="accent1"/>
            </a:solidFill>
            <a:ln>
              <a:noFill/>
            </a:ln>
            <a:effectLst/>
          </c:spPr>
          <c:invertIfNegative val="0"/>
          <c:dLbls>
            <c:dLbl>
              <c:idx val="6"/>
              <c:layout>
                <c:manualLayout>
                  <c:x val="3.3670501257436043E-2"/>
                  <c:y val="5.8901295386793978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FAFD-45AA-B6A4-C8764463891D}"/>
                </c:ext>
              </c:extLst>
            </c:dLbl>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Sheet1!$B$307:$H$307</c:f>
              <c:strCache>
                <c:ptCount val="7"/>
                <c:pt idx="0">
                  <c:v>僱員輔助計劃</c:v>
                </c:pt>
                <c:pt idx="1">
                  <c:v>緊急事件援助</c:v>
                </c:pt>
                <c:pt idx="2">
                  <c:v>家庭醫療保障</c:v>
                </c:pt>
                <c:pt idx="3">
                  <c:v>家庭康樂活動</c:v>
                </c:pt>
                <c:pt idx="4">
                  <c:v>彈性上班時間</c:v>
                </c:pt>
                <c:pt idx="5">
                  <c:v>居家或遙距辦公</c:v>
                </c:pt>
                <c:pt idx="6">
                  <c:v>五天工作周</c:v>
                </c:pt>
              </c:strCache>
            </c:strRef>
          </c:cat>
          <c:val>
            <c:numRef>
              <c:f>Sheet1!$B$308:$H$308</c:f>
              <c:numCache>
                <c:formatCode>0.0%</c:formatCode>
                <c:ptCount val="7"/>
                <c:pt idx="0">
                  <c:v>0.42</c:v>
                </c:pt>
                <c:pt idx="1">
                  <c:v>0.41299999999999998</c:v>
                </c:pt>
                <c:pt idx="2">
                  <c:v>0.20399999999999999</c:v>
                </c:pt>
                <c:pt idx="3">
                  <c:v>0.41199999999999998</c:v>
                </c:pt>
                <c:pt idx="4">
                  <c:v>4.8000000000000001E-2</c:v>
                </c:pt>
                <c:pt idx="5">
                  <c:v>7.5999999999999998E-2</c:v>
                </c:pt>
                <c:pt idx="6">
                  <c:v>1.7000000000000001E-2</c:v>
                </c:pt>
              </c:numCache>
            </c:numRef>
          </c:val>
          <c:extLst>
            <c:ext xmlns:c16="http://schemas.microsoft.com/office/drawing/2014/chart" uri="{C3380CC4-5D6E-409C-BE32-E72D297353CC}">
              <c16:uniqueId val="{00000000-FAFD-45AA-B6A4-C8764463891D}"/>
            </c:ext>
          </c:extLst>
        </c:ser>
        <c:ser>
          <c:idx val="1"/>
          <c:order val="1"/>
          <c:tx>
            <c:strRef>
              <c:f>Sheet1!$A$309</c:f>
              <c:strCache>
                <c:ptCount val="1"/>
                <c:pt idx="0">
                  <c:v>2</c:v>
                </c:pt>
              </c:strCache>
            </c:strRef>
          </c:tx>
          <c:spPr>
            <a:solidFill>
              <a:schemeClr val="accent2"/>
            </a:solidFill>
            <a:ln>
              <a:noFill/>
            </a:ln>
            <a:effectLst/>
          </c:spPr>
          <c:invertIfNegative val="0"/>
          <c:dLbls>
            <c:dLbl>
              <c:idx val="6"/>
              <c:layout>
                <c:manualLayout>
                  <c:x val="-3.0463786851965959E-2"/>
                  <c:y val="-8.1339884105572677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FAFD-45AA-B6A4-C8764463891D}"/>
                </c:ext>
              </c:extLst>
            </c:dLbl>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Sheet1!$B$307:$H$307</c:f>
              <c:strCache>
                <c:ptCount val="7"/>
                <c:pt idx="0">
                  <c:v>僱員輔助計劃</c:v>
                </c:pt>
                <c:pt idx="1">
                  <c:v>緊急事件援助</c:v>
                </c:pt>
                <c:pt idx="2">
                  <c:v>家庭醫療保障</c:v>
                </c:pt>
                <c:pt idx="3">
                  <c:v>家庭康樂活動</c:v>
                </c:pt>
                <c:pt idx="4">
                  <c:v>彈性上班時間</c:v>
                </c:pt>
                <c:pt idx="5">
                  <c:v>居家或遙距辦公</c:v>
                </c:pt>
                <c:pt idx="6">
                  <c:v>五天工作周</c:v>
                </c:pt>
              </c:strCache>
            </c:strRef>
          </c:cat>
          <c:val>
            <c:numRef>
              <c:f>Sheet1!$B$309:$H$309</c:f>
              <c:numCache>
                <c:formatCode>0.0%</c:formatCode>
                <c:ptCount val="7"/>
                <c:pt idx="0">
                  <c:v>0.13</c:v>
                </c:pt>
                <c:pt idx="1">
                  <c:v>8.6999999999999994E-2</c:v>
                </c:pt>
                <c:pt idx="2">
                  <c:v>7.8E-2</c:v>
                </c:pt>
                <c:pt idx="3">
                  <c:v>3.7999999999999999E-2</c:v>
                </c:pt>
                <c:pt idx="4">
                  <c:v>0.121</c:v>
                </c:pt>
                <c:pt idx="5">
                  <c:v>0.23400000000000001</c:v>
                </c:pt>
                <c:pt idx="6">
                  <c:v>8.9999999999999993E-3</c:v>
                </c:pt>
              </c:numCache>
            </c:numRef>
          </c:val>
          <c:extLst>
            <c:ext xmlns:c16="http://schemas.microsoft.com/office/drawing/2014/chart" uri="{C3380CC4-5D6E-409C-BE32-E72D297353CC}">
              <c16:uniqueId val="{00000001-FAFD-45AA-B6A4-C8764463891D}"/>
            </c:ext>
          </c:extLst>
        </c:ser>
        <c:ser>
          <c:idx val="2"/>
          <c:order val="2"/>
          <c:tx>
            <c:strRef>
              <c:f>Sheet1!$A$310</c:f>
              <c:strCache>
                <c:ptCount val="1"/>
                <c:pt idx="0">
                  <c:v>3</c:v>
                </c:pt>
              </c:strCache>
            </c:strRef>
          </c:tx>
          <c:spPr>
            <a:solidFill>
              <a:schemeClr val="accent3"/>
            </a:solidFill>
            <a:ln>
              <a:noFill/>
            </a:ln>
            <a:effectLst/>
          </c:spPr>
          <c:invertIfNegative val="0"/>
          <c:dLbls>
            <c:dLbl>
              <c:idx val="6"/>
              <c:layout>
                <c:manualLayout>
                  <c:x val="3.0463786851965942E-2"/>
                  <c:y val="-8.1339884105572677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FAFD-45AA-B6A4-C8764463891D}"/>
                </c:ext>
              </c:extLst>
            </c:dLbl>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Sheet1!$B$307:$H$307</c:f>
              <c:strCache>
                <c:ptCount val="7"/>
                <c:pt idx="0">
                  <c:v>僱員輔助計劃</c:v>
                </c:pt>
                <c:pt idx="1">
                  <c:v>緊急事件援助</c:v>
                </c:pt>
                <c:pt idx="2">
                  <c:v>家庭醫療保障</c:v>
                </c:pt>
                <c:pt idx="3">
                  <c:v>家庭康樂活動</c:v>
                </c:pt>
                <c:pt idx="4">
                  <c:v>彈性上班時間</c:v>
                </c:pt>
                <c:pt idx="5">
                  <c:v>居家或遙距辦公</c:v>
                </c:pt>
                <c:pt idx="6">
                  <c:v>五天工作周</c:v>
                </c:pt>
              </c:strCache>
            </c:strRef>
          </c:cat>
          <c:val>
            <c:numRef>
              <c:f>Sheet1!$B$310:$H$310</c:f>
              <c:numCache>
                <c:formatCode>0.0%</c:formatCode>
                <c:ptCount val="7"/>
                <c:pt idx="0">
                  <c:v>4.5999999999999999E-2</c:v>
                </c:pt>
                <c:pt idx="1">
                  <c:v>3.3000000000000002E-2</c:v>
                </c:pt>
                <c:pt idx="2">
                  <c:v>0.03</c:v>
                </c:pt>
                <c:pt idx="3">
                  <c:v>4.5999999999999999E-2</c:v>
                </c:pt>
                <c:pt idx="4">
                  <c:v>6.7000000000000004E-2</c:v>
                </c:pt>
                <c:pt idx="5">
                  <c:v>7.0000000000000007E-2</c:v>
                </c:pt>
                <c:pt idx="6">
                  <c:v>1.7000000000000001E-2</c:v>
                </c:pt>
              </c:numCache>
            </c:numRef>
          </c:val>
          <c:extLst>
            <c:ext xmlns:c16="http://schemas.microsoft.com/office/drawing/2014/chart" uri="{C3380CC4-5D6E-409C-BE32-E72D297353CC}">
              <c16:uniqueId val="{00000002-FAFD-45AA-B6A4-C8764463891D}"/>
            </c:ext>
          </c:extLst>
        </c:ser>
        <c:ser>
          <c:idx val="3"/>
          <c:order val="3"/>
          <c:tx>
            <c:strRef>
              <c:f>Sheet1!$A$311</c:f>
              <c:strCache>
                <c:ptCount val="1"/>
                <c:pt idx="0">
                  <c:v>4= 間中使用</c:v>
                </c:pt>
              </c:strCache>
            </c:strRef>
          </c:tx>
          <c:spPr>
            <a:solidFill>
              <a:schemeClr val="accent4"/>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Sheet1!$B$307:$H$307</c:f>
              <c:strCache>
                <c:ptCount val="7"/>
                <c:pt idx="0">
                  <c:v>僱員輔助計劃</c:v>
                </c:pt>
                <c:pt idx="1">
                  <c:v>緊急事件援助</c:v>
                </c:pt>
                <c:pt idx="2">
                  <c:v>家庭醫療保障</c:v>
                </c:pt>
                <c:pt idx="3">
                  <c:v>家庭康樂活動</c:v>
                </c:pt>
                <c:pt idx="4">
                  <c:v>彈性上班時間</c:v>
                </c:pt>
                <c:pt idx="5">
                  <c:v>居家或遙距辦公</c:v>
                </c:pt>
                <c:pt idx="6">
                  <c:v>五天工作周</c:v>
                </c:pt>
              </c:strCache>
            </c:strRef>
          </c:cat>
          <c:val>
            <c:numRef>
              <c:f>Sheet1!$B$311:$H$311</c:f>
              <c:numCache>
                <c:formatCode>0.0%</c:formatCode>
                <c:ptCount val="7"/>
                <c:pt idx="0">
                  <c:v>0.32100000000000001</c:v>
                </c:pt>
                <c:pt idx="1">
                  <c:v>0.34699999999999998</c:v>
                </c:pt>
                <c:pt idx="2">
                  <c:v>0.377</c:v>
                </c:pt>
                <c:pt idx="3">
                  <c:v>0.39700000000000002</c:v>
                </c:pt>
                <c:pt idx="4">
                  <c:v>0.40600000000000003</c:v>
                </c:pt>
                <c:pt idx="5">
                  <c:v>0.437</c:v>
                </c:pt>
                <c:pt idx="6">
                  <c:v>6.5000000000000002E-2</c:v>
                </c:pt>
              </c:numCache>
            </c:numRef>
          </c:val>
          <c:extLst>
            <c:ext xmlns:c16="http://schemas.microsoft.com/office/drawing/2014/chart" uri="{C3380CC4-5D6E-409C-BE32-E72D297353CC}">
              <c16:uniqueId val="{00000003-FAFD-45AA-B6A4-C8764463891D}"/>
            </c:ext>
          </c:extLst>
        </c:ser>
        <c:ser>
          <c:idx val="4"/>
          <c:order val="4"/>
          <c:tx>
            <c:strRef>
              <c:f>Sheet1!$A$312</c:f>
              <c:strCache>
                <c:ptCount val="1"/>
                <c:pt idx="0">
                  <c:v>5</c:v>
                </c:pt>
              </c:strCache>
            </c:strRef>
          </c:tx>
          <c:spPr>
            <a:solidFill>
              <a:schemeClr val="accent5"/>
            </a:solidFill>
            <a:ln>
              <a:noFill/>
            </a:ln>
            <a:effectLst/>
          </c:spPr>
          <c:invertIfNegative val="0"/>
          <c:dLbls>
            <c:dLbl>
              <c:idx val="0"/>
              <c:layout>
                <c:manualLayout>
                  <c:x val="-3.0463786851965942E-2"/>
                  <c:y val="-4.2421657399508719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FAFD-45AA-B6A4-C8764463891D}"/>
                </c:ext>
              </c:extLst>
            </c:dLbl>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Sheet1!$B$307:$H$307</c:f>
              <c:strCache>
                <c:ptCount val="7"/>
                <c:pt idx="0">
                  <c:v>僱員輔助計劃</c:v>
                </c:pt>
                <c:pt idx="1">
                  <c:v>緊急事件援助</c:v>
                </c:pt>
                <c:pt idx="2">
                  <c:v>家庭醫療保障</c:v>
                </c:pt>
                <c:pt idx="3">
                  <c:v>家庭康樂活動</c:v>
                </c:pt>
                <c:pt idx="4">
                  <c:v>彈性上班時間</c:v>
                </c:pt>
                <c:pt idx="5">
                  <c:v>居家或遙距辦公</c:v>
                </c:pt>
                <c:pt idx="6">
                  <c:v>五天工作周</c:v>
                </c:pt>
              </c:strCache>
            </c:strRef>
          </c:cat>
          <c:val>
            <c:numRef>
              <c:f>Sheet1!$B$312:$H$312</c:f>
              <c:numCache>
                <c:formatCode>0.0%</c:formatCode>
                <c:ptCount val="7"/>
                <c:pt idx="0">
                  <c:v>2.3E-2</c:v>
                </c:pt>
                <c:pt idx="1">
                  <c:v>4.7E-2</c:v>
                </c:pt>
                <c:pt idx="2">
                  <c:v>0.108</c:v>
                </c:pt>
                <c:pt idx="3">
                  <c:v>3.7999999999999999E-2</c:v>
                </c:pt>
                <c:pt idx="4">
                  <c:v>7.9000000000000001E-2</c:v>
                </c:pt>
                <c:pt idx="5">
                  <c:v>5.0999999999999997E-2</c:v>
                </c:pt>
                <c:pt idx="6">
                  <c:v>5.6000000000000001E-2</c:v>
                </c:pt>
              </c:numCache>
            </c:numRef>
          </c:val>
          <c:extLst>
            <c:ext xmlns:c16="http://schemas.microsoft.com/office/drawing/2014/chart" uri="{C3380CC4-5D6E-409C-BE32-E72D297353CC}">
              <c16:uniqueId val="{00000004-FAFD-45AA-B6A4-C8764463891D}"/>
            </c:ext>
          </c:extLst>
        </c:ser>
        <c:ser>
          <c:idx val="5"/>
          <c:order val="5"/>
          <c:tx>
            <c:strRef>
              <c:f>Sheet1!$A$313</c:f>
              <c:strCache>
                <c:ptCount val="1"/>
                <c:pt idx="0">
                  <c:v>6</c:v>
                </c:pt>
              </c:strCache>
            </c:strRef>
          </c:tx>
          <c:spPr>
            <a:solidFill>
              <a:schemeClr val="accent6"/>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Sheet1!$B$307:$H$307</c:f>
              <c:strCache>
                <c:ptCount val="7"/>
                <c:pt idx="0">
                  <c:v>僱員輔助計劃</c:v>
                </c:pt>
                <c:pt idx="1">
                  <c:v>緊急事件援助</c:v>
                </c:pt>
                <c:pt idx="2">
                  <c:v>家庭醫療保障</c:v>
                </c:pt>
                <c:pt idx="3">
                  <c:v>家庭康樂活動</c:v>
                </c:pt>
                <c:pt idx="4">
                  <c:v>彈性上班時間</c:v>
                </c:pt>
                <c:pt idx="5">
                  <c:v>居家或遙距辦公</c:v>
                </c:pt>
                <c:pt idx="6">
                  <c:v>五天工作周</c:v>
                </c:pt>
              </c:strCache>
            </c:strRef>
          </c:cat>
          <c:val>
            <c:numRef>
              <c:f>Sheet1!$B$313:$H$313</c:f>
              <c:numCache>
                <c:formatCode>0.0%</c:formatCode>
                <c:ptCount val="7"/>
                <c:pt idx="0">
                  <c:v>3.1E-2</c:v>
                </c:pt>
                <c:pt idx="1">
                  <c:v>4.7E-2</c:v>
                </c:pt>
                <c:pt idx="2">
                  <c:v>0.06</c:v>
                </c:pt>
                <c:pt idx="3">
                  <c:v>5.2999999999999999E-2</c:v>
                </c:pt>
                <c:pt idx="4">
                  <c:v>8.5000000000000006E-2</c:v>
                </c:pt>
                <c:pt idx="5">
                  <c:v>3.7999999999999999E-2</c:v>
                </c:pt>
                <c:pt idx="6">
                  <c:v>6.5000000000000002E-2</c:v>
                </c:pt>
              </c:numCache>
            </c:numRef>
          </c:val>
          <c:extLst>
            <c:ext xmlns:c16="http://schemas.microsoft.com/office/drawing/2014/chart" uri="{C3380CC4-5D6E-409C-BE32-E72D297353CC}">
              <c16:uniqueId val="{00000005-FAFD-45AA-B6A4-C8764463891D}"/>
            </c:ext>
          </c:extLst>
        </c:ser>
        <c:ser>
          <c:idx val="6"/>
          <c:order val="6"/>
          <c:tx>
            <c:strRef>
              <c:f>Sheet1!$A$314</c:f>
              <c:strCache>
                <c:ptCount val="1"/>
                <c:pt idx="0">
                  <c:v>7= 經常使用</c:v>
                </c:pt>
              </c:strCache>
            </c:strRef>
          </c:tx>
          <c:spPr>
            <a:solidFill>
              <a:schemeClr val="bg1">
                <a:lumMod val="75000"/>
              </a:schemeClr>
            </a:solidFill>
            <a:ln>
              <a:noFill/>
            </a:ln>
            <a:effectLst/>
          </c:spPr>
          <c:invertIfNegative val="0"/>
          <c:dLbls>
            <c:dLbl>
              <c:idx val="0"/>
              <c:layout>
                <c:manualLayout>
                  <c:x val="-1.6033572027350614E-2"/>
                  <c:y val="-5.609647179694667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FAFD-45AA-B6A4-C8764463891D}"/>
                </c:ext>
              </c:extLst>
            </c:dLbl>
            <c:dLbl>
              <c:idx val="1"/>
              <c:layout>
                <c:manualLayout>
                  <c:x val="-2.5653715243760911E-2"/>
                  <c:y val="-5.890129538679411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FAFD-45AA-B6A4-C8764463891D}"/>
                </c:ext>
              </c:extLst>
            </c:dLbl>
            <c:dLbl>
              <c:idx val="3"/>
              <c:layout>
                <c:manualLayout>
                  <c:x val="-1.9240286432820594E-2"/>
                  <c:y val="6.1706118976641341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FAFD-45AA-B6A4-C8764463891D}"/>
                </c:ext>
              </c:extLst>
            </c:dLbl>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Sheet1!$B$307:$H$307</c:f>
              <c:strCache>
                <c:ptCount val="7"/>
                <c:pt idx="0">
                  <c:v>僱員輔助計劃</c:v>
                </c:pt>
                <c:pt idx="1">
                  <c:v>緊急事件援助</c:v>
                </c:pt>
                <c:pt idx="2">
                  <c:v>家庭醫療保障</c:v>
                </c:pt>
                <c:pt idx="3">
                  <c:v>家庭康樂活動</c:v>
                </c:pt>
                <c:pt idx="4">
                  <c:v>彈性上班時間</c:v>
                </c:pt>
                <c:pt idx="5">
                  <c:v>居家或遙距辦公</c:v>
                </c:pt>
                <c:pt idx="6">
                  <c:v>五天工作周</c:v>
                </c:pt>
              </c:strCache>
            </c:strRef>
          </c:cat>
          <c:val>
            <c:numRef>
              <c:f>Sheet1!$B$314:$H$314</c:f>
              <c:numCache>
                <c:formatCode>0.0%</c:formatCode>
                <c:ptCount val="7"/>
                <c:pt idx="0">
                  <c:v>3.1E-2</c:v>
                </c:pt>
                <c:pt idx="1">
                  <c:v>2.7E-2</c:v>
                </c:pt>
                <c:pt idx="2">
                  <c:v>0.14399999999999999</c:v>
                </c:pt>
                <c:pt idx="3">
                  <c:v>1.4999999999999999E-2</c:v>
                </c:pt>
                <c:pt idx="4">
                  <c:v>0.19400000000000001</c:v>
                </c:pt>
                <c:pt idx="5">
                  <c:v>9.5000000000000001E-2</c:v>
                </c:pt>
                <c:pt idx="6">
                  <c:v>0.77100000000000002</c:v>
                </c:pt>
              </c:numCache>
            </c:numRef>
          </c:val>
          <c:extLst>
            <c:ext xmlns:c16="http://schemas.microsoft.com/office/drawing/2014/chart" uri="{C3380CC4-5D6E-409C-BE32-E72D297353CC}">
              <c16:uniqueId val="{00000006-FAFD-45AA-B6A4-C8764463891D}"/>
            </c:ext>
          </c:extLst>
        </c:ser>
        <c:dLbls>
          <c:dLblPos val="ctr"/>
          <c:showLegendKey val="0"/>
          <c:showVal val="1"/>
          <c:showCatName val="0"/>
          <c:showSerName val="0"/>
          <c:showPercent val="0"/>
          <c:showBubbleSize val="0"/>
        </c:dLbls>
        <c:gapWidth val="150"/>
        <c:overlap val="100"/>
        <c:axId val="583583951"/>
        <c:axId val="443432863"/>
      </c:barChart>
      <c:catAx>
        <c:axId val="583583951"/>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crossAx val="443432863"/>
        <c:crosses val="autoZero"/>
        <c:auto val="1"/>
        <c:lblAlgn val="ctr"/>
        <c:lblOffset val="100"/>
        <c:noMultiLvlLbl val="0"/>
      </c:catAx>
      <c:valAx>
        <c:axId val="443432863"/>
        <c:scaling>
          <c:orientation val="minMax"/>
          <c:max val="1"/>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crossAx val="58358395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legend>
    <c:plotVisOnly val="1"/>
    <c:dispBlanksAs val="gap"/>
    <c:showDLblsOverMax val="0"/>
  </c:chart>
  <c:spPr>
    <a:solidFill>
      <a:schemeClr val="bg1"/>
    </a:solidFill>
    <a:ln>
      <a:noFill/>
    </a:ln>
    <a:effectLst/>
  </c:spPr>
  <c:txPr>
    <a:bodyPr/>
    <a:lstStyle/>
    <a:p>
      <a:pPr>
        <a:defRPr>
          <a:solidFill>
            <a:schemeClr val="tx1"/>
          </a:solidFill>
          <a:latin typeface="Times New Roman" panose="02020603050405020304" pitchFamily="18" charset="0"/>
          <a:cs typeface="Times New Roman" panose="02020603050405020304" pitchFamily="18" charset="0"/>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Sheet3!$A$34</c:f>
              <c:strCache>
                <c:ptCount val="1"/>
                <c:pt idx="0">
                  <c:v>工作與家庭衝突</c:v>
                </c:pt>
              </c:strCache>
            </c:strRef>
          </c:tx>
          <c:spPr>
            <a:ln w="28575" cap="rnd">
              <a:solidFill>
                <a:schemeClr val="accent1"/>
              </a:solidFill>
              <a:round/>
            </a:ln>
            <a:effectLst/>
          </c:spPr>
          <c:marker>
            <c:symbol val="none"/>
          </c:marker>
          <c:cat>
            <c:numRef>
              <c:f>Sheet3!$B$33:$H$33</c:f>
              <c:numCache>
                <c:formatCode>General</c:formatCode>
                <c:ptCount val="7"/>
                <c:pt idx="0">
                  <c:v>1</c:v>
                </c:pt>
                <c:pt idx="1">
                  <c:v>2</c:v>
                </c:pt>
                <c:pt idx="2">
                  <c:v>3</c:v>
                </c:pt>
                <c:pt idx="3">
                  <c:v>4</c:v>
                </c:pt>
                <c:pt idx="4">
                  <c:v>5</c:v>
                </c:pt>
                <c:pt idx="5">
                  <c:v>6</c:v>
                </c:pt>
                <c:pt idx="6">
                  <c:v>7</c:v>
                </c:pt>
              </c:numCache>
            </c:numRef>
          </c:cat>
          <c:val>
            <c:numRef>
              <c:f>Sheet3!$B$34:$H$34</c:f>
              <c:numCache>
                <c:formatCode>General</c:formatCode>
                <c:ptCount val="7"/>
                <c:pt idx="0">
                  <c:v>6.5992999999999995</c:v>
                </c:pt>
                <c:pt idx="1">
                  <c:v>5.6036999999999999</c:v>
                </c:pt>
                <c:pt idx="2">
                  <c:v>4.6081000000000003</c:v>
                </c:pt>
                <c:pt idx="3">
                  <c:v>3.6124999999999998</c:v>
                </c:pt>
                <c:pt idx="4">
                  <c:v>2.6169000000000002</c:v>
                </c:pt>
                <c:pt idx="5">
                  <c:v>1.6212999999999997</c:v>
                </c:pt>
                <c:pt idx="6">
                  <c:v>0.62569999999999926</c:v>
                </c:pt>
              </c:numCache>
            </c:numRef>
          </c:val>
          <c:smooth val="0"/>
          <c:extLst>
            <c:ext xmlns:c16="http://schemas.microsoft.com/office/drawing/2014/chart" uri="{C3380CC4-5D6E-409C-BE32-E72D297353CC}">
              <c16:uniqueId val="{00000000-0758-4840-8FF9-AEDB6601A29A}"/>
            </c:ext>
          </c:extLst>
        </c:ser>
        <c:ser>
          <c:idx val="1"/>
          <c:order val="1"/>
          <c:tx>
            <c:strRef>
              <c:f>Sheet3!$A$35</c:f>
              <c:strCache>
                <c:ptCount val="1"/>
                <c:pt idx="0">
                  <c:v>家庭照顧者負擔</c:v>
                </c:pt>
              </c:strCache>
            </c:strRef>
          </c:tx>
          <c:spPr>
            <a:ln w="28575" cap="rnd">
              <a:solidFill>
                <a:schemeClr val="accent2"/>
              </a:solidFill>
              <a:round/>
            </a:ln>
            <a:effectLst/>
          </c:spPr>
          <c:marker>
            <c:symbol val="none"/>
          </c:marker>
          <c:cat>
            <c:numRef>
              <c:f>Sheet3!$B$33:$H$33</c:f>
              <c:numCache>
                <c:formatCode>General</c:formatCode>
                <c:ptCount val="7"/>
                <c:pt idx="0">
                  <c:v>1</c:v>
                </c:pt>
                <c:pt idx="1">
                  <c:v>2</c:v>
                </c:pt>
                <c:pt idx="2">
                  <c:v>3</c:v>
                </c:pt>
                <c:pt idx="3">
                  <c:v>4</c:v>
                </c:pt>
                <c:pt idx="4">
                  <c:v>5</c:v>
                </c:pt>
                <c:pt idx="5">
                  <c:v>6</c:v>
                </c:pt>
                <c:pt idx="6">
                  <c:v>7</c:v>
                </c:pt>
              </c:numCache>
            </c:numRef>
          </c:cat>
          <c:val>
            <c:numRef>
              <c:f>Sheet3!$B$35:$H$35</c:f>
              <c:numCache>
                <c:formatCode>General</c:formatCode>
                <c:ptCount val="7"/>
                <c:pt idx="0">
                  <c:v>1.7843</c:v>
                </c:pt>
                <c:pt idx="1">
                  <c:v>1.6219000000000001</c:v>
                </c:pt>
                <c:pt idx="2">
                  <c:v>1.4595000000000002</c:v>
                </c:pt>
                <c:pt idx="3">
                  <c:v>1.2971000000000001</c:v>
                </c:pt>
                <c:pt idx="4">
                  <c:v>1.1347</c:v>
                </c:pt>
                <c:pt idx="5">
                  <c:v>0.97230000000000016</c:v>
                </c:pt>
                <c:pt idx="6">
                  <c:v>0.80990000000000006</c:v>
                </c:pt>
              </c:numCache>
            </c:numRef>
          </c:val>
          <c:smooth val="0"/>
          <c:extLst>
            <c:ext xmlns:c16="http://schemas.microsoft.com/office/drawing/2014/chart" uri="{C3380CC4-5D6E-409C-BE32-E72D297353CC}">
              <c16:uniqueId val="{00000001-0758-4840-8FF9-AEDB6601A29A}"/>
            </c:ext>
          </c:extLst>
        </c:ser>
        <c:ser>
          <c:idx val="2"/>
          <c:order val="2"/>
          <c:tx>
            <c:strRef>
              <c:f>Sheet3!$A$36</c:f>
              <c:strCache>
                <c:ptCount val="1"/>
                <c:pt idx="0">
                  <c:v>抑鬱症狀</c:v>
                </c:pt>
              </c:strCache>
            </c:strRef>
          </c:tx>
          <c:spPr>
            <a:ln w="28575" cap="rnd">
              <a:solidFill>
                <a:schemeClr val="accent3"/>
              </a:solidFill>
              <a:round/>
            </a:ln>
            <a:effectLst/>
          </c:spPr>
          <c:marker>
            <c:symbol val="none"/>
          </c:marker>
          <c:cat>
            <c:numRef>
              <c:f>Sheet3!$B$33:$H$33</c:f>
              <c:numCache>
                <c:formatCode>General</c:formatCode>
                <c:ptCount val="7"/>
                <c:pt idx="0">
                  <c:v>1</c:v>
                </c:pt>
                <c:pt idx="1">
                  <c:v>2</c:v>
                </c:pt>
                <c:pt idx="2">
                  <c:v>3</c:v>
                </c:pt>
                <c:pt idx="3">
                  <c:v>4</c:v>
                </c:pt>
                <c:pt idx="4">
                  <c:v>5</c:v>
                </c:pt>
                <c:pt idx="5">
                  <c:v>6</c:v>
                </c:pt>
                <c:pt idx="6">
                  <c:v>7</c:v>
                </c:pt>
              </c:numCache>
            </c:numRef>
          </c:cat>
          <c:val>
            <c:numRef>
              <c:f>Sheet3!$B$36:$H$36</c:f>
              <c:numCache>
                <c:formatCode>General</c:formatCode>
                <c:ptCount val="7"/>
                <c:pt idx="0">
                  <c:v>1.3108</c:v>
                </c:pt>
                <c:pt idx="1">
                  <c:v>1.0975000000000001</c:v>
                </c:pt>
                <c:pt idx="2">
                  <c:v>0.8842000000000001</c:v>
                </c:pt>
                <c:pt idx="3">
                  <c:v>0.67090000000000005</c:v>
                </c:pt>
                <c:pt idx="4">
                  <c:v>0.45760000000000001</c:v>
                </c:pt>
                <c:pt idx="5">
                  <c:v>0.24430000000000018</c:v>
                </c:pt>
                <c:pt idx="6">
                  <c:v>3.1000000000000139E-2</c:v>
                </c:pt>
              </c:numCache>
            </c:numRef>
          </c:val>
          <c:smooth val="0"/>
          <c:extLst>
            <c:ext xmlns:c16="http://schemas.microsoft.com/office/drawing/2014/chart" uri="{C3380CC4-5D6E-409C-BE32-E72D297353CC}">
              <c16:uniqueId val="{00000002-0758-4840-8FF9-AEDB6601A29A}"/>
            </c:ext>
          </c:extLst>
        </c:ser>
        <c:ser>
          <c:idx val="3"/>
          <c:order val="3"/>
          <c:tx>
            <c:strRef>
              <c:f>Sheet3!$A$37</c:f>
              <c:strCache>
                <c:ptCount val="1"/>
                <c:pt idx="0">
                  <c:v>焦慮症狀</c:v>
                </c:pt>
              </c:strCache>
            </c:strRef>
          </c:tx>
          <c:spPr>
            <a:ln w="28575" cap="rnd">
              <a:solidFill>
                <a:schemeClr val="accent4"/>
              </a:solidFill>
              <a:round/>
            </a:ln>
            <a:effectLst/>
          </c:spPr>
          <c:marker>
            <c:symbol val="none"/>
          </c:marker>
          <c:cat>
            <c:numRef>
              <c:f>Sheet3!$B$33:$H$33</c:f>
              <c:numCache>
                <c:formatCode>General</c:formatCode>
                <c:ptCount val="7"/>
                <c:pt idx="0">
                  <c:v>1</c:v>
                </c:pt>
                <c:pt idx="1">
                  <c:v>2</c:v>
                </c:pt>
                <c:pt idx="2">
                  <c:v>3</c:v>
                </c:pt>
                <c:pt idx="3">
                  <c:v>4</c:v>
                </c:pt>
                <c:pt idx="4">
                  <c:v>5</c:v>
                </c:pt>
                <c:pt idx="5">
                  <c:v>6</c:v>
                </c:pt>
                <c:pt idx="6">
                  <c:v>7</c:v>
                </c:pt>
              </c:numCache>
            </c:numRef>
          </c:cat>
          <c:val>
            <c:numRef>
              <c:f>Sheet3!$B$37:$H$37</c:f>
              <c:numCache>
                <c:formatCode>General</c:formatCode>
                <c:ptCount val="7"/>
                <c:pt idx="0">
                  <c:v>1.6191</c:v>
                </c:pt>
                <c:pt idx="1">
                  <c:v>1.3696999999999999</c:v>
                </c:pt>
                <c:pt idx="2">
                  <c:v>1.1203000000000001</c:v>
                </c:pt>
                <c:pt idx="3">
                  <c:v>0.87090000000000001</c:v>
                </c:pt>
                <c:pt idx="4">
                  <c:v>0.62149999999999994</c:v>
                </c:pt>
                <c:pt idx="5">
                  <c:v>0.3721000000000001</c:v>
                </c:pt>
                <c:pt idx="6">
                  <c:v>0.12270000000000003</c:v>
                </c:pt>
              </c:numCache>
            </c:numRef>
          </c:val>
          <c:smooth val="0"/>
          <c:extLst>
            <c:ext xmlns:c16="http://schemas.microsoft.com/office/drawing/2014/chart" uri="{C3380CC4-5D6E-409C-BE32-E72D297353CC}">
              <c16:uniqueId val="{00000003-0758-4840-8FF9-AEDB6601A29A}"/>
            </c:ext>
          </c:extLst>
        </c:ser>
        <c:dLbls>
          <c:showLegendKey val="0"/>
          <c:showVal val="0"/>
          <c:showCatName val="0"/>
          <c:showSerName val="0"/>
          <c:showPercent val="0"/>
          <c:showBubbleSize val="0"/>
        </c:dLbls>
        <c:smooth val="0"/>
        <c:axId val="309992672"/>
        <c:axId val="388861376"/>
      </c:lineChart>
      <c:catAx>
        <c:axId val="309992672"/>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solidFill>
                    <a:latin typeface="Times New Roman" panose="02020603050405020304" pitchFamily="18" charset="0"/>
                    <a:ea typeface="+mn-ea"/>
                    <a:cs typeface="Times New Roman" panose="02020603050405020304" pitchFamily="18" charset="0"/>
                  </a:defRPr>
                </a:pPr>
                <a:r>
                  <a:rPr lang="zh-TW"/>
                  <a:t>家庭友善機構分數</a:t>
                </a:r>
                <a:endParaRPr lang="en-US"/>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crossAx val="388861376"/>
        <c:crosses val="autoZero"/>
        <c:auto val="1"/>
        <c:lblAlgn val="ctr"/>
        <c:lblOffset val="100"/>
        <c:noMultiLvlLbl val="0"/>
      </c:catAx>
      <c:valAx>
        <c:axId val="38886137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solidFill>
                    <a:latin typeface="Times New Roman" panose="02020603050405020304" pitchFamily="18" charset="0"/>
                    <a:ea typeface="+mn-ea"/>
                    <a:cs typeface="Times New Roman" panose="02020603050405020304" pitchFamily="18" charset="0"/>
                  </a:defRPr>
                </a:pPr>
                <a:r>
                  <a:rPr lang="zh-TW"/>
                  <a:t>僱員不適感分數</a:t>
                </a:r>
                <a:endParaRPr lang="en-US"/>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crossAx val="30999267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legend>
    <c:plotVisOnly val="1"/>
    <c:dispBlanksAs val="gap"/>
    <c:showDLblsOverMax val="0"/>
  </c:chart>
  <c:spPr>
    <a:solidFill>
      <a:schemeClr val="bg1"/>
    </a:solidFill>
    <a:ln>
      <a:noFill/>
    </a:ln>
    <a:effectLst/>
  </c:spPr>
  <c:txPr>
    <a:bodyPr/>
    <a:lstStyle/>
    <a:p>
      <a:pPr>
        <a:defRPr>
          <a:solidFill>
            <a:schemeClr val="tx1"/>
          </a:solidFill>
          <a:latin typeface="Times New Roman" panose="02020603050405020304" pitchFamily="18" charset="0"/>
          <a:cs typeface="Times New Roman" panose="02020603050405020304" pitchFamily="18" charset="0"/>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0.11001</cdr:x>
      <cdr:y>0.3795</cdr:y>
    </cdr:from>
    <cdr:to>
      <cdr:x>0.24887</cdr:x>
      <cdr:y>0.43693</cdr:y>
    </cdr:to>
    <cdr:sp macro="" textlink="">
      <cdr:nvSpPr>
        <cdr:cNvPr id="2" name="TextBox 14">
          <a:extLst xmlns:a="http://schemas.openxmlformats.org/drawingml/2006/main">
            <a:ext uri="{FF2B5EF4-FFF2-40B4-BE49-F238E27FC236}">
              <a16:creationId xmlns:a16="http://schemas.microsoft.com/office/drawing/2014/main" id="{5735B97C-3476-4861-A9EB-A2807EEF8D11}"/>
            </a:ext>
          </a:extLst>
        </cdr:cNvPr>
        <cdr:cNvSpPr txBox="1"/>
      </cdr:nvSpPr>
      <cdr:spPr>
        <a:xfrm xmlns:a="http://schemas.openxmlformats.org/drawingml/2006/main">
          <a:off x="792088" y="1366214"/>
          <a:ext cx="999768" cy="206748"/>
        </a:xfrm>
        <a:prstGeom xmlns:a="http://schemas.openxmlformats.org/drawingml/2006/main" prst="rect">
          <a:avLst/>
        </a:prstGeom>
        <a:noFill xmlns:a="http://schemas.openxmlformats.org/drawingml/2006/main"/>
        <a:ln xmlns:a="http://schemas.openxmlformats.org/drawingml/2006/main" w="12700">
          <a:solidFill>
            <a:srgbClr val="FF0000"/>
          </a:solidFill>
        </a:ln>
      </cdr:spPr>
      <cdr:txBody>
        <a:bodyPr xmlns:a="http://schemas.openxmlformats.org/drawingml/2006/main" wrap="square" rtlCol="0">
          <a:spAutoFit/>
        </a:bodyPr>
        <a:lstStyle xmlns:a="http://schemas.openxmlformats.org/drawingml/2006/main">
          <a:defPPr>
            <a:defRPr lang="zh-TW"/>
          </a:defPPr>
          <a:lvl1pPr algn="l" rtl="0" fontAlgn="base">
            <a:spcBef>
              <a:spcPct val="0"/>
            </a:spcBef>
            <a:spcAft>
              <a:spcPct val="0"/>
            </a:spcAft>
            <a:defRPr kern="1200">
              <a:solidFill>
                <a:schemeClr val="tx1"/>
              </a:solidFill>
              <a:latin typeface="Arial" charset="0"/>
              <a:ea typeface="新細明體" pitchFamily="18" charset="-120"/>
              <a:cs typeface="+mn-cs"/>
            </a:defRPr>
          </a:lvl1pPr>
          <a:lvl2pPr marL="457200" algn="l" rtl="0" fontAlgn="base">
            <a:spcBef>
              <a:spcPct val="0"/>
            </a:spcBef>
            <a:spcAft>
              <a:spcPct val="0"/>
            </a:spcAft>
            <a:defRPr kern="1200">
              <a:solidFill>
                <a:schemeClr val="tx1"/>
              </a:solidFill>
              <a:latin typeface="Arial" charset="0"/>
              <a:ea typeface="新細明體" pitchFamily="18" charset="-120"/>
              <a:cs typeface="+mn-cs"/>
            </a:defRPr>
          </a:lvl2pPr>
          <a:lvl3pPr marL="914400" algn="l" rtl="0" fontAlgn="base">
            <a:spcBef>
              <a:spcPct val="0"/>
            </a:spcBef>
            <a:spcAft>
              <a:spcPct val="0"/>
            </a:spcAft>
            <a:defRPr kern="1200">
              <a:solidFill>
                <a:schemeClr val="tx1"/>
              </a:solidFill>
              <a:latin typeface="Arial" charset="0"/>
              <a:ea typeface="新細明體" pitchFamily="18" charset="-120"/>
              <a:cs typeface="+mn-cs"/>
            </a:defRPr>
          </a:lvl3pPr>
          <a:lvl4pPr marL="1371600" algn="l" rtl="0" fontAlgn="base">
            <a:spcBef>
              <a:spcPct val="0"/>
            </a:spcBef>
            <a:spcAft>
              <a:spcPct val="0"/>
            </a:spcAft>
            <a:defRPr kern="1200">
              <a:solidFill>
                <a:schemeClr val="tx1"/>
              </a:solidFill>
              <a:latin typeface="Arial" charset="0"/>
              <a:ea typeface="新細明體" pitchFamily="18" charset="-120"/>
              <a:cs typeface="+mn-cs"/>
            </a:defRPr>
          </a:lvl4pPr>
          <a:lvl5pPr marL="1828800" algn="l" rtl="0" fontAlgn="base">
            <a:spcBef>
              <a:spcPct val="0"/>
            </a:spcBef>
            <a:spcAft>
              <a:spcPct val="0"/>
            </a:spcAft>
            <a:defRPr kern="1200">
              <a:solidFill>
                <a:schemeClr val="tx1"/>
              </a:solidFill>
              <a:latin typeface="Arial" charset="0"/>
              <a:ea typeface="新細明體" pitchFamily="18" charset="-120"/>
              <a:cs typeface="+mn-cs"/>
            </a:defRPr>
          </a:lvl5pPr>
          <a:lvl6pPr marL="2286000" algn="l" defTabSz="914400" rtl="0" eaLnBrk="1" latinLnBrk="0" hangingPunct="1">
            <a:defRPr kern="1200">
              <a:solidFill>
                <a:schemeClr val="tx1"/>
              </a:solidFill>
              <a:latin typeface="Arial" charset="0"/>
              <a:ea typeface="新細明體" pitchFamily="18" charset="-120"/>
              <a:cs typeface="+mn-cs"/>
            </a:defRPr>
          </a:lvl6pPr>
          <a:lvl7pPr marL="2743200" algn="l" defTabSz="914400" rtl="0" eaLnBrk="1" latinLnBrk="0" hangingPunct="1">
            <a:defRPr kern="1200">
              <a:solidFill>
                <a:schemeClr val="tx1"/>
              </a:solidFill>
              <a:latin typeface="Arial" charset="0"/>
              <a:ea typeface="新細明體" pitchFamily="18" charset="-120"/>
              <a:cs typeface="+mn-cs"/>
            </a:defRPr>
          </a:lvl7pPr>
          <a:lvl8pPr marL="3200400" algn="l" defTabSz="914400" rtl="0" eaLnBrk="1" latinLnBrk="0" hangingPunct="1">
            <a:defRPr kern="1200">
              <a:solidFill>
                <a:schemeClr val="tx1"/>
              </a:solidFill>
              <a:latin typeface="Arial" charset="0"/>
              <a:ea typeface="新細明體" pitchFamily="18" charset="-120"/>
              <a:cs typeface="+mn-cs"/>
            </a:defRPr>
          </a:lvl8pPr>
          <a:lvl9pPr marL="3657600" algn="l" defTabSz="914400" rtl="0" eaLnBrk="1" latinLnBrk="0" hangingPunct="1">
            <a:defRPr kern="1200">
              <a:solidFill>
                <a:schemeClr val="tx1"/>
              </a:solidFill>
              <a:latin typeface="Arial" charset="0"/>
              <a:ea typeface="新細明體" pitchFamily="18" charset="-120"/>
              <a:cs typeface="+mn-cs"/>
            </a:defRPr>
          </a:lvl9pPr>
        </a:lstStyle>
        <a:p xmlns:a="http://schemas.openxmlformats.org/drawingml/2006/main">
          <a:endParaRPr lang="en-US" sz="600" dirty="0"/>
        </a:p>
      </cdr:txBody>
    </cdr:sp>
  </cdr:relSizeAnchor>
  <cdr:relSizeAnchor xmlns:cdr="http://schemas.openxmlformats.org/drawingml/2006/chartDrawing">
    <cdr:from>
      <cdr:x>0.12001</cdr:x>
      <cdr:y>0.45458</cdr:y>
    </cdr:from>
    <cdr:to>
      <cdr:x>0.24071</cdr:x>
      <cdr:y>0.50723</cdr:y>
    </cdr:to>
    <cdr:sp macro="" textlink="">
      <cdr:nvSpPr>
        <cdr:cNvPr id="3" name="TextBox 17">
          <a:extLst xmlns:a="http://schemas.openxmlformats.org/drawingml/2006/main">
            <a:ext uri="{FF2B5EF4-FFF2-40B4-BE49-F238E27FC236}">
              <a16:creationId xmlns:a16="http://schemas.microsoft.com/office/drawing/2014/main" id="{C156E2D1-C0FF-43B2-B493-153305E316E0}"/>
            </a:ext>
          </a:extLst>
        </cdr:cNvPr>
        <cdr:cNvSpPr txBox="1"/>
      </cdr:nvSpPr>
      <cdr:spPr>
        <a:xfrm xmlns:a="http://schemas.openxmlformats.org/drawingml/2006/main">
          <a:off x="864096" y="1636480"/>
          <a:ext cx="869016" cy="189540"/>
        </a:xfrm>
        <a:prstGeom xmlns:a="http://schemas.openxmlformats.org/drawingml/2006/main" prst="rect">
          <a:avLst/>
        </a:prstGeom>
        <a:noFill xmlns:a="http://schemas.openxmlformats.org/drawingml/2006/main"/>
        <a:ln xmlns:a="http://schemas.openxmlformats.org/drawingml/2006/main" w="12700">
          <a:solidFill>
            <a:srgbClr val="00B050"/>
          </a:solidFill>
        </a:ln>
      </cdr:spPr>
      <cdr:txBody>
        <a:bodyPr xmlns:a="http://schemas.openxmlformats.org/drawingml/2006/main" wrap="square" rtlCol="0">
          <a:spAutoFit/>
        </a:bodyPr>
        <a:lstStyle xmlns:a="http://schemas.openxmlformats.org/drawingml/2006/main">
          <a:defPPr>
            <a:defRPr lang="zh-TW"/>
          </a:defPPr>
          <a:lvl1pPr algn="l" rtl="0" fontAlgn="base">
            <a:spcBef>
              <a:spcPct val="0"/>
            </a:spcBef>
            <a:spcAft>
              <a:spcPct val="0"/>
            </a:spcAft>
            <a:defRPr kern="1200">
              <a:solidFill>
                <a:schemeClr val="tx1"/>
              </a:solidFill>
              <a:latin typeface="Arial" charset="0"/>
              <a:ea typeface="新細明體" pitchFamily="18" charset="-120"/>
              <a:cs typeface="+mn-cs"/>
            </a:defRPr>
          </a:lvl1pPr>
          <a:lvl2pPr marL="457200" algn="l" rtl="0" fontAlgn="base">
            <a:spcBef>
              <a:spcPct val="0"/>
            </a:spcBef>
            <a:spcAft>
              <a:spcPct val="0"/>
            </a:spcAft>
            <a:defRPr kern="1200">
              <a:solidFill>
                <a:schemeClr val="tx1"/>
              </a:solidFill>
              <a:latin typeface="Arial" charset="0"/>
              <a:ea typeface="新細明體" pitchFamily="18" charset="-120"/>
              <a:cs typeface="+mn-cs"/>
            </a:defRPr>
          </a:lvl2pPr>
          <a:lvl3pPr marL="914400" algn="l" rtl="0" fontAlgn="base">
            <a:spcBef>
              <a:spcPct val="0"/>
            </a:spcBef>
            <a:spcAft>
              <a:spcPct val="0"/>
            </a:spcAft>
            <a:defRPr kern="1200">
              <a:solidFill>
                <a:schemeClr val="tx1"/>
              </a:solidFill>
              <a:latin typeface="Arial" charset="0"/>
              <a:ea typeface="新細明體" pitchFamily="18" charset="-120"/>
              <a:cs typeface="+mn-cs"/>
            </a:defRPr>
          </a:lvl3pPr>
          <a:lvl4pPr marL="1371600" algn="l" rtl="0" fontAlgn="base">
            <a:spcBef>
              <a:spcPct val="0"/>
            </a:spcBef>
            <a:spcAft>
              <a:spcPct val="0"/>
            </a:spcAft>
            <a:defRPr kern="1200">
              <a:solidFill>
                <a:schemeClr val="tx1"/>
              </a:solidFill>
              <a:latin typeface="Arial" charset="0"/>
              <a:ea typeface="新細明體" pitchFamily="18" charset="-120"/>
              <a:cs typeface="+mn-cs"/>
            </a:defRPr>
          </a:lvl4pPr>
          <a:lvl5pPr marL="1828800" algn="l" rtl="0" fontAlgn="base">
            <a:spcBef>
              <a:spcPct val="0"/>
            </a:spcBef>
            <a:spcAft>
              <a:spcPct val="0"/>
            </a:spcAft>
            <a:defRPr kern="1200">
              <a:solidFill>
                <a:schemeClr val="tx1"/>
              </a:solidFill>
              <a:latin typeface="Arial" charset="0"/>
              <a:ea typeface="新細明體" pitchFamily="18" charset="-120"/>
              <a:cs typeface="+mn-cs"/>
            </a:defRPr>
          </a:lvl5pPr>
          <a:lvl6pPr marL="2286000" algn="l" defTabSz="914400" rtl="0" eaLnBrk="1" latinLnBrk="0" hangingPunct="1">
            <a:defRPr kern="1200">
              <a:solidFill>
                <a:schemeClr val="tx1"/>
              </a:solidFill>
              <a:latin typeface="Arial" charset="0"/>
              <a:ea typeface="新細明體" pitchFamily="18" charset="-120"/>
              <a:cs typeface="+mn-cs"/>
            </a:defRPr>
          </a:lvl6pPr>
          <a:lvl7pPr marL="2743200" algn="l" defTabSz="914400" rtl="0" eaLnBrk="1" latinLnBrk="0" hangingPunct="1">
            <a:defRPr kern="1200">
              <a:solidFill>
                <a:schemeClr val="tx1"/>
              </a:solidFill>
              <a:latin typeface="Arial" charset="0"/>
              <a:ea typeface="新細明體" pitchFamily="18" charset="-120"/>
              <a:cs typeface="+mn-cs"/>
            </a:defRPr>
          </a:lvl7pPr>
          <a:lvl8pPr marL="3200400" algn="l" defTabSz="914400" rtl="0" eaLnBrk="1" latinLnBrk="0" hangingPunct="1">
            <a:defRPr kern="1200">
              <a:solidFill>
                <a:schemeClr val="tx1"/>
              </a:solidFill>
              <a:latin typeface="Arial" charset="0"/>
              <a:ea typeface="新細明體" pitchFamily="18" charset="-120"/>
              <a:cs typeface="+mn-cs"/>
            </a:defRPr>
          </a:lvl8pPr>
          <a:lvl9pPr marL="3657600" algn="l" defTabSz="914400" rtl="0" eaLnBrk="1" latinLnBrk="0" hangingPunct="1">
            <a:defRPr kern="1200">
              <a:solidFill>
                <a:schemeClr val="tx1"/>
              </a:solidFill>
              <a:latin typeface="Arial" charset="0"/>
              <a:ea typeface="新細明體" pitchFamily="18" charset="-120"/>
              <a:cs typeface="+mn-cs"/>
            </a:defRPr>
          </a:lvl9pPr>
        </a:lstStyle>
        <a:p xmlns:a="http://schemas.openxmlformats.org/drawingml/2006/main">
          <a:endParaRPr lang="en-US" sz="500" dirty="0"/>
        </a:p>
      </cdr:txBody>
    </cdr:sp>
  </cdr:relSizeAnchor>
  <cdr:relSizeAnchor xmlns:cdr="http://schemas.openxmlformats.org/drawingml/2006/chartDrawing">
    <cdr:from>
      <cdr:x>0.19002</cdr:x>
      <cdr:y>0.05947</cdr:y>
    </cdr:from>
    <cdr:to>
      <cdr:x>0.24541</cdr:x>
      <cdr:y>0.11212</cdr:y>
    </cdr:to>
    <cdr:sp macro="" textlink="">
      <cdr:nvSpPr>
        <cdr:cNvPr id="4" name="TextBox 14">
          <a:extLst xmlns:a="http://schemas.openxmlformats.org/drawingml/2006/main">
            <a:ext uri="{FF2B5EF4-FFF2-40B4-BE49-F238E27FC236}">
              <a16:creationId xmlns:a16="http://schemas.microsoft.com/office/drawing/2014/main" id="{90AD4599-2359-4F03-AAB0-5CA9C8A9923A}"/>
            </a:ext>
          </a:extLst>
        </cdr:cNvPr>
        <cdr:cNvSpPr txBox="1"/>
      </cdr:nvSpPr>
      <cdr:spPr>
        <a:xfrm xmlns:a="http://schemas.openxmlformats.org/drawingml/2006/main">
          <a:off x="1368152" y="214086"/>
          <a:ext cx="398816" cy="189540"/>
        </a:xfrm>
        <a:prstGeom xmlns:a="http://schemas.openxmlformats.org/drawingml/2006/main" prst="rect">
          <a:avLst/>
        </a:prstGeom>
        <a:noFill xmlns:a="http://schemas.openxmlformats.org/drawingml/2006/main"/>
        <a:ln xmlns:a="http://schemas.openxmlformats.org/drawingml/2006/main" w="12700">
          <a:solidFill>
            <a:srgbClr val="FF0000"/>
          </a:solidFill>
        </a:l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endParaRPr lang="en-US" sz="5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4A7B27B5-E3C1-4535-B4DB-3CF77CE40309}" type="datetimeFigureOut">
              <a:rPr lang="en-US" smtClean="0"/>
              <a:t>12/6/2023</a:t>
            </a:fld>
            <a:endParaRPr lang="en-US"/>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7C93CDF0-5FC9-40F6-AE94-D50437BA7163}" type="slidenum">
              <a:rPr lang="en-US" smtClean="0"/>
              <a:t>‹#›</a:t>
            </a:fld>
            <a:endParaRPr lang="en-US"/>
          </a:p>
        </p:txBody>
      </p:sp>
    </p:spTree>
    <p:extLst>
      <p:ext uri="{BB962C8B-B14F-4D97-AF65-F5344CB8AC3E}">
        <p14:creationId xmlns:p14="http://schemas.microsoft.com/office/powerpoint/2010/main" val="8728997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2945659"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Calibri" pitchFamily="34" charset="0"/>
              </a:defRPr>
            </a:lvl1pPr>
          </a:lstStyle>
          <a:p>
            <a:pPr>
              <a:defRPr/>
            </a:pPr>
            <a:endParaRPr lang="en-US"/>
          </a:p>
        </p:txBody>
      </p:sp>
      <p:sp>
        <p:nvSpPr>
          <p:cNvPr id="18435" name="Rectangle 3"/>
          <p:cNvSpPr>
            <a:spLocks noGrp="1" noChangeArrowheads="1"/>
          </p:cNvSpPr>
          <p:nvPr>
            <p:ph type="dt" idx="1"/>
          </p:nvPr>
        </p:nvSpPr>
        <p:spPr bwMode="auto">
          <a:xfrm>
            <a:off x="3850443" y="0"/>
            <a:ext cx="2945659"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pPr>
              <a:defRPr/>
            </a:pPr>
            <a:fld id="{E08A4CC5-77C5-4A47-BD2B-A2C216EFEC68}" type="datetimeFigureOut">
              <a:rPr lang="en-US"/>
              <a:pPr>
                <a:defRPr/>
              </a:pPr>
              <a:t>12/6/2023</a:t>
            </a:fld>
            <a:endParaRPr lang="en-US"/>
          </a:p>
        </p:txBody>
      </p:sp>
      <p:sp>
        <p:nvSpPr>
          <p:cNvPr id="1331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p:spPr>
      </p:sp>
      <p:sp>
        <p:nvSpPr>
          <p:cNvPr id="18437" name="Rectangle 5"/>
          <p:cNvSpPr>
            <a:spLocks noGrp="1" noChangeArrowheads="1"/>
          </p:cNvSpPr>
          <p:nvPr>
            <p:ph type="body" sz="quarter" idx="3"/>
          </p:nvPr>
        </p:nvSpPr>
        <p:spPr bwMode="auto">
          <a:xfrm>
            <a:off x="679768" y="4715153"/>
            <a:ext cx="5438140" cy="44669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8438" name="Rectangle 6"/>
          <p:cNvSpPr>
            <a:spLocks noGrp="1" noChangeArrowheads="1"/>
          </p:cNvSpPr>
          <p:nvPr>
            <p:ph type="ftr" sz="quarter" idx="4"/>
          </p:nvPr>
        </p:nvSpPr>
        <p:spPr bwMode="auto">
          <a:xfrm>
            <a:off x="0" y="9428583"/>
            <a:ext cx="2945659"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Calibri" pitchFamily="34" charset="0"/>
              </a:defRPr>
            </a:lvl1pPr>
          </a:lstStyle>
          <a:p>
            <a:pPr>
              <a:defRPr/>
            </a:pPr>
            <a:endParaRPr lang="en-US"/>
          </a:p>
        </p:txBody>
      </p:sp>
      <p:sp>
        <p:nvSpPr>
          <p:cNvPr id="18439" name="Rectangle 7"/>
          <p:cNvSpPr>
            <a:spLocks noGrp="1" noChangeArrowheads="1"/>
          </p:cNvSpPr>
          <p:nvPr>
            <p:ph type="sldNum" sz="quarter" idx="5"/>
          </p:nvPr>
        </p:nvSpPr>
        <p:spPr bwMode="auto">
          <a:xfrm>
            <a:off x="3850443" y="9428583"/>
            <a:ext cx="2945659"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pPr>
              <a:defRPr/>
            </a:pPr>
            <a:fld id="{8552755F-4949-4DEC-A946-308DBEC61F05}" type="slidenum">
              <a:rPr lang="en-US"/>
              <a:pPr>
                <a:defRPr/>
              </a:pPr>
              <a:t>‹#›</a:t>
            </a:fld>
            <a:endParaRPr lang="en-US"/>
          </a:p>
        </p:txBody>
      </p:sp>
    </p:spTree>
    <p:extLst>
      <p:ext uri="{BB962C8B-B14F-4D97-AF65-F5344CB8AC3E}">
        <p14:creationId xmlns:p14="http://schemas.microsoft.com/office/powerpoint/2010/main" val="403034820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新細明體" pitchFamily="18" charset="-120"/>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新細明體" pitchFamily="18" charset="-120"/>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新細明體" pitchFamily="18" charset="-120"/>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新細明體" pitchFamily="18" charset="-120"/>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新細明體" pitchFamily="18" charset="-12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txBox="1">
            <a:spLocks noGrp="1" noChangeArrowheads="1"/>
          </p:cNvSpPr>
          <p:nvPr/>
        </p:nvSpPr>
        <p:spPr bwMode="auto">
          <a:xfrm>
            <a:off x="3850443" y="9428583"/>
            <a:ext cx="2945659" cy="496332"/>
          </a:xfrm>
          <a:prstGeom prst="rect">
            <a:avLst/>
          </a:prstGeom>
          <a:noFill/>
          <a:ln w="9525">
            <a:noFill/>
            <a:miter lim="800000"/>
            <a:headEnd/>
            <a:tailEnd/>
          </a:ln>
        </p:spPr>
        <p:txBody>
          <a:bodyPr anchor="b"/>
          <a:lstStyle/>
          <a:p>
            <a:pPr algn="r"/>
            <a:fld id="{19A90DDC-9FDE-4DDE-932A-51253BEF0B72}" type="slidenum">
              <a:rPr lang="zh-TW" altLang="en-US" sz="1200"/>
              <a:pPr algn="r"/>
              <a:t>1</a:t>
            </a:fld>
            <a:endParaRPr lang="en-US" altLang="zh-TW" sz="1200"/>
          </a:p>
        </p:txBody>
      </p:sp>
      <p:sp>
        <p:nvSpPr>
          <p:cNvPr id="15362" name="Rectangle 2"/>
          <p:cNvSpPr>
            <a:spLocks noGrp="1" noRot="1" noChangeAspect="1" noChangeArrowheads="1" noTextEdit="1"/>
          </p:cNvSpPr>
          <p:nvPr>
            <p:ph type="sldImg"/>
          </p:nvPr>
        </p:nvSpPr>
        <p:spPr>
          <a:xfrm>
            <a:off x="919163" y="744538"/>
            <a:ext cx="4962525" cy="3722687"/>
          </a:xfrm>
          <a:ln/>
        </p:spPr>
      </p:sp>
      <p:sp>
        <p:nvSpPr>
          <p:cNvPr id="15363" name="Rectangle 3"/>
          <p:cNvSpPr>
            <a:spLocks noGrp="1" noChangeArrowheads="1"/>
          </p:cNvSpPr>
          <p:nvPr>
            <p:ph type="body" idx="1"/>
          </p:nvPr>
        </p:nvSpPr>
        <p:spPr>
          <a:xfrm>
            <a:off x="679768" y="4716877"/>
            <a:ext cx="5438140" cy="4465263"/>
          </a:xfrm>
          <a:noFill/>
          <a:ln/>
        </p:spPr>
        <p:txBody>
          <a:bodyPr/>
          <a:lstStyle/>
          <a:p>
            <a:pPr eaLnBrk="1" hangingPunct="1"/>
            <a:endParaRPr lang="zh-TW" altLang="en-US"/>
          </a:p>
        </p:txBody>
      </p:sp>
    </p:spTree>
    <p:extLst>
      <p:ext uri="{BB962C8B-B14F-4D97-AF65-F5344CB8AC3E}">
        <p14:creationId xmlns:p14="http://schemas.microsoft.com/office/powerpoint/2010/main" val="25971966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a:t>按一下以編輯母片標題樣式</a:t>
            </a:r>
          </a:p>
        </p:txBody>
      </p:sp>
      <p:sp>
        <p:nvSpPr>
          <p:cNvPr id="3"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a:t>按一下以編輯母片副標題樣式</a:t>
            </a:r>
          </a:p>
        </p:txBody>
      </p:sp>
      <p:sp>
        <p:nvSpPr>
          <p:cNvPr id="4" name="日期版面配置區 3"/>
          <p:cNvSpPr>
            <a:spLocks noGrp="1"/>
          </p:cNvSpPr>
          <p:nvPr>
            <p:ph type="dt" sz="half" idx="10"/>
          </p:nvPr>
        </p:nvSpPr>
        <p:spPr/>
        <p:txBody>
          <a:bodyPr/>
          <a:lstStyle>
            <a:lvl1pPr>
              <a:defRPr/>
            </a:lvl1pPr>
          </a:lstStyle>
          <a:p>
            <a:pPr>
              <a:defRPr/>
            </a:pPr>
            <a:fld id="{F94B5CB0-FE35-4218-B3DB-FF2745BF57D5}" type="datetime1">
              <a:rPr lang="zh-TW" altLang="en-US" smtClean="0"/>
              <a:t>2023/6/12</a:t>
            </a:fld>
            <a:endParaRPr lang="zh-TW" altLang="en-US"/>
          </a:p>
        </p:txBody>
      </p:sp>
      <p:sp>
        <p:nvSpPr>
          <p:cNvPr id="5" name="頁尾版面配置區 4"/>
          <p:cNvSpPr>
            <a:spLocks noGrp="1"/>
          </p:cNvSpPr>
          <p:nvPr>
            <p:ph type="ftr" sz="quarter" idx="11"/>
          </p:nvPr>
        </p:nvSpPr>
        <p:spPr/>
        <p:txBody>
          <a:bodyPr/>
          <a:lstStyle>
            <a:lvl1pPr>
              <a:defRPr/>
            </a:lvl1pPr>
          </a:lstStyle>
          <a:p>
            <a:pPr>
              <a:defRPr/>
            </a:pPr>
            <a:endParaRPr lang="zh-TW" altLang="en-US"/>
          </a:p>
        </p:txBody>
      </p:sp>
      <p:sp>
        <p:nvSpPr>
          <p:cNvPr id="6" name="投影片編號版面配置區 5"/>
          <p:cNvSpPr>
            <a:spLocks noGrp="1"/>
          </p:cNvSpPr>
          <p:nvPr>
            <p:ph type="sldNum" sz="quarter" idx="12"/>
          </p:nvPr>
        </p:nvSpPr>
        <p:spPr/>
        <p:txBody>
          <a:bodyPr/>
          <a:lstStyle>
            <a:lvl1pPr>
              <a:defRPr/>
            </a:lvl1pPr>
          </a:lstStyle>
          <a:p>
            <a:pPr>
              <a:defRPr/>
            </a:pPr>
            <a:fld id="{4D9131B0-5790-43D6-8C92-3D06795AFCF4}" type="slidenum">
              <a:rPr lang="zh-TW" altLang="en-US"/>
              <a:pPr>
                <a:defRPr/>
              </a:pPr>
              <a:t>‹#›</a:t>
            </a:fld>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a:xfrm>
            <a:off x="457200" y="188640"/>
            <a:ext cx="8229600" cy="1143000"/>
          </a:xfrm>
        </p:spPr>
        <p:txBody>
          <a:bodyPr/>
          <a:lstStyle>
            <a:lvl1pPr>
              <a:defRPr sz="4000" b="1">
                <a:latin typeface="Times New Roman" panose="02020603050405020304" pitchFamily="18" charset="0"/>
                <a:cs typeface="Times New Roman" panose="02020603050405020304" pitchFamily="18" charset="0"/>
              </a:defRPr>
            </a:lvl1pPr>
          </a:lstStyle>
          <a:p>
            <a:r>
              <a:rPr lang="zh-TW" altLang="en-US" dirty="0"/>
              <a:t>按一下以編輯母片標題樣式</a:t>
            </a:r>
          </a:p>
        </p:txBody>
      </p:sp>
      <p:sp>
        <p:nvSpPr>
          <p:cNvPr id="3" name="直排文字版面配置區 2"/>
          <p:cNvSpPr>
            <a:spLocks noGrp="1"/>
          </p:cNvSpPr>
          <p:nvPr>
            <p:ph type="body" orient="vert" idx="1"/>
          </p:nvPr>
        </p:nvSpPr>
        <p:spPr>
          <a:xfrm>
            <a:off x="0" y="1412776"/>
            <a:ext cx="9108504" cy="5400600"/>
          </a:xfrm>
        </p:spPr>
        <p:txBody>
          <a:bodyPr vert="horz"/>
          <a:lstStyle>
            <a:lvl1pPr>
              <a:defRPr sz="2400">
                <a:latin typeface="Times New Roman" panose="02020603050405020304" pitchFamily="18" charset="0"/>
                <a:cs typeface="Times New Roman" panose="02020603050405020304" pitchFamily="18" charset="0"/>
              </a:defRPr>
            </a:lvl1pPr>
            <a:lvl2pPr>
              <a:defRPr sz="22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1800">
                <a:latin typeface="Times New Roman" panose="02020603050405020304" pitchFamily="18" charset="0"/>
                <a:cs typeface="Times New Roman" panose="02020603050405020304" pitchFamily="18" charset="0"/>
              </a:defRPr>
            </a:lvl4pPr>
            <a:lvl5pPr>
              <a:defRPr sz="1600">
                <a:latin typeface="Times New Roman" panose="02020603050405020304" pitchFamily="18" charset="0"/>
                <a:cs typeface="Times New Roman" panose="02020603050405020304" pitchFamily="18" charset="0"/>
              </a:defRPr>
            </a:lvl5p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
        <p:nvSpPr>
          <p:cNvPr id="4" name="日期版面配置區 3"/>
          <p:cNvSpPr>
            <a:spLocks noGrp="1"/>
          </p:cNvSpPr>
          <p:nvPr>
            <p:ph type="dt" sz="half" idx="10"/>
          </p:nvPr>
        </p:nvSpPr>
        <p:spPr/>
        <p:txBody>
          <a:bodyPr/>
          <a:lstStyle>
            <a:lvl1pPr>
              <a:defRPr/>
            </a:lvl1pPr>
          </a:lstStyle>
          <a:p>
            <a:pPr>
              <a:defRPr/>
            </a:pPr>
            <a:fld id="{0CA45802-F6BC-41D8-9441-E0772274BD22}" type="datetime1">
              <a:rPr lang="zh-TW" altLang="en-US" smtClean="0"/>
              <a:t>2023/6/12</a:t>
            </a:fld>
            <a:endParaRPr lang="zh-TW" altLang="en-US"/>
          </a:p>
        </p:txBody>
      </p:sp>
      <p:sp>
        <p:nvSpPr>
          <p:cNvPr id="5" name="頁尾版面配置區 4"/>
          <p:cNvSpPr>
            <a:spLocks noGrp="1"/>
          </p:cNvSpPr>
          <p:nvPr>
            <p:ph type="ftr" sz="quarter" idx="11"/>
          </p:nvPr>
        </p:nvSpPr>
        <p:spPr/>
        <p:txBody>
          <a:bodyPr/>
          <a:lstStyle>
            <a:lvl1pPr>
              <a:defRPr/>
            </a:lvl1pPr>
          </a:lstStyle>
          <a:p>
            <a:pPr>
              <a:defRPr/>
            </a:pPr>
            <a:endParaRPr lang="zh-TW" altLang="en-US"/>
          </a:p>
        </p:txBody>
      </p:sp>
      <p:sp>
        <p:nvSpPr>
          <p:cNvPr id="6" name="投影片編號版面配置區 5"/>
          <p:cNvSpPr>
            <a:spLocks noGrp="1"/>
          </p:cNvSpPr>
          <p:nvPr>
            <p:ph type="sldNum" sz="quarter" idx="12"/>
          </p:nvPr>
        </p:nvSpPr>
        <p:spPr/>
        <p:txBody>
          <a:bodyPr/>
          <a:lstStyle>
            <a:lvl1pPr>
              <a:defRPr/>
            </a:lvl1pPr>
          </a:lstStyle>
          <a:p>
            <a:pPr>
              <a:defRPr/>
            </a:pPr>
            <a:fld id="{CF8D9605-E1B7-4E01-8A90-B359EB5960CC}" type="slidenum">
              <a:rPr lang="zh-TW" altLang="en-US"/>
              <a:pPr>
                <a:defRPr/>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lvl1pPr>
              <a:defRPr/>
            </a:lvl1pPr>
          </a:lstStyle>
          <a:p>
            <a:pPr>
              <a:defRPr/>
            </a:pPr>
            <a:fld id="{DBD68CB1-13E3-4D50-B6B2-0C5CEFA7F2FC}" type="datetime1">
              <a:rPr lang="zh-TW" altLang="en-US" smtClean="0"/>
              <a:t>2023/6/12</a:t>
            </a:fld>
            <a:endParaRPr lang="zh-TW" altLang="en-US"/>
          </a:p>
        </p:txBody>
      </p:sp>
      <p:sp>
        <p:nvSpPr>
          <p:cNvPr id="5" name="頁尾版面配置區 4"/>
          <p:cNvSpPr>
            <a:spLocks noGrp="1"/>
          </p:cNvSpPr>
          <p:nvPr>
            <p:ph type="ftr" sz="quarter" idx="11"/>
          </p:nvPr>
        </p:nvSpPr>
        <p:spPr/>
        <p:txBody>
          <a:bodyPr/>
          <a:lstStyle>
            <a:lvl1pPr>
              <a:defRPr/>
            </a:lvl1pPr>
          </a:lstStyle>
          <a:p>
            <a:pPr>
              <a:defRPr/>
            </a:pPr>
            <a:endParaRPr lang="zh-TW" altLang="en-US"/>
          </a:p>
        </p:txBody>
      </p:sp>
      <p:sp>
        <p:nvSpPr>
          <p:cNvPr id="6" name="投影片編號版面配置區 5"/>
          <p:cNvSpPr>
            <a:spLocks noGrp="1"/>
          </p:cNvSpPr>
          <p:nvPr>
            <p:ph type="sldNum" sz="quarter" idx="12"/>
          </p:nvPr>
        </p:nvSpPr>
        <p:spPr/>
        <p:txBody>
          <a:bodyPr/>
          <a:lstStyle>
            <a:lvl1pPr>
              <a:defRPr/>
            </a:lvl1pPr>
          </a:lstStyle>
          <a:p>
            <a:pPr>
              <a:defRPr/>
            </a:pPr>
            <a:fld id="{FBDAB63F-F393-4A1A-AD03-DA7978A7E1E0}" type="slidenum">
              <a:rPr lang="zh-TW" altLang="en-US"/>
              <a:pPr>
                <a:defRPr/>
              </a:pPr>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b="1">
                <a:latin typeface="Arial" panose="020B0604020202020204" pitchFamily="34" charset="0"/>
                <a:cs typeface="Arial" panose="020B0604020202020204" pitchFamily="34" charset="0"/>
              </a:defRPr>
            </a:lvl1pPr>
          </a:lstStyle>
          <a:p>
            <a:r>
              <a:rPr lang="zh-TW" altLang="en-US" dirty="0"/>
              <a:t>按一下以編輯母片標題樣式</a:t>
            </a:r>
          </a:p>
        </p:txBody>
      </p:sp>
      <p:sp>
        <p:nvSpPr>
          <p:cNvPr id="3" name="內容版面配置區 2"/>
          <p:cNvSpPr>
            <a:spLocks noGrp="1"/>
          </p:cNvSpPr>
          <p:nvPr>
            <p:ph idx="1"/>
          </p:nvPr>
        </p:nvSpPr>
        <p:spPr/>
        <p:txBody>
          <a:bodyPr/>
          <a:lstStyle>
            <a:lvl1pPr>
              <a:defRPr sz="3200">
                <a:latin typeface="Times New Roman" panose="02020603050405020304" pitchFamily="18" charset="0"/>
                <a:cs typeface="Times New Roman" panose="02020603050405020304" pitchFamily="18" charset="0"/>
              </a:defRPr>
            </a:lvl1pPr>
            <a:lvl2pPr>
              <a:defRPr sz="3200">
                <a:latin typeface="Times New Roman" panose="02020603050405020304" pitchFamily="18" charset="0"/>
                <a:cs typeface="Times New Roman" panose="02020603050405020304" pitchFamily="18" charset="0"/>
              </a:defRPr>
            </a:lvl2pPr>
            <a:lvl3pPr>
              <a:defRPr sz="3200">
                <a:latin typeface="Times New Roman" panose="02020603050405020304" pitchFamily="18" charset="0"/>
                <a:cs typeface="Times New Roman" panose="02020603050405020304" pitchFamily="18" charset="0"/>
              </a:defRPr>
            </a:lvl3pPr>
            <a:lvl4pPr>
              <a:defRPr sz="3200">
                <a:latin typeface="Times New Roman" panose="02020603050405020304" pitchFamily="18" charset="0"/>
                <a:cs typeface="Times New Roman" panose="02020603050405020304" pitchFamily="18" charset="0"/>
              </a:defRPr>
            </a:lvl4pPr>
            <a:lvl5pPr>
              <a:defRPr sz="3200">
                <a:latin typeface="Times New Roman" panose="02020603050405020304" pitchFamily="18" charset="0"/>
                <a:cs typeface="Times New Roman" panose="02020603050405020304" pitchFamily="18" charset="0"/>
              </a:defRPr>
            </a:lvl5p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
        <p:nvSpPr>
          <p:cNvPr id="4" name="日期版面配置區 3"/>
          <p:cNvSpPr>
            <a:spLocks noGrp="1"/>
          </p:cNvSpPr>
          <p:nvPr>
            <p:ph type="dt" sz="half" idx="10"/>
          </p:nvPr>
        </p:nvSpPr>
        <p:spPr/>
        <p:txBody>
          <a:bodyPr/>
          <a:lstStyle>
            <a:lvl1pPr>
              <a:defRPr/>
            </a:lvl1pPr>
          </a:lstStyle>
          <a:p>
            <a:pPr>
              <a:defRPr/>
            </a:pPr>
            <a:fld id="{61A0574E-CF06-483E-ACE0-6E7BC41B643E}" type="datetime1">
              <a:rPr lang="zh-TW" altLang="en-US" smtClean="0"/>
              <a:t>2023/6/12</a:t>
            </a:fld>
            <a:endParaRPr lang="zh-TW" altLang="en-US"/>
          </a:p>
        </p:txBody>
      </p:sp>
      <p:sp>
        <p:nvSpPr>
          <p:cNvPr id="5" name="頁尾版面配置區 4"/>
          <p:cNvSpPr>
            <a:spLocks noGrp="1"/>
          </p:cNvSpPr>
          <p:nvPr>
            <p:ph type="ftr" sz="quarter" idx="11"/>
          </p:nvPr>
        </p:nvSpPr>
        <p:spPr/>
        <p:txBody>
          <a:bodyPr/>
          <a:lstStyle>
            <a:lvl1pPr>
              <a:defRPr/>
            </a:lvl1pPr>
          </a:lstStyle>
          <a:p>
            <a:pPr>
              <a:defRPr/>
            </a:pPr>
            <a:endParaRPr lang="zh-TW" altLang="en-US"/>
          </a:p>
        </p:txBody>
      </p:sp>
      <p:sp>
        <p:nvSpPr>
          <p:cNvPr id="6" name="投影片編號版面配置區 5"/>
          <p:cNvSpPr>
            <a:spLocks noGrp="1"/>
          </p:cNvSpPr>
          <p:nvPr>
            <p:ph type="sldNum" sz="quarter" idx="12"/>
          </p:nvPr>
        </p:nvSpPr>
        <p:spPr/>
        <p:txBody>
          <a:bodyPr/>
          <a:lstStyle>
            <a:lvl1pPr>
              <a:defRPr/>
            </a:lvl1pPr>
          </a:lstStyle>
          <a:p>
            <a:pPr>
              <a:defRPr/>
            </a:pPr>
            <a:fld id="{79843853-120B-47F6-BFE6-EBB2DD650738}" type="slidenum">
              <a:rPr lang="zh-TW" altLang="en-US"/>
              <a:pPr>
                <a:defRPr/>
              </a:pPr>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a:t>按一下以編輯母片標題樣式</a:t>
            </a:r>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按一下以編輯母片文字樣式</a:t>
            </a:r>
          </a:p>
        </p:txBody>
      </p:sp>
      <p:sp>
        <p:nvSpPr>
          <p:cNvPr id="4" name="日期版面配置區 3"/>
          <p:cNvSpPr>
            <a:spLocks noGrp="1"/>
          </p:cNvSpPr>
          <p:nvPr>
            <p:ph type="dt" sz="half" idx="10"/>
          </p:nvPr>
        </p:nvSpPr>
        <p:spPr/>
        <p:txBody>
          <a:bodyPr/>
          <a:lstStyle>
            <a:lvl1pPr>
              <a:defRPr/>
            </a:lvl1pPr>
          </a:lstStyle>
          <a:p>
            <a:pPr>
              <a:defRPr/>
            </a:pPr>
            <a:fld id="{0A2F8E12-0551-4A70-B243-8653DE870D9E}" type="datetime1">
              <a:rPr lang="zh-TW" altLang="en-US" smtClean="0"/>
              <a:t>2023/6/12</a:t>
            </a:fld>
            <a:endParaRPr lang="zh-TW" altLang="en-US"/>
          </a:p>
        </p:txBody>
      </p:sp>
      <p:sp>
        <p:nvSpPr>
          <p:cNvPr id="5" name="頁尾版面配置區 4"/>
          <p:cNvSpPr>
            <a:spLocks noGrp="1"/>
          </p:cNvSpPr>
          <p:nvPr>
            <p:ph type="ftr" sz="quarter" idx="11"/>
          </p:nvPr>
        </p:nvSpPr>
        <p:spPr/>
        <p:txBody>
          <a:bodyPr/>
          <a:lstStyle>
            <a:lvl1pPr>
              <a:defRPr/>
            </a:lvl1pPr>
          </a:lstStyle>
          <a:p>
            <a:pPr>
              <a:defRPr/>
            </a:pPr>
            <a:endParaRPr lang="zh-TW" altLang="en-US"/>
          </a:p>
        </p:txBody>
      </p:sp>
      <p:sp>
        <p:nvSpPr>
          <p:cNvPr id="6" name="投影片編號版面配置區 5"/>
          <p:cNvSpPr>
            <a:spLocks noGrp="1"/>
          </p:cNvSpPr>
          <p:nvPr>
            <p:ph type="sldNum" sz="quarter" idx="12"/>
          </p:nvPr>
        </p:nvSpPr>
        <p:spPr/>
        <p:txBody>
          <a:bodyPr/>
          <a:lstStyle>
            <a:lvl1pPr>
              <a:defRPr/>
            </a:lvl1pPr>
          </a:lstStyle>
          <a:p>
            <a:pPr>
              <a:defRPr/>
            </a:pPr>
            <a:fld id="{D3001B90-30CA-4BDF-B493-92673F03E3FA}" type="slidenum">
              <a:rPr lang="zh-TW" altLang="en-US"/>
              <a:pPr>
                <a:defRPr/>
              </a:pPr>
              <a:t>‹#›</a:t>
            </a:fld>
            <a:endParaRPr lang="zh-TW"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3"/>
          <p:cNvSpPr>
            <a:spLocks noGrp="1"/>
          </p:cNvSpPr>
          <p:nvPr>
            <p:ph type="dt" sz="half" idx="10"/>
          </p:nvPr>
        </p:nvSpPr>
        <p:spPr/>
        <p:txBody>
          <a:bodyPr/>
          <a:lstStyle>
            <a:lvl1pPr>
              <a:defRPr/>
            </a:lvl1pPr>
          </a:lstStyle>
          <a:p>
            <a:pPr>
              <a:defRPr/>
            </a:pPr>
            <a:fld id="{FDF0AD21-9662-49A0-B1A7-F3A8B60099E3}" type="datetime1">
              <a:rPr lang="zh-TW" altLang="en-US" smtClean="0"/>
              <a:t>2023/6/12</a:t>
            </a:fld>
            <a:endParaRPr lang="zh-TW" altLang="en-US"/>
          </a:p>
        </p:txBody>
      </p:sp>
      <p:sp>
        <p:nvSpPr>
          <p:cNvPr id="6" name="頁尾版面配置區 4"/>
          <p:cNvSpPr>
            <a:spLocks noGrp="1"/>
          </p:cNvSpPr>
          <p:nvPr>
            <p:ph type="ftr" sz="quarter" idx="11"/>
          </p:nvPr>
        </p:nvSpPr>
        <p:spPr/>
        <p:txBody>
          <a:bodyPr/>
          <a:lstStyle>
            <a:lvl1pPr>
              <a:defRPr/>
            </a:lvl1pPr>
          </a:lstStyle>
          <a:p>
            <a:pPr>
              <a:defRPr/>
            </a:pPr>
            <a:endParaRPr lang="zh-TW" altLang="en-US"/>
          </a:p>
        </p:txBody>
      </p:sp>
      <p:sp>
        <p:nvSpPr>
          <p:cNvPr id="7" name="投影片編號版面配置區 5"/>
          <p:cNvSpPr>
            <a:spLocks noGrp="1"/>
          </p:cNvSpPr>
          <p:nvPr>
            <p:ph type="sldNum" sz="quarter" idx="12"/>
          </p:nvPr>
        </p:nvSpPr>
        <p:spPr/>
        <p:txBody>
          <a:bodyPr/>
          <a:lstStyle>
            <a:lvl1pPr>
              <a:defRPr/>
            </a:lvl1pPr>
          </a:lstStyle>
          <a:p>
            <a:pPr>
              <a:defRPr/>
            </a:pPr>
            <a:fld id="{0E898667-35F2-481B-91E2-81220A326656}" type="slidenum">
              <a:rPr lang="zh-TW" altLang="en-US"/>
              <a:pPr>
                <a:defRPr/>
              </a:pPr>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a:t>按一下以編輯母片標題樣式</a:t>
            </a:r>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3"/>
          <p:cNvSpPr>
            <a:spLocks noGrp="1"/>
          </p:cNvSpPr>
          <p:nvPr>
            <p:ph type="dt" sz="half" idx="10"/>
          </p:nvPr>
        </p:nvSpPr>
        <p:spPr/>
        <p:txBody>
          <a:bodyPr/>
          <a:lstStyle>
            <a:lvl1pPr>
              <a:defRPr/>
            </a:lvl1pPr>
          </a:lstStyle>
          <a:p>
            <a:pPr>
              <a:defRPr/>
            </a:pPr>
            <a:fld id="{23BFDDE7-4DA6-49E3-A2DD-1E2B0FC2A042}" type="datetime1">
              <a:rPr lang="zh-TW" altLang="en-US" smtClean="0"/>
              <a:t>2023/6/12</a:t>
            </a:fld>
            <a:endParaRPr lang="zh-TW" altLang="en-US"/>
          </a:p>
        </p:txBody>
      </p:sp>
      <p:sp>
        <p:nvSpPr>
          <p:cNvPr id="8" name="頁尾版面配置區 4"/>
          <p:cNvSpPr>
            <a:spLocks noGrp="1"/>
          </p:cNvSpPr>
          <p:nvPr>
            <p:ph type="ftr" sz="quarter" idx="11"/>
          </p:nvPr>
        </p:nvSpPr>
        <p:spPr/>
        <p:txBody>
          <a:bodyPr/>
          <a:lstStyle>
            <a:lvl1pPr>
              <a:defRPr/>
            </a:lvl1pPr>
          </a:lstStyle>
          <a:p>
            <a:pPr>
              <a:defRPr/>
            </a:pPr>
            <a:endParaRPr lang="zh-TW" altLang="en-US"/>
          </a:p>
        </p:txBody>
      </p:sp>
      <p:sp>
        <p:nvSpPr>
          <p:cNvPr id="9" name="投影片編號版面配置區 5"/>
          <p:cNvSpPr>
            <a:spLocks noGrp="1"/>
          </p:cNvSpPr>
          <p:nvPr>
            <p:ph type="sldNum" sz="quarter" idx="12"/>
          </p:nvPr>
        </p:nvSpPr>
        <p:spPr/>
        <p:txBody>
          <a:bodyPr/>
          <a:lstStyle>
            <a:lvl1pPr>
              <a:defRPr/>
            </a:lvl1pPr>
          </a:lstStyle>
          <a:p>
            <a:pPr>
              <a:defRPr/>
            </a:pPr>
            <a:fld id="{EEC30376-6AEB-44DC-B43C-605878BA20F1}" type="slidenum">
              <a:rPr lang="zh-TW" altLang="en-US"/>
              <a:pPr>
                <a:defRPr/>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日期版面配置區 3"/>
          <p:cNvSpPr>
            <a:spLocks noGrp="1"/>
          </p:cNvSpPr>
          <p:nvPr>
            <p:ph type="dt" sz="half" idx="10"/>
          </p:nvPr>
        </p:nvSpPr>
        <p:spPr/>
        <p:txBody>
          <a:bodyPr/>
          <a:lstStyle>
            <a:lvl1pPr>
              <a:defRPr/>
            </a:lvl1pPr>
          </a:lstStyle>
          <a:p>
            <a:pPr>
              <a:defRPr/>
            </a:pPr>
            <a:fld id="{2B958CCA-AA0B-44C9-9CFB-D7F88F5C34A2}" type="datetime1">
              <a:rPr lang="zh-TW" altLang="en-US" smtClean="0"/>
              <a:t>2023/6/12</a:t>
            </a:fld>
            <a:endParaRPr lang="zh-TW" altLang="en-US"/>
          </a:p>
        </p:txBody>
      </p:sp>
      <p:sp>
        <p:nvSpPr>
          <p:cNvPr id="4" name="頁尾版面配置區 4"/>
          <p:cNvSpPr>
            <a:spLocks noGrp="1"/>
          </p:cNvSpPr>
          <p:nvPr>
            <p:ph type="ftr" sz="quarter" idx="11"/>
          </p:nvPr>
        </p:nvSpPr>
        <p:spPr/>
        <p:txBody>
          <a:bodyPr/>
          <a:lstStyle>
            <a:lvl1pPr>
              <a:defRPr/>
            </a:lvl1pPr>
          </a:lstStyle>
          <a:p>
            <a:pPr>
              <a:defRPr/>
            </a:pPr>
            <a:endParaRPr lang="zh-TW" altLang="en-US"/>
          </a:p>
        </p:txBody>
      </p:sp>
      <p:sp>
        <p:nvSpPr>
          <p:cNvPr id="5" name="投影片編號版面配置區 5"/>
          <p:cNvSpPr>
            <a:spLocks noGrp="1"/>
          </p:cNvSpPr>
          <p:nvPr>
            <p:ph type="sldNum" sz="quarter" idx="12"/>
          </p:nvPr>
        </p:nvSpPr>
        <p:spPr/>
        <p:txBody>
          <a:bodyPr/>
          <a:lstStyle>
            <a:lvl1pPr>
              <a:defRPr/>
            </a:lvl1pPr>
          </a:lstStyle>
          <a:p>
            <a:pPr>
              <a:defRPr/>
            </a:pPr>
            <a:fld id="{E60FFDBC-B56F-43DE-A9D6-5F51B08B6063}" type="slidenum">
              <a:rPr lang="zh-TW" altLang="en-US"/>
              <a:pPr>
                <a:defRPr/>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3"/>
          <p:cNvSpPr>
            <a:spLocks noGrp="1"/>
          </p:cNvSpPr>
          <p:nvPr>
            <p:ph type="dt" sz="half" idx="10"/>
          </p:nvPr>
        </p:nvSpPr>
        <p:spPr/>
        <p:txBody>
          <a:bodyPr/>
          <a:lstStyle>
            <a:lvl1pPr>
              <a:defRPr/>
            </a:lvl1pPr>
          </a:lstStyle>
          <a:p>
            <a:pPr>
              <a:defRPr/>
            </a:pPr>
            <a:fld id="{B515BC78-A974-47CA-B776-02505C11E737}" type="datetime1">
              <a:rPr lang="zh-TW" altLang="en-US" smtClean="0"/>
              <a:t>2023/6/12</a:t>
            </a:fld>
            <a:endParaRPr lang="zh-TW" altLang="en-US"/>
          </a:p>
        </p:txBody>
      </p:sp>
      <p:sp>
        <p:nvSpPr>
          <p:cNvPr id="3" name="頁尾版面配置區 4"/>
          <p:cNvSpPr>
            <a:spLocks noGrp="1"/>
          </p:cNvSpPr>
          <p:nvPr>
            <p:ph type="ftr" sz="quarter" idx="11"/>
          </p:nvPr>
        </p:nvSpPr>
        <p:spPr/>
        <p:txBody>
          <a:bodyPr/>
          <a:lstStyle>
            <a:lvl1pPr>
              <a:defRPr/>
            </a:lvl1pPr>
          </a:lstStyle>
          <a:p>
            <a:pPr>
              <a:defRPr/>
            </a:pPr>
            <a:endParaRPr lang="zh-TW" altLang="en-US"/>
          </a:p>
        </p:txBody>
      </p:sp>
      <p:sp>
        <p:nvSpPr>
          <p:cNvPr id="4" name="投影片編號版面配置區 5"/>
          <p:cNvSpPr>
            <a:spLocks noGrp="1"/>
          </p:cNvSpPr>
          <p:nvPr>
            <p:ph type="sldNum" sz="quarter" idx="12"/>
          </p:nvPr>
        </p:nvSpPr>
        <p:spPr/>
        <p:txBody>
          <a:bodyPr/>
          <a:lstStyle>
            <a:lvl1pPr>
              <a:defRPr/>
            </a:lvl1pPr>
          </a:lstStyle>
          <a:p>
            <a:pPr>
              <a:defRPr/>
            </a:pPr>
            <a:fld id="{E1BB1EA1-79C4-4BAB-ADB3-CF40D307E3A2}" type="slidenum">
              <a:rPr lang="zh-TW" altLang="en-US"/>
              <a:pPr>
                <a:defRPr/>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a:t>按一下以編輯母片標題樣式</a:t>
            </a:r>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日期版面配置區 3"/>
          <p:cNvSpPr>
            <a:spLocks noGrp="1"/>
          </p:cNvSpPr>
          <p:nvPr>
            <p:ph type="dt" sz="half" idx="10"/>
          </p:nvPr>
        </p:nvSpPr>
        <p:spPr/>
        <p:txBody>
          <a:bodyPr/>
          <a:lstStyle>
            <a:lvl1pPr>
              <a:defRPr/>
            </a:lvl1pPr>
          </a:lstStyle>
          <a:p>
            <a:pPr>
              <a:defRPr/>
            </a:pPr>
            <a:fld id="{7A1D0558-753D-4517-A310-D067D2097641}" type="datetime1">
              <a:rPr lang="zh-TW" altLang="en-US" smtClean="0"/>
              <a:t>2023/6/12</a:t>
            </a:fld>
            <a:endParaRPr lang="zh-TW" altLang="en-US"/>
          </a:p>
        </p:txBody>
      </p:sp>
      <p:sp>
        <p:nvSpPr>
          <p:cNvPr id="6" name="頁尾版面配置區 4"/>
          <p:cNvSpPr>
            <a:spLocks noGrp="1"/>
          </p:cNvSpPr>
          <p:nvPr>
            <p:ph type="ftr" sz="quarter" idx="11"/>
          </p:nvPr>
        </p:nvSpPr>
        <p:spPr/>
        <p:txBody>
          <a:bodyPr/>
          <a:lstStyle>
            <a:lvl1pPr>
              <a:defRPr/>
            </a:lvl1pPr>
          </a:lstStyle>
          <a:p>
            <a:pPr>
              <a:defRPr/>
            </a:pPr>
            <a:endParaRPr lang="zh-TW" altLang="en-US"/>
          </a:p>
        </p:txBody>
      </p:sp>
      <p:sp>
        <p:nvSpPr>
          <p:cNvPr id="7" name="投影片編號版面配置區 5"/>
          <p:cNvSpPr>
            <a:spLocks noGrp="1"/>
          </p:cNvSpPr>
          <p:nvPr>
            <p:ph type="sldNum" sz="quarter" idx="12"/>
          </p:nvPr>
        </p:nvSpPr>
        <p:spPr/>
        <p:txBody>
          <a:bodyPr/>
          <a:lstStyle>
            <a:lvl1pPr>
              <a:defRPr/>
            </a:lvl1pPr>
          </a:lstStyle>
          <a:p>
            <a:pPr>
              <a:defRPr/>
            </a:pPr>
            <a:fld id="{99C77944-B9B2-4BEA-871B-55DFD1C79574}" type="slidenum">
              <a:rPr lang="zh-TW" altLang="en-US"/>
              <a:pPr>
                <a:defRPr/>
              </a:pPr>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a:t>按一下以編輯母片標題樣式</a:t>
            </a:r>
          </a:p>
        </p:txBody>
      </p:sp>
      <p:sp>
        <p:nvSpPr>
          <p:cNvPr id="3" name="圖片版面配置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日期版面配置區 3"/>
          <p:cNvSpPr>
            <a:spLocks noGrp="1"/>
          </p:cNvSpPr>
          <p:nvPr>
            <p:ph type="dt" sz="half" idx="10"/>
          </p:nvPr>
        </p:nvSpPr>
        <p:spPr/>
        <p:txBody>
          <a:bodyPr/>
          <a:lstStyle>
            <a:lvl1pPr>
              <a:defRPr/>
            </a:lvl1pPr>
          </a:lstStyle>
          <a:p>
            <a:pPr>
              <a:defRPr/>
            </a:pPr>
            <a:fld id="{B4D1300A-F0A1-4FEA-9FD2-43ECD383A4DB}" type="datetime1">
              <a:rPr lang="zh-TW" altLang="en-US" smtClean="0"/>
              <a:t>2023/6/12</a:t>
            </a:fld>
            <a:endParaRPr lang="zh-TW" altLang="en-US"/>
          </a:p>
        </p:txBody>
      </p:sp>
      <p:sp>
        <p:nvSpPr>
          <p:cNvPr id="6" name="頁尾版面配置區 4"/>
          <p:cNvSpPr>
            <a:spLocks noGrp="1"/>
          </p:cNvSpPr>
          <p:nvPr>
            <p:ph type="ftr" sz="quarter" idx="11"/>
          </p:nvPr>
        </p:nvSpPr>
        <p:spPr/>
        <p:txBody>
          <a:bodyPr/>
          <a:lstStyle>
            <a:lvl1pPr>
              <a:defRPr/>
            </a:lvl1pPr>
          </a:lstStyle>
          <a:p>
            <a:pPr>
              <a:defRPr/>
            </a:pPr>
            <a:endParaRPr lang="zh-TW" altLang="en-US"/>
          </a:p>
        </p:txBody>
      </p:sp>
      <p:sp>
        <p:nvSpPr>
          <p:cNvPr id="7" name="投影片編號版面配置區 5"/>
          <p:cNvSpPr>
            <a:spLocks noGrp="1"/>
          </p:cNvSpPr>
          <p:nvPr>
            <p:ph type="sldNum" sz="quarter" idx="12"/>
          </p:nvPr>
        </p:nvSpPr>
        <p:spPr/>
        <p:txBody>
          <a:bodyPr/>
          <a:lstStyle>
            <a:lvl1pPr>
              <a:defRPr/>
            </a:lvl1pPr>
          </a:lstStyle>
          <a:p>
            <a:pPr>
              <a:defRPr/>
            </a:pPr>
            <a:fld id="{A281BA89-D5B3-4B8D-839F-9D34CDAF533E}" type="slidenum">
              <a:rPr lang="zh-TW" altLang="en-US"/>
              <a:pPr>
                <a:defRPr/>
              </a:pPr>
              <a:t>‹#›</a:t>
            </a:fld>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1026" name="標題版面配置區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TW" altLang="en-US"/>
              <a:t>按一下以編輯母片標題樣式</a:t>
            </a:r>
          </a:p>
        </p:txBody>
      </p:sp>
      <p:sp>
        <p:nvSpPr>
          <p:cNvPr id="1027" name="文字版面配置區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a:defRPr/>
            </a:pPr>
            <a:fld id="{3F5C074E-B8CC-4A5C-851C-697F3865A8EE}" type="datetime1">
              <a:rPr lang="zh-TW" altLang="en-US" smtClean="0"/>
              <a:t>2023/6/12</a:t>
            </a:fld>
            <a:endParaRPr lang="zh-TW"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EABEA560-C1F4-44DD-8844-F0BD461ADD64}" type="slidenum">
              <a:rPr lang="zh-TW" altLang="en-US"/>
              <a:pPr>
                <a:defRPr/>
              </a:pPr>
              <a:t>‹#›</a:t>
            </a:fld>
            <a:endParaRPr lang="zh-TW" alt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ea typeface="新細明體" pitchFamily="18" charset="-120"/>
        </a:defRPr>
      </a:lvl2pPr>
      <a:lvl3pPr algn="ctr" rtl="0" eaLnBrk="0" fontAlgn="base" hangingPunct="0">
        <a:spcBef>
          <a:spcPct val="0"/>
        </a:spcBef>
        <a:spcAft>
          <a:spcPct val="0"/>
        </a:spcAft>
        <a:defRPr sz="4400">
          <a:solidFill>
            <a:schemeClr val="tx1"/>
          </a:solidFill>
          <a:latin typeface="Calibri" pitchFamily="34" charset="0"/>
          <a:ea typeface="新細明體" pitchFamily="18" charset="-120"/>
        </a:defRPr>
      </a:lvl3pPr>
      <a:lvl4pPr algn="ctr" rtl="0" eaLnBrk="0" fontAlgn="base" hangingPunct="0">
        <a:spcBef>
          <a:spcPct val="0"/>
        </a:spcBef>
        <a:spcAft>
          <a:spcPct val="0"/>
        </a:spcAft>
        <a:defRPr sz="4400">
          <a:solidFill>
            <a:schemeClr val="tx1"/>
          </a:solidFill>
          <a:latin typeface="Calibri" pitchFamily="34" charset="0"/>
          <a:ea typeface="新細明體" pitchFamily="18" charset="-120"/>
        </a:defRPr>
      </a:lvl4pPr>
      <a:lvl5pPr algn="ctr" rtl="0" eaLnBrk="0" fontAlgn="base" hangingPunct="0">
        <a:spcBef>
          <a:spcPct val="0"/>
        </a:spcBef>
        <a:spcAft>
          <a:spcPct val="0"/>
        </a:spcAft>
        <a:defRPr sz="4400">
          <a:solidFill>
            <a:schemeClr val="tx1"/>
          </a:solidFill>
          <a:latin typeface="Calibri" pitchFamily="34" charset="0"/>
          <a:ea typeface="新細明體" pitchFamily="18" charset="-120"/>
        </a:defRPr>
      </a:lvl5pPr>
      <a:lvl6pPr marL="457200" algn="ctr" rtl="0" fontAlgn="base">
        <a:spcBef>
          <a:spcPct val="0"/>
        </a:spcBef>
        <a:spcAft>
          <a:spcPct val="0"/>
        </a:spcAft>
        <a:defRPr sz="4400">
          <a:solidFill>
            <a:schemeClr val="tx1"/>
          </a:solidFill>
          <a:latin typeface="Calibri" pitchFamily="34" charset="0"/>
          <a:ea typeface="新細明體" pitchFamily="18" charset="-120"/>
        </a:defRPr>
      </a:lvl6pPr>
      <a:lvl7pPr marL="914400" algn="ctr" rtl="0" fontAlgn="base">
        <a:spcBef>
          <a:spcPct val="0"/>
        </a:spcBef>
        <a:spcAft>
          <a:spcPct val="0"/>
        </a:spcAft>
        <a:defRPr sz="4400">
          <a:solidFill>
            <a:schemeClr val="tx1"/>
          </a:solidFill>
          <a:latin typeface="Calibri" pitchFamily="34" charset="0"/>
          <a:ea typeface="新細明體" pitchFamily="18" charset="-120"/>
        </a:defRPr>
      </a:lvl7pPr>
      <a:lvl8pPr marL="1371600" algn="ctr" rtl="0" fontAlgn="base">
        <a:spcBef>
          <a:spcPct val="0"/>
        </a:spcBef>
        <a:spcAft>
          <a:spcPct val="0"/>
        </a:spcAft>
        <a:defRPr sz="4400">
          <a:solidFill>
            <a:schemeClr val="tx1"/>
          </a:solidFill>
          <a:latin typeface="Calibri" pitchFamily="34" charset="0"/>
          <a:ea typeface="新細明體" pitchFamily="18" charset="-120"/>
        </a:defRPr>
      </a:lvl8pPr>
      <a:lvl9pPr marL="1828800" algn="ctr" rtl="0" fontAlgn="base">
        <a:spcBef>
          <a:spcPct val="0"/>
        </a:spcBef>
        <a:spcAft>
          <a:spcPct val="0"/>
        </a:spcAft>
        <a:defRPr sz="4400">
          <a:solidFill>
            <a:schemeClr val="tx1"/>
          </a:solidFill>
          <a:latin typeface="Calibri" pitchFamily="34" charset="0"/>
          <a:ea typeface="新細明體" pitchFamily="18" charset="-12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chart" Target="../charts/chart9.xml"/><Relationship Id="rId1" Type="http://schemas.openxmlformats.org/officeDocument/2006/relationships/slideLayout" Target="../slideLayouts/slideLayout1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2"/>
          <p:cNvSpPr>
            <a:spLocks noGrp="1" noChangeArrowheads="1"/>
          </p:cNvSpPr>
          <p:nvPr>
            <p:ph type="ctrTitle" idx="4294967295"/>
          </p:nvPr>
        </p:nvSpPr>
        <p:spPr>
          <a:xfrm>
            <a:off x="-2777" y="1629016"/>
            <a:ext cx="9144000" cy="2060847"/>
          </a:xfrm>
        </p:spPr>
        <p:txBody>
          <a:bodyPr/>
          <a:lstStyle/>
          <a:p>
            <a:pPr eaLnBrk="1" hangingPunct="1"/>
            <a:r>
              <a:rPr lang="zh-TW" altLang="en-US" sz="4000" b="1" dirty="0"/>
              <a:t>對家庭友善僱傭措施的混合方法調查：由工作與家庭的衝突到增益</a:t>
            </a:r>
            <a:endParaRPr lang="en-US" altLang="zh-TW" sz="4000" dirty="0">
              <a:cs typeface="Times New Roman" pitchFamily="18" charset="0"/>
            </a:endParaRPr>
          </a:p>
        </p:txBody>
      </p:sp>
      <p:sp>
        <p:nvSpPr>
          <p:cNvPr id="14338" name="Rectangle 4"/>
          <p:cNvSpPr>
            <a:spLocks noChangeArrowheads="1"/>
          </p:cNvSpPr>
          <p:nvPr/>
        </p:nvSpPr>
        <p:spPr bwMode="auto">
          <a:xfrm>
            <a:off x="606823" y="3761871"/>
            <a:ext cx="7924800" cy="46038"/>
          </a:xfrm>
          <a:prstGeom prst="rect">
            <a:avLst/>
          </a:prstGeom>
          <a:solidFill>
            <a:srgbClr val="7598DD"/>
          </a:solidFill>
          <a:ln w="9525">
            <a:noFill/>
            <a:miter lim="800000"/>
            <a:headEnd/>
            <a:tailEnd/>
          </a:ln>
        </p:spPr>
        <p:txBody>
          <a:bodyPr wrap="none" anchor="ctr"/>
          <a:lstStyle/>
          <a:p>
            <a:endParaRPr lang="zh-TW" altLang="en-US"/>
          </a:p>
        </p:txBody>
      </p:sp>
      <p:sp>
        <p:nvSpPr>
          <p:cNvPr id="14339" name="Rectangle 5"/>
          <p:cNvSpPr>
            <a:spLocks noChangeArrowheads="1"/>
          </p:cNvSpPr>
          <p:nvPr/>
        </p:nvSpPr>
        <p:spPr bwMode="auto">
          <a:xfrm>
            <a:off x="467544" y="4105107"/>
            <a:ext cx="8402638" cy="2466686"/>
          </a:xfrm>
          <a:prstGeom prst="rect">
            <a:avLst/>
          </a:prstGeom>
          <a:noFill/>
          <a:ln w="9525">
            <a:noFill/>
            <a:miter lim="800000"/>
            <a:headEnd/>
            <a:tailEnd/>
          </a:ln>
        </p:spPr>
        <p:txBody>
          <a:bodyPr anchor="ctr"/>
          <a:lstStyle/>
          <a:p>
            <a:pPr algn="ctr">
              <a:lnSpc>
                <a:spcPct val="110000"/>
              </a:lnSpc>
            </a:pPr>
            <a:r>
              <a:rPr lang="zh-TW" altLang="en-US" sz="2400" dirty="0">
                <a:latin typeface="Times New Roman" pitchFamily="18" charset="0"/>
              </a:rPr>
              <a:t>何振業博士</a:t>
            </a:r>
            <a:endParaRPr lang="en-US" altLang="zh-TW" sz="800" dirty="0">
              <a:latin typeface="Times New Roman" pitchFamily="18" charset="0"/>
            </a:endParaRPr>
          </a:p>
          <a:p>
            <a:pPr algn="ctr">
              <a:lnSpc>
                <a:spcPct val="110000"/>
              </a:lnSpc>
            </a:pPr>
            <a:br>
              <a:rPr lang="en-US" altLang="zh-TW" sz="4400" dirty="0">
                <a:latin typeface="Times New Roman" pitchFamily="18" charset="0"/>
              </a:rPr>
            </a:br>
            <a:endParaRPr lang="en-US" altLang="zh-TW" sz="2800" dirty="0">
              <a:latin typeface="Times New Roman" pitchFamily="18" charset="0"/>
            </a:endParaRPr>
          </a:p>
        </p:txBody>
      </p:sp>
      <p:pic>
        <p:nvPicPr>
          <p:cNvPr id="5" name="Picture 4"/>
          <p:cNvPicPr/>
          <p:nvPr/>
        </p:nvPicPr>
        <p:blipFill>
          <a:blip r:embed="rId3" cstate="print">
            <a:extLst>
              <a:ext uri="{28A0092B-C50C-407E-A947-70E740481C1C}">
                <a14:useLocalDpi xmlns:a14="http://schemas.microsoft.com/office/drawing/2010/main" val="0"/>
              </a:ext>
            </a:extLst>
          </a:blip>
          <a:stretch>
            <a:fillRect/>
          </a:stretch>
        </p:blipFill>
        <p:spPr>
          <a:xfrm>
            <a:off x="606823" y="355955"/>
            <a:ext cx="3322712" cy="950432"/>
          </a:xfrm>
          <a:prstGeom prst="rect">
            <a:avLst/>
          </a:prstGeom>
        </p:spPr>
      </p:pic>
      <p:sp>
        <p:nvSpPr>
          <p:cNvPr id="2" name="Slide Number Placeholder 1"/>
          <p:cNvSpPr>
            <a:spLocks noGrp="1"/>
          </p:cNvSpPr>
          <p:nvPr>
            <p:ph type="sldNum" sz="quarter" idx="12"/>
          </p:nvPr>
        </p:nvSpPr>
        <p:spPr/>
        <p:txBody>
          <a:bodyPr/>
          <a:lstStyle/>
          <a:p>
            <a:pPr>
              <a:defRPr/>
            </a:pPr>
            <a:fld id="{E1BB1EA1-79C4-4BAB-ADB3-CF40D307E3A2}" type="slidenum">
              <a:rPr lang="zh-TW" altLang="en-US" smtClean="0"/>
              <a:pPr>
                <a:defRPr/>
              </a:pPr>
              <a:t>1</a:t>
            </a:fld>
            <a:endParaRPr lang="zh-TW" altLang="en-US"/>
          </a:p>
        </p:txBody>
      </p:sp>
      <p:pic>
        <p:nvPicPr>
          <p:cNvPr id="3" name="Picture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93717" y="274976"/>
            <a:ext cx="4176465" cy="1137800"/>
          </a:xfrm>
          <a:prstGeom prst="rect">
            <a:avLst/>
          </a:prstGeom>
        </p:spPr>
      </p:pic>
      <p:sp>
        <p:nvSpPr>
          <p:cNvPr id="9" name="Rectangle 8"/>
          <p:cNvSpPr/>
          <p:nvPr/>
        </p:nvSpPr>
        <p:spPr>
          <a:xfrm>
            <a:off x="467544" y="5713106"/>
            <a:ext cx="5475385" cy="646331"/>
          </a:xfrm>
          <a:prstGeom prst="rect">
            <a:avLst/>
          </a:prstGeom>
        </p:spPr>
        <p:txBody>
          <a:bodyPr wrap="square">
            <a:spAutoFit/>
          </a:bodyPr>
          <a:lstStyle/>
          <a:p>
            <a:r>
              <a:rPr lang="zh-TW" altLang="en-US" dirty="0">
                <a:latin typeface="Arial" panose="020B0604020202020204" pitchFamily="34" charset="0"/>
                <a:ea typeface="PMingLiU" panose="02020500000000000000" pitchFamily="18" charset="-120"/>
                <a:cs typeface="Times New Roman" panose="02020603050405020304" pitchFamily="18" charset="0"/>
              </a:rPr>
              <a:t>平等機會委員會平等機會研究項目資助計劃 </a:t>
            </a:r>
            <a:r>
              <a:rPr lang="en-US" dirty="0">
                <a:latin typeface="Arial" panose="020B0604020202020204" pitchFamily="34" charset="0"/>
                <a:ea typeface="PMingLiU" panose="02020500000000000000" pitchFamily="18" charset="-120"/>
                <a:cs typeface="Times New Roman" panose="02020603050405020304" pitchFamily="18" charset="0"/>
              </a:rPr>
              <a:t>2020/21 (Ref No. R-2020/21-119r)</a:t>
            </a:r>
            <a:endParaRPr lang="en-US" dirty="0"/>
          </a:p>
        </p:txBody>
      </p:sp>
    </p:spTree>
  </p:cSld>
  <p:clrMapOvr>
    <a:masterClrMapping/>
  </p:clrMapOvr>
  <p:transition advTm="14683"/>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9452" y="283245"/>
            <a:ext cx="8229600" cy="1143000"/>
          </a:xfrm>
        </p:spPr>
        <p:txBody>
          <a:bodyPr/>
          <a:lstStyle/>
          <a:p>
            <a:r>
              <a:rPr lang="zh-TW" altLang="en-US" sz="3000" dirty="0"/>
              <a:t>有照顧家庭責任的僱員認為家庭友善僱傭措施在工作間的普遍性</a:t>
            </a:r>
            <a:endParaRPr lang="en-US" sz="3000" dirty="0"/>
          </a:p>
        </p:txBody>
      </p:sp>
      <p:sp>
        <p:nvSpPr>
          <p:cNvPr id="3" name="Vertical Text Placeholder 2"/>
          <p:cNvSpPr>
            <a:spLocks noGrp="1"/>
          </p:cNvSpPr>
          <p:nvPr>
            <p:ph type="body" orient="vert" idx="1"/>
          </p:nvPr>
        </p:nvSpPr>
        <p:spPr>
          <a:xfrm>
            <a:off x="-21095" y="1464824"/>
            <a:ext cx="9108504" cy="5112568"/>
          </a:xfrm>
        </p:spPr>
        <p:txBody>
          <a:bodyPr/>
          <a:lstStyle/>
          <a:p>
            <a:r>
              <a:rPr lang="zh-TW" altLang="en-US" dirty="0"/>
              <a:t>大多數的受訪者（ </a:t>
            </a:r>
            <a:r>
              <a:rPr lang="en-US" dirty="0"/>
              <a:t>85.6%</a:t>
            </a:r>
            <a:r>
              <a:rPr lang="zh-TW" altLang="en-US" dirty="0"/>
              <a:t> ）認為家庭友善僱傭措施在香港「不太普遍」或「完全不普遍」</a:t>
            </a:r>
            <a:endParaRPr lang="en-US" dirty="0"/>
          </a:p>
        </p:txBody>
      </p:sp>
      <p:sp>
        <p:nvSpPr>
          <p:cNvPr id="4" name="Slide Number Placeholder 3"/>
          <p:cNvSpPr>
            <a:spLocks noGrp="1"/>
          </p:cNvSpPr>
          <p:nvPr>
            <p:ph type="sldNum" sz="quarter" idx="12"/>
          </p:nvPr>
        </p:nvSpPr>
        <p:spPr/>
        <p:txBody>
          <a:bodyPr/>
          <a:lstStyle/>
          <a:p>
            <a:pPr>
              <a:defRPr/>
            </a:pPr>
            <a:fld id="{CF8D9605-E1B7-4E01-8A90-B359EB5960CC}" type="slidenum">
              <a:rPr lang="zh-TW" altLang="en-US" smtClean="0"/>
              <a:pPr>
                <a:defRPr/>
              </a:pPr>
              <a:t>10</a:t>
            </a:fld>
            <a:endParaRPr lang="zh-TW" altLang="en-US"/>
          </a:p>
        </p:txBody>
      </p:sp>
      <p:graphicFrame>
        <p:nvGraphicFramePr>
          <p:cNvPr id="7" name="Chart 6">
            <a:extLst>
              <a:ext uri="{FF2B5EF4-FFF2-40B4-BE49-F238E27FC236}">
                <a16:creationId xmlns:a16="http://schemas.microsoft.com/office/drawing/2014/main" id="{C0ED0E8A-EE63-494D-887B-8C9D720A4832}"/>
              </a:ext>
            </a:extLst>
          </p:cNvPr>
          <p:cNvGraphicFramePr>
            <a:graphicFrameLocks/>
          </p:cNvGraphicFramePr>
          <p:nvPr>
            <p:extLst>
              <p:ext uri="{D42A27DB-BD31-4B8C-83A1-F6EECF244321}">
                <p14:modId xmlns:p14="http://schemas.microsoft.com/office/powerpoint/2010/main" val="3244643129"/>
              </p:ext>
            </p:extLst>
          </p:nvPr>
        </p:nvGraphicFramePr>
        <p:xfrm>
          <a:off x="1187624" y="2670341"/>
          <a:ext cx="6120680" cy="364743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9923194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83BAF8-9E95-4B2A-9A62-9D54B1626838}"/>
              </a:ext>
            </a:extLst>
          </p:cNvPr>
          <p:cNvSpPr>
            <a:spLocks noGrp="1"/>
          </p:cNvSpPr>
          <p:nvPr>
            <p:ph type="title"/>
          </p:nvPr>
        </p:nvSpPr>
        <p:spPr/>
        <p:txBody>
          <a:bodyPr/>
          <a:lstStyle/>
          <a:p>
            <a:r>
              <a:rPr lang="zh-TW" altLang="en-US" sz="3000" dirty="0"/>
              <a:t>提供家庭友善僱傭措施的需要性</a:t>
            </a:r>
            <a:endParaRPr lang="en-US" sz="3000" dirty="0"/>
          </a:p>
        </p:txBody>
      </p:sp>
      <p:sp>
        <p:nvSpPr>
          <p:cNvPr id="3" name="Vertical Text Placeholder 2">
            <a:extLst>
              <a:ext uri="{FF2B5EF4-FFF2-40B4-BE49-F238E27FC236}">
                <a16:creationId xmlns:a16="http://schemas.microsoft.com/office/drawing/2014/main" id="{1A6BE50E-B3C5-406D-B0A6-11C68449E679}"/>
              </a:ext>
            </a:extLst>
          </p:cNvPr>
          <p:cNvSpPr>
            <a:spLocks noGrp="1"/>
          </p:cNvSpPr>
          <p:nvPr>
            <p:ph type="body" orient="vert" idx="1"/>
          </p:nvPr>
        </p:nvSpPr>
        <p:spPr>
          <a:xfrm>
            <a:off x="0" y="1772816"/>
            <a:ext cx="9108504" cy="5400600"/>
          </a:xfrm>
        </p:spPr>
        <p:txBody>
          <a:bodyPr/>
          <a:lstStyle/>
          <a:p>
            <a:r>
              <a:rPr lang="zh-TW" altLang="en-US" dirty="0"/>
              <a:t>大多數的受訪者（</a:t>
            </a:r>
            <a:r>
              <a:rPr lang="en-US" dirty="0"/>
              <a:t>88.5%</a:t>
            </a:r>
            <a:r>
              <a:rPr lang="zh-TW" altLang="en-US" dirty="0"/>
              <a:t>）認為公司或機構「少許需要」、「有需要」或「非常有需要」 向僱員提供家庭友善僱傭措施。</a:t>
            </a:r>
            <a:endParaRPr lang="en-US" dirty="0"/>
          </a:p>
        </p:txBody>
      </p:sp>
      <p:sp>
        <p:nvSpPr>
          <p:cNvPr id="4" name="Slide Number Placeholder 3">
            <a:extLst>
              <a:ext uri="{FF2B5EF4-FFF2-40B4-BE49-F238E27FC236}">
                <a16:creationId xmlns:a16="http://schemas.microsoft.com/office/drawing/2014/main" id="{D81E3464-3843-46B7-A760-E060A45949A5}"/>
              </a:ext>
            </a:extLst>
          </p:cNvPr>
          <p:cNvSpPr>
            <a:spLocks noGrp="1"/>
          </p:cNvSpPr>
          <p:nvPr>
            <p:ph type="sldNum" sz="quarter" idx="12"/>
          </p:nvPr>
        </p:nvSpPr>
        <p:spPr/>
        <p:txBody>
          <a:bodyPr/>
          <a:lstStyle/>
          <a:p>
            <a:pPr>
              <a:defRPr/>
            </a:pPr>
            <a:fld id="{CF8D9605-E1B7-4E01-8A90-B359EB5960CC}" type="slidenum">
              <a:rPr lang="zh-TW" altLang="en-US" smtClean="0"/>
              <a:pPr>
                <a:defRPr/>
              </a:pPr>
              <a:t>11</a:t>
            </a:fld>
            <a:endParaRPr lang="zh-TW" altLang="en-US"/>
          </a:p>
        </p:txBody>
      </p:sp>
      <p:graphicFrame>
        <p:nvGraphicFramePr>
          <p:cNvPr id="7" name="Chart 6">
            <a:extLst>
              <a:ext uri="{FF2B5EF4-FFF2-40B4-BE49-F238E27FC236}">
                <a16:creationId xmlns:a16="http://schemas.microsoft.com/office/drawing/2014/main" id="{16CD5B18-F1FF-4C93-8E76-7C3906947FE5}"/>
              </a:ext>
            </a:extLst>
          </p:cNvPr>
          <p:cNvGraphicFramePr>
            <a:graphicFrameLocks/>
          </p:cNvGraphicFramePr>
          <p:nvPr>
            <p:extLst>
              <p:ext uri="{D42A27DB-BD31-4B8C-83A1-F6EECF244321}">
                <p14:modId xmlns:p14="http://schemas.microsoft.com/office/powerpoint/2010/main" val="1116589622"/>
              </p:ext>
            </p:extLst>
          </p:nvPr>
        </p:nvGraphicFramePr>
        <p:xfrm>
          <a:off x="1373560" y="2628237"/>
          <a:ext cx="6246440" cy="403589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293225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4624"/>
            <a:ext cx="9144000" cy="1143000"/>
          </a:xfrm>
        </p:spPr>
        <p:txBody>
          <a:bodyPr/>
          <a:lstStyle/>
          <a:p>
            <a:r>
              <a:rPr lang="zh-TW" altLang="en-US" sz="3500" dirty="0"/>
              <a:t>按類別最受期望的家庭友善僱傭措施</a:t>
            </a:r>
            <a:endParaRPr lang="en-US" sz="3500" dirty="0"/>
          </a:p>
        </p:txBody>
      </p:sp>
      <p:sp>
        <p:nvSpPr>
          <p:cNvPr id="3" name="Vertical Text Placeholder 2"/>
          <p:cNvSpPr>
            <a:spLocks noGrp="1"/>
          </p:cNvSpPr>
          <p:nvPr>
            <p:ph type="body" orient="vert" idx="1"/>
          </p:nvPr>
        </p:nvSpPr>
        <p:spPr>
          <a:xfrm>
            <a:off x="17748" y="1138312"/>
            <a:ext cx="9108504" cy="5400600"/>
          </a:xfrm>
        </p:spPr>
        <p:txBody>
          <a:bodyPr/>
          <a:lstStyle/>
          <a:p>
            <a:r>
              <a:rPr lang="zh-TW" altLang="en-US" dirty="0"/>
              <a:t>研究團隊將家庭友善僱傭措施編組成</a:t>
            </a:r>
            <a:r>
              <a:rPr lang="en-US" altLang="zh-TW" dirty="0"/>
              <a:t>7</a:t>
            </a:r>
            <a:r>
              <a:rPr lang="zh-TW" altLang="en-US" dirty="0"/>
              <a:t>個類別，由</a:t>
            </a:r>
            <a:r>
              <a:rPr lang="en-US" altLang="zh-TW" dirty="0"/>
              <a:t>1</a:t>
            </a:r>
            <a:r>
              <a:rPr lang="zh-TW" altLang="en-US" dirty="0"/>
              <a:t>（最能幫助）至</a:t>
            </a:r>
            <a:r>
              <a:rPr lang="en-US" altLang="zh-TW" dirty="0"/>
              <a:t>7</a:t>
            </a:r>
            <a:r>
              <a:rPr lang="zh-TW" altLang="en-US" dirty="0"/>
              <a:t>（最不能幫助）排名：</a:t>
            </a:r>
            <a:endParaRPr lang="en-HK" dirty="0"/>
          </a:p>
          <a:p>
            <a:pPr marL="857250" lvl="1" indent="-457200">
              <a:buFont typeface="+mj-lt"/>
              <a:buAutoNum type="arabicPeriod"/>
            </a:pPr>
            <a:endParaRPr lang="en-US" altLang="zh-TW" sz="1000" dirty="0"/>
          </a:p>
          <a:p>
            <a:pPr marL="857250" lvl="1" indent="-457200">
              <a:buFont typeface="+mj-lt"/>
              <a:buAutoNum type="arabicPeriod"/>
            </a:pPr>
            <a:r>
              <a:rPr lang="zh-TW" altLang="en-US" sz="2000" dirty="0"/>
              <a:t>工作安排（例如五天工作周、彈性上班時間、居家或遙距辦公）</a:t>
            </a:r>
            <a:endParaRPr lang="en-US" altLang="zh-TW" sz="2000" dirty="0"/>
          </a:p>
          <a:p>
            <a:pPr marL="857250" lvl="1" indent="-457200">
              <a:buFont typeface="+mj-lt"/>
              <a:buAutoNum type="arabicPeriod"/>
            </a:pPr>
            <a:r>
              <a:rPr lang="zh-TW" altLang="en-US" sz="2000" dirty="0"/>
              <a:t>休假福利（例如生日假、恩恤假、特別事假）</a:t>
            </a:r>
            <a:endParaRPr lang="en-US" altLang="zh-TW" sz="2000" dirty="0"/>
          </a:p>
          <a:p>
            <a:pPr marL="857250" lvl="1" indent="-457200">
              <a:buFont typeface="+mj-lt"/>
              <a:buAutoNum type="arabicPeriod"/>
            </a:pPr>
            <a:r>
              <a:rPr lang="zh-TW" altLang="en-US" sz="2000" dirty="0"/>
              <a:t>生活支援（例如緊急事件援助及家庭醫療保障）</a:t>
            </a:r>
            <a:endParaRPr lang="en-US" altLang="zh-TW" sz="2000" dirty="0"/>
          </a:p>
          <a:p>
            <a:pPr marL="857250" lvl="1" indent="-457200">
              <a:buFont typeface="+mj-lt"/>
              <a:buAutoNum type="arabicPeriod"/>
            </a:pPr>
            <a:r>
              <a:rPr lang="zh-TW" altLang="en-US" sz="2000" dirty="0"/>
              <a:t>家庭相關休假福利（例如家長日假期、照顧子女假）</a:t>
            </a:r>
            <a:endParaRPr lang="en-US" altLang="zh-TW" sz="2000" dirty="0"/>
          </a:p>
          <a:p>
            <a:pPr marL="857250" lvl="1" indent="-457200">
              <a:buFont typeface="+mj-lt"/>
              <a:buAutoNum type="arabicPeriod"/>
            </a:pPr>
            <a:r>
              <a:rPr lang="zh-HK" altLang="en-US" sz="2000" dirty="0"/>
              <a:t>母親額外支援</a:t>
            </a:r>
            <a:r>
              <a:rPr lang="zh-TW" altLang="en-US" sz="2000" dirty="0"/>
              <a:t>（例如設置哺乳室及哺乳時間）</a:t>
            </a:r>
            <a:endParaRPr lang="en-US" altLang="zh-HK" sz="2000" dirty="0"/>
          </a:p>
          <a:p>
            <a:pPr marL="857250" lvl="1" indent="-457200">
              <a:buFont typeface="+mj-lt"/>
              <a:buAutoNum type="arabicPeriod"/>
            </a:pPr>
            <a:r>
              <a:rPr lang="zh-CN" altLang="en-US" sz="2000" dirty="0"/>
              <a:t>照顧長者</a:t>
            </a:r>
            <a:r>
              <a:rPr lang="en-US" sz="2000" dirty="0"/>
              <a:t>/</a:t>
            </a:r>
            <a:r>
              <a:rPr lang="zh-CN" altLang="en-US" sz="2000" dirty="0"/>
              <a:t>傷殘人士相關措施</a:t>
            </a:r>
            <a:r>
              <a:rPr lang="zh-TW" altLang="en-US" sz="2000" dirty="0"/>
              <a:t>（例如綜合家居照顧服務及</a:t>
            </a:r>
            <a:r>
              <a:rPr lang="zh-CN" altLang="en-US" sz="2000" dirty="0"/>
              <a:t>照顧長者</a:t>
            </a:r>
            <a:r>
              <a:rPr lang="en-US" sz="2000" dirty="0"/>
              <a:t>/</a:t>
            </a:r>
            <a:r>
              <a:rPr lang="zh-CN" altLang="en-US" sz="2000" dirty="0"/>
              <a:t>傷殘人士</a:t>
            </a:r>
            <a:r>
              <a:rPr lang="zh-TW" altLang="en-US" sz="2000" dirty="0"/>
              <a:t>醫療援助）</a:t>
            </a:r>
            <a:endParaRPr lang="en-US" altLang="zh-CN" sz="2000" dirty="0"/>
          </a:p>
          <a:p>
            <a:pPr marL="857250" lvl="1" indent="-457200">
              <a:buFont typeface="+mj-lt"/>
              <a:buAutoNum type="arabicPeriod"/>
            </a:pPr>
            <a:r>
              <a:rPr lang="zh-TW" altLang="en-US" sz="2000" dirty="0"/>
              <a:t>育兒支援（例如育兒支援、日間托兒服務、家庭康樂活動）</a:t>
            </a:r>
            <a:endParaRPr lang="en-US" altLang="zh-TW" sz="2000" dirty="0"/>
          </a:p>
        </p:txBody>
      </p:sp>
      <p:sp>
        <p:nvSpPr>
          <p:cNvPr id="4" name="Slide Number Placeholder 3"/>
          <p:cNvSpPr>
            <a:spLocks noGrp="1"/>
          </p:cNvSpPr>
          <p:nvPr>
            <p:ph type="sldNum" sz="quarter" idx="12"/>
          </p:nvPr>
        </p:nvSpPr>
        <p:spPr/>
        <p:txBody>
          <a:bodyPr/>
          <a:lstStyle/>
          <a:p>
            <a:pPr>
              <a:defRPr/>
            </a:pPr>
            <a:fld id="{CF8D9605-E1B7-4E01-8A90-B359EB5960CC}" type="slidenum">
              <a:rPr lang="zh-TW" altLang="en-US" smtClean="0"/>
              <a:pPr>
                <a:defRPr/>
              </a:pPr>
              <a:t>12</a:t>
            </a:fld>
            <a:endParaRPr lang="zh-TW" altLang="en-US" dirty="0"/>
          </a:p>
        </p:txBody>
      </p:sp>
    </p:spTree>
    <p:extLst>
      <p:ext uri="{BB962C8B-B14F-4D97-AF65-F5344CB8AC3E}">
        <p14:creationId xmlns:p14="http://schemas.microsoft.com/office/powerpoint/2010/main" val="9064472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D1CF0CD2-7ECE-4E12-A3AB-07FBAE25CE7E}"/>
              </a:ext>
            </a:extLst>
          </p:cNvPr>
          <p:cNvSpPr>
            <a:spLocks noGrp="1"/>
          </p:cNvSpPr>
          <p:nvPr>
            <p:ph type="sldNum" sz="quarter" idx="12"/>
          </p:nvPr>
        </p:nvSpPr>
        <p:spPr/>
        <p:txBody>
          <a:bodyPr/>
          <a:lstStyle/>
          <a:p>
            <a:pPr>
              <a:defRPr/>
            </a:pPr>
            <a:fld id="{CF8D9605-E1B7-4E01-8A90-B359EB5960CC}" type="slidenum">
              <a:rPr lang="zh-TW" altLang="en-US" smtClean="0"/>
              <a:pPr>
                <a:defRPr/>
              </a:pPr>
              <a:t>13</a:t>
            </a:fld>
            <a:endParaRPr lang="zh-TW" altLang="en-US"/>
          </a:p>
        </p:txBody>
      </p:sp>
      <p:graphicFrame>
        <p:nvGraphicFramePr>
          <p:cNvPr id="5" name="Table 4">
            <a:extLst>
              <a:ext uri="{FF2B5EF4-FFF2-40B4-BE49-F238E27FC236}">
                <a16:creationId xmlns:a16="http://schemas.microsoft.com/office/drawing/2014/main" id="{ABFA4B1B-E5E1-47C0-86BD-A2C13376B700}"/>
              </a:ext>
            </a:extLst>
          </p:cNvPr>
          <p:cNvGraphicFramePr>
            <a:graphicFrameLocks noGrp="1"/>
          </p:cNvGraphicFramePr>
          <p:nvPr>
            <p:extLst>
              <p:ext uri="{D42A27DB-BD31-4B8C-83A1-F6EECF244321}">
                <p14:modId xmlns:p14="http://schemas.microsoft.com/office/powerpoint/2010/main" val="534936183"/>
              </p:ext>
            </p:extLst>
          </p:nvPr>
        </p:nvGraphicFramePr>
        <p:xfrm>
          <a:off x="350573" y="1772816"/>
          <a:ext cx="8363271" cy="3239577"/>
        </p:xfrm>
        <a:graphic>
          <a:graphicData uri="http://schemas.openxmlformats.org/drawingml/2006/table">
            <a:tbl>
              <a:tblPr firstRow="1" firstCol="1" bandRow="1">
                <a:tableStyleId>{69CF1AB2-1976-4502-BF36-3FF5EA218861}</a:tableStyleId>
              </a:tblPr>
              <a:tblGrid>
                <a:gridCol w="5265194">
                  <a:extLst>
                    <a:ext uri="{9D8B030D-6E8A-4147-A177-3AD203B41FA5}">
                      <a16:colId xmlns:a16="http://schemas.microsoft.com/office/drawing/2014/main" val="1837120840"/>
                    </a:ext>
                  </a:extLst>
                </a:gridCol>
                <a:gridCol w="1393148">
                  <a:extLst>
                    <a:ext uri="{9D8B030D-6E8A-4147-A177-3AD203B41FA5}">
                      <a16:colId xmlns:a16="http://schemas.microsoft.com/office/drawing/2014/main" val="1718190416"/>
                    </a:ext>
                  </a:extLst>
                </a:gridCol>
                <a:gridCol w="1704929">
                  <a:extLst>
                    <a:ext uri="{9D8B030D-6E8A-4147-A177-3AD203B41FA5}">
                      <a16:colId xmlns:a16="http://schemas.microsoft.com/office/drawing/2014/main" val="657735494"/>
                    </a:ext>
                  </a:extLst>
                </a:gridCol>
              </a:tblGrid>
              <a:tr h="309691">
                <a:tc>
                  <a:txBody>
                    <a:bodyPr/>
                    <a:lstStyle/>
                    <a:p>
                      <a:pPr marL="0" marR="0">
                        <a:lnSpc>
                          <a:spcPct val="107000"/>
                        </a:lnSpc>
                        <a:spcBef>
                          <a:spcPts val="0"/>
                        </a:spcBef>
                        <a:spcAft>
                          <a:spcPts val="0"/>
                        </a:spcAft>
                      </a:pPr>
                      <a:r>
                        <a:rPr lang="zh-TW" altLang="en-US" sz="1550" b="1" dirty="0">
                          <a:effectLst/>
                          <a:latin typeface="Times New Roman" panose="02020603050405020304" pitchFamily="18" charset="0"/>
                          <a:cs typeface="Times New Roman" panose="02020603050405020304" pitchFamily="18" charset="0"/>
                        </a:rPr>
                        <a:t>所有照顧者最期望的</a:t>
                      </a:r>
                      <a:r>
                        <a:rPr lang="zh-TW" altLang="en-US" sz="1600" dirty="0">
                          <a:latin typeface="Times New Roman" panose="02020603050405020304" pitchFamily="18" charset="0"/>
                          <a:cs typeface="Times New Roman" panose="02020603050405020304" pitchFamily="18" charset="0"/>
                        </a:rPr>
                        <a:t>家庭友善僱傭措施</a:t>
                      </a:r>
                      <a:endParaRPr lang="en-US" sz="1550" b="1"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48060" marR="48060" marT="0" marB="0" anchor="b"/>
                </a:tc>
                <a:tc>
                  <a:txBody>
                    <a:bodyPr/>
                    <a:lstStyle/>
                    <a:p>
                      <a:pPr algn="ctr">
                        <a:lnSpc>
                          <a:spcPct val="107000"/>
                        </a:lnSpc>
                      </a:pPr>
                      <a:r>
                        <a:rPr lang="en-HK" sz="1550" b="1" dirty="0">
                          <a:effectLst/>
                          <a:latin typeface="Times New Roman" panose="02020603050405020304" pitchFamily="18" charset="0"/>
                          <a:cs typeface="Times New Roman" panose="02020603050405020304" pitchFamily="18" charset="0"/>
                        </a:rPr>
                        <a:t>n</a:t>
                      </a:r>
                      <a:endParaRPr lang="en-US" sz="1550" b="1" dirty="0">
                        <a:effectLst/>
                        <a:latin typeface="Times New Roman" panose="02020603050405020304" pitchFamily="18" charset="0"/>
                        <a:cs typeface="Times New Roman" panose="02020603050405020304" pitchFamily="18" charset="0"/>
                      </a:endParaRPr>
                    </a:p>
                  </a:txBody>
                  <a:tcPr marL="48060" marR="48060" marT="0" marB="0" anchor="b"/>
                </a:tc>
                <a:tc>
                  <a:txBody>
                    <a:bodyPr/>
                    <a:lstStyle/>
                    <a:p>
                      <a:pPr algn="ctr">
                        <a:lnSpc>
                          <a:spcPct val="107000"/>
                        </a:lnSpc>
                      </a:pPr>
                      <a:r>
                        <a:rPr lang="en-HK" sz="1550" b="1" dirty="0">
                          <a:effectLst/>
                          <a:latin typeface="Times New Roman" panose="02020603050405020304" pitchFamily="18" charset="0"/>
                          <a:cs typeface="Times New Roman" panose="02020603050405020304" pitchFamily="18" charset="0"/>
                        </a:rPr>
                        <a:t>%</a:t>
                      </a:r>
                      <a:endParaRPr lang="en-US" sz="1550" b="1" dirty="0">
                        <a:effectLst/>
                        <a:latin typeface="Times New Roman" panose="02020603050405020304" pitchFamily="18" charset="0"/>
                        <a:cs typeface="Times New Roman" panose="02020603050405020304" pitchFamily="18" charset="0"/>
                      </a:endParaRPr>
                    </a:p>
                  </a:txBody>
                  <a:tcPr marL="48060" marR="48060" marT="0" marB="0" anchor="b"/>
                </a:tc>
                <a:extLst>
                  <a:ext uri="{0D108BD9-81ED-4DB2-BD59-A6C34878D82A}">
                    <a16:rowId xmlns:a16="http://schemas.microsoft.com/office/drawing/2014/main" val="457376361"/>
                  </a:ext>
                </a:extLst>
              </a:tr>
              <a:tr h="288813">
                <a:tc>
                  <a:txBody>
                    <a:bodyPr/>
                    <a:lstStyle/>
                    <a:p>
                      <a:pPr marL="0" indent="0" algn="l">
                        <a:lnSpc>
                          <a:spcPct val="115000"/>
                        </a:lnSpc>
                        <a:spcAft>
                          <a:spcPts val="0"/>
                        </a:spcAft>
                        <a:buFont typeface="+mj-lt"/>
                        <a:buNone/>
                      </a:pPr>
                      <a:r>
                        <a:rPr lang="en-US" sz="1550" b="0" dirty="0">
                          <a:effectLst/>
                          <a:latin typeface="Times New Roman" panose="02020603050405020304" pitchFamily="18" charset="0"/>
                          <a:ea typeface="Times New Roman" panose="02020603050405020304" pitchFamily="18" charset="0"/>
                          <a:cs typeface="Times New Roman" panose="02020603050405020304" pitchFamily="18" charset="0"/>
                        </a:rPr>
                        <a:t>     1. </a:t>
                      </a:r>
                      <a:r>
                        <a:rPr lang="zh-TW" altLang="en-US" sz="1550" b="0" dirty="0">
                          <a:effectLst/>
                          <a:latin typeface="Times New Roman" panose="02020603050405020304" pitchFamily="18" charset="0"/>
                          <a:ea typeface="Times New Roman" panose="02020603050405020304" pitchFamily="18" charset="0"/>
                          <a:cs typeface="Times New Roman" panose="02020603050405020304" pitchFamily="18" charset="0"/>
                        </a:rPr>
                        <a:t>五天工作周</a:t>
                      </a:r>
                      <a:endParaRPr lang="en-US" sz="1550" b="0" dirty="0">
                        <a:effectLst/>
                        <a:latin typeface="Times New Roman" panose="02020603050405020304" pitchFamily="18" charset="0"/>
                        <a:ea typeface="DengXian" panose="02010600030101010101" pitchFamily="2" charset="-122"/>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550" b="0" dirty="0">
                          <a:effectLst/>
                          <a:latin typeface="Times New Roman" panose="02020603050405020304" pitchFamily="18" charset="0"/>
                          <a:ea typeface="PMingLiU" panose="02020500000000000000" pitchFamily="18" charset="-120"/>
                          <a:cs typeface="Times New Roman" panose="02020603050405020304" pitchFamily="18" charset="0"/>
                        </a:rPr>
                        <a:t>291</a:t>
                      </a:r>
                    </a:p>
                  </a:txBody>
                  <a:tcPr marL="48060" marR="48060" marT="0" marB="0" anchor="b"/>
                </a:tc>
                <a:tc>
                  <a:txBody>
                    <a:bodyPr/>
                    <a:lstStyle/>
                    <a:p>
                      <a:pPr marL="0" marR="0" algn="ctr">
                        <a:lnSpc>
                          <a:spcPct val="107000"/>
                        </a:lnSpc>
                        <a:spcBef>
                          <a:spcPts val="0"/>
                        </a:spcBef>
                        <a:spcAft>
                          <a:spcPts val="0"/>
                        </a:spcAft>
                      </a:pPr>
                      <a:r>
                        <a:rPr lang="en-US" sz="1550" b="0" dirty="0">
                          <a:effectLst/>
                          <a:latin typeface="Times New Roman" panose="02020603050405020304" pitchFamily="18" charset="0"/>
                          <a:ea typeface="PMingLiU" panose="02020500000000000000" pitchFamily="18" charset="-120"/>
                          <a:cs typeface="Times New Roman" panose="02020603050405020304" pitchFamily="18" charset="0"/>
                        </a:rPr>
                        <a:t>72.8%</a:t>
                      </a:r>
                    </a:p>
                  </a:txBody>
                  <a:tcPr marL="48060" marR="48060" marT="0" marB="0" anchor="b"/>
                </a:tc>
                <a:extLst>
                  <a:ext uri="{0D108BD9-81ED-4DB2-BD59-A6C34878D82A}">
                    <a16:rowId xmlns:a16="http://schemas.microsoft.com/office/drawing/2014/main" val="3783581115"/>
                  </a:ext>
                </a:extLst>
              </a:tr>
              <a:tr h="288813">
                <a:tc>
                  <a:txBody>
                    <a:bodyPr/>
                    <a:lstStyle/>
                    <a:p>
                      <a:pPr marL="0" indent="0" algn="l">
                        <a:lnSpc>
                          <a:spcPct val="115000"/>
                        </a:lnSpc>
                        <a:spcAft>
                          <a:spcPts val="0"/>
                        </a:spcAft>
                        <a:buFont typeface="+mj-lt"/>
                        <a:buNone/>
                      </a:pPr>
                      <a:r>
                        <a:rPr lang="en-US" sz="1550" b="0" dirty="0">
                          <a:effectLst/>
                          <a:latin typeface="Times New Roman" panose="02020603050405020304" pitchFamily="18" charset="0"/>
                          <a:ea typeface="Times New Roman" panose="02020603050405020304" pitchFamily="18" charset="0"/>
                          <a:cs typeface="Times New Roman" panose="02020603050405020304" pitchFamily="18" charset="0"/>
                        </a:rPr>
                        <a:t>     2. </a:t>
                      </a:r>
                      <a:r>
                        <a:rPr lang="zh-TW" altLang="en-US" sz="1550" b="0" dirty="0">
                          <a:effectLst/>
                          <a:latin typeface="Times New Roman" panose="02020603050405020304" pitchFamily="18" charset="0"/>
                          <a:ea typeface="Times New Roman" panose="02020603050405020304" pitchFamily="18" charset="0"/>
                          <a:cs typeface="Times New Roman" panose="02020603050405020304" pitchFamily="18" charset="0"/>
                        </a:rPr>
                        <a:t>彈性上班時間</a:t>
                      </a:r>
                      <a:endParaRPr lang="en-US" sz="1550" b="0" dirty="0">
                        <a:effectLst/>
                        <a:latin typeface="Times New Roman" panose="02020603050405020304" pitchFamily="18" charset="0"/>
                        <a:ea typeface="DengXian" panose="02010600030101010101" pitchFamily="2" charset="-122"/>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550" b="0" dirty="0">
                          <a:effectLst/>
                          <a:latin typeface="Times New Roman" panose="02020603050405020304" pitchFamily="18" charset="0"/>
                          <a:ea typeface="PMingLiU" panose="02020500000000000000" pitchFamily="18" charset="-120"/>
                          <a:cs typeface="Times New Roman" panose="02020603050405020304" pitchFamily="18" charset="0"/>
                        </a:rPr>
                        <a:t>269</a:t>
                      </a:r>
                    </a:p>
                  </a:txBody>
                  <a:tcPr marL="48060" marR="48060" marT="0" marB="0" anchor="b"/>
                </a:tc>
                <a:tc>
                  <a:txBody>
                    <a:bodyPr/>
                    <a:lstStyle/>
                    <a:p>
                      <a:pPr marL="0" marR="0" algn="ctr">
                        <a:lnSpc>
                          <a:spcPct val="107000"/>
                        </a:lnSpc>
                        <a:spcBef>
                          <a:spcPts val="0"/>
                        </a:spcBef>
                        <a:spcAft>
                          <a:spcPts val="0"/>
                        </a:spcAft>
                      </a:pPr>
                      <a:r>
                        <a:rPr lang="en-US" sz="1550" b="0" dirty="0">
                          <a:effectLst/>
                          <a:latin typeface="Times New Roman" panose="02020603050405020304" pitchFamily="18" charset="0"/>
                          <a:ea typeface="PMingLiU" panose="02020500000000000000" pitchFamily="18" charset="-120"/>
                          <a:cs typeface="Times New Roman" panose="02020603050405020304" pitchFamily="18" charset="0"/>
                        </a:rPr>
                        <a:t>67.3%</a:t>
                      </a:r>
                    </a:p>
                  </a:txBody>
                  <a:tcPr marL="48060" marR="48060" marT="0" marB="0" anchor="b"/>
                </a:tc>
                <a:extLst>
                  <a:ext uri="{0D108BD9-81ED-4DB2-BD59-A6C34878D82A}">
                    <a16:rowId xmlns:a16="http://schemas.microsoft.com/office/drawing/2014/main" val="1568791145"/>
                  </a:ext>
                </a:extLst>
              </a:tr>
              <a:tr h="309691">
                <a:tc>
                  <a:txBody>
                    <a:bodyPr/>
                    <a:lstStyle/>
                    <a:p>
                      <a:pPr marL="0" marR="0" indent="0">
                        <a:lnSpc>
                          <a:spcPct val="107000"/>
                        </a:lnSpc>
                        <a:spcBef>
                          <a:spcPts val="0"/>
                        </a:spcBef>
                        <a:spcAft>
                          <a:spcPts val="0"/>
                        </a:spcAft>
                        <a:buFont typeface="+mj-lt"/>
                        <a:buNone/>
                      </a:pPr>
                      <a:r>
                        <a:rPr lang="en-US" sz="1550" b="0" dirty="0">
                          <a:effectLst/>
                          <a:latin typeface="Times New Roman" panose="02020603050405020304" pitchFamily="18" charset="0"/>
                          <a:cs typeface="Times New Roman" panose="02020603050405020304" pitchFamily="18" charset="0"/>
                        </a:rPr>
                        <a:t>     3. </a:t>
                      </a:r>
                      <a:r>
                        <a:rPr lang="zh-TW" altLang="en-US" sz="1550" b="0" dirty="0">
                          <a:effectLst/>
                          <a:latin typeface="Times New Roman" panose="02020603050405020304" pitchFamily="18" charset="0"/>
                          <a:cs typeface="Times New Roman" panose="02020603050405020304" pitchFamily="18" charset="0"/>
                        </a:rPr>
                        <a:t>特別事假</a:t>
                      </a:r>
                      <a:endParaRPr lang="en-US" sz="1550" b="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48060" marR="48060" marT="0" marB="0" anchor="b"/>
                </a:tc>
                <a:tc>
                  <a:txBody>
                    <a:bodyPr/>
                    <a:lstStyle/>
                    <a:p>
                      <a:pPr algn="ctr">
                        <a:lnSpc>
                          <a:spcPct val="107000"/>
                        </a:lnSpc>
                      </a:pPr>
                      <a:r>
                        <a:rPr lang="en-US" sz="1550" b="0" dirty="0">
                          <a:effectLst/>
                          <a:latin typeface="Times New Roman" panose="02020603050405020304" pitchFamily="18" charset="0"/>
                          <a:cs typeface="Times New Roman" panose="02020603050405020304" pitchFamily="18" charset="0"/>
                        </a:rPr>
                        <a:t>266</a:t>
                      </a:r>
                    </a:p>
                  </a:txBody>
                  <a:tcPr marL="48060" marR="48060" marT="0" marB="0" anchor="b"/>
                </a:tc>
                <a:tc>
                  <a:txBody>
                    <a:bodyPr/>
                    <a:lstStyle/>
                    <a:p>
                      <a:pPr algn="ctr">
                        <a:lnSpc>
                          <a:spcPct val="107000"/>
                        </a:lnSpc>
                      </a:pPr>
                      <a:r>
                        <a:rPr lang="en-US" sz="1550" b="0" dirty="0">
                          <a:effectLst/>
                          <a:latin typeface="Times New Roman" panose="02020603050405020304" pitchFamily="18" charset="0"/>
                          <a:cs typeface="Times New Roman" panose="02020603050405020304" pitchFamily="18" charset="0"/>
                        </a:rPr>
                        <a:t>66.5%</a:t>
                      </a:r>
                    </a:p>
                  </a:txBody>
                  <a:tcPr marL="48060" marR="48060" marT="0" marB="0" anchor="b"/>
                </a:tc>
                <a:extLst>
                  <a:ext uri="{0D108BD9-81ED-4DB2-BD59-A6C34878D82A}">
                    <a16:rowId xmlns:a16="http://schemas.microsoft.com/office/drawing/2014/main" val="1552930613"/>
                  </a:ext>
                </a:extLst>
              </a:tr>
              <a:tr h="288813">
                <a:tc>
                  <a:txBody>
                    <a:bodyPr/>
                    <a:lstStyle/>
                    <a:p>
                      <a:pPr marL="0" indent="0" algn="l">
                        <a:lnSpc>
                          <a:spcPct val="115000"/>
                        </a:lnSpc>
                        <a:spcAft>
                          <a:spcPts val="0"/>
                        </a:spcAft>
                        <a:buFont typeface="+mj-lt"/>
                        <a:buNone/>
                      </a:pPr>
                      <a:r>
                        <a:rPr lang="en-US" sz="1550" b="0" dirty="0">
                          <a:effectLst/>
                          <a:latin typeface="Times New Roman" panose="02020603050405020304" pitchFamily="18" charset="0"/>
                          <a:ea typeface="Times New Roman" panose="02020603050405020304" pitchFamily="18" charset="0"/>
                          <a:cs typeface="Times New Roman" panose="02020603050405020304" pitchFamily="18" charset="0"/>
                        </a:rPr>
                        <a:t>     4. </a:t>
                      </a:r>
                      <a:r>
                        <a:rPr lang="zh-TW" altLang="en-US" sz="1550" b="0" dirty="0">
                          <a:effectLst/>
                          <a:latin typeface="Times New Roman" panose="02020603050405020304" pitchFamily="18" charset="0"/>
                          <a:ea typeface="Times New Roman" panose="02020603050405020304" pitchFamily="18" charset="0"/>
                          <a:cs typeface="Times New Roman" panose="02020603050405020304" pitchFamily="18" charset="0"/>
                        </a:rPr>
                        <a:t>家庭醫療保障</a:t>
                      </a:r>
                      <a:endParaRPr lang="en-US" sz="1550" b="0" dirty="0">
                        <a:effectLst/>
                        <a:latin typeface="Times New Roman" panose="02020603050405020304" pitchFamily="18" charset="0"/>
                        <a:ea typeface="DengXian" panose="02010600030101010101" pitchFamily="2" charset="-122"/>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550" b="0" dirty="0">
                          <a:effectLst/>
                          <a:latin typeface="Times New Roman" panose="02020603050405020304" pitchFamily="18" charset="0"/>
                          <a:ea typeface="PMingLiU" panose="02020500000000000000" pitchFamily="18" charset="-120"/>
                          <a:cs typeface="Times New Roman" panose="02020603050405020304" pitchFamily="18" charset="0"/>
                        </a:rPr>
                        <a:t>259</a:t>
                      </a:r>
                    </a:p>
                  </a:txBody>
                  <a:tcPr marL="0" marR="0" marT="0" marB="0" anchor="b"/>
                </a:tc>
                <a:tc>
                  <a:txBody>
                    <a:bodyPr/>
                    <a:lstStyle/>
                    <a:p>
                      <a:pPr marL="0" marR="0" algn="ctr">
                        <a:lnSpc>
                          <a:spcPct val="107000"/>
                        </a:lnSpc>
                        <a:spcBef>
                          <a:spcPts val="0"/>
                        </a:spcBef>
                        <a:spcAft>
                          <a:spcPts val="0"/>
                        </a:spcAft>
                      </a:pPr>
                      <a:r>
                        <a:rPr lang="en-US" sz="1550" b="0" dirty="0">
                          <a:effectLst/>
                          <a:latin typeface="Times New Roman" panose="02020603050405020304" pitchFamily="18" charset="0"/>
                          <a:ea typeface="PMingLiU" panose="02020500000000000000" pitchFamily="18" charset="-120"/>
                          <a:cs typeface="Times New Roman" panose="02020603050405020304" pitchFamily="18" charset="0"/>
                        </a:rPr>
                        <a:t>64.8%</a:t>
                      </a:r>
                    </a:p>
                  </a:txBody>
                  <a:tcPr marL="0" marR="0" marT="0" marB="0" anchor="b"/>
                </a:tc>
                <a:extLst>
                  <a:ext uri="{0D108BD9-81ED-4DB2-BD59-A6C34878D82A}">
                    <a16:rowId xmlns:a16="http://schemas.microsoft.com/office/drawing/2014/main" val="2335148825"/>
                  </a:ext>
                </a:extLst>
              </a:tr>
              <a:tr h="288813">
                <a:tc>
                  <a:txBody>
                    <a:bodyPr/>
                    <a:lstStyle/>
                    <a:p>
                      <a:pPr marL="0" marR="0" indent="0">
                        <a:lnSpc>
                          <a:spcPct val="107000"/>
                        </a:lnSpc>
                        <a:spcBef>
                          <a:spcPts val="0"/>
                        </a:spcBef>
                        <a:spcAft>
                          <a:spcPts val="0"/>
                        </a:spcAft>
                        <a:buFont typeface="+mj-lt"/>
                        <a:buNone/>
                      </a:pPr>
                      <a:r>
                        <a:rPr lang="en-US" sz="1550" b="0" dirty="0">
                          <a:effectLst/>
                          <a:latin typeface="Times New Roman" panose="02020603050405020304" pitchFamily="18" charset="0"/>
                          <a:cs typeface="Times New Roman" panose="02020603050405020304" pitchFamily="18" charset="0"/>
                        </a:rPr>
                        <a:t>      5. </a:t>
                      </a:r>
                      <a:r>
                        <a:rPr lang="zh-TW" altLang="en-US" sz="1550" b="0" dirty="0">
                          <a:effectLst/>
                          <a:latin typeface="Times New Roman" panose="02020603050405020304" pitchFamily="18" charset="0"/>
                          <a:cs typeface="Times New Roman" panose="02020603050405020304" pitchFamily="18" charset="0"/>
                        </a:rPr>
                        <a:t>緊急事件援助</a:t>
                      </a:r>
                      <a:endParaRPr lang="en-US" sz="1550" b="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0" marR="0" marT="0" marB="0" anchor="b"/>
                </a:tc>
                <a:tc>
                  <a:txBody>
                    <a:bodyPr/>
                    <a:lstStyle/>
                    <a:p>
                      <a:pPr marL="0" marR="0" algn="ctr">
                        <a:lnSpc>
                          <a:spcPct val="107000"/>
                        </a:lnSpc>
                        <a:spcBef>
                          <a:spcPts val="0"/>
                        </a:spcBef>
                        <a:spcAft>
                          <a:spcPts val="0"/>
                        </a:spcAft>
                      </a:pPr>
                      <a:r>
                        <a:rPr lang="en-US" sz="1550" b="0" dirty="0">
                          <a:effectLst/>
                          <a:latin typeface="Times New Roman" panose="02020603050405020304" pitchFamily="18" charset="0"/>
                          <a:ea typeface="PMingLiU" panose="02020500000000000000" pitchFamily="18" charset="-120"/>
                          <a:cs typeface="Times New Roman" panose="02020603050405020304" pitchFamily="18" charset="0"/>
                        </a:rPr>
                        <a:t>233</a:t>
                      </a:r>
                    </a:p>
                  </a:txBody>
                  <a:tcPr marL="0" marR="0" marT="0" marB="0" anchor="b"/>
                </a:tc>
                <a:tc>
                  <a:txBody>
                    <a:bodyPr/>
                    <a:lstStyle/>
                    <a:p>
                      <a:pPr marL="0" marR="0" algn="ctr">
                        <a:lnSpc>
                          <a:spcPct val="107000"/>
                        </a:lnSpc>
                        <a:spcBef>
                          <a:spcPts val="0"/>
                        </a:spcBef>
                        <a:spcAft>
                          <a:spcPts val="0"/>
                        </a:spcAft>
                      </a:pPr>
                      <a:r>
                        <a:rPr lang="en-US" sz="1550" b="0" dirty="0">
                          <a:effectLst/>
                          <a:latin typeface="Times New Roman" panose="02020603050405020304" pitchFamily="18" charset="0"/>
                          <a:ea typeface="PMingLiU" panose="02020500000000000000" pitchFamily="18" charset="-120"/>
                          <a:cs typeface="Times New Roman" panose="02020603050405020304" pitchFamily="18" charset="0"/>
                        </a:rPr>
                        <a:t>58.3%</a:t>
                      </a:r>
                    </a:p>
                  </a:txBody>
                  <a:tcPr marL="0" marR="0" marT="0" marB="0" anchor="b"/>
                </a:tc>
                <a:extLst>
                  <a:ext uri="{0D108BD9-81ED-4DB2-BD59-A6C34878D82A}">
                    <a16:rowId xmlns:a16="http://schemas.microsoft.com/office/drawing/2014/main" val="543769880"/>
                  </a:ext>
                </a:extLst>
              </a:tr>
              <a:tr h="288813">
                <a:tc>
                  <a:txBody>
                    <a:bodyPr/>
                    <a:lstStyle/>
                    <a:p>
                      <a:pPr marL="0" marR="0" indent="0">
                        <a:lnSpc>
                          <a:spcPct val="107000"/>
                        </a:lnSpc>
                        <a:spcBef>
                          <a:spcPts val="0"/>
                        </a:spcBef>
                        <a:spcAft>
                          <a:spcPts val="0"/>
                        </a:spcAft>
                        <a:buFont typeface="+mj-lt"/>
                        <a:buNone/>
                      </a:pPr>
                      <a:r>
                        <a:rPr lang="en-US" sz="1550" b="0" dirty="0">
                          <a:effectLst/>
                          <a:latin typeface="Times New Roman" panose="02020603050405020304" pitchFamily="18" charset="0"/>
                          <a:cs typeface="Times New Roman" panose="02020603050405020304" pitchFamily="18" charset="0"/>
                        </a:rPr>
                        <a:t>      6. </a:t>
                      </a:r>
                      <a:r>
                        <a:rPr lang="zh-TW" altLang="en-US" sz="1550" b="0" dirty="0">
                          <a:effectLst/>
                          <a:latin typeface="Times New Roman" panose="02020603050405020304" pitchFamily="18" charset="0"/>
                          <a:cs typeface="Times New Roman" panose="02020603050405020304" pitchFamily="18" charset="0"/>
                        </a:rPr>
                        <a:t>生日假</a:t>
                      </a:r>
                      <a:endParaRPr lang="en-US" sz="1550" b="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0" marR="0" marT="0" marB="0" anchor="b"/>
                </a:tc>
                <a:tc>
                  <a:txBody>
                    <a:bodyPr/>
                    <a:lstStyle/>
                    <a:p>
                      <a:pPr marL="0" marR="0" algn="ctr">
                        <a:lnSpc>
                          <a:spcPct val="107000"/>
                        </a:lnSpc>
                        <a:spcBef>
                          <a:spcPts val="0"/>
                        </a:spcBef>
                        <a:spcAft>
                          <a:spcPts val="0"/>
                        </a:spcAft>
                      </a:pPr>
                      <a:r>
                        <a:rPr lang="en-US" sz="1550" b="0" dirty="0">
                          <a:effectLst/>
                          <a:latin typeface="Times New Roman" panose="02020603050405020304" pitchFamily="18" charset="0"/>
                          <a:ea typeface="PMingLiU" panose="02020500000000000000" pitchFamily="18" charset="-120"/>
                          <a:cs typeface="Times New Roman" panose="02020603050405020304" pitchFamily="18" charset="0"/>
                        </a:rPr>
                        <a:t>231</a:t>
                      </a:r>
                    </a:p>
                  </a:txBody>
                  <a:tcPr marL="0" marR="0" marT="0" marB="0" anchor="b"/>
                </a:tc>
                <a:tc>
                  <a:txBody>
                    <a:bodyPr/>
                    <a:lstStyle/>
                    <a:p>
                      <a:pPr marL="0" marR="0" algn="ctr">
                        <a:lnSpc>
                          <a:spcPct val="107000"/>
                        </a:lnSpc>
                        <a:spcBef>
                          <a:spcPts val="0"/>
                        </a:spcBef>
                        <a:spcAft>
                          <a:spcPts val="0"/>
                        </a:spcAft>
                      </a:pPr>
                      <a:r>
                        <a:rPr lang="en-US" sz="1550" b="0" dirty="0">
                          <a:effectLst/>
                          <a:latin typeface="Times New Roman" panose="02020603050405020304" pitchFamily="18" charset="0"/>
                          <a:ea typeface="PMingLiU" panose="02020500000000000000" pitchFamily="18" charset="-120"/>
                          <a:cs typeface="Times New Roman" panose="02020603050405020304" pitchFamily="18" charset="0"/>
                        </a:rPr>
                        <a:t>57.8%</a:t>
                      </a:r>
                    </a:p>
                  </a:txBody>
                  <a:tcPr marL="0" marR="0" marT="0" marB="0" anchor="b"/>
                </a:tc>
                <a:extLst>
                  <a:ext uri="{0D108BD9-81ED-4DB2-BD59-A6C34878D82A}">
                    <a16:rowId xmlns:a16="http://schemas.microsoft.com/office/drawing/2014/main" val="2428517660"/>
                  </a:ext>
                </a:extLst>
              </a:tr>
              <a:tr h="309691">
                <a:tc>
                  <a:txBody>
                    <a:bodyPr/>
                    <a:lstStyle/>
                    <a:p>
                      <a:pPr marL="0" marR="0" indent="0" algn="just">
                        <a:lnSpc>
                          <a:spcPct val="107000"/>
                        </a:lnSpc>
                        <a:spcBef>
                          <a:spcPts val="0"/>
                        </a:spcBef>
                        <a:spcAft>
                          <a:spcPts val="0"/>
                        </a:spcAft>
                        <a:buFont typeface="+mj-lt"/>
                        <a:buNone/>
                      </a:pPr>
                      <a:r>
                        <a:rPr lang="en-US" sz="1550" b="0" dirty="0">
                          <a:effectLst/>
                          <a:latin typeface="Times New Roman" panose="02020603050405020304" pitchFamily="18" charset="0"/>
                          <a:cs typeface="Times New Roman" panose="02020603050405020304" pitchFamily="18" charset="0"/>
                        </a:rPr>
                        <a:t>     7. </a:t>
                      </a:r>
                      <a:r>
                        <a:rPr lang="zh-TW" altLang="en-US" sz="1550" b="0" dirty="0">
                          <a:effectLst/>
                          <a:latin typeface="Times New Roman" panose="02020603050405020304" pitchFamily="18" charset="0"/>
                          <a:cs typeface="Times New Roman" panose="02020603050405020304" pitchFamily="18" charset="0"/>
                        </a:rPr>
                        <a:t>照顧家裡長者</a:t>
                      </a:r>
                      <a:r>
                        <a:rPr lang="en-US" altLang="zh-TW" sz="1550" b="0" dirty="0">
                          <a:effectLst/>
                          <a:latin typeface="Times New Roman" panose="02020603050405020304" pitchFamily="18" charset="0"/>
                          <a:cs typeface="Times New Roman" panose="02020603050405020304" pitchFamily="18" charset="0"/>
                        </a:rPr>
                        <a:t>/</a:t>
                      </a:r>
                      <a:r>
                        <a:rPr lang="zh-TW" altLang="en-US" sz="1550" b="0" dirty="0">
                          <a:effectLst/>
                          <a:latin typeface="Times New Roman" panose="02020603050405020304" pitchFamily="18" charset="0"/>
                          <a:cs typeface="Times New Roman" panose="02020603050405020304" pitchFamily="18" charset="0"/>
                        </a:rPr>
                        <a:t>傷殘人士假</a:t>
                      </a:r>
                      <a:endParaRPr lang="en-US" sz="1550" b="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48060" marR="48060" marT="0" marB="0" anchor="b"/>
                </a:tc>
                <a:tc>
                  <a:txBody>
                    <a:bodyPr/>
                    <a:lstStyle/>
                    <a:p>
                      <a:pPr algn="ctr">
                        <a:lnSpc>
                          <a:spcPct val="107000"/>
                        </a:lnSpc>
                      </a:pPr>
                      <a:r>
                        <a:rPr lang="en-US" sz="1550" b="0" dirty="0">
                          <a:effectLst/>
                          <a:latin typeface="Times New Roman" panose="02020603050405020304" pitchFamily="18" charset="0"/>
                          <a:cs typeface="Times New Roman" panose="02020603050405020304" pitchFamily="18" charset="0"/>
                        </a:rPr>
                        <a:t>226</a:t>
                      </a:r>
                    </a:p>
                  </a:txBody>
                  <a:tcPr marL="48060" marR="48060" marT="0" marB="0" anchor="b"/>
                </a:tc>
                <a:tc>
                  <a:txBody>
                    <a:bodyPr/>
                    <a:lstStyle/>
                    <a:p>
                      <a:pPr algn="ctr">
                        <a:lnSpc>
                          <a:spcPct val="107000"/>
                        </a:lnSpc>
                      </a:pPr>
                      <a:r>
                        <a:rPr lang="en-US" sz="1550" b="0" dirty="0">
                          <a:effectLst/>
                          <a:latin typeface="Times New Roman" panose="02020603050405020304" pitchFamily="18" charset="0"/>
                          <a:cs typeface="Times New Roman" panose="02020603050405020304" pitchFamily="18" charset="0"/>
                        </a:rPr>
                        <a:t>56.5%</a:t>
                      </a:r>
                    </a:p>
                  </a:txBody>
                  <a:tcPr marL="48060" marR="48060" marT="0" marB="0" anchor="b"/>
                </a:tc>
                <a:extLst>
                  <a:ext uri="{0D108BD9-81ED-4DB2-BD59-A6C34878D82A}">
                    <a16:rowId xmlns:a16="http://schemas.microsoft.com/office/drawing/2014/main" val="3231807079"/>
                  </a:ext>
                </a:extLst>
              </a:tr>
              <a:tr h="288813">
                <a:tc>
                  <a:txBody>
                    <a:bodyPr/>
                    <a:lstStyle/>
                    <a:p>
                      <a:pPr marL="0" marR="0" indent="0" algn="just">
                        <a:lnSpc>
                          <a:spcPct val="107000"/>
                        </a:lnSpc>
                        <a:spcBef>
                          <a:spcPts val="0"/>
                        </a:spcBef>
                        <a:spcAft>
                          <a:spcPts val="0"/>
                        </a:spcAft>
                        <a:buFont typeface="+mj-lt"/>
                        <a:buNone/>
                      </a:pPr>
                      <a:r>
                        <a:rPr lang="en-US" sz="1550" b="0" dirty="0">
                          <a:effectLst/>
                          <a:latin typeface="Times New Roman" panose="02020603050405020304" pitchFamily="18" charset="0"/>
                          <a:ea typeface="PMingLiU" panose="02020500000000000000" pitchFamily="18" charset="-120"/>
                          <a:cs typeface="Times New Roman" panose="02020603050405020304" pitchFamily="18" charset="0"/>
                        </a:rPr>
                        <a:t>     8. </a:t>
                      </a:r>
                      <a:r>
                        <a:rPr lang="zh-TW" altLang="en-US" sz="1550" b="0" dirty="0">
                          <a:effectLst/>
                          <a:latin typeface="Times New Roman" panose="02020603050405020304" pitchFamily="18" charset="0"/>
                          <a:ea typeface="PMingLiU" panose="02020500000000000000" pitchFamily="18" charset="-120"/>
                          <a:cs typeface="Times New Roman" panose="02020603050405020304" pitchFamily="18" charset="0"/>
                        </a:rPr>
                        <a:t>長者</a:t>
                      </a:r>
                      <a:r>
                        <a:rPr lang="en-US" altLang="zh-TW" sz="1550" b="0" dirty="0">
                          <a:effectLst/>
                          <a:latin typeface="Times New Roman" panose="02020603050405020304" pitchFamily="18" charset="0"/>
                          <a:ea typeface="PMingLiU" panose="02020500000000000000" pitchFamily="18" charset="-120"/>
                          <a:cs typeface="Times New Roman" panose="02020603050405020304" pitchFamily="18" charset="0"/>
                        </a:rPr>
                        <a:t>/</a:t>
                      </a:r>
                      <a:r>
                        <a:rPr lang="zh-TW" altLang="en-US" sz="1550" b="0" dirty="0">
                          <a:effectLst/>
                          <a:latin typeface="Times New Roman" panose="02020603050405020304" pitchFamily="18" charset="0"/>
                          <a:ea typeface="PMingLiU" panose="02020500000000000000" pitchFamily="18" charset="-120"/>
                          <a:cs typeface="Times New Roman" panose="02020603050405020304" pitchFamily="18" charset="0"/>
                        </a:rPr>
                        <a:t>傷殘人士</a:t>
                      </a:r>
                      <a:r>
                        <a:rPr lang="zh-TW" altLang="en-US" sz="1550" b="0" kern="1200" dirty="0">
                          <a:solidFill>
                            <a:schemeClr val="dk1"/>
                          </a:solidFill>
                          <a:effectLst/>
                          <a:latin typeface="Times New Roman" panose="02020603050405020304" pitchFamily="18" charset="0"/>
                          <a:ea typeface="+mn-ea"/>
                          <a:cs typeface="Times New Roman" panose="02020603050405020304" pitchFamily="18" charset="0"/>
                        </a:rPr>
                        <a:t>醫療援助</a:t>
                      </a:r>
                      <a:endParaRPr lang="en-US" sz="1550" b="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48060" marR="48060" marT="0" marB="0" anchor="b"/>
                </a:tc>
                <a:tc>
                  <a:txBody>
                    <a:bodyPr/>
                    <a:lstStyle/>
                    <a:p>
                      <a:pPr marL="0" marR="0" algn="ctr">
                        <a:lnSpc>
                          <a:spcPct val="107000"/>
                        </a:lnSpc>
                        <a:spcBef>
                          <a:spcPts val="0"/>
                        </a:spcBef>
                        <a:spcAft>
                          <a:spcPts val="0"/>
                        </a:spcAft>
                      </a:pPr>
                      <a:r>
                        <a:rPr lang="en-US" sz="1550" b="0" dirty="0">
                          <a:effectLst/>
                          <a:latin typeface="Times New Roman" panose="02020603050405020304" pitchFamily="18" charset="0"/>
                          <a:ea typeface="PMingLiU" panose="02020500000000000000" pitchFamily="18" charset="-120"/>
                          <a:cs typeface="Times New Roman" panose="02020603050405020304" pitchFamily="18" charset="0"/>
                        </a:rPr>
                        <a:t>225</a:t>
                      </a:r>
                    </a:p>
                  </a:txBody>
                  <a:tcPr marL="48060" marR="48060" marT="0" marB="0"/>
                </a:tc>
                <a:tc>
                  <a:txBody>
                    <a:bodyPr/>
                    <a:lstStyle/>
                    <a:p>
                      <a:pPr marL="0" marR="0" algn="ctr">
                        <a:lnSpc>
                          <a:spcPct val="107000"/>
                        </a:lnSpc>
                        <a:spcBef>
                          <a:spcPts val="0"/>
                        </a:spcBef>
                        <a:spcAft>
                          <a:spcPts val="0"/>
                        </a:spcAft>
                      </a:pPr>
                      <a:r>
                        <a:rPr lang="en-US" sz="1550" b="0" dirty="0">
                          <a:effectLst/>
                          <a:latin typeface="Times New Roman" panose="02020603050405020304" pitchFamily="18" charset="0"/>
                          <a:ea typeface="PMingLiU" panose="02020500000000000000" pitchFamily="18" charset="-120"/>
                          <a:cs typeface="Times New Roman" panose="02020603050405020304" pitchFamily="18" charset="0"/>
                        </a:rPr>
                        <a:t>56.3%</a:t>
                      </a:r>
                    </a:p>
                  </a:txBody>
                  <a:tcPr marL="48060" marR="48060" marT="0" marB="0" anchor="b"/>
                </a:tc>
                <a:extLst>
                  <a:ext uri="{0D108BD9-81ED-4DB2-BD59-A6C34878D82A}">
                    <a16:rowId xmlns:a16="http://schemas.microsoft.com/office/drawing/2014/main" val="2337025263"/>
                  </a:ext>
                </a:extLst>
              </a:tr>
              <a:tr h="288813">
                <a:tc>
                  <a:txBody>
                    <a:bodyPr/>
                    <a:lstStyle/>
                    <a:p>
                      <a:pPr marL="0" marR="0" indent="0" algn="just">
                        <a:lnSpc>
                          <a:spcPct val="107000"/>
                        </a:lnSpc>
                        <a:spcBef>
                          <a:spcPts val="0"/>
                        </a:spcBef>
                        <a:spcAft>
                          <a:spcPts val="0"/>
                        </a:spcAft>
                        <a:buFont typeface="+mj-lt"/>
                        <a:buNone/>
                      </a:pPr>
                      <a:r>
                        <a:rPr lang="en-US" sz="1550" b="0" dirty="0">
                          <a:effectLst/>
                          <a:latin typeface="Times New Roman" panose="02020603050405020304" pitchFamily="18" charset="0"/>
                          <a:cs typeface="Times New Roman" panose="02020603050405020304" pitchFamily="18" charset="0"/>
                        </a:rPr>
                        <a:t>     9. </a:t>
                      </a:r>
                      <a:r>
                        <a:rPr lang="zh-TW" altLang="en-US" sz="1550" b="0" dirty="0">
                          <a:effectLst/>
                          <a:latin typeface="Times New Roman" panose="02020603050405020304" pitchFamily="18" charset="0"/>
                          <a:cs typeface="Times New Roman" panose="02020603050405020304" pitchFamily="18" charset="0"/>
                        </a:rPr>
                        <a:t>子女病假</a:t>
                      </a:r>
                      <a:endParaRPr lang="en-US" sz="1550" b="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48060" marR="48060" marT="0" marB="0" anchor="b"/>
                </a:tc>
                <a:tc>
                  <a:txBody>
                    <a:bodyPr/>
                    <a:lstStyle/>
                    <a:p>
                      <a:pPr marL="0" marR="0" algn="ctr">
                        <a:lnSpc>
                          <a:spcPct val="107000"/>
                        </a:lnSpc>
                        <a:spcBef>
                          <a:spcPts val="0"/>
                        </a:spcBef>
                        <a:spcAft>
                          <a:spcPts val="0"/>
                        </a:spcAft>
                      </a:pPr>
                      <a:r>
                        <a:rPr lang="en-US" sz="1550" b="0" dirty="0">
                          <a:effectLst/>
                          <a:latin typeface="Times New Roman" panose="02020603050405020304" pitchFamily="18" charset="0"/>
                          <a:ea typeface="PMingLiU" panose="02020500000000000000" pitchFamily="18" charset="-120"/>
                          <a:cs typeface="Times New Roman" panose="02020603050405020304" pitchFamily="18" charset="0"/>
                        </a:rPr>
                        <a:t>212</a:t>
                      </a:r>
                    </a:p>
                  </a:txBody>
                  <a:tcPr marL="48060" marR="48060" marT="0" marB="0"/>
                </a:tc>
                <a:tc>
                  <a:txBody>
                    <a:bodyPr/>
                    <a:lstStyle/>
                    <a:p>
                      <a:pPr marL="0" marR="0" algn="ctr">
                        <a:lnSpc>
                          <a:spcPct val="107000"/>
                        </a:lnSpc>
                        <a:spcBef>
                          <a:spcPts val="0"/>
                        </a:spcBef>
                        <a:spcAft>
                          <a:spcPts val="0"/>
                        </a:spcAft>
                      </a:pPr>
                      <a:r>
                        <a:rPr lang="en-US" sz="1550" b="0" dirty="0">
                          <a:effectLst/>
                          <a:latin typeface="Times New Roman" panose="02020603050405020304" pitchFamily="18" charset="0"/>
                          <a:ea typeface="PMingLiU" panose="02020500000000000000" pitchFamily="18" charset="-120"/>
                          <a:cs typeface="Times New Roman" panose="02020603050405020304" pitchFamily="18" charset="0"/>
                        </a:rPr>
                        <a:t>53.0%</a:t>
                      </a:r>
                    </a:p>
                  </a:txBody>
                  <a:tcPr marL="48060" marR="48060" marT="0" marB="0" anchor="b"/>
                </a:tc>
                <a:extLst>
                  <a:ext uri="{0D108BD9-81ED-4DB2-BD59-A6C34878D82A}">
                    <a16:rowId xmlns:a16="http://schemas.microsoft.com/office/drawing/2014/main" val="537679030"/>
                  </a:ext>
                </a:extLst>
              </a:tr>
              <a:tr h="288813">
                <a:tc>
                  <a:txBody>
                    <a:bodyPr/>
                    <a:lstStyle/>
                    <a:p>
                      <a:pPr marL="0" marR="0" indent="0" algn="just">
                        <a:lnSpc>
                          <a:spcPct val="107000"/>
                        </a:lnSpc>
                        <a:spcBef>
                          <a:spcPts val="0"/>
                        </a:spcBef>
                        <a:spcAft>
                          <a:spcPts val="0"/>
                        </a:spcAft>
                        <a:buFont typeface="+mj-lt"/>
                        <a:buNone/>
                      </a:pPr>
                      <a:r>
                        <a:rPr lang="en-US" sz="1550" b="0" dirty="0">
                          <a:effectLst/>
                          <a:latin typeface="Times New Roman" panose="02020603050405020304" pitchFamily="18" charset="0"/>
                          <a:ea typeface="PMingLiU" panose="02020500000000000000" pitchFamily="18" charset="-120"/>
                          <a:cs typeface="Times New Roman" panose="02020603050405020304" pitchFamily="18" charset="0"/>
                        </a:rPr>
                        <a:t>      10. </a:t>
                      </a:r>
                      <a:r>
                        <a:rPr lang="zh-TW" altLang="en-US" sz="1550" b="0" dirty="0">
                          <a:effectLst/>
                          <a:latin typeface="Times New Roman" panose="02020603050405020304" pitchFamily="18" charset="0"/>
                          <a:ea typeface="PMingLiU" panose="02020500000000000000" pitchFamily="18" charset="-120"/>
                          <a:cs typeface="Times New Roman" panose="02020603050405020304" pitchFamily="18" charset="0"/>
                        </a:rPr>
                        <a:t>恩恤假</a:t>
                      </a:r>
                      <a:endParaRPr lang="en-US" sz="1550" b="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0" marR="0" marT="0" marB="0" anchor="b"/>
                </a:tc>
                <a:tc>
                  <a:txBody>
                    <a:bodyPr/>
                    <a:lstStyle/>
                    <a:p>
                      <a:pPr marL="0" marR="0" algn="ctr">
                        <a:lnSpc>
                          <a:spcPct val="107000"/>
                        </a:lnSpc>
                        <a:spcBef>
                          <a:spcPts val="0"/>
                        </a:spcBef>
                        <a:spcAft>
                          <a:spcPts val="0"/>
                        </a:spcAft>
                      </a:pPr>
                      <a:r>
                        <a:rPr lang="en-US" sz="1550" b="0" dirty="0">
                          <a:effectLst/>
                          <a:latin typeface="Times New Roman" panose="02020603050405020304" pitchFamily="18" charset="0"/>
                          <a:ea typeface="PMingLiU" panose="02020500000000000000" pitchFamily="18" charset="-120"/>
                          <a:cs typeface="Times New Roman" panose="02020603050405020304" pitchFamily="18" charset="0"/>
                        </a:rPr>
                        <a:t>205</a:t>
                      </a:r>
                    </a:p>
                  </a:txBody>
                  <a:tcPr marL="0" marR="0" marT="0" marB="0"/>
                </a:tc>
                <a:tc>
                  <a:txBody>
                    <a:bodyPr/>
                    <a:lstStyle/>
                    <a:p>
                      <a:pPr marL="0" marR="0" algn="ctr">
                        <a:lnSpc>
                          <a:spcPct val="107000"/>
                        </a:lnSpc>
                        <a:spcBef>
                          <a:spcPts val="0"/>
                        </a:spcBef>
                        <a:spcAft>
                          <a:spcPts val="0"/>
                        </a:spcAft>
                      </a:pPr>
                      <a:r>
                        <a:rPr lang="en-US" sz="1550" b="0" dirty="0">
                          <a:effectLst/>
                          <a:latin typeface="Times New Roman" panose="02020603050405020304" pitchFamily="18" charset="0"/>
                          <a:ea typeface="PMingLiU" panose="02020500000000000000" pitchFamily="18" charset="-120"/>
                          <a:cs typeface="Times New Roman" panose="02020603050405020304" pitchFamily="18" charset="0"/>
                        </a:rPr>
                        <a:t>51.3%</a:t>
                      </a:r>
                    </a:p>
                  </a:txBody>
                  <a:tcPr marL="0" marR="0" marT="0" marB="0" anchor="b"/>
                </a:tc>
                <a:extLst>
                  <a:ext uri="{0D108BD9-81ED-4DB2-BD59-A6C34878D82A}">
                    <a16:rowId xmlns:a16="http://schemas.microsoft.com/office/drawing/2014/main" val="3870567122"/>
                  </a:ext>
                </a:extLst>
              </a:tr>
            </a:tbl>
          </a:graphicData>
        </a:graphic>
      </p:graphicFrame>
      <p:sp>
        <p:nvSpPr>
          <p:cNvPr id="7" name="Title 1">
            <a:extLst>
              <a:ext uri="{FF2B5EF4-FFF2-40B4-BE49-F238E27FC236}">
                <a16:creationId xmlns:a16="http://schemas.microsoft.com/office/drawing/2014/main" id="{1DAE05B1-6C60-4DCF-BA92-A7535BF0E2B3}"/>
              </a:ext>
            </a:extLst>
          </p:cNvPr>
          <p:cNvSpPr txBox="1">
            <a:spLocks/>
          </p:cNvSpPr>
          <p:nvPr/>
        </p:nvSpPr>
        <p:spPr bwMode="auto">
          <a:xfrm>
            <a:off x="0" y="413794"/>
            <a:ext cx="9144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000" b="1" kern="1200">
                <a:solidFill>
                  <a:schemeClr val="tx1"/>
                </a:solidFill>
                <a:latin typeface="Times New Roman" panose="02020603050405020304" pitchFamily="18" charset="0"/>
                <a:ea typeface="+mj-ea"/>
                <a:cs typeface="Times New Roman" panose="02020603050405020304" pitchFamily="18" charset="0"/>
              </a:defRPr>
            </a:lvl1pPr>
            <a:lvl2pPr algn="ctr" rtl="0" eaLnBrk="0" fontAlgn="base" hangingPunct="0">
              <a:spcBef>
                <a:spcPct val="0"/>
              </a:spcBef>
              <a:spcAft>
                <a:spcPct val="0"/>
              </a:spcAft>
              <a:defRPr sz="4400">
                <a:solidFill>
                  <a:schemeClr val="tx1"/>
                </a:solidFill>
                <a:latin typeface="Calibri" pitchFamily="34" charset="0"/>
                <a:ea typeface="新細明體" pitchFamily="18" charset="-120"/>
              </a:defRPr>
            </a:lvl2pPr>
            <a:lvl3pPr algn="ctr" rtl="0" eaLnBrk="0" fontAlgn="base" hangingPunct="0">
              <a:spcBef>
                <a:spcPct val="0"/>
              </a:spcBef>
              <a:spcAft>
                <a:spcPct val="0"/>
              </a:spcAft>
              <a:defRPr sz="4400">
                <a:solidFill>
                  <a:schemeClr val="tx1"/>
                </a:solidFill>
                <a:latin typeface="Calibri" pitchFamily="34" charset="0"/>
                <a:ea typeface="新細明體" pitchFamily="18" charset="-120"/>
              </a:defRPr>
            </a:lvl3pPr>
            <a:lvl4pPr algn="ctr" rtl="0" eaLnBrk="0" fontAlgn="base" hangingPunct="0">
              <a:spcBef>
                <a:spcPct val="0"/>
              </a:spcBef>
              <a:spcAft>
                <a:spcPct val="0"/>
              </a:spcAft>
              <a:defRPr sz="4400">
                <a:solidFill>
                  <a:schemeClr val="tx1"/>
                </a:solidFill>
                <a:latin typeface="Calibri" pitchFamily="34" charset="0"/>
                <a:ea typeface="新細明體" pitchFamily="18" charset="-120"/>
              </a:defRPr>
            </a:lvl4pPr>
            <a:lvl5pPr algn="ctr" rtl="0" eaLnBrk="0" fontAlgn="base" hangingPunct="0">
              <a:spcBef>
                <a:spcPct val="0"/>
              </a:spcBef>
              <a:spcAft>
                <a:spcPct val="0"/>
              </a:spcAft>
              <a:defRPr sz="4400">
                <a:solidFill>
                  <a:schemeClr val="tx1"/>
                </a:solidFill>
                <a:latin typeface="Calibri" pitchFamily="34" charset="0"/>
                <a:ea typeface="新細明體" pitchFamily="18" charset="-120"/>
              </a:defRPr>
            </a:lvl5pPr>
            <a:lvl6pPr marL="457200" algn="ctr" rtl="0" fontAlgn="base">
              <a:spcBef>
                <a:spcPct val="0"/>
              </a:spcBef>
              <a:spcAft>
                <a:spcPct val="0"/>
              </a:spcAft>
              <a:defRPr sz="4400">
                <a:solidFill>
                  <a:schemeClr val="tx1"/>
                </a:solidFill>
                <a:latin typeface="Calibri" pitchFamily="34" charset="0"/>
                <a:ea typeface="新細明體" pitchFamily="18" charset="-120"/>
              </a:defRPr>
            </a:lvl6pPr>
            <a:lvl7pPr marL="914400" algn="ctr" rtl="0" fontAlgn="base">
              <a:spcBef>
                <a:spcPct val="0"/>
              </a:spcBef>
              <a:spcAft>
                <a:spcPct val="0"/>
              </a:spcAft>
              <a:defRPr sz="4400">
                <a:solidFill>
                  <a:schemeClr val="tx1"/>
                </a:solidFill>
                <a:latin typeface="Calibri" pitchFamily="34" charset="0"/>
                <a:ea typeface="新細明體" pitchFamily="18" charset="-120"/>
              </a:defRPr>
            </a:lvl7pPr>
            <a:lvl8pPr marL="1371600" algn="ctr" rtl="0" fontAlgn="base">
              <a:spcBef>
                <a:spcPct val="0"/>
              </a:spcBef>
              <a:spcAft>
                <a:spcPct val="0"/>
              </a:spcAft>
              <a:defRPr sz="4400">
                <a:solidFill>
                  <a:schemeClr val="tx1"/>
                </a:solidFill>
                <a:latin typeface="Calibri" pitchFamily="34" charset="0"/>
                <a:ea typeface="新細明體" pitchFamily="18" charset="-120"/>
              </a:defRPr>
            </a:lvl8pPr>
            <a:lvl9pPr marL="1828800" algn="ctr" rtl="0" fontAlgn="base">
              <a:spcBef>
                <a:spcPct val="0"/>
              </a:spcBef>
              <a:spcAft>
                <a:spcPct val="0"/>
              </a:spcAft>
              <a:defRPr sz="4400">
                <a:solidFill>
                  <a:schemeClr val="tx1"/>
                </a:solidFill>
                <a:latin typeface="Calibri" pitchFamily="34" charset="0"/>
                <a:ea typeface="新細明體" pitchFamily="18" charset="-120"/>
              </a:defRPr>
            </a:lvl9pPr>
          </a:lstStyle>
          <a:p>
            <a:r>
              <a:rPr lang="zh-TW" altLang="en-US" sz="3500" dirty="0"/>
              <a:t>十大最受期望的家庭友善僱傭措施</a:t>
            </a:r>
            <a:endParaRPr lang="en-US" sz="3500" dirty="0"/>
          </a:p>
        </p:txBody>
      </p:sp>
    </p:spTree>
    <p:extLst>
      <p:ext uri="{BB962C8B-B14F-4D97-AF65-F5344CB8AC3E}">
        <p14:creationId xmlns:p14="http://schemas.microsoft.com/office/powerpoint/2010/main" val="2318325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z="3500" dirty="0"/>
              <a:t>年齡和彈性上班時間的期望</a:t>
            </a:r>
          </a:p>
        </p:txBody>
      </p:sp>
      <p:sp>
        <p:nvSpPr>
          <p:cNvPr id="3" name="Vertical Text Placeholder 2"/>
          <p:cNvSpPr>
            <a:spLocks noGrp="1"/>
          </p:cNvSpPr>
          <p:nvPr>
            <p:ph type="body" orient="vert" idx="1"/>
          </p:nvPr>
        </p:nvSpPr>
        <p:spPr>
          <a:xfrm>
            <a:off x="0" y="1412776"/>
            <a:ext cx="9108504" cy="1152128"/>
          </a:xfrm>
        </p:spPr>
        <p:txBody>
          <a:bodyPr/>
          <a:lstStyle/>
          <a:p>
            <a:r>
              <a:rPr lang="zh-TW" altLang="en-US" sz="2000" dirty="0"/>
              <a:t>與 </a:t>
            </a:r>
            <a:r>
              <a:rPr lang="en-US" altLang="zh-TW" sz="2000" dirty="0"/>
              <a:t>55-64 </a:t>
            </a:r>
            <a:r>
              <a:rPr lang="zh-TW" altLang="en-US" sz="2000" dirty="0"/>
              <a:t>歲 </a:t>
            </a:r>
            <a:r>
              <a:rPr lang="en-US" altLang="zh-TW" sz="2000" dirty="0"/>
              <a:t>(42.4%) </a:t>
            </a:r>
            <a:r>
              <a:rPr lang="zh-TW" altLang="en-US" sz="2000" dirty="0"/>
              <a:t>和 </a:t>
            </a:r>
            <a:r>
              <a:rPr lang="en-US" altLang="zh-TW" sz="2000" dirty="0"/>
              <a:t>65 </a:t>
            </a:r>
            <a:r>
              <a:rPr lang="zh-TW" altLang="en-US" sz="2000" dirty="0"/>
              <a:t>歲 </a:t>
            </a:r>
            <a:r>
              <a:rPr lang="en-US" sz="2000" dirty="0"/>
              <a:t>(37.5%) </a:t>
            </a:r>
            <a:r>
              <a:rPr lang="zh-TW" altLang="en-US" sz="2000" dirty="0"/>
              <a:t>的年長受訪者相比，</a:t>
            </a:r>
            <a:r>
              <a:rPr lang="en-US" altLang="zh-TW" sz="2000" dirty="0"/>
              <a:t>18-24 </a:t>
            </a:r>
            <a:r>
              <a:rPr lang="zh-TW" altLang="en-US" sz="2000" dirty="0"/>
              <a:t>歲 </a:t>
            </a:r>
            <a:r>
              <a:rPr lang="en-US" altLang="zh-TW" sz="2000" dirty="0"/>
              <a:t>(70.6%)</a:t>
            </a:r>
            <a:r>
              <a:rPr lang="zh-TW" altLang="en-US" sz="2000" dirty="0"/>
              <a:t>、</a:t>
            </a:r>
            <a:r>
              <a:rPr lang="en-US" altLang="zh-TW" sz="2000" dirty="0"/>
              <a:t>25-34 </a:t>
            </a:r>
            <a:r>
              <a:rPr lang="zh-TW" altLang="en-US" sz="2000" dirty="0"/>
              <a:t>歲 </a:t>
            </a:r>
            <a:r>
              <a:rPr lang="en-US" altLang="zh-TW" sz="2000" dirty="0"/>
              <a:t>(75.4%) </a:t>
            </a:r>
            <a:r>
              <a:rPr lang="zh-TW" altLang="en-US" sz="2000" dirty="0"/>
              <a:t>和 </a:t>
            </a:r>
            <a:r>
              <a:rPr lang="en-US" altLang="zh-TW" sz="2000" dirty="0"/>
              <a:t>35-44 </a:t>
            </a:r>
            <a:r>
              <a:rPr lang="zh-TW" altLang="en-US" sz="2000" dirty="0"/>
              <a:t>歲 </a:t>
            </a:r>
            <a:r>
              <a:rPr lang="en-US" altLang="zh-TW" sz="2000" dirty="0"/>
              <a:t>(81.9%) </a:t>
            </a:r>
            <a:r>
              <a:rPr lang="zh-TW" altLang="en-US" sz="2000" dirty="0"/>
              <a:t>的年輕受訪者表示更期望僱主提供彈性上班時間</a:t>
            </a:r>
            <a:endParaRPr lang="en-US" sz="2000" dirty="0"/>
          </a:p>
        </p:txBody>
      </p:sp>
      <p:sp>
        <p:nvSpPr>
          <p:cNvPr id="4" name="Slide Number Placeholder 3"/>
          <p:cNvSpPr>
            <a:spLocks noGrp="1"/>
          </p:cNvSpPr>
          <p:nvPr>
            <p:ph type="sldNum" sz="quarter" idx="12"/>
          </p:nvPr>
        </p:nvSpPr>
        <p:spPr/>
        <p:txBody>
          <a:bodyPr/>
          <a:lstStyle/>
          <a:p>
            <a:pPr>
              <a:defRPr/>
            </a:pPr>
            <a:fld id="{CF8D9605-E1B7-4E01-8A90-B359EB5960CC}" type="slidenum">
              <a:rPr lang="zh-TW" altLang="en-US" smtClean="0"/>
              <a:pPr>
                <a:defRPr/>
              </a:pPr>
              <a:t>14</a:t>
            </a:fld>
            <a:endParaRPr lang="zh-TW" altLang="en-US"/>
          </a:p>
        </p:txBody>
      </p:sp>
      <p:graphicFrame>
        <p:nvGraphicFramePr>
          <p:cNvPr id="8" name="Chart 7">
            <a:extLst>
              <a:ext uri="{FF2B5EF4-FFF2-40B4-BE49-F238E27FC236}">
                <a16:creationId xmlns:a16="http://schemas.microsoft.com/office/drawing/2014/main" id="{B02616CF-C3DB-4C07-82CC-15347C103CB7}"/>
              </a:ext>
            </a:extLst>
          </p:cNvPr>
          <p:cNvGraphicFramePr/>
          <p:nvPr>
            <p:extLst>
              <p:ext uri="{D42A27DB-BD31-4B8C-83A1-F6EECF244321}">
                <p14:modId xmlns:p14="http://schemas.microsoft.com/office/powerpoint/2010/main" val="987827203"/>
              </p:ext>
            </p:extLst>
          </p:nvPr>
        </p:nvGraphicFramePr>
        <p:xfrm>
          <a:off x="1340765" y="2804443"/>
          <a:ext cx="6462470" cy="3312368"/>
        </p:xfrm>
        <a:graphic>
          <a:graphicData uri="http://schemas.openxmlformats.org/drawingml/2006/chart">
            <c:chart xmlns:c="http://schemas.openxmlformats.org/drawingml/2006/chart" xmlns:r="http://schemas.openxmlformats.org/officeDocument/2006/relationships" r:id="rId2"/>
          </a:graphicData>
        </a:graphic>
      </p:graphicFrame>
      <p:grpSp>
        <p:nvGrpSpPr>
          <p:cNvPr id="12" name="Group 11"/>
          <p:cNvGrpSpPr/>
          <p:nvPr/>
        </p:nvGrpSpPr>
        <p:grpSpPr>
          <a:xfrm>
            <a:off x="3923928" y="5862464"/>
            <a:ext cx="1584176" cy="230832"/>
            <a:chOff x="2123728" y="6356350"/>
            <a:chExt cx="1584176" cy="230832"/>
          </a:xfrm>
        </p:grpSpPr>
        <p:sp>
          <p:nvSpPr>
            <p:cNvPr id="9" name="TextBox 8"/>
            <p:cNvSpPr txBox="1"/>
            <p:nvPr/>
          </p:nvSpPr>
          <p:spPr>
            <a:xfrm>
              <a:off x="2123728" y="6356350"/>
              <a:ext cx="1584176" cy="230832"/>
            </a:xfrm>
            <a:prstGeom prst="rect">
              <a:avLst/>
            </a:prstGeom>
            <a:solidFill>
              <a:schemeClr val="bg1"/>
            </a:solidFill>
          </p:spPr>
          <p:txBody>
            <a:bodyPr wrap="square" rtlCol="0">
              <a:spAutoFit/>
            </a:bodyPr>
            <a:lstStyle/>
            <a:p>
              <a:r>
                <a:rPr lang="zh-TW" altLang="en-US" sz="900" dirty="0"/>
                <a:t>      同意                不同意</a:t>
              </a:r>
              <a:endParaRPr lang="en-US" sz="900" dirty="0"/>
            </a:p>
          </p:txBody>
        </p:sp>
        <p:sp>
          <p:nvSpPr>
            <p:cNvPr id="10" name="Rectangle 9"/>
            <p:cNvSpPr/>
            <p:nvPr/>
          </p:nvSpPr>
          <p:spPr>
            <a:xfrm>
              <a:off x="2195736" y="6413326"/>
              <a:ext cx="144016" cy="12558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2915816" y="6413326"/>
              <a:ext cx="144016" cy="12558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6969840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6BAF7E-3249-4E99-B0D0-3A11A2B7A5AE}"/>
              </a:ext>
            </a:extLst>
          </p:cNvPr>
          <p:cNvSpPr>
            <a:spLocks noGrp="1"/>
          </p:cNvSpPr>
          <p:nvPr>
            <p:ph type="title"/>
          </p:nvPr>
        </p:nvSpPr>
        <p:spPr>
          <a:xfrm>
            <a:off x="457200" y="188640"/>
            <a:ext cx="8229600" cy="1143000"/>
          </a:xfrm>
        </p:spPr>
        <p:txBody>
          <a:bodyPr/>
          <a:lstStyle/>
          <a:p>
            <a:r>
              <a:rPr lang="zh-TW" altLang="en-US" sz="3200" dirty="0"/>
              <a:t>家庭責任及最受期望的家庭友善僱傭措施</a:t>
            </a:r>
            <a:endParaRPr lang="en-US" sz="3000" dirty="0"/>
          </a:p>
        </p:txBody>
      </p:sp>
      <p:sp>
        <p:nvSpPr>
          <p:cNvPr id="4" name="Slide Number Placeholder 3">
            <a:extLst>
              <a:ext uri="{FF2B5EF4-FFF2-40B4-BE49-F238E27FC236}">
                <a16:creationId xmlns:a16="http://schemas.microsoft.com/office/drawing/2014/main" id="{CD53045D-59C9-4AD0-AF31-310B6FDF0026}"/>
              </a:ext>
            </a:extLst>
          </p:cNvPr>
          <p:cNvSpPr>
            <a:spLocks noGrp="1"/>
          </p:cNvSpPr>
          <p:nvPr>
            <p:ph type="sldNum" sz="quarter" idx="12"/>
          </p:nvPr>
        </p:nvSpPr>
        <p:spPr/>
        <p:txBody>
          <a:bodyPr/>
          <a:lstStyle/>
          <a:p>
            <a:pPr>
              <a:defRPr/>
            </a:pPr>
            <a:fld id="{CF8D9605-E1B7-4E01-8A90-B359EB5960CC}" type="slidenum">
              <a:rPr lang="zh-TW" altLang="en-US" smtClean="0"/>
              <a:pPr>
                <a:defRPr/>
              </a:pPr>
              <a:t>15</a:t>
            </a:fld>
            <a:endParaRPr lang="zh-TW" altLang="en-US"/>
          </a:p>
        </p:txBody>
      </p:sp>
      <p:sp>
        <p:nvSpPr>
          <p:cNvPr id="9" name="Vertical Text Placeholder 2">
            <a:extLst>
              <a:ext uri="{FF2B5EF4-FFF2-40B4-BE49-F238E27FC236}">
                <a16:creationId xmlns:a16="http://schemas.microsoft.com/office/drawing/2014/main" id="{676BAE92-790F-45B1-8D29-4069B774AAE9}"/>
              </a:ext>
            </a:extLst>
          </p:cNvPr>
          <p:cNvSpPr txBox="1">
            <a:spLocks/>
          </p:cNvSpPr>
          <p:nvPr/>
        </p:nvSpPr>
        <p:spPr bwMode="auto">
          <a:xfrm>
            <a:off x="179512" y="1287799"/>
            <a:ext cx="9108504" cy="54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2400" kern="1200">
                <a:solidFill>
                  <a:schemeClr val="tx1"/>
                </a:solidFill>
                <a:latin typeface="Times New Roman" panose="02020603050405020304" pitchFamily="18" charset="0"/>
                <a:ea typeface="+mn-ea"/>
                <a:cs typeface="Times New Roman" panose="02020603050405020304" pitchFamily="18" charset="0"/>
              </a:defRPr>
            </a:lvl1pPr>
            <a:lvl2pPr marL="742950" indent="-285750" algn="l" rtl="0" eaLnBrk="0" fontAlgn="base" hangingPunct="0">
              <a:spcBef>
                <a:spcPct val="20000"/>
              </a:spcBef>
              <a:spcAft>
                <a:spcPct val="0"/>
              </a:spcAft>
              <a:buFont typeface="Arial" charset="0"/>
              <a:buChar char="–"/>
              <a:defRPr sz="2200" kern="1200">
                <a:solidFill>
                  <a:schemeClr val="tx1"/>
                </a:solidFill>
                <a:latin typeface="Times New Roman" panose="02020603050405020304" pitchFamily="18" charset="0"/>
                <a:ea typeface="+mn-ea"/>
                <a:cs typeface="Times New Roman" panose="02020603050405020304" pitchFamily="18"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Times New Roman" panose="02020603050405020304" pitchFamily="18" charset="0"/>
                <a:ea typeface="+mn-ea"/>
                <a:cs typeface="Times New Roman" panose="02020603050405020304" pitchFamily="18" charset="0"/>
              </a:defRPr>
            </a:lvl3pPr>
            <a:lvl4pPr marL="1600200" indent="-228600" algn="l" rtl="0" eaLnBrk="0" fontAlgn="base" hangingPunct="0">
              <a:spcBef>
                <a:spcPct val="20000"/>
              </a:spcBef>
              <a:spcAft>
                <a:spcPct val="0"/>
              </a:spcAft>
              <a:buFont typeface="Arial" charset="0"/>
              <a:buChar char="–"/>
              <a:defRPr sz="1800" kern="1200">
                <a:solidFill>
                  <a:schemeClr val="tx1"/>
                </a:solidFill>
                <a:latin typeface="Times New Roman" panose="02020603050405020304" pitchFamily="18" charset="0"/>
                <a:ea typeface="+mn-ea"/>
                <a:cs typeface="Times New Roman" panose="02020603050405020304" pitchFamily="18" charset="0"/>
              </a:defRPr>
            </a:lvl4pPr>
            <a:lvl5pPr marL="2057400" indent="-228600" algn="l" rtl="0" eaLnBrk="0" fontAlgn="base" hangingPunct="0">
              <a:spcBef>
                <a:spcPct val="20000"/>
              </a:spcBef>
              <a:spcAft>
                <a:spcPct val="0"/>
              </a:spcAft>
              <a:buFont typeface="Arial" charset="0"/>
              <a:buChar char="»"/>
              <a:defRPr sz="1600"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zh-TW" altLang="en-US" dirty="0"/>
              <a:t>嬰兒、兒童及青少年照顧者</a:t>
            </a:r>
            <a:r>
              <a:rPr lang="zh-TW" altLang="en-US" sz="2200" dirty="0"/>
              <a:t>：</a:t>
            </a:r>
            <a:endParaRPr lang="en-US" sz="2200" dirty="0"/>
          </a:p>
          <a:p>
            <a:pPr marL="914400" lvl="1" indent="-457200">
              <a:buFont typeface="+mj-lt"/>
              <a:buAutoNum type="arabicPeriod"/>
            </a:pPr>
            <a:r>
              <a:rPr lang="zh-TW" altLang="en-US" sz="2000" dirty="0"/>
              <a:t>五天工作周</a:t>
            </a:r>
            <a:r>
              <a:rPr lang="en-US" sz="2000" dirty="0"/>
              <a:t> (75%, n=87)</a:t>
            </a:r>
          </a:p>
          <a:p>
            <a:pPr marL="914400" lvl="1" indent="-457200">
              <a:buFont typeface="+mj-lt"/>
              <a:buAutoNum type="arabicPeriod"/>
            </a:pPr>
            <a:r>
              <a:rPr lang="zh-TW" altLang="en-US" sz="2000" dirty="0"/>
              <a:t>彈性上班時間</a:t>
            </a:r>
            <a:r>
              <a:rPr lang="en-US" sz="2000" dirty="0"/>
              <a:t> (74.1%, n=86)</a:t>
            </a:r>
          </a:p>
          <a:p>
            <a:pPr marL="914400" lvl="1" indent="-457200">
              <a:buFont typeface="+mj-lt"/>
              <a:buAutoNum type="arabicPeriod"/>
            </a:pPr>
            <a:r>
              <a:rPr lang="zh-TW" altLang="en-US" sz="2000" dirty="0"/>
              <a:t>特別事假</a:t>
            </a:r>
            <a:r>
              <a:rPr lang="en-US" sz="2000" dirty="0"/>
              <a:t> (74.1%, n=86)</a:t>
            </a:r>
          </a:p>
          <a:p>
            <a:pPr marL="914400" lvl="1" indent="-457200">
              <a:buFont typeface="+mj-lt"/>
              <a:buAutoNum type="arabicPeriod"/>
            </a:pPr>
            <a:r>
              <a:rPr lang="zh-TW" altLang="en-US" sz="2000" dirty="0"/>
              <a:t>子女病假</a:t>
            </a:r>
            <a:r>
              <a:rPr lang="en-US" sz="2000" dirty="0"/>
              <a:t> (74.1%, n=86)</a:t>
            </a:r>
          </a:p>
          <a:p>
            <a:pPr marL="914400" lvl="1" indent="-457200">
              <a:buFont typeface="+mj-lt"/>
              <a:buAutoNum type="arabicPeriod"/>
            </a:pPr>
            <a:r>
              <a:rPr lang="zh-TW" altLang="en-US" sz="2000" dirty="0"/>
              <a:t>家庭醫療保障</a:t>
            </a:r>
            <a:r>
              <a:rPr lang="en-US" sz="2000" dirty="0"/>
              <a:t> (72.4%, n=84)</a:t>
            </a:r>
          </a:p>
          <a:p>
            <a:pPr lvl="1"/>
            <a:endParaRPr lang="en-US" sz="1200" dirty="0"/>
          </a:p>
          <a:p>
            <a:r>
              <a:rPr lang="zh-TW" altLang="en-US" dirty="0"/>
              <a:t>長者、殘疾人士及長期病患者照顧者</a:t>
            </a:r>
            <a:r>
              <a:rPr lang="zh-TW" altLang="en-US" sz="2200" dirty="0"/>
              <a:t>：</a:t>
            </a:r>
            <a:endParaRPr lang="en-US" sz="2200" dirty="0"/>
          </a:p>
          <a:p>
            <a:pPr marL="914400" lvl="1" indent="-457200">
              <a:buFont typeface="+mj-lt"/>
              <a:buAutoNum type="arabicPeriod"/>
            </a:pPr>
            <a:r>
              <a:rPr lang="zh-TW" altLang="en-US" sz="2000" dirty="0"/>
              <a:t>五天工作周</a:t>
            </a:r>
            <a:r>
              <a:rPr lang="en-US" sz="2000" dirty="0"/>
              <a:t> (72.4%, n=118)</a:t>
            </a:r>
          </a:p>
          <a:p>
            <a:pPr marL="914400" lvl="1" indent="-457200">
              <a:buFont typeface="+mj-lt"/>
              <a:buAutoNum type="arabicPeriod"/>
            </a:pPr>
            <a:r>
              <a:rPr lang="zh-TW" altLang="en-US" sz="2000" dirty="0"/>
              <a:t>特別事假</a:t>
            </a:r>
            <a:r>
              <a:rPr lang="en-US" sz="2000" dirty="0"/>
              <a:t> (65%, n=106)</a:t>
            </a:r>
          </a:p>
          <a:p>
            <a:pPr marL="914400" lvl="1" indent="-457200">
              <a:buFont typeface="+mj-lt"/>
              <a:buAutoNum type="arabicPeriod"/>
            </a:pPr>
            <a:r>
              <a:rPr lang="zh-TW" altLang="en-US" sz="2000" dirty="0"/>
              <a:t>彈性上班時間 </a:t>
            </a:r>
            <a:r>
              <a:rPr lang="en-US" sz="2000" dirty="0"/>
              <a:t>(64.4%, n=105)</a:t>
            </a:r>
          </a:p>
          <a:p>
            <a:pPr marL="914400" lvl="1" indent="-457200">
              <a:buFont typeface="+mj-lt"/>
              <a:buAutoNum type="arabicPeriod"/>
            </a:pPr>
            <a:r>
              <a:rPr lang="zh-TW" altLang="en-US" sz="2000" dirty="0"/>
              <a:t>照顧家裡長者</a:t>
            </a:r>
            <a:r>
              <a:rPr lang="en-US" altLang="zh-TW" sz="2000" dirty="0"/>
              <a:t>/</a:t>
            </a:r>
            <a:r>
              <a:rPr lang="zh-TW" altLang="en-US" sz="2000" dirty="0"/>
              <a:t>傷殘人士假</a:t>
            </a:r>
            <a:r>
              <a:rPr lang="en-US" sz="2000" dirty="0"/>
              <a:t> (62%, n=101)</a:t>
            </a:r>
          </a:p>
          <a:p>
            <a:pPr marL="914400" lvl="1" indent="-457200">
              <a:buFont typeface="+mj-lt"/>
              <a:buAutoNum type="arabicPeriod"/>
            </a:pPr>
            <a:r>
              <a:rPr lang="zh-TW" altLang="en-US" sz="2000" dirty="0"/>
              <a:t>緊急事件援助</a:t>
            </a:r>
            <a:r>
              <a:rPr lang="en-US" sz="2000" dirty="0"/>
              <a:t> (60.7%, n=99)</a:t>
            </a:r>
          </a:p>
        </p:txBody>
      </p:sp>
    </p:spTree>
    <p:extLst>
      <p:ext uri="{BB962C8B-B14F-4D97-AF65-F5344CB8AC3E}">
        <p14:creationId xmlns:p14="http://schemas.microsoft.com/office/powerpoint/2010/main" val="5253728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CF8D9605-E1B7-4E01-8A90-B359EB5960CC}" type="slidenum">
              <a:rPr lang="zh-TW" altLang="en-US" smtClean="0"/>
              <a:pPr>
                <a:defRPr/>
              </a:pPr>
              <a:t>16</a:t>
            </a:fld>
            <a:endParaRPr lang="zh-TW" altLang="en-US"/>
          </a:p>
        </p:txBody>
      </p:sp>
      <p:sp>
        <p:nvSpPr>
          <p:cNvPr id="6" name="Rectangle 5"/>
          <p:cNvSpPr/>
          <p:nvPr/>
        </p:nvSpPr>
        <p:spPr>
          <a:xfrm>
            <a:off x="-68150" y="412055"/>
            <a:ext cx="3995936" cy="6309420"/>
          </a:xfrm>
          <a:prstGeom prst="rect">
            <a:avLst/>
          </a:prstGeom>
        </p:spPr>
        <p:txBody>
          <a:bodyPr wrap="square">
            <a:spAutoFit/>
          </a:bodyPr>
          <a:lstStyle/>
          <a:p>
            <a:pPr marL="342900" indent="-342900">
              <a:buFont typeface="Arial" panose="020B0604020202020204" pitchFamily="34" charset="0"/>
              <a:buChar char="•"/>
            </a:pPr>
            <a:r>
              <a:rPr lang="zh-TW" altLang="en-US" sz="2400" dirty="0">
                <a:latin typeface="新細明體 (Body)"/>
                <a:ea typeface="+mn-ea"/>
                <a:cs typeface="Times New Roman" panose="02020603050405020304" pitchFamily="18" charset="0"/>
              </a:rPr>
              <a:t>本港僱主最常提供的家庭友善僱傭措施包括：</a:t>
            </a:r>
            <a:endParaRPr lang="en-US" sz="2400" dirty="0">
              <a:latin typeface="新細明體 (Body)"/>
              <a:ea typeface="+mn-ea"/>
              <a:cs typeface="Times New Roman" panose="02020603050405020304" pitchFamily="18" charset="0"/>
            </a:endParaRPr>
          </a:p>
          <a:p>
            <a:endParaRPr lang="en-US" sz="1000" dirty="0">
              <a:latin typeface="新細明體 (Body)"/>
              <a:ea typeface="PMingLiU" panose="02020500000000000000" pitchFamily="18" charset="-120"/>
            </a:endParaRPr>
          </a:p>
          <a:p>
            <a:pPr marL="914400" lvl="1" indent="-457200">
              <a:buFont typeface="+mj-lt"/>
              <a:buAutoNum type="arabicPeriod"/>
            </a:pPr>
            <a:r>
              <a:rPr lang="zh-TW" altLang="en-US" sz="2100" dirty="0">
                <a:latin typeface="新細明體 (Body)"/>
                <a:ea typeface="+mn-ea"/>
                <a:cs typeface="Times New Roman" panose="02020603050405020304" pitchFamily="18" charset="0"/>
              </a:rPr>
              <a:t>恩恤假 （</a:t>
            </a:r>
            <a:r>
              <a:rPr lang="en-US" altLang="zh-TW" sz="2100" dirty="0">
                <a:latin typeface="新細明體 (Body)"/>
                <a:ea typeface="+mn-ea"/>
                <a:cs typeface="Times New Roman" panose="02020603050405020304" pitchFamily="18" charset="0"/>
              </a:rPr>
              <a:t>70.8%</a:t>
            </a:r>
            <a:r>
              <a:rPr lang="zh-TW" altLang="en-US" sz="2100" dirty="0">
                <a:latin typeface="新細明體 (Body)"/>
                <a:ea typeface="+mn-ea"/>
                <a:cs typeface="Times New Roman" panose="02020603050405020304" pitchFamily="18" charset="0"/>
              </a:rPr>
              <a:t>）</a:t>
            </a:r>
            <a:endParaRPr lang="en-US" altLang="zh-TW" sz="2100" dirty="0">
              <a:latin typeface="新細明體 (Body)"/>
              <a:ea typeface="+mn-ea"/>
              <a:cs typeface="Times New Roman" panose="02020603050405020304" pitchFamily="18" charset="0"/>
            </a:endParaRPr>
          </a:p>
          <a:p>
            <a:pPr marL="914400" lvl="1" indent="-457200">
              <a:buFont typeface="+mj-lt"/>
              <a:buAutoNum type="arabicPeriod"/>
            </a:pPr>
            <a:r>
              <a:rPr lang="zh-TW" altLang="en-US" sz="2100" dirty="0">
                <a:latin typeface="新細明體 (Body)"/>
                <a:ea typeface="+mn-ea"/>
                <a:cs typeface="Times New Roman" panose="02020603050405020304" pitchFamily="18" charset="0"/>
              </a:rPr>
              <a:t>婚假（</a:t>
            </a:r>
            <a:r>
              <a:rPr lang="en-US" altLang="zh-TW" sz="2100" dirty="0">
                <a:latin typeface="新細明體 (Body)"/>
                <a:ea typeface="+mn-ea"/>
                <a:cs typeface="Times New Roman" panose="02020603050405020304" pitchFamily="18" charset="0"/>
              </a:rPr>
              <a:t>69.4%</a:t>
            </a:r>
            <a:r>
              <a:rPr lang="zh-TW" altLang="en-US" sz="2100" dirty="0">
                <a:latin typeface="新細明體 (Body)"/>
                <a:ea typeface="+mn-ea"/>
                <a:cs typeface="Times New Roman" panose="02020603050405020304" pitchFamily="18" charset="0"/>
              </a:rPr>
              <a:t>）</a:t>
            </a:r>
            <a:endParaRPr lang="en-US" altLang="zh-TW" sz="2100" dirty="0">
              <a:latin typeface="新細明體 (Body)"/>
              <a:ea typeface="+mn-ea"/>
              <a:cs typeface="Times New Roman" panose="02020603050405020304" pitchFamily="18" charset="0"/>
            </a:endParaRPr>
          </a:p>
          <a:p>
            <a:pPr marL="914400" lvl="1" indent="-457200">
              <a:buFont typeface="+mj-lt"/>
              <a:buAutoNum type="arabicPeriod"/>
            </a:pPr>
            <a:r>
              <a:rPr lang="zh-TW" altLang="en-US" sz="2100" dirty="0">
                <a:latin typeface="新細明體 (Body)"/>
                <a:ea typeface="+mn-ea"/>
                <a:cs typeface="Times New Roman" panose="02020603050405020304" pitchFamily="18" charset="0"/>
              </a:rPr>
              <a:t>五天工作周（</a:t>
            </a:r>
            <a:r>
              <a:rPr lang="en-US" altLang="zh-TW" sz="2100" dirty="0">
                <a:latin typeface="新細明體 (Body)"/>
                <a:ea typeface="+mn-ea"/>
                <a:cs typeface="Times New Roman" panose="02020603050405020304" pitchFamily="18" charset="0"/>
              </a:rPr>
              <a:t>61.1%</a:t>
            </a:r>
            <a:r>
              <a:rPr lang="zh-TW" altLang="en-US" sz="2100" dirty="0">
                <a:latin typeface="新細明體 (Body)"/>
                <a:ea typeface="+mn-ea"/>
                <a:cs typeface="Times New Roman" panose="02020603050405020304" pitchFamily="18" charset="0"/>
              </a:rPr>
              <a:t>）</a:t>
            </a:r>
            <a:endParaRPr lang="en-US" altLang="zh-TW" sz="2100" dirty="0">
              <a:latin typeface="新細明體 (Body)"/>
              <a:ea typeface="+mn-ea"/>
              <a:cs typeface="Times New Roman" panose="02020603050405020304" pitchFamily="18" charset="0"/>
            </a:endParaRPr>
          </a:p>
          <a:p>
            <a:pPr marL="914400" lvl="1" indent="-457200">
              <a:buFont typeface="+mj-lt"/>
              <a:buAutoNum type="arabicPeriod"/>
            </a:pPr>
            <a:r>
              <a:rPr lang="zh-TW" altLang="en-US" sz="2100" dirty="0">
                <a:latin typeface="新細明體 (Body)"/>
                <a:ea typeface="+mn-ea"/>
                <a:cs typeface="Times New Roman" panose="02020603050405020304" pitchFamily="18" charset="0"/>
              </a:rPr>
              <a:t>生日假（</a:t>
            </a:r>
            <a:r>
              <a:rPr lang="en-US" altLang="zh-TW" sz="2100" dirty="0">
                <a:latin typeface="新細明體 (Body)"/>
                <a:ea typeface="+mn-ea"/>
                <a:cs typeface="Times New Roman" panose="02020603050405020304" pitchFamily="18" charset="0"/>
              </a:rPr>
              <a:t>57.8%</a:t>
            </a:r>
            <a:r>
              <a:rPr lang="zh-TW" altLang="en-US" sz="2100" dirty="0">
                <a:latin typeface="新細明體 (Body)"/>
                <a:ea typeface="+mn-ea"/>
                <a:cs typeface="Times New Roman" panose="02020603050405020304" pitchFamily="18" charset="0"/>
              </a:rPr>
              <a:t>）</a:t>
            </a:r>
            <a:endParaRPr lang="en-US" altLang="zh-TW" sz="2100" dirty="0">
              <a:latin typeface="新細明體 (Body)"/>
              <a:ea typeface="+mn-ea"/>
              <a:cs typeface="Times New Roman" panose="02020603050405020304" pitchFamily="18" charset="0"/>
            </a:endParaRPr>
          </a:p>
          <a:p>
            <a:pPr marL="914400" lvl="1" indent="-457200">
              <a:buFont typeface="+mj-lt"/>
              <a:buAutoNum type="arabicPeriod"/>
            </a:pPr>
            <a:r>
              <a:rPr lang="zh-TW" altLang="en-US" sz="2100" dirty="0">
                <a:latin typeface="新細明體 (Body)"/>
                <a:ea typeface="+mn-ea"/>
                <a:cs typeface="Times New Roman" panose="02020603050405020304" pitchFamily="18" charset="0"/>
              </a:rPr>
              <a:t>家庭醫療保障（</a:t>
            </a:r>
            <a:r>
              <a:rPr lang="en-US" altLang="zh-TW" sz="2100" dirty="0">
                <a:latin typeface="新細明體 (Body)"/>
                <a:ea typeface="+mn-ea"/>
                <a:cs typeface="Times New Roman" panose="02020603050405020304" pitchFamily="18" charset="0"/>
              </a:rPr>
              <a:t>44.3%</a:t>
            </a:r>
            <a:r>
              <a:rPr lang="zh-TW" altLang="en-US" sz="2100" dirty="0">
                <a:latin typeface="新細明體 (Body)"/>
                <a:ea typeface="+mn-ea"/>
                <a:cs typeface="Times New Roman" panose="02020603050405020304" pitchFamily="18" charset="0"/>
              </a:rPr>
              <a:t>）</a:t>
            </a:r>
            <a:endParaRPr lang="en-US" altLang="zh-TW" sz="2100" dirty="0">
              <a:latin typeface="新細明體 (Body)"/>
              <a:ea typeface="+mn-ea"/>
              <a:cs typeface="Times New Roman" panose="02020603050405020304" pitchFamily="18" charset="0"/>
            </a:endParaRPr>
          </a:p>
          <a:p>
            <a:pPr marL="342900" indent="-342900">
              <a:buFont typeface="Arial" panose="020B0604020202020204" pitchFamily="34" charset="0"/>
              <a:buChar char="•"/>
            </a:pPr>
            <a:endParaRPr lang="en-US" altLang="zh-TW" sz="2100" dirty="0">
              <a:latin typeface="新細明體 (Body)"/>
              <a:ea typeface="+mn-ea"/>
              <a:cs typeface="Times New Roman" panose="02020603050405020304" pitchFamily="18" charset="0"/>
            </a:endParaRPr>
          </a:p>
          <a:p>
            <a:pPr marL="342900" indent="-342900">
              <a:buFont typeface="Arial" panose="020B0604020202020204" pitchFamily="34" charset="0"/>
              <a:buChar char="•"/>
            </a:pPr>
            <a:r>
              <a:rPr lang="zh-TW" altLang="en-US" sz="2100" dirty="0">
                <a:latin typeface="新細明體 (Body)"/>
                <a:ea typeface="+mn-ea"/>
                <a:cs typeface="Times New Roman" panose="02020603050405020304" pitchFamily="18" charset="0"/>
              </a:rPr>
              <a:t>本港僱主最不常提供的家庭友善僱傭措施包括：</a:t>
            </a:r>
            <a:endParaRPr lang="en-US" altLang="zh-TW" sz="2100" dirty="0">
              <a:latin typeface="新細明體 (Body)"/>
              <a:ea typeface="+mn-ea"/>
              <a:cs typeface="Times New Roman" panose="02020603050405020304" pitchFamily="18" charset="0"/>
            </a:endParaRPr>
          </a:p>
          <a:p>
            <a:pPr marL="342900" indent="-342900">
              <a:buFont typeface="Arial" panose="020B0604020202020204" pitchFamily="34" charset="0"/>
              <a:buChar char="•"/>
            </a:pPr>
            <a:endParaRPr lang="en-US" altLang="zh-TW" sz="1000" dirty="0">
              <a:latin typeface="新細明體 (Body)"/>
              <a:ea typeface="+mn-ea"/>
              <a:cs typeface="Times New Roman" panose="02020603050405020304" pitchFamily="18" charset="0"/>
            </a:endParaRPr>
          </a:p>
          <a:p>
            <a:pPr marL="914400" lvl="1" indent="-457200">
              <a:buFont typeface="+mj-lt"/>
              <a:buAutoNum type="arabicPeriod"/>
            </a:pPr>
            <a:r>
              <a:rPr lang="zh-TW" altLang="en-US" sz="2100" dirty="0">
                <a:latin typeface="新細明體 (Body)"/>
                <a:cs typeface="Times New Roman" panose="02020603050405020304" pitchFamily="18" charset="0"/>
              </a:rPr>
              <a:t>家長日假期 （</a:t>
            </a:r>
            <a:r>
              <a:rPr lang="en-US" altLang="zh-TW" sz="2100" dirty="0">
                <a:latin typeface="新細明體 (Body)"/>
                <a:cs typeface="Times New Roman" panose="02020603050405020304" pitchFamily="18" charset="0"/>
              </a:rPr>
              <a:t>0%</a:t>
            </a:r>
            <a:r>
              <a:rPr lang="zh-TW" altLang="en-US" sz="2100" dirty="0">
                <a:latin typeface="新細明體 (Body)"/>
                <a:cs typeface="Times New Roman" panose="02020603050405020304" pitchFamily="18" charset="0"/>
              </a:rPr>
              <a:t>）</a:t>
            </a:r>
            <a:endParaRPr lang="en-US" altLang="zh-TW" sz="2100" dirty="0">
              <a:latin typeface="新細明體 (Body)"/>
              <a:cs typeface="Times New Roman" panose="02020603050405020304" pitchFamily="18" charset="0"/>
            </a:endParaRPr>
          </a:p>
          <a:p>
            <a:pPr marL="914400" lvl="1" indent="-457200">
              <a:buFont typeface="+mj-lt"/>
              <a:buAutoNum type="arabicPeriod"/>
            </a:pPr>
            <a:r>
              <a:rPr lang="zh-TW" altLang="en-US" sz="2100" dirty="0">
                <a:latin typeface="新細明體 (Body)"/>
                <a:cs typeface="Times New Roman" panose="02020603050405020304" pitchFamily="18" charset="0"/>
              </a:rPr>
              <a:t>照顧子女假（</a:t>
            </a:r>
            <a:r>
              <a:rPr lang="en-US" altLang="zh-TW" sz="2100" dirty="0">
                <a:latin typeface="新細明體 (Body)"/>
                <a:cs typeface="Times New Roman" panose="02020603050405020304" pitchFamily="18" charset="0"/>
              </a:rPr>
              <a:t>0.3%</a:t>
            </a:r>
            <a:r>
              <a:rPr lang="zh-TW" altLang="en-US" sz="2100" dirty="0">
                <a:latin typeface="新細明體 (Body)"/>
                <a:cs typeface="Times New Roman" panose="02020603050405020304" pitchFamily="18" charset="0"/>
              </a:rPr>
              <a:t>）</a:t>
            </a:r>
            <a:endParaRPr lang="en-US" altLang="zh-TW" sz="2100" dirty="0">
              <a:latin typeface="新細明體 (Body)"/>
              <a:cs typeface="Times New Roman" panose="02020603050405020304" pitchFamily="18" charset="0"/>
            </a:endParaRPr>
          </a:p>
          <a:p>
            <a:pPr marL="914400" lvl="1" indent="-457200">
              <a:buFont typeface="+mj-lt"/>
              <a:buAutoNum type="arabicPeriod"/>
            </a:pPr>
            <a:r>
              <a:rPr lang="zh-TW" altLang="en-US" sz="2100" dirty="0">
                <a:latin typeface="新細明體 (Body)"/>
                <a:cs typeface="Times New Roman" panose="02020603050405020304" pitchFamily="18" charset="0"/>
              </a:rPr>
              <a:t>綜合居家照顧服務 （</a:t>
            </a:r>
            <a:r>
              <a:rPr lang="en-US" altLang="zh-TW" sz="2100" dirty="0">
                <a:latin typeface="新細明體 (Body)"/>
                <a:cs typeface="Times New Roman" panose="02020603050405020304" pitchFamily="18" charset="0"/>
              </a:rPr>
              <a:t>0.5%</a:t>
            </a:r>
            <a:r>
              <a:rPr lang="zh-TW" altLang="en-US" sz="2100" dirty="0">
                <a:latin typeface="新細明體 (Body)"/>
                <a:cs typeface="Times New Roman" panose="02020603050405020304" pitchFamily="18" charset="0"/>
              </a:rPr>
              <a:t>）</a:t>
            </a:r>
            <a:endParaRPr lang="en-US" altLang="zh-TW" sz="2100" dirty="0">
              <a:latin typeface="新細明體 (Body)"/>
              <a:cs typeface="Times New Roman" panose="02020603050405020304" pitchFamily="18" charset="0"/>
            </a:endParaRPr>
          </a:p>
          <a:p>
            <a:pPr marL="914400" lvl="1" indent="-457200">
              <a:buFont typeface="+mj-lt"/>
              <a:buAutoNum type="arabicPeriod"/>
            </a:pPr>
            <a:r>
              <a:rPr lang="zh-TW" altLang="en-US" sz="2100" dirty="0">
                <a:latin typeface="新細明體 (Body)"/>
                <a:cs typeface="Times New Roman" panose="02020603050405020304" pitchFamily="18" charset="0"/>
              </a:rPr>
              <a:t>家裡長者</a:t>
            </a:r>
            <a:r>
              <a:rPr lang="en-US" altLang="zh-TW" sz="2100" dirty="0">
                <a:latin typeface="新細明體 (Body)"/>
                <a:cs typeface="Times New Roman" panose="02020603050405020304" pitchFamily="18" charset="0"/>
              </a:rPr>
              <a:t>/</a:t>
            </a:r>
            <a:r>
              <a:rPr lang="zh-TW" altLang="en-US" sz="2100" dirty="0">
                <a:latin typeface="新細明體 (Body)"/>
                <a:cs typeface="Times New Roman" panose="02020603050405020304" pitchFamily="18" charset="0"/>
              </a:rPr>
              <a:t>傷殘人士病假（</a:t>
            </a:r>
            <a:r>
              <a:rPr lang="en-US" altLang="zh-TW" sz="2100" dirty="0">
                <a:latin typeface="新細明體 (Body)"/>
                <a:cs typeface="Times New Roman" panose="02020603050405020304" pitchFamily="18" charset="0"/>
              </a:rPr>
              <a:t>0.5%</a:t>
            </a:r>
            <a:r>
              <a:rPr lang="zh-TW" altLang="en-US" sz="2100" dirty="0">
                <a:latin typeface="新細明體 (Body)"/>
                <a:cs typeface="Times New Roman" panose="02020603050405020304" pitchFamily="18" charset="0"/>
              </a:rPr>
              <a:t>）</a:t>
            </a:r>
            <a:endParaRPr lang="en-US" altLang="zh-TW" sz="2100" dirty="0">
              <a:latin typeface="新細明體 (Body)"/>
              <a:cs typeface="Times New Roman" panose="02020603050405020304" pitchFamily="18" charset="0"/>
            </a:endParaRPr>
          </a:p>
          <a:p>
            <a:pPr marL="914400" lvl="1" indent="-457200">
              <a:buFont typeface="+mj-lt"/>
              <a:buAutoNum type="arabicPeriod"/>
            </a:pPr>
            <a:r>
              <a:rPr lang="zh-TW" altLang="en-US" sz="2100" dirty="0">
                <a:latin typeface="新細明體 (Body)"/>
                <a:cs typeface="Times New Roman" panose="02020603050405020304" pitchFamily="18" charset="0"/>
              </a:rPr>
              <a:t>日間托兒服務（</a:t>
            </a:r>
            <a:r>
              <a:rPr lang="en-US" altLang="zh-TW" sz="2100" dirty="0">
                <a:latin typeface="新細明體 (Body)"/>
                <a:cs typeface="Times New Roman" panose="02020603050405020304" pitchFamily="18" charset="0"/>
              </a:rPr>
              <a:t>1.8%</a:t>
            </a:r>
            <a:r>
              <a:rPr lang="zh-TW" altLang="en-US" sz="2100" dirty="0">
                <a:latin typeface="新細明體 (Body)"/>
                <a:cs typeface="Times New Roman" panose="02020603050405020304" pitchFamily="18" charset="0"/>
              </a:rPr>
              <a:t>）</a:t>
            </a:r>
            <a:endParaRPr lang="en-US" altLang="zh-TW" sz="2100" dirty="0">
              <a:latin typeface="新細明體 (Body)"/>
              <a:cs typeface="Times New Roman" panose="02020603050405020304" pitchFamily="18" charset="0"/>
            </a:endParaRPr>
          </a:p>
          <a:p>
            <a:endParaRPr lang="en-US" altLang="zh-TW" sz="2100" dirty="0">
              <a:latin typeface="新細明體 (Body)"/>
              <a:ea typeface="+mn-ea"/>
              <a:cs typeface="Times New Roman" panose="02020603050405020304" pitchFamily="18" charset="0"/>
            </a:endParaRPr>
          </a:p>
        </p:txBody>
      </p:sp>
      <p:graphicFrame>
        <p:nvGraphicFramePr>
          <p:cNvPr id="5" name="Chart 4">
            <a:extLst>
              <a:ext uri="{FF2B5EF4-FFF2-40B4-BE49-F238E27FC236}">
                <a16:creationId xmlns:a16="http://schemas.microsoft.com/office/drawing/2014/main" id="{5266EAA7-8A46-4E42-954D-77DB077268E2}"/>
              </a:ext>
            </a:extLst>
          </p:cNvPr>
          <p:cNvGraphicFramePr>
            <a:graphicFrameLocks/>
          </p:cNvGraphicFramePr>
          <p:nvPr>
            <p:extLst>
              <p:ext uri="{D42A27DB-BD31-4B8C-83A1-F6EECF244321}">
                <p14:modId xmlns:p14="http://schemas.microsoft.com/office/powerpoint/2010/main" val="2328059792"/>
              </p:ext>
            </p:extLst>
          </p:nvPr>
        </p:nvGraphicFramePr>
        <p:xfrm>
          <a:off x="3961408" y="0"/>
          <a:ext cx="5205669" cy="6858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0816211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Chart 13">
            <a:extLst>
              <a:ext uri="{FF2B5EF4-FFF2-40B4-BE49-F238E27FC236}">
                <a16:creationId xmlns:a16="http://schemas.microsoft.com/office/drawing/2014/main" id="{4041116A-BCA2-4E43-987A-40AE0B076AB0}"/>
              </a:ext>
            </a:extLst>
          </p:cNvPr>
          <p:cNvGraphicFramePr>
            <a:graphicFrameLocks/>
          </p:cNvGraphicFramePr>
          <p:nvPr>
            <p:extLst>
              <p:ext uri="{D42A27DB-BD31-4B8C-83A1-F6EECF244321}">
                <p14:modId xmlns:p14="http://schemas.microsoft.com/office/powerpoint/2010/main" val="4278856582"/>
              </p:ext>
            </p:extLst>
          </p:nvPr>
        </p:nvGraphicFramePr>
        <p:xfrm>
          <a:off x="754147" y="2954893"/>
          <a:ext cx="7200000" cy="3600000"/>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p:cNvSpPr>
            <a:spLocks noGrp="1"/>
          </p:cNvSpPr>
          <p:nvPr>
            <p:ph type="title"/>
          </p:nvPr>
        </p:nvSpPr>
        <p:spPr>
          <a:xfrm>
            <a:off x="457200" y="156274"/>
            <a:ext cx="8229600" cy="667994"/>
          </a:xfrm>
        </p:spPr>
        <p:txBody>
          <a:bodyPr/>
          <a:lstStyle/>
          <a:p>
            <a:r>
              <a:rPr lang="zh-TW" altLang="en-US" sz="2800" dirty="0"/>
              <a:t>不同行業中五天工作周的可用性</a:t>
            </a:r>
            <a:endParaRPr lang="en-US" sz="2800" dirty="0"/>
          </a:p>
        </p:txBody>
      </p:sp>
      <p:sp>
        <p:nvSpPr>
          <p:cNvPr id="4" name="Slide Number Placeholder 3"/>
          <p:cNvSpPr>
            <a:spLocks noGrp="1"/>
          </p:cNvSpPr>
          <p:nvPr>
            <p:ph type="sldNum" sz="quarter" idx="12"/>
          </p:nvPr>
        </p:nvSpPr>
        <p:spPr/>
        <p:txBody>
          <a:bodyPr/>
          <a:lstStyle/>
          <a:p>
            <a:pPr>
              <a:defRPr/>
            </a:pPr>
            <a:fld id="{CF8D9605-E1B7-4E01-8A90-B359EB5960CC}" type="slidenum">
              <a:rPr lang="zh-TW" altLang="en-US" smtClean="0"/>
              <a:pPr>
                <a:defRPr/>
              </a:pPr>
              <a:t>17</a:t>
            </a:fld>
            <a:endParaRPr lang="zh-TW" altLang="en-US"/>
          </a:p>
        </p:txBody>
      </p:sp>
      <p:sp>
        <p:nvSpPr>
          <p:cNvPr id="7" name="Rectangle 6"/>
          <p:cNvSpPr/>
          <p:nvPr/>
        </p:nvSpPr>
        <p:spPr>
          <a:xfrm>
            <a:off x="435909" y="887351"/>
            <a:ext cx="8229600" cy="2026517"/>
          </a:xfrm>
          <a:prstGeom prst="rect">
            <a:avLst/>
          </a:prstGeom>
        </p:spPr>
        <p:txBody>
          <a:bodyPr wrap="square">
            <a:spAutoFit/>
          </a:bodyPr>
          <a:lstStyle/>
          <a:p>
            <a:pPr marL="342900" indent="-342900">
              <a:lnSpc>
                <a:spcPct val="107000"/>
              </a:lnSpc>
              <a:spcBef>
                <a:spcPts val="0"/>
              </a:spcBef>
              <a:spcAft>
                <a:spcPts val="800"/>
              </a:spcAft>
              <a:buFont typeface="Arial" panose="020B0604020202020204" pitchFamily="34" charset="0"/>
              <a:buChar char="•"/>
            </a:pPr>
            <a:r>
              <a:rPr lang="zh-TW" altLang="en-US" sz="2100" dirty="0">
                <a:latin typeface="新細明體 (Body)"/>
                <a:ea typeface="+mn-ea"/>
                <a:cs typeface="Times New Roman" panose="02020603050405020304" pitchFamily="18" charset="0"/>
              </a:rPr>
              <a:t>相比其他行業，「地產、專業及商用服務業」</a:t>
            </a:r>
            <a:r>
              <a:rPr lang="en-US" altLang="zh-TW" sz="2100" dirty="0">
                <a:latin typeface="新細明體 (Body)"/>
                <a:ea typeface="+mn-ea"/>
                <a:cs typeface="Times New Roman" panose="02020603050405020304" pitchFamily="18" charset="0"/>
              </a:rPr>
              <a:t>(95.7%) </a:t>
            </a:r>
            <a:r>
              <a:rPr lang="zh-TW" altLang="en-US" sz="2100" dirty="0">
                <a:latin typeface="新細明體 (Body)"/>
                <a:ea typeface="+mn-ea"/>
                <a:cs typeface="Times New Roman" panose="02020603050405020304" pitchFamily="18" charset="0"/>
              </a:rPr>
              <a:t>及「金融及保險業」</a:t>
            </a:r>
            <a:r>
              <a:rPr lang="en-US" altLang="zh-TW" sz="2100" dirty="0">
                <a:latin typeface="新細明體 (Body)"/>
                <a:ea typeface="+mn-ea"/>
                <a:cs typeface="Times New Roman" panose="02020603050405020304" pitchFamily="18" charset="0"/>
              </a:rPr>
              <a:t> (92.3%) </a:t>
            </a:r>
            <a:r>
              <a:rPr lang="zh-TW" altLang="en-US" sz="2100" dirty="0">
                <a:latin typeface="新細明體 (Body)"/>
                <a:ea typeface="+mn-ea"/>
                <a:cs typeface="Times New Roman" panose="02020603050405020304" pitchFamily="18" charset="0"/>
              </a:rPr>
              <a:t>，較多為僱員提供五天工作周。</a:t>
            </a:r>
            <a:endParaRPr lang="en-US" altLang="zh-TW" sz="2100" dirty="0">
              <a:latin typeface="新細明體 (Body)"/>
              <a:ea typeface="+mn-ea"/>
              <a:cs typeface="Times New Roman" panose="02020603050405020304" pitchFamily="18" charset="0"/>
            </a:endParaRPr>
          </a:p>
          <a:p>
            <a:pPr marL="342900" indent="-342900">
              <a:lnSpc>
                <a:spcPct val="107000"/>
              </a:lnSpc>
              <a:spcBef>
                <a:spcPts val="0"/>
              </a:spcBef>
              <a:spcAft>
                <a:spcPts val="800"/>
              </a:spcAft>
              <a:buFont typeface="Arial" panose="020B0604020202020204" pitchFamily="34" charset="0"/>
              <a:buChar char="•"/>
            </a:pPr>
            <a:endParaRPr lang="en-US" altLang="zh-TW" sz="2100" dirty="0">
              <a:latin typeface="新細明體 (Body)"/>
              <a:ea typeface="+mn-ea"/>
              <a:cs typeface="Times New Roman" panose="02020603050405020304" pitchFamily="18" charset="0"/>
            </a:endParaRPr>
          </a:p>
          <a:p>
            <a:pPr marL="342900" indent="-342900">
              <a:lnSpc>
                <a:spcPct val="107000"/>
              </a:lnSpc>
              <a:spcBef>
                <a:spcPts val="0"/>
              </a:spcBef>
              <a:spcAft>
                <a:spcPts val="800"/>
              </a:spcAft>
              <a:buFont typeface="Arial" panose="020B0604020202020204" pitchFamily="34" charset="0"/>
              <a:buChar char="•"/>
            </a:pPr>
            <a:r>
              <a:rPr lang="zh-TW" altLang="en-US" sz="2100" dirty="0">
                <a:latin typeface="新細明體 (Body)"/>
                <a:ea typeface="+mn-ea"/>
                <a:cs typeface="Times New Roman" panose="02020603050405020304" pitchFamily="18" charset="0"/>
              </a:rPr>
              <a:t>「製造業」</a:t>
            </a:r>
            <a:r>
              <a:rPr lang="en-US" sz="2100" dirty="0">
                <a:latin typeface="新細明體 (Body)"/>
                <a:ea typeface="+mn-ea"/>
                <a:cs typeface="Times New Roman" panose="02020603050405020304" pitchFamily="18" charset="0"/>
              </a:rPr>
              <a:t>(23.1%) </a:t>
            </a:r>
            <a:r>
              <a:rPr lang="zh-TW" altLang="en-US" sz="2100" dirty="0">
                <a:latin typeface="新細明體 (Body)"/>
                <a:ea typeface="+mn-ea"/>
                <a:cs typeface="Times New Roman" panose="02020603050405020304" pitchFamily="18" charset="0"/>
              </a:rPr>
              <a:t>及「住宿及膳食服務業」</a:t>
            </a:r>
            <a:r>
              <a:rPr lang="en-US" sz="2100" dirty="0">
                <a:latin typeface="新細明體 (Body)"/>
                <a:ea typeface="+mn-ea"/>
                <a:cs typeface="Times New Roman" panose="02020603050405020304" pitchFamily="18" charset="0"/>
              </a:rPr>
              <a:t> (20.0%) </a:t>
            </a:r>
            <a:r>
              <a:rPr lang="zh-TW" altLang="en-US" sz="2100" dirty="0">
                <a:latin typeface="新細明體 (Body)"/>
                <a:cs typeface="Times New Roman" panose="02020603050405020304" pitchFamily="18" charset="0"/>
              </a:rPr>
              <a:t>較少</a:t>
            </a:r>
            <a:r>
              <a:rPr lang="zh-TW" altLang="en-US" sz="2100" dirty="0">
                <a:latin typeface="新細明體 (Body)"/>
                <a:ea typeface="+mn-ea"/>
                <a:cs typeface="Times New Roman" panose="02020603050405020304" pitchFamily="18" charset="0"/>
              </a:rPr>
              <a:t>提供五天工作周。</a:t>
            </a:r>
            <a:endParaRPr lang="en-US" sz="2100" dirty="0">
              <a:latin typeface="新細明體 (Body)"/>
              <a:ea typeface="+mn-ea"/>
              <a:cs typeface="Times New Roman" panose="02020603050405020304" pitchFamily="18" charset="0"/>
            </a:endParaRPr>
          </a:p>
        </p:txBody>
      </p:sp>
      <p:sp>
        <p:nvSpPr>
          <p:cNvPr id="3" name="TextBox 2">
            <a:extLst>
              <a:ext uri="{FF2B5EF4-FFF2-40B4-BE49-F238E27FC236}">
                <a16:creationId xmlns:a16="http://schemas.microsoft.com/office/drawing/2014/main" id="{09923AFD-65BF-466D-BBF5-5532A8DDE6F2}"/>
              </a:ext>
            </a:extLst>
          </p:cNvPr>
          <p:cNvSpPr txBox="1"/>
          <p:nvPr/>
        </p:nvSpPr>
        <p:spPr>
          <a:xfrm>
            <a:off x="1724140" y="4910415"/>
            <a:ext cx="784306" cy="169277"/>
          </a:xfrm>
          <a:prstGeom prst="rect">
            <a:avLst/>
          </a:prstGeom>
          <a:noFill/>
          <a:ln w="12700">
            <a:solidFill>
              <a:srgbClr val="00B050"/>
            </a:solidFill>
          </a:ln>
        </p:spPr>
        <p:txBody>
          <a:bodyPr wrap="square" rtlCol="0">
            <a:spAutoFit/>
          </a:bodyPr>
          <a:lstStyle/>
          <a:p>
            <a:endParaRPr lang="en-US" sz="500" dirty="0"/>
          </a:p>
        </p:txBody>
      </p:sp>
      <p:sp>
        <p:nvSpPr>
          <p:cNvPr id="11" name="TextBox 10">
            <a:extLst>
              <a:ext uri="{FF2B5EF4-FFF2-40B4-BE49-F238E27FC236}">
                <a16:creationId xmlns:a16="http://schemas.microsoft.com/office/drawing/2014/main" id="{FB304FBD-300B-4125-AD90-79B03A432630}"/>
              </a:ext>
            </a:extLst>
          </p:cNvPr>
          <p:cNvSpPr txBox="1"/>
          <p:nvPr/>
        </p:nvSpPr>
        <p:spPr>
          <a:xfrm>
            <a:off x="1531969" y="4325978"/>
            <a:ext cx="976477" cy="169277"/>
          </a:xfrm>
          <a:prstGeom prst="rect">
            <a:avLst/>
          </a:prstGeom>
          <a:noFill/>
          <a:ln w="12700">
            <a:solidFill>
              <a:srgbClr val="FF0000"/>
            </a:solidFill>
          </a:ln>
        </p:spPr>
        <p:txBody>
          <a:bodyPr wrap="square" rtlCol="0">
            <a:spAutoFit/>
          </a:bodyPr>
          <a:lstStyle/>
          <a:p>
            <a:endParaRPr lang="en-US" sz="500" dirty="0"/>
          </a:p>
        </p:txBody>
      </p:sp>
      <p:sp>
        <p:nvSpPr>
          <p:cNvPr id="12" name="TextBox 11">
            <a:extLst>
              <a:ext uri="{FF2B5EF4-FFF2-40B4-BE49-F238E27FC236}">
                <a16:creationId xmlns:a16="http://schemas.microsoft.com/office/drawing/2014/main" id="{874DC82F-8117-45A3-A788-B71230FD07C5}"/>
              </a:ext>
            </a:extLst>
          </p:cNvPr>
          <p:cNvSpPr txBox="1"/>
          <p:nvPr/>
        </p:nvSpPr>
        <p:spPr>
          <a:xfrm>
            <a:off x="1189853" y="5203932"/>
            <a:ext cx="1356568" cy="169277"/>
          </a:xfrm>
          <a:prstGeom prst="rect">
            <a:avLst/>
          </a:prstGeom>
          <a:noFill/>
          <a:ln w="12700">
            <a:solidFill>
              <a:srgbClr val="00B050"/>
            </a:solidFill>
          </a:ln>
        </p:spPr>
        <p:txBody>
          <a:bodyPr wrap="square" rtlCol="0">
            <a:spAutoFit/>
          </a:bodyPr>
          <a:lstStyle/>
          <a:p>
            <a:endParaRPr lang="en-US" sz="500" dirty="0"/>
          </a:p>
        </p:txBody>
      </p:sp>
      <p:sp>
        <p:nvSpPr>
          <p:cNvPr id="13" name="TextBox 12">
            <a:extLst>
              <a:ext uri="{FF2B5EF4-FFF2-40B4-BE49-F238E27FC236}">
                <a16:creationId xmlns:a16="http://schemas.microsoft.com/office/drawing/2014/main" id="{52B83E86-64A9-468A-8FE7-019CA972FCC4}"/>
              </a:ext>
            </a:extLst>
          </p:cNvPr>
          <p:cNvSpPr txBox="1"/>
          <p:nvPr/>
        </p:nvSpPr>
        <p:spPr>
          <a:xfrm>
            <a:off x="2080720" y="3178703"/>
            <a:ext cx="427726" cy="169277"/>
          </a:xfrm>
          <a:prstGeom prst="rect">
            <a:avLst/>
          </a:prstGeom>
          <a:noFill/>
          <a:ln w="12700">
            <a:solidFill>
              <a:srgbClr val="FF0000"/>
            </a:solidFill>
          </a:ln>
        </p:spPr>
        <p:txBody>
          <a:bodyPr wrap="square" rtlCol="0">
            <a:spAutoFit/>
          </a:bodyPr>
          <a:lstStyle/>
          <a:p>
            <a:endParaRPr lang="en-US" sz="500" dirty="0"/>
          </a:p>
        </p:txBody>
      </p:sp>
    </p:spTree>
    <p:extLst>
      <p:ext uri="{BB962C8B-B14F-4D97-AF65-F5344CB8AC3E}">
        <p14:creationId xmlns:p14="http://schemas.microsoft.com/office/powerpoint/2010/main" val="34647991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6274"/>
            <a:ext cx="8229600" cy="667994"/>
          </a:xfrm>
        </p:spPr>
        <p:txBody>
          <a:bodyPr/>
          <a:lstStyle/>
          <a:p>
            <a:r>
              <a:rPr lang="zh-TW" altLang="en-US" sz="3000" dirty="0"/>
              <a:t>不同行業中彈性上班時間的可用性</a:t>
            </a:r>
            <a:endParaRPr lang="en-US" sz="3000" dirty="0"/>
          </a:p>
        </p:txBody>
      </p:sp>
      <p:sp>
        <p:nvSpPr>
          <p:cNvPr id="4" name="Slide Number Placeholder 3"/>
          <p:cNvSpPr>
            <a:spLocks noGrp="1"/>
          </p:cNvSpPr>
          <p:nvPr>
            <p:ph type="sldNum" sz="quarter" idx="12"/>
          </p:nvPr>
        </p:nvSpPr>
        <p:spPr>
          <a:xfrm>
            <a:off x="6553200" y="6356350"/>
            <a:ext cx="2133600" cy="365125"/>
          </a:xfrm>
        </p:spPr>
        <p:txBody>
          <a:bodyPr/>
          <a:lstStyle/>
          <a:p>
            <a:pPr>
              <a:defRPr/>
            </a:pPr>
            <a:fld id="{CF8D9605-E1B7-4E01-8A90-B359EB5960CC}" type="slidenum">
              <a:rPr lang="zh-TW" altLang="en-US" smtClean="0"/>
              <a:pPr>
                <a:defRPr/>
              </a:pPr>
              <a:t>18</a:t>
            </a:fld>
            <a:endParaRPr lang="zh-TW" altLang="en-US"/>
          </a:p>
        </p:txBody>
      </p:sp>
      <p:sp>
        <p:nvSpPr>
          <p:cNvPr id="10" name="Rectangle 9">
            <a:extLst>
              <a:ext uri="{FF2B5EF4-FFF2-40B4-BE49-F238E27FC236}">
                <a16:creationId xmlns:a16="http://schemas.microsoft.com/office/drawing/2014/main" id="{67F90D0E-E4B2-4176-BF92-797BDF33F986}"/>
              </a:ext>
            </a:extLst>
          </p:cNvPr>
          <p:cNvSpPr/>
          <p:nvPr/>
        </p:nvSpPr>
        <p:spPr>
          <a:xfrm>
            <a:off x="205171" y="933424"/>
            <a:ext cx="8229600" cy="1845377"/>
          </a:xfrm>
          <a:prstGeom prst="rect">
            <a:avLst/>
          </a:prstGeom>
        </p:spPr>
        <p:txBody>
          <a:bodyPr wrap="square">
            <a:spAutoFit/>
          </a:bodyPr>
          <a:lstStyle/>
          <a:p>
            <a:pPr marL="342900" indent="-342900">
              <a:lnSpc>
                <a:spcPct val="107000"/>
              </a:lnSpc>
              <a:spcBef>
                <a:spcPts val="0"/>
              </a:spcBef>
              <a:spcAft>
                <a:spcPts val="800"/>
              </a:spcAft>
              <a:buFont typeface="Arial" panose="020B0604020202020204" pitchFamily="34" charset="0"/>
              <a:buChar char="•"/>
            </a:pPr>
            <a:r>
              <a:rPr lang="zh-TW" altLang="en-US" sz="2100" dirty="0">
                <a:latin typeface="新細明體 (Body)"/>
                <a:ea typeface="+mn-ea"/>
                <a:cs typeface="Times New Roman" panose="02020603050405020304" pitchFamily="18" charset="0"/>
              </a:rPr>
              <a:t>相比其他行業，「金融及保險業</a:t>
            </a:r>
            <a:r>
              <a:rPr lang="en-US" sz="2100" dirty="0">
                <a:latin typeface="新細明體 (Body)"/>
                <a:ea typeface="+mn-ea"/>
                <a:cs typeface="Times New Roman" panose="02020603050405020304" pitchFamily="18" charset="0"/>
              </a:rPr>
              <a:t> </a:t>
            </a:r>
            <a:r>
              <a:rPr lang="zh-TW" altLang="en-US" sz="2100" dirty="0">
                <a:latin typeface="新細明體 (Body)"/>
                <a:ea typeface="+mn-ea"/>
                <a:cs typeface="Times New Roman" panose="02020603050405020304" pitchFamily="18" charset="0"/>
              </a:rPr>
              <a:t>」</a:t>
            </a:r>
            <a:r>
              <a:rPr lang="en-US" altLang="zh-TW" sz="2100" dirty="0">
                <a:latin typeface="新細明體 (Body)"/>
                <a:ea typeface="+mn-ea"/>
                <a:cs typeface="Times New Roman" panose="02020603050405020304" pitchFamily="18" charset="0"/>
              </a:rPr>
              <a:t>(69.2%)</a:t>
            </a:r>
            <a:r>
              <a:rPr lang="zh-TW" altLang="en-US" sz="2100" dirty="0">
                <a:latin typeface="新細明體 (Body)"/>
                <a:ea typeface="+mn-ea"/>
                <a:cs typeface="Times New Roman" panose="02020603050405020304" pitchFamily="18" charset="0"/>
              </a:rPr>
              <a:t>、「建造業」</a:t>
            </a:r>
            <a:r>
              <a:rPr lang="en-US" altLang="zh-TW" sz="2100" dirty="0">
                <a:latin typeface="新細明體 (Body)"/>
                <a:ea typeface="+mn-ea"/>
                <a:cs typeface="Times New Roman" panose="02020603050405020304" pitchFamily="18" charset="0"/>
              </a:rPr>
              <a:t>(67.2%) </a:t>
            </a:r>
            <a:r>
              <a:rPr lang="zh-TW" altLang="en-US" sz="2100" dirty="0">
                <a:latin typeface="新細明體 (Body)"/>
                <a:ea typeface="+mn-ea"/>
                <a:cs typeface="Times New Roman" panose="02020603050405020304" pitchFamily="18" charset="0"/>
              </a:rPr>
              <a:t>及「資訊及通訊業 」</a:t>
            </a:r>
            <a:r>
              <a:rPr lang="en-US" altLang="zh-TW" sz="2100" dirty="0">
                <a:latin typeface="新細明體 (Body)"/>
                <a:ea typeface="+mn-ea"/>
                <a:cs typeface="Times New Roman" panose="02020603050405020304" pitchFamily="18" charset="0"/>
              </a:rPr>
              <a:t> (66.7%) </a:t>
            </a:r>
            <a:r>
              <a:rPr lang="zh-TW" altLang="en-US" sz="2100" dirty="0">
                <a:latin typeface="新細明體 (Body)"/>
                <a:ea typeface="+mn-ea"/>
                <a:cs typeface="Times New Roman" panose="02020603050405020304" pitchFamily="18" charset="0"/>
              </a:rPr>
              <a:t>，</a:t>
            </a:r>
            <a:r>
              <a:rPr lang="zh-TW" altLang="en-US" sz="2100" dirty="0">
                <a:latin typeface="+mj-ea"/>
                <a:ea typeface="+mj-ea"/>
                <a:cs typeface="Times New Roman" panose="02020603050405020304" pitchFamily="18" charset="0"/>
              </a:rPr>
              <a:t>較多為僱員提供</a:t>
            </a:r>
            <a:r>
              <a:rPr lang="zh-CN" altLang="en-US" sz="2100" dirty="0">
                <a:latin typeface="+mj-ea"/>
                <a:ea typeface="+mj-ea"/>
                <a:cs typeface="Times New Roman" panose="02020603050405020304" pitchFamily="18" charset="0"/>
              </a:rPr>
              <a:t>彈性上班時間</a:t>
            </a:r>
            <a:r>
              <a:rPr lang="zh-TW" altLang="en-US" sz="2100" dirty="0">
                <a:latin typeface="新細明體 (Body)"/>
                <a:ea typeface="+mn-ea"/>
                <a:cs typeface="Times New Roman" panose="02020603050405020304" pitchFamily="18" charset="0"/>
              </a:rPr>
              <a:t>。</a:t>
            </a:r>
            <a:endParaRPr lang="en-US" altLang="zh-TW" sz="2100" dirty="0">
              <a:latin typeface="新細明體 (Body)"/>
              <a:ea typeface="+mn-ea"/>
              <a:cs typeface="Times New Roman" panose="02020603050405020304" pitchFamily="18" charset="0"/>
            </a:endParaRPr>
          </a:p>
          <a:p>
            <a:pPr marL="342900" indent="-342900">
              <a:lnSpc>
                <a:spcPct val="107000"/>
              </a:lnSpc>
              <a:spcBef>
                <a:spcPts val="0"/>
              </a:spcBef>
              <a:spcAft>
                <a:spcPts val="800"/>
              </a:spcAft>
              <a:buFont typeface="Arial" panose="020B0604020202020204" pitchFamily="34" charset="0"/>
              <a:buChar char="•"/>
            </a:pPr>
            <a:endParaRPr lang="en-US" altLang="zh-TW" sz="1000" dirty="0">
              <a:latin typeface="新細明體 (Body)"/>
              <a:ea typeface="+mn-ea"/>
              <a:cs typeface="Times New Roman" panose="02020603050405020304" pitchFamily="18" charset="0"/>
            </a:endParaRPr>
          </a:p>
          <a:p>
            <a:pPr marL="342900" indent="-342900">
              <a:lnSpc>
                <a:spcPct val="107000"/>
              </a:lnSpc>
              <a:spcBef>
                <a:spcPts val="0"/>
              </a:spcBef>
              <a:spcAft>
                <a:spcPts val="800"/>
              </a:spcAft>
              <a:buFont typeface="Arial" panose="020B0604020202020204" pitchFamily="34" charset="0"/>
              <a:buChar char="•"/>
            </a:pPr>
            <a:r>
              <a:rPr lang="zh-TW" altLang="en-US" sz="2100" dirty="0">
                <a:latin typeface="新細明體 (Body)"/>
                <a:ea typeface="+mn-ea"/>
                <a:cs typeface="Times New Roman" panose="02020603050405020304" pitchFamily="18" charset="0"/>
              </a:rPr>
              <a:t>「運輸、倉庫、郵政及速遞服務業 」</a:t>
            </a:r>
            <a:r>
              <a:rPr lang="en-US" sz="2100" dirty="0">
                <a:latin typeface="新細明體 (Body)"/>
                <a:ea typeface="+mn-ea"/>
                <a:cs typeface="Times New Roman" panose="02020603050405020304" pitchFamily="18" charset="0"/>
              </a:rPr>
              <a:t>(7.1%) </a:t>
            </a:r>
            <a:r>
              <a:rPr lang="zh-TW" altLang="en-US" sz="2100" dirty="0">
                <a:latin typeface="新細明體 (Body)"/>
                <a:cs typeface="Times New Roman" panose="02020603050405020304" pitchFamily="18" charset="0"/>
              </a:rPr>
              <a:t>較少</a:t>
            </a:r>
            <a:r>
              <a:rPr lang="zh-TW" altLang="en-US" sz="2100" dirty="0">
                <a:latin typeface="新細明體 (Body)"/>
                <a:ea typeface="+mn-ea"/>
                <a:cs typeface="Times New Roman" panose="02020603050405020304" pitchFamily="18" charset="0"/>
              </a:rPr>
              <a:t>提供</a:t>
            </a:r>
            <a:r>
              <a:rPr lang="zh-CN" altLang="en-US" sz="2100" dirty="0">
                <a:latin typeface="新細明體 (Body)"/>
                <a:cs typeface="Times New Roman" panose="02020603050405020304" pitchFamily="18" charset="0"/>
              </a:rPr>
              <a:t>彈性上班時間</a:t>
            </a:r>
            <a:r>
              <a:rPr lang="zh-TW" altLang="en-US" sz="2100" dirty="0">
                <a:latin typeface="新細明體 (Body)"/>
                <a:cs typeface="Times New Roman" panose="02020603050405020304" pitchFamily="18" charset="0"/>
              </a:rPr>
              <a:t>。</a:t>
            </a:r>
            <a:endParaRPr lang="en-US" sz="2100" dirty="0">
              <a:latin typeface="新細明體 (Body)"/>
              <a:cs typeface="Times New Roman" panose="02020603050405020304" pitchFamily="18" charset="0"/>
            </a:endParaRPr>
          </a:p>
        </p:txBody>
      </p:sp>
      <p:graphicFrame>
        <p:nvGraphicFramePr>
          <p:cNvPr id="13" name="Chart 12">
            <a:extLst>
              <a:ext uri="{FF2B5EF4-FFF2-40B4-BE49-F238E27FC236}">
                <a16:creationId xmlns:a16="http://schemas.microsoft.com/office/drawing/2014/main" id="{BCDBCB2B-19CB-484C-B919-2A2FBE5C0BF0}"/>
              </a:ext>
            </a:extLst>
          </p:cNvPr>
          <p:cNvGraphicFramePr>
            <a:graphicFrameLocks/>
          </p:cNvGraphicFramePr>
          <p:nvPr>
            <p:extLst>
              <p:ext uri="{D42A27DB-BD31-4B8C-83A1-F6EECF244321}">
                <p14:modId xmlns:p14="http://schemas.microsoft.com/office/powerpoint/2010/main" val="3580706341"/>
              </p:ext>
            </p:extLst>
          </p:nvPr>
        </p:nvGraphicFramePr>
        <p:xfrm>
          <a:off x="709229" y="2756547"/>
          <a:ext cx="7200000" cy="3600000"/>
        </p:xfrm>
        <a:graphic>
          <a:graphicData uri="http://schemas.openxmlformats.org/drawingml/2006/chart">
            <c:chart xmlns:c="http://schemas.openxmlformats.org/drawingml/2006/chart" xmlns:r="http://schemas.openxmlformats.org/officeDocument/2006/relationships" r:id="rId2"/>
          </a:graphicData>
        </a:graphic>
      </p:graphicFrame>
      <p:sp>
        <p:nvSpPr>
          <p:cNvPr id="14" name="TextBox 13">
            <a:extLst>
              <a:ext uri="{FF2B5EF4-FFF2-40B4-BE49-F238E27FC236}">
                <a16:creationId xmlns:a16="http://schemas.microsoft.com/office/drawing/2014/main" id="{99CE1619-7E44-433D-82FE-C4A59C190DBD}"/>
              </a:ext>
            </a:extLst>
          </p:cNvPr>
          <p:cNvSpPr txBox="1"/>
          <p:nvPr/>
        </p:nvSpPr>
        <p:spPr>
          <a:xfrm>
            <a:off x="1616916" y="4387742"/>
            <a:ext cx="784306" cy="169277"/>
          </a:xfrm>
          <a:prstGeom prst="rect">
            <a:avLst/>
          </a:prstGeom>
          <a:noFill/>
          <a:ln w="12700">
            <a:solidFill>
              <a:srgbClr val="00B050"/>
            </a:solidFill>
          </a:ln>
        </p:spPr>
        <p:txBody>
          <a:bodyPr wrap="square" rtlCol="0">
            <a:spAutoFit/>
          </a:bodyPr>
          <a:lstStyle/>
          <a:p>
            <a:endParaRPr lang="en-US" sz="500" dirty="0"/>
          </a:p>
        </p:txBody>
      </p:sp>
      <p:sp>
        <p:nvSpPr>
          <p:cNvPr id="15" name="TextBox 14">
            <a:extLst>
              <a:ext uri="{FF2B5EF4-FFF2-40B4-BE49-F238E27FC236}">
                <a16:creationId xmlns:a16="http://schemas.microsoft.com/office/drawing/2014/main" id="{5735B97C-3476-4861-A9EB-A2807EEF8D11}"/>
              </a:ext>
            </a:extLst>
          </p:cNvPr>
          <p:cNvSpPr txBox="1"/>
          <p:nvPr/>
        </p:nvSpPr>
        <p:spPr>
          <a:xfrm>
            <a:off x="756607" y="3813672"/>
            <a:ext cx="1648402" cy="169277"/>
          </a:xfrm>
          <a:prstGeom prst="rect">
            <a:avLst/>
          </a:prstGeom>
          <a:noFill/>
          <a:ln w="12700">
            <a:solidFill>
              <a:srgbClr val="FF0000"/>
            </a:solidFill>
          </a:ln>
        </p:spPr>
        <p:txBody>
          <a:bodyPr wrap="square" rtlCol="0">
            <a:spAutoFit/>
          </a:bodyPr>
          <a:lstStyle/>
          <a:p>
            <a:endParaRPr lang="en-US" sz="500" dirty="0"/>
          </a:p>
        </p:txBody>
      </p:sp>
      <p:sp>
        <p:nvSpPr>
          <p:cNvPr id="16" name="TextBox 15">
            <a:extLst>
              <a:ext uri="{FF2B5EF4-FFF2-40B4-BE49-F238E27FC236}">
                <a16:creationId xmlns:a16="http://schemas.microsoft.com/office/drawing/2014/main" id="{778B1971-2C69-4627-81E3-0DCD7635BA2A}"/>
              </a:ext>
            </a:extLst>
          </p:cNvPr>
          <p:cNvSpPr txBox="1"/>
          <p:nvPr/>
        </p:nvSpPr>
        <p:spPr>
          <a:xfrm>
            <a:off x="1738539" y="4713435"/>
            <a:ext cx="710902" cy="169277"/>
          </a:xfrm>
          <a:prstGeom prst="rect">
            <a:avLst/>
          </a:prstGeom>
          <a:noFill/>
          <a:ln w="12700">
            <a:solidFill>
              <a:srgbClr val="00B050"/>
            </a:solidFill>
          </a:ln>
        </p:spPr>
        <p:txBody>
          <a:bodyPr wrap="square" rtlCol="0">
            <a:spAutoFit/>
          </a:bodyPr>
          <a:lstStyle/>
          <a:p>
            <a:endParaRPr lang="en-US" sz="500" dirty="0"/>
          </a:p>
        </p:txBody>
      </p:sp>
      <p:sp>
        <p:nvSpPr>
          <p:cNvPr id="18" name="TextBox 17">
            <a:extLst>
              <a:ext uri="{FF2B5EF4-FFF2-40B4-BE49-F238E27FC236}">
                <a16:creationId xmlns:a16="http://schemas.microsoft.com/office/drawing/2014/main" id="{C156E2D1-C0FF-43B2-B493-153305E316E0}"/>
              </a:ext>
            </a:extLst>
          </p:cNvPr>
          <p:cNvSpPr txBox="1"/>
          <p:nvPr/>
        </p:nvSpPr>
        <p:spPr>
          <a:xfrm>
            <a:off x="2026571" y="3255014"/>
            <a:ext cx="422870" cy="169277"/>
          </a:xfrm>
          <a:prstGeom prst="rect">
            <a:avLst/>
          </a:prstGeom>
          <a:noFill/>
          <a:ln w="12700">
            <a:solidFill>
              <a:srgbClr val="00B050"/>
            </a:solidFill>
          </a:ln>
        </p:spPr>
        <p:txBody>
          <a:bodyPr wrap="square" rtlCol="0">
            <a:spAutoFit/>
          </a:bodyPr>
          <a:lstStyle/>
          <a:p>
            <a:endParaRPr lang="en-US" sz="500" dirty="0"/>
          </a:p>
        </p:txBody>
      </p:sp>
    </p:spTree>
    <p:extLst>
      <p:ext uri="{BB962C8B-B14F-4D97-AF65-F5344CB8AC3E}">
        <p14:creationId xmlns:p14="http://schemas.microsoft.com/office/powerpoint/2010/main" val="39033321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682"/>
            <a:ext cx="8686800" cy="667994"/>
          </a:xfrm>
        </p:spPr>
        <p:txBody>
          <a:bodyPr/>
          <a:lstStyle/>
          <a:p>
            <a:r>
              <a:rPr lang="zh-TW" altLang="en-US" sz="3000" dirty="0"/>
              <a:t>不同行業中居家或遙距辦公的可用性</a:t>
            </a:r>
            <a:endParaRPr lang="en-US" sz="3000" dirty="0"/>
          </a:p>
        </p:txBody>
      </p:sp>
      <p:sp>
        <p:nvSpPr>
          <p:cNvPr id="4" name="Slide Number Placeholder 3"/>
          <p:cNvSpPr>
            <a:spLocks noGrp="1"/>
          </p:cNvSpPr>
          <p:nvPr>
            <p:ph type="sldNum" sz="quarter" idx="12"/>
          </p:nvPr>
        </p:nvSpPr>
        <p:spPr/>
        <p:txBody>
          <a:bodyPr/>
          <a:lstStyle/>
          <a:p>
            <a:pPr>
              <a:defRPr/>
            </a:pPr>
            <a:fld id="{CF8D9605-E1B7-4E01-8A90-B359EB5960CC}" type="slidenum">
              <a:rPr lang="zh-TW" altLang="en-US" smtClean="0"/>
              <a:pPr>
                <a:defRPr/>
              </a:pPr>
              <a:t>19</a:t>
            </a:fld>
            <a:endParaRPr lang="zh-TW" altLang="en-US"/>
          </a:p>
        </p:txBody>
      </p:sp>
      <p:sp>
        <p:nvSpPr>
          <p:cNvPr id="8" name="Rectangle 7">
            <a:extLst>
              <a:ext uri="{FF2B5EF4-FFF2-40B4-BE49-F238E27FC236}">
                <a16:creationId xmlns:a16="http://schemas.microsoft.com/office/drawing/2014/main" id="{58F63A86-9572-4852-9C65-073C82117E9F}"/>
              </a:ext>
            </a:extLst>
          </p:cNvPr>
          <p:cNvSpPr/>
          <p:nvPr/>
        </p:nvSpPr>
        <p:spPr>
          <a:xfrm>
            <a:off x="228600" y="854107"/>
            <a:ext cx="8229600" cy="1845377"/>
          </a:xfrm>
          <a:prstGeom prst="rect">
            <a:avLst/>
          </a:prstGeom>
        </p:spPr>
        <p:txBody>
          <a:bodyPr wrap="square">
            <a:spAutoFit/>
          </a:bodyPr>
          <a:lstStyle/>
          <a:p>
            <a:pPr marL="342900" indent="-342900">
              <a:lnSpc>
                <a:spcPct val="107000"/>
              </a:lnSpc>
              <a:spcBef>
                <a:spcPts val="0"/>
              </a:spcBef>
              <a:spcAft>
                <a:spcPts val="800"/>
              </a:spcAft>
              <a:buFont typeface="Arial" panose="020B0604020202020204" pitchFamily="34" charset="0"/>
              <a:buChar char="•"/>
            </a:pPr>
            <a:r>
              <a:rPr lang="zh-TW" altLang="en-US" sz="2100" dirty="0">
                <a:latin typeface="新細明體 (Body)"/>
                <a:ea typeface="+mn-ea"/>
                <a:cs typeface="Times New Roman" panose="02020603050405020304" pitchFamily="18" charset="0"/>
              </a:rPr>
              <a:t>相比其他行業，「資訊及通訊業 」</a:t>
            </a:r>
            <a:r>
              <a:rPr lang="en-US" altLang="zh-TW" sz="2100" dirty="0">
                <a:latin typeface="新細明體 (Body)"/>
                <a:ea typeface="+mn-ea"/>
                <a:cs typeface="Times New Roman" panose="02020603050405020304" pitchFamily="18" charset="0"/>
              </a:rPr>
              <a:t>(66.7%) </a:t>
            </a:r>
            <a:r>
              <a:rPr lang="zh-TW" altLang="en-US" sz="2100" dirty="0">
                <a:latin typeface="新細明體 (Body)"/>
                <a:cs typeface="Times New Roman" panose="02020603050405020304" pitchFamily="18" charset="0"/>
              </a:rPr>
              <a:t>較</a:t>
            </a:r>
            <a:r>
              <a:rPr lang="zh-TW" altLang="en-US" sz="2100" dirty="0">
                <a:latin typeface="+mj-ea"/>
                <a:cs typeface="Times New Roman" panose="02020603050405020304" pitchFamily="18" charset="0"/>
              </a:rPr>
              <a:t>多</a:t>
            </a:r>
            <a:r>
              <a:rPr lang="zh-TW" altLang="en-US" sz="2100" dirty="0">
                <a:latin typeface="新細明體 (Body)"/>
                <a:ea typeface="+mn-ea"/>
                <a:cs typeface="Times New Roman" panose="02020603050405020304" pitchFamily="18" charset="0"/>
              </a:rPr>
              <a:t>為僱員提供居家或遙距辦公。</a:t>
            </a:r>
            <a:endParaRPr lang="en-US" altLang="zh-TW" sz="2100" dirty="0">
              <a:latin typeface="新細明體 (Body)"/>
              <a:ea typeface="+mn-ea"/>
              <a:cs typeface="Times New Roman" panose="02020603050405020304" pitchFamily="18" charset="0"/>
            </a:endParaRPr>
          </a:p>
          <a:p>
            <a:pPr marL="342900" indent="-342900">
              <a:lnSpc>
                <a:spcPct val="107000"/>
              </a:lnSpc>
              <a:spcBef>
                <a:spcPts val="0"/>
              </a:spcBef>
              <a:spcAft>
                <a:spcPts val="800"/>
              </a:spcAft>
              <a:buFont typeface="Arial" panose="020B0604020202020204" pitchFamily="34" charset="0"/>
              <a:buChar char="•"/>
            </a:pPr>
            <a:endParaRPr lang="en-US" altLang="zh-TW" sz="1000" dirty="0">
              <a:latin typeface="新細明體 (Body)"/>
              <a:ea typeface="+mn-ea"/>
              <a:cs typeface="Times New Roman" panose="02020603050405020304" pitchFamily="18" charset="0"/>
            </a:endParaRPr>
          </a:p>
          <a:p>
            <a:pPr marL="342900" indent="-342900">
              <a:lnSpc>
                <a:spcPct val="107000"/>
              </a:lnSpc>
              <a:spcBef>
                <a:spcPts val="0"/>
              </a:spcBef>
              <a:spcAft>
                <a:spcPts val="800"/>
              </a:spcAft>
              <a:buFont typeface="Arial" panose="020B0604020202020204" pitchFamily="34" charset="0"/>
              <a:buChar char="•"/>
            </a:pPr>
            <a:r>
              <a:rPr lang="zh-TW" altLang="en-US" sz="2100" dirty="0">
                <a:latin typeface="新細明體 (Body)"/>
                <a:ea typeface="+mn-ea"/>
                <a:cs typeface="Times New Roman" panose="02020603050405020304" pitchFamily="18" charset="0"/>
              </a:rPr>
              <a:t>「住宿及膳食服務業」</a:t>
            </a:r>
            <a:r>
              <a:rPr lang="en-US" altLang="zh-TW" sz="2100" dirty="0">
                <a:latin typeface="新細明體 (Body)"/>
                <a:ea typeface="+mn-ea"/>
                <a:cs typeface="Times New Roman" panose="02020603050405020304" pitchFamily="18" charset="0"/>
              </a:rPr>
              <a:t>(12.5%) </a:t>
            </a:r>
            <a:r>
              <a:rPr lang="zh-TW" altLang="en-US" sz="2100" dirty="0">
                <a:latin typeface="新細明體 (Body)"/>
                <a:ea typeface="+mn-ea"/>
                <a:cs typeface="Times New Roman" panose="02020603050405020304" pitchFamily="18" charset="0"/>
              </a:rPr>
              <a:t>及「製造業</a:t>
            </a:r>
            <a:r>
              <a:rPr lang="en-US" sz="2100" dirty="0">
                <a:latin typeface="新細明體 (Body)"/>
                <a:ea typeface="+mn-ea"/>
                <a:cs typeface="Times New Roman" panose="02020603050405020304" pitchFamily="18" charset="0"/>
              </a:rPr>
              <a:t> </a:t>
            </a:r>
            <a:r>
              <a:rPr lang="zh-TW" altLang="en-US" sz="2100" dirty="0">
                <a:latin typeface="新細明體 (Body)"/>
                <a:ea typeface="+mn-ea"/>
                <a:cs typeface="Times New Roman" panose="02020603050405020304" pitchFamily="18" charset="0"/>
              </a:rPr>
              <a:t>」</a:t>
            </a:r>
            <a:r>
              <a:rPr lang="en-US" sz="2100" dirty="0">
                <a:latin typeface="新細明體 (Body)"/>
                <a:ea typeface="+mn-ea"/>
                <a:cs typeface="Times New Roman" panose="02020603050405020304" pitchFamily="18" charset="0"/>
              </a:rPr>
              <a:t>(7.7%) </a:t>
            </a:r>
            <a:r>
              <a:rPr lang="zh-TW" altLang="en-US" sz="2100" dirty="0">
                <a:latin typeface="新細明體 (Body)"/>
                <a:cs typeface="Times New Roman" panose="02020603050405020304" pitchFamily="18" charset="0"/>
              </a:rPr>
              <a:t>較少</a:t>
            </a:r>
            <a:r>
              <a:rPr lang="zh-TW" altLang="en-US" sz="2100" dirty="0">
                <a:latin typeface="新細明體 (Body)"/>
                <a:ea typeface="+mn-ea"/>
                <a:cs typeface="Times New Roman" panose="02020603050405020304" pitchFamily="18" charset="0"/>
              </a:rPr>
              <a:t>提供居家或遙距辦公。</a:t>
            </a:r>
            <a:endParaRPr lang="en-US" sz="2100" dirty="0">
              <a:latin typeface="新細明體 (Body)"/>
              <a:ea typeface="+mn-ea"/>
              <a:cs typeface="Times New Roman" panose="02020603050405020304" pitchFamily="18" charset="0"/>
            </a:endParaRPr>
          </a:p>
        </p:txBody>
      </p:sp>
      <p:graphicFrame>
        <p:nvGraphicFramePr>
          <p:cNvPr id="7" name="Chart 6">
            <a:extLst>
              <a:ext uri="{FF2B5EF4-FFF2-40B4-BE49-F238E27FC236}">
                <a16:creationId xmlns:a16="http://schemas.microsoft.com/office/drawing/2014/main" id="{17C913D6-2E7B-4C11-9173-CBAF3BBE3C87}"/>
              </a:ext>
            </a:extLst>
          </p:cNvPr>
          <p:cNvGraphicFramePr>
            <a:graphicFrameLocks/>
          </p:cNvGraphicFramePr>
          <p:nvPr>
            <p:extLst>
              <p:ext uri="{D42A27DB-BD31-4B8C-83A1-F6EECF244321}">
                <p14:modId xmlns:p14="http://schemas.microsoft.com/office/powerpoint/2010/main" val="4023116350"/>
              </p:ext>
            </p:extLst>
          </p:nvPr>
        </p:nvGraphicFramePr>
        <p:xfrm>
          <a:off x="743400" y="2756350"/>
          <a:ext cx="7200000" cy="3600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991442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bwMode="auto">
          <a:xfrm>
            <a:off x="450552" y="188640"/>
            <a:ext cx="8229600" cy="9096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ea typeface="新細明體" pitchFamily="18" charset="-120"/>
              </a:defRPr>
            </a:lvl2pPr>
            <a:lvl3pPr algn="ctr" rtl="0" eaLnBrk="0" fontAlgn="base" hangingPunct="0">
              <a:spcBef>
                <a:spcPct val="0"/>
              </a:spcBef>
              <a:spcAft>
                <a:spcPct val="0"/>
              </a:spcAft>
              <a:defRPr sz="4400">
                <a:solidFill>
                  <a:schemeClr val="tx1"/>
                </a:solidFill>
                <a:latin typeface="Calibri" pitchFamily="34" charset="0"/>
                <a:ea typeface="新細明體" pitchFamily="18" charset="-120"/>
              </a:defRPr>
            </a:lvl3pPr>
            <a:lvl4pPr algn="ctr" rtl="0" eaLnBrk="0" fontAlgn="base" hangingPunct="0">
              <a:spcBef>
                <a:spcPct val="0"/>
              </a:spcBef>
              <a:spcAft>
                <a:spcPct val="0"/>
              </a:spcAft>
              <a:defRPr sz="4400">
                <a:solidFill>
                  <a:schemeClr val="tx1"/>
                </a:solidFill>
                <a:latin typeface="Calibri" pitchFamily="34" charset="0"/>
                <a:ea typeface="新細明體" pitchFamily="18" charset="-120"/>
              </a:defRPr>
            </a:lvl4pPr>
            <a:lvl5pPr algn="ctr" rtl="0" eaLnBrk="0" fontAlgn="base" hangingPunct="0">
              <a:spcBef>
                <a:spcPct val="0"/>
              </a:spcBef>
              <a:spcAft>
                <a:spcPct val="0"/>
              </a:spcAft>
              <a:defRPr sz="4400">
                <a:solidFill>
                  <a:schemeClr val="tx1"/>
                </a:solidFill>
                <a:latin typeface="Calibri" pitchFamily="34" charset="0"/>
                <a:ea typeface="新細明體" pitchFamily="18" charset="-120"/>
              </a:defRPr>
            </a:lvl5pPr>
            <a:lvl6pPr marL="457200" algn="ctr" rtl="0" fontAlgn="base">
              <a:spcBef>
                <a:spcPct val="0"/>
              </a:spcBef>
              <a:spcAft>
                <a:spcPct val="0"/>
              </a:spcAft>
              <a:defRPr sz="4400">
                <a:solidFill>
                  <a:schemeClr val="tx1"/>
                </a:solidFill>
                <a:latin typeface="Calibri" pitchFamily="34" charset="0"/>
                <a:ea typeface="新細明體" pitchFamily="18" charset="-120"/>
              </a:defRPr>
            </a:lvl6pPr>
            <a:lvl7pPr marL="914400" algn="ctr" rtl="0" fontAlgn="base">
              <a:spcBef>
                <a:spcPct val="0"/>
              </a:spcBef>
              <a:spcAft>
                <a:spcPct val="0"/>
              </a:spcAft>
              <a:defRPr sz="4400">
                <a:solidFill>
                  <a:schemeClr val="tx1"/>
                </a:solidFill>
                <a:latin typeface="Calibri" pitchFamily="34" charset="0"/>
                <a:ea typeface="新細明體" pitchFamily="18" charset="-120"/>
              </a:defRPr>
            </a:lvl7pPr>
            <a:lvl8pPr marL="1371600" algn="ctr" rtl="0" fontAlgn="base">
              <a:spcBef>
                <a:spcPct val="0"/>
              </a:spcBef>
              <a:spcAft>
                <a:spcPct val="0"/>
              </a:spcAft>
              <a:defRPr sz="4400">
                <a:solidFill>
                  <a:schemeClr val="tx1"/>
                </a:solidFill>
                <a:latin typeface="Calibri" pitchFamily="34" charset="0"/>
                <a:ea typeface="新細明體" pitchFamily="18" charset="-120"/>
              </a:defRPr>
            </a:lvl8pPr>
            <a:lvl9pPr marL="1828800" algn="ctr" rtl="0" fontAlgn="base">
              <a:spcBef>
                <a:spcPct val="0"/>
              </a:spcBef>
              <a:spcAft>
                <a:spcPct val="0"/>
              </a:spcAft>
              <a:defRPr sz="4400">
                <a:solidFill>
                  <a:schemeClr val="tx1"/>
                </a:solidFill>
                <a:latin typeface="Calibri" pitchFamily="34" charset="0"/>
                <a:ea typeface="新細明體" pitchFamily="18" charset="-120"/>
              </a:defRPr>
            </a:lvl9pPr>
          </a:lstStyle>
          <a:p>
            <a:pPr>
              <a:spcAft>
                <a:spcPts val="800"/>
              </a:spcAft>
            </a:pPr>
            <a:r>
              <a:rPr lang="zh-TW" altLang="en-US" b="1" dirty="0"/>
              <a:t>有照顧家庭責任的僱員</a:t>
            </a:r>
            <a:endParaRPr lang="en-US" sz="3800" b="1" dirty="0">
              <a:latin typeface="Times New Roman" panose="02020603050405020304" pitchFamily="18" charset="0"/>
              <a:cs typeface="Times New Roman" panose="02020603050405020304" pitchFamily="18" charset="0"/>
            </a:endParaRPr>
          </a:p>
        </p:txBody>
      </p:sp>
      <p:sp>
        <p:nvSpPr>
          <p:cNvPr id="4" name="TextBox 3"/>
          <p:cNvSpPr txBox="1"/>
          <p:nvPr/>
        </p:nvSpPr>
        <p:spPr>
          <a:xfrm>
            <a:off x="450552" y="1555675"/>
            <a:ext cx="8297912" cy="4678204"/>
          </a:xfrm>
          <a:prstGeom prst="rect">
            <a:avLst/>
          </a:prstGeom>
          <a:noFill/>
        </p:spPr>
        <p:txBody>
          <a:bodyPr wrap="square" rtlCol="0">
            <a:spAutoFit/>
          </a:bodyPr>
          <a:lstStyle/>
          <a:p>
            <a:pPr>
              <a:spcAft>
                <a:spcPts val="800"/>
              </a:spcAft>
            </a:pPr>
            <a:r>
              <a:rPr lang="zh-TW" altLang="en-US" sz="2600" dirty="0">
                <a:latin typeface="Times New Roman" panose="02020603050405020304" pitchFamily="18" charset="0"/>
                <a:cs typeface="Times New Roman" panose="02020603050405020304" pitchFamily="18" charset="0"/>
              </a:rPr>
              <a:t>平等機會委員會</a:t>
            </a:r>
            <a:r>
              <a:rPr lang="en-HK" sz="2600" dirty="0">
                <a:latin typeface="Times New Roman" panose="02020603050405020304" pitchFamily="18" charset="0"/>
                <a:cs typeface="Times New Roman" panose="02020603050405020304" pitchFamily="18" charset="0"/>
              </a:rPr>
              <a:t> (2018):</a:t>
            </a:r>
          </a:p>
          <a:p>
            <a:pPr>
              <a:spcAft>
                <a:spcPts val="800"/>
              </a:spcAft>
            </a:pPr>
            <a:endParaRPr lang="en-US" sz="1000" dirty="0">
              <a:latin typeface="Times New Roman" panose="02020603050405020304" pitchFamily="18" charset="0"/>
              <a:cs typeface="Times New Roman" panose="02020603050405020304" pitchFamily="18" charset="0"/>
            </a:endParaRPr>
          </a:p>
          <a:p>
            <a:pPr marL="285750" indent="-285750">
              <a:spcAft>
                <a:spcPts val="800"/>
              </a:spcAft>
              <a:buFont typeface="Arial" panose="020B0604020202020204" pitchFamily="34" charset="0"/>
              <a:buChar char="•"/>
            </a:pPr>
            <a:r>
              <a:rPr lang="zh-TW" altLang="en-US" sz="2600" dirty="0">
                <a:latin typeface="Times New Roman" panose="02020603050405020304" pitchFamily="18" charset="0"/>
                <a:cs typeface="Times New Roman" panose="02020603050405020304" pitchFamily="18" charset="0"/>
              </a:rPr>
              <a:t>香港超過 </a:t>
            </a:r>
            <a:r>
              <a:rPr lang="en-US" altLang="zh-TW" sz="2600" dirty="0">
                <a:latin typeface="Times New Roman" panose="02020603050405020304" pitchFamily="18" charset="0"/>
                <a:cs typeface="Times New Roman" panose="02020603050405020304" pitchFamily="18" charset="0"/>
              </a:rPr>
              <a:t>60% </a:t>
            </a:r>
            <a:r>
              <a:rPr lang="zh-TW" altLang="en-US" sz="2600" dirty="0">
                <a:latin typeface="Times New Roman" panose="02020603050405020304" pitchFamily="18" charset="0"/>
                <a:cs typeface="Times New Roman" panose="02020603050405020304" pitchFamily="18" charset="0"/>
              </a:rPr>
              <a:t>的在職人士有照顧家庭的責任</a:t>
            </a:r>
            <a:endParaRPr lang="en-US" altLang="zh-TW" sz="2600" dirty="0">
              <a:latin typeface="Times New Roman" panose="02020603050405020304" pitchFamily="18" charset="0"/>
              <a:cs typeface="Times New Roman" panose="02020603050405020304" pitchFamily="18" charset="0"/>
            </a:endParaRPr>
          </a:p>
          <a:p>
            <a:pPr marL="285750" indent="-285750">
              <a:spcAft>
                <a:spcPts val="800"/>
              </a:spcAft>
              <a:buFont typeface="Arial" panose="020B0604020202020204" pitchFamily="34" charset="0"/>
              <a:buChar char="•"/>
            </a:pPr>
            <a:endParaRPr lang="en-US" altLang="zh-TW" sz="1000" dirty="0">
              <a:latin typeface="Times New Roman" panose="02020603050405020304" pitchFamily="18" charset="0"/>
              <a:cs typeface="Times New Roman" panose="02020603050405020304" pitchFamily="18" charset="0"/>
            </a:endParaRPr>
          </a:p>
          <a:p>
            <a:pPr marL="285750" indent="-285750">
              <a:spcAft>
                <a:spcPts val="800"/>
              </a:spcAft>
              <a:buFont typeface="Arial" panose="020B0604020202020204" pitchFamily="34" charset="0"/>
              <a:buChar char="•"/>
            </a:pPr>
            <a:r>
              <a:rPr lang="zh-TW" altLang="en-US" sz="2600" dirty="0">
                <a:latin typeface="Times New Roman" panose="02020603050405020304" pitchFamily="18" charset="0"/>
                <a:cs typeface="Times New Roman" panose="02020603050405020304" pitchFamily="18" charset="0"/>
              </a:rPr>
              <a:t>有照顧家庭責任的僱員在平衡工作和家庭責任時普遍會遇到困難</a:t>
            </a:r>
            <a:endParaRPr lang="en-US" altLang="zh-TW" sz="2600" dirty="0">
              <a:latin typeface="Times New Roman" panose="02020603050405020304" pitchFamily="18" charset="0"/>
              <a:cs typeface="Times New Roman" panose="02020603050405020304" pitchFamily="18" charset="0"/>
            </a:endParaRPr>
          </a:p>
          <a:p>
            <a:pPr marL="285750" indent="-285750">
              <a:spcAft>
                <a:spcPts val="800"/>
              </a:spcAft>
              <a:buFont typeface="Arial" panose="020B0604020202020204" pitchFamily="34" charset="0"/>
              <a:buChar char="•"/>
            </a:pPr>
            <a:endParaRPr lang="en-US" altLang="zh-TW" sz="1000" dirty="0">
              <a:latin typeface="Times New Roman" panose="02020603050405020304" pitchFamily="18" charset="0"/>
              <a:cs typeface="Times New Roman" panose="02020603050405020304" pitchFamily="18" charset="0"/>
            </a:endParaRPr>
          </a:p>
          <a:p>
            <a:pPr marL="285750" indent="-285750">
              <a:spcAft>
                <a:spcPts val="800"/>
              </a:spcAft>
              <a:buFont typeface="Arial" panose="020B0604020202020204" pitchFamily="34" charset="0"/>
              <a:buChar char="•"/>
            </a:pPr>
            <a:r>
              <a:rPr lang="en-US" altLang="zh-TW" sz="2600" dirty="0">
                <a:latin typeface="Times New Roman" panose="02020603050405020304" pitchFamily="18" charset="0"/>
                <a:cs typeface="Times New Roman" panose="02020603050405020304" pitchFamily="18" charset="0"/>
              </a:rPr>
              <a:t>57%</a:t>
            </a:r>
            <a:r>
              <a:rPr lang="zh-TW" altLang="en-US" sz="2600" dirty="0">
                <a:latin typeface="Times New Roman" panose="02020603050405020304" pitchFamily="18" charset="0"/>
                <a:cs typeface="Times New Roman" panose="02020603050405020304" pitchFamily="18" charset="0"/>
              </a:rPr>
              <a:t>的工作家庭遭受某種形式的心理問題困擾，包括失眠、精神不穩定和憂鬱症狀</a:t>
            </a:r>
            <a:endParaRPr lang="en-US" sz="2600" dirty="0">
              <a:latin typeface="Times New Roman" panose="02020603050405020304" pitchFamily="18" charset="0"/>
              <a:cs typeface="Times New Roman" panose="02020603050405020304" pitchFamily="18" charset="0"/>
            </a:endParaRPr>
          </a:p>
          <a:p>
            <a:pPr algn="r">
              <a:spcAft>
                <a:spcPts val="800"/>
              </a:spcAft>
            </a:pPr>
            <a:endParaRPr lang="en-US" dirty="0">
              <a:latin typeface="Times New Roman" panose="02020603050405020304" pitchFamily="18" charset="0"/>
              <a:cs typeface="Times New Roman" panose="02020603050405020304" pitchFamily="18" charset="0"/>
            </a:endParaRPr>
          </a:p>
          <a:p>
            <a:pPr algn="r">
              <a:spcAft>
                <a:spcPts val="800"/>
              </a:spcAft>
            </a:pPr>
            <a:endParaRPr lang="en-US" dirty="0">
              <a:latin typeface="Times New Roman" panose="02020603050405020304" pitchFamily="18" charset="0"/>
              <a:cs typeface="Times New Roman" panose="02020603050405020304" pitchFamily="18" charset="0"/>
            </a:endParaRPr>
          </a:p>
          <a:p>
            <a:pPr algn="r">
              <a:spcAft>
                <a:spcPts val="800"/>
              </a:spcAft>
            </a:pPr>
            <a:r>
              <a:rPr lang="en-US" sz="1600" dirty="0">
                <a:latin typeface="Times New Roman" panose="02020603050405020304" pitchFamily="18" charset="0"/>
                <a:cs typeface="Times New Roman" panose="02020603050405020304" pitchFamily="18" charset="0"/>
              </a:rPr>
              <a:t>Guo,</a:t>
            </a:r>
            <a:r>
              <a:rPr lang="zh-TW" altLang="en-US" sz="1600" dirty="0">
                <a:latin typeface="Times New Roman" panose="02020603050405020304" pitchFamily="18" charset="0"/>
                <a:cs typeface="Times New Roman" panose="02020603050405020304" pitchFamily="18" charset="0"/>
              </a:rPr>
              <a:t> </a:t>
            </a:r>
            <a:r>
              <a:rPr lang="en-US" altLang="zh-TW" sz="1600" dirty="0">
                <a:latin typeface="Times New Roman" panose="02020603050405020304" pitchFamily="18" charset="0"/>
                <a:cs typeface="Times New Roman" panose="02020603050405020304" pitchFamily="18" charset="0"/>
              </a:rPr>
              <a:t>2018; </a:t>
            </a:r>
            <a:r>
              <a:rPr lang="en-US" sz="1600" dirty="0">
                <a:latin typeface="Times New Roman" panose="02020603050405020304" pitchFamily="18" charset="0"/>
                <a:cs typeface="Times New Roman" panose="02020603050405020304" pitchFamily="18" charset="0"/>
              </a:rPr>
              <a:t>Liu &amp; Cheung, 2015; Equal Opportunities Commission, 2018</a:t>
            </a:r>
          </a:p>
        </p:txBody>
      </p:sp>
      <p:sp>
        <p:nvSpPr>
          <p:cNvPr id="11" name="Slide Number Placeholder 10"/>
          <p:cNvSpPr>
            <a:spLocks noGrp="1"/>
          </p:cNvSpPr>
          <p:nvPr>
            <p:ph type="sldNum" sz="quarter" idx="12"/>
          </p:nvPr>
        </p:nvSpPr>
        <p:spPr/>
        <p:txBody>
          <a:bodyPr/>
          <a:lstStyle/>
          <a:p>
            <a:pPr>
              <a:defRPr/>
            </a:pPr>
            <a:fld id="{E1BB1EA1-79C4-4BAB-ADB3-CF40D307E3A2}" type="slidenum">
              <a:rPr lang="zh-TW" altLang="en-US" smtClean="0"/>
              <a:pPr>
                <a:defRPr/>
              </a:pPr>
              <a:t>2</a:t>
            </a:fld>
            <a:endParaRPr lang="zh-TW" altLang="en-US"/>
          </a:p>
        </p:txBody>
      </p:sp>
    </p:spTree>
    <p:extLst>
      <p:ext uri="{BB962C8B-B14F-4D97-AF65-F5344CB8AC3E}">
        <p14:creationId xmlns:p14="http://schemas.microsoft.com/office/powerpoint/2010/main" val="2597800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88640"/>
            <a:ext cx="9144000" cy="1143000"/>
          </a:xfrm>
        </p:spPr>
        <p:txBody>
          <a:bodyPr/>
          <a:lstStyle/>
          <a:p>
            <a:r>
              <a:rPr lang="zh-TW" altLang="en-US" sz="3000" dirty="0"/>
              <a:t>家庭友善僱傭措施的使用率</a:t>
            </a:r>
            <a:endParaRPr lang="en-US" sz="3000" dirty="0"/>
          </a:p>
        </p:txBody>
      </p:sp>
      <p:sp>
        <p:nvSpPr>
          <p:cNvPr id="4" name="Slide Number Placeholder 3"/>
          <p:cNvSpPr>
            <a:spLocks noGrp="1"/>
          </p:cNvSpPr>
          <p:nvPr>
            <p:ph type="sldNum" sz="quarter" idx="12"/>
          </p:nvPr>
        </p:nvSpPr>
        <p:spPr/>
        <p:txBody>
          <a:bodyPr/>
          <a:lstStyle/>
          <a:p>
            <a:pPr>
              <a:defRPr/>
            </a:pPr>
            <a:fld id="{CF8D9605-E1B7-4E01-8A90-B359EB5960CC}" type="slidenum">
              <a:rPr lang="zh-TW" altLang="en-US" smtClean="0"/>
              <a:pPr>
                <a:defRPr/>
              </a:pPr>
              <a:t>20</a:t>
            </a:fld>
            <a:endParaRPr lang="zh-TW" altLang="en-US"/>
          </a:p>
        </p:txBody>
      </p:sp>
      <p:graphicFrame>
        <p:nvGraphicFramePr>
          <p:cNvPr id="7" name="Chart 6">
            <a:extLst>
              <a:ext uri="{FF2B5EF4-FFF2-40B4-BE49-F238E27FC236}">
                <a16:creationId xmlns:a16="http://schemas.microsoft.com/office/drawing/2014/main" id="{47AD924B-3CF1-46B8-946F-B9775991936F}"/>
              </a:ext>
            </a:extLst>
          </p:cNvPr>
          <p:cNvGraphicFramePr>
            <a:graphicFrameLocks/>
          </p:cNvGraphicFramePr>
          <p:nvPr>
            <p:extLst>
              <p:ext uri="{D42A27DB-BD31-4B8C-83A1-F6EECF244321}">
                <p14:modId xmlns:p14="http://schemas.microsoft.com/office/powerpoint/2010/main" val="3066144299"/>
              </p:ext>
            </p:extLst>
          </p:nvPr>
        </p:nvGraphicFramePr>
        <p:xfrm>
          <a:off x="539552" y="1484784"/>
          <a:ext cx="7920880" cy="452791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9823101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F06AE6-607B-4FB6-8629-DB0026A22CDE}"/>
              </a:ext>
            </a:extLst>
          </p:cNvPr>
          <p:cNvSpPr>
            <a:spLocks noGrp="1"/>
          </p:cNvSpPr>
          <p:nvPr>
            <p:ph type="title"/>
          </p:nvPr>
        </p:nvSpPr>
        <p:spPr>
          <a:xfrm>
            <a:off x="451520" y="177875"/>
            <a:ext cx="8235280" cy="1143000"/>
          </a:xfrm>
        </p:spPr>
        <p:txBody>
          <a:bodyPr/>
          <a:lstStyle/>
          <a:p>
            <a:r>
              <a:rPr lang="zh-TW" altLang="en-US" sz="3000" dirty="0"/>
              <a:t>未充分使用家庭友善僱傭措施的原因</a:t>
            </a:r>
            <a:endParaRPr lang="en-US" sz="3000" dirty="0"/>
          </a:p>
        </p:txBody>
      </p:sp>
      <p:sp>
        <p:nvSpPr>
          <p:cNvPr id="3" name="Vertical Text Placeholder 2">
            <a:extLst>
              <a:ext uri="{FF2B5EF4-FFF2-40B4-BE49-F238E27FC236}">
                <a16:creationId xmlns:a16="http://schemas.microsoft.com/office/drawing/2014/main" id="{30E40019-AC8B-43A5-805D-E98CE3150238}"/>
              </a:ext>
            </a:extLst>
          </p:cNvPr>
          <p:cNvSpPr>
            <a:spLocks noGrp="1"/>
          </p:cNvSpPr>
          <p:nvPr>
            <p:ph type="body" orient="vert" idx="1"/>
          </p:nvPr>
        </p:nvSpPr>
        <p:spPr>
          <a:xfrm>
            <a:off x="0" y="1457400"/>
            <a:ext cx="9144000" cy="5400600"/>
          </a:xfrm>
        </p:spPr>
        <p:txBody>
          <a:bodyPr/>
          <a:lstStyle/>
          <a:p>
            <a:r>
              <a:rPr lang="zh-TW" altLang="en-US" sz="2500" dirty="0"/>
              <a:t>對於恩恤假（</a:t>
            </a:r>
            <a:r>
              <a:rPr lang="en-US" sz="2500" dirty="0"/>
              <a:t>93.3%</a:t>
            </a:r>
            <a:r>
              <a:rPr lang="zh-TW" altLang="en-US" sz="2500" dirty="0"/>
              <a:t>）、婚假（</a:t>
            </a:r>
            <a:r>
              <a:rPr lang="en-US" sz="2500" dirty="0"/>
              <a:t>95.9%</a:t>
            </a:r>
            <a:r>
              <a:rPr lang="zh-TW" altLang="en-US" sz="2500" dirty="0"/>
              <a:t>）、緊急事件援助（</a:t>
            </a:r>
            <a:r>
              <a:rPr lang="en-US" sz="2500" dirty="0"/>
              <a:t>84.5%</a:t>
            </a:r>
            <a:r>
              <a:rPr lang="zh-TW" altLang="en-US" sz="2500" dirty="0"/>
              <a:t>）、家庭醫療保障（</a:t>
            </a:r>
            <a:r>
              <a:rPr lang="en-US" sz="2500" dirty="0"/>
              <a:t>77.1%</a:t>
            </a:r>
            <a:r>
              <a:rPr lang="zh-TW" altLang="en-US" sz="2500" dirty="0"/>
              <a:t>）、僱員輔助計劃（</a:t>
            </a:r>
            <a:r>
              <a:rPr lang="en-US" sz="2500" dirty="0"/>
              <a:t>93.2%</a:t>
            </a:r>
            <a:r>
              <a:rPr lang="zh-TW" altLang="en-US" sz="2500" dirty="0"/>
              <a:t>）、和家庭康樂活動（</a:t>
            </a:r>
            <a:r>
              <a:rPr lang="en-US" sz="2500" dirty="0"/>
              <a:t>83.1%</a:t>
            </a:r>
            <a:r>
              <a:rPr lang="zh-TW" altLang="en-US" sz="2500" dirty="0"/>
              <a:t>），大多數的受訪者使用少於有權使用的天數或表示使用頻率較低，因為他們表示「個人沒有需要使用」</a:t>
            </a:r>
            <a:endParaRPr lang="en-US" altLang="zh-TW" sz="2500" dirty="0"/>
          </a:p>
          <a:p>
            <a:pPr marL="0" indent="0">
              <a:buNone/>
            </a:pPr>
            <a:endParaRPr lang="en-HK" sz="2500" dirty="0"/>
          </a:p>
          <a:p>
            <a:r>
              <a:rPr lang="zh-TW" altLang="en-US" sz="2500" dirty="0"/>
              <a:t>對於居家或遙距辦公（</a:t>
            </a:r>
            <a:r>
              <a:rPr lang="en-US" sz="2500" dirty="0"/>
              <a:t>42.1%</a:t>
            </a:r>
            <a:r>
              <a:rPr lang="zh-TW" altLang="en-US" sz="2500" dirty="0"/>
              <a:t>），大多數的受訪者表示使用頻率較低，因為他們表示「受工作性質限制」</a:t>
            </a:r>
            <a:endParaRPr lang="en-US" sz="2500" dirty="0"/>
          </a:p>
        </p:txBody>
      </p:sp>
      <p:sp>
        <p:nvSpPr>
          <p:cNvPr id="4" name="Slide Number Placeholder 3">
            <a:extLst>
              <a:ext uri="{FF2B5EF4-FFF2-40B4-BE49-F238E27FC236}">
                <a16:creationId xmlns:a16="http://schemas.microsoft.com/office/drawing/2014/main" id="{1F32B6BF-8754-4E56-83D1-9D25ACEFD2C2}"/>
              </a:ext>
            </a:extLst>
          </p:cNvPr>
          <p:cNvSpPr>
            <a:spLocks noGrp="1"/>
          </p:cNvSpPr>
          <p:nvPr>
            <p:ph type="sldNum" sz="quarter" idx="12"/>
          </p:nvPr>
        </p:nvSpPr>
        <p:spPr/>
        <p:txBody>
          <a:bodyPr/>
          <a:lstStyle/>
          <a:p>
            <a:pPr>
              <a:defRPr/>
            </a:pPr>
            <a:fld id="{CF8D9605-E1B7-4E01-8A90-B359EB5960CC}" type="slidenum">
              <a:rPr lang="zh-TW" altLang="en-US" smtClean="0"/>
              <a:pPr>
                <a:defRPr/>
              </a:pPr>
              <a:t>21</a:t>
            </a:fld>
            <a:endParaRPr lang="zh-TW" altLang="en-US"/>
          </a:p>
        </p:txBody>
      </p:sp>
    </p:spTree>
    <p:extLst>
      <p:ext uri="{BB962C8B-B14F-4D97-AF65-F5344CB8AC3E}">
        <p14:creationId xmlns:p14="http://schemas.microsoft.com/office/powerpoint/2010/main" val="8615108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8229600" cy="864096"/>
          </a:xfrm>
        </p:spPr>
        <p:txBody>
          <a:bodyPr/>
          <a:lstStyle/>
          <a:p>
            <a:r>
              <a:rPr lang="zh-TW" altLang="en-US" sz="3000" dirty="0"/>
              <a:t>家庭友善僱傭措施申請困難</a:t>
            </a:r>
            <a:endParaRPr lang="en-US" sz="3000" dirty="0"/>
          </a:p>
        </p:txBody>
      </p:sp>
      <p:sp>
        <p:nvSpPr>
          <p:cNvPr id="3" name="Vertical Text Placeholder 2"/>
          <p:cNvSpPr>
            <a:spLocks noGrp="1"/>
          </p:cNvSpPr>
          <p:nvPr>
            <p:ph type="body" orient="vert" idx="1"/>
          </p:nvPr>
        </p:nvSpPr>
        <p:spPr>
          <a:xfrm>
            <a:off x="125760" y="1313384"/>
            <a:ext cx="8892480" cy="5544616"/>
          </a:xfrm>
        </p:spPr>
        <p:txBody>
          <a:bodyPr/>
          <a:lstStyle/>
          <a:p>
            <a:r>
              <a:rPr lang="en-US" sz="2600" dirty="0"/>
              <a:t>5.8% </a:t>
            </a:r>
            <a:r>
              <a:rPr lang="zh-TW" altLang="en-US" sz="2600" dirty="0"/>
              <a:t>的受訪者表示在申請家庭友善僱傭措施時遇到困難</a:t>
            </a:r>
            <a:r>
              <a:rPr lang="en-HK" sz="2600" dirty="0"/>
              <a:t> </a:t>
            </a:r>
          </a:p>
          <a:p>
            <a:endParaRPr lang="en-HK" sz="2600" dirty="0"/>
          </a:p>
          <a:p>
            <a:r>
              <a:rPr lang="zh-TW" altLang="en-US" sz="2600" dirty="0"/>
              <a:t>其中大部分的受訪者在申請五天工作周（</a:t>
            </a:r>
            <a:r>
              <a:rPr lang="en-US" sz="2600" dirty="0"/>
              <a:t>47.8%</a:t>
            </a:r>
            <a:r>
              <a:rPr lang="zh-TW" altLang="en-US" sz="2600" dirty="0"/>
              <a:t>）、特別事假（</a:t>
            </a:r>
            <a:r>
              <a:rPr lang="en-US" sz="2600" dirty="0"/>
              <a:t>39.1%</a:t>
            </a:r>
            <a:r>
              <a:rPr lang="zh-TW" altLang="en-US" sz="2600" dirty="0"/>
              <a:t>）、家庭醫療保障（</a:t>
            </a:r>
            <a:r>
              <a:rPr lang="en-US" sz="2600" dirty="0"/>
              <a:t>34.8%</a:t>
            </a:r>
            <a:r>
              <a:rPr lang="zh-TW" altLang="en-US" sz="2600" dirty="0"/>
              <a:t>）、彈性上班時間（</a:t>
            </a:r>
            <a:r>
              <a:rPr lang="en-US" sz="2600" dirty="0"/>
              <a:t>30.4%</a:t>
            </a:r>
            <a:r>
              <a:rPr lang="zh-TW" altLang="en-US" sz="2600" dirty="0"/>
              <a:t>）和家裡長者</a:t>
            </a:r>
            <a:r>
              <a:rPr lang="en-US" altLang="zh-TW" sz="2600" dirty="0"/>
              <a:t>/</a:t>
            </a:r>
            <a:r>
              <a:rPr lang="zh-TW" altLang="en-US" sz="2600" dirty="0"/>
              <a:t>傷殘人士病假（</a:t>
            </a:r>
            <a:r>
              <a:rPr lang="en-US" sz="2600" dirty="0"/>
              <a:t>30.4%</a:t>
            </a:r>
            <a:r>
              <a:rPr lang="zh-TW" altLang="en-US" sz="2600" dirty="0"/>
              <a:t>）時遇到困難</a:t>
            </a:r>
            <a:endParaRPr lang="en-US" altLang="zh-TW" sz="2600" dirty="0"/>
          </a:p>
          <a:p>
            <a:pPr marL="0" indent="0">
              <a:buNone/>
            </a:pPr>
            <a:endParaRPr lang="en-HK" sz="2600" dirty="0"/>
          </a:p>
          <a:p>
            <a:r>
              <a:rPr lang="zh-TW" altLang="en-US" sz="2600" dirty="0"/>
              <a:t>在申請過程遇到困難的受訪者中，有顯著比例的受訪者表示他們所面對的困難是「不知道如何申請」（</a:t>
            </a:r>
            <a:r>
              <a:rPr lang="en-US" sz="2600" dirty="0"/>
              <a:t>39.1%</a:t>
            </a:r>
            <a:r>
              <a:rPr lang="zh-TW" altLang="en-US" sz="2600" dirty="0"/>
              <a:t>）和「受工作性質限制」（</a:t>
            </a:r>
            <a:r>
              <a:rPr lang="en-US" sz="2600" dirty="0"/>
              <a:t>34.8%</a:t>
            </a:r>
            <a:r>
              <a:rPr lang="zh-TW" altLang="en-US" sz="2600" dirty="0"/>
              <a:t>）</a:t>
            </a:r>
            <a:endParaRPr lang="en-US" sz="2600" dirty="0"/>
          </a:p>
        </p:txBody>
      </p:sp>
      <p:sp>
        <p:nvSpPr>
          <p:cNvPr id="4" name="Slide Number Placeholder 3"/>
          <p:cNvSpPr>
            <a:spLocks noGrp="1"/>
          </p:cNvSpPr>
          <p:nvPr>
            <p:ph type="sldNum" sz="quarter" idx="12"/>
          </p:nvPr>
        </p:nvSpPr>
        <p:spPr/>
        <p:txBody>
          <a:bodyPr/>
          <a:lstStyle/>
          <a:p>
            <a:pPr>
              <a:defRPr/>
            </a:pPr>
            <a:fld id="{CF8D9605-E1B7-4E01-8A90-B359EB5960CC}" type="slidenum">
              <a:rPr lang="zh-TW" altLang="en-US" smtClean="0"/>
              <a:pPr>
                <a:defRPr/>
              </a:pPr>
              <a:t>22</a:t>
            </a:fld>
            <a:endParaRPr lang="zh-TW" altLang="en-US"/>
          </a:p>
        </p:txBody>
      </p:sp>
    </p:spTree>
    <p:extLst>
      <p:ext uri="{BB962C8B-B14F-4D97-AF65-F5344CB8AC3E}">
        <p14:creationId xmlns:p14="http://schemas.microsoft.com/office/powerpoint/2010/main" val="37794005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4315C3-6B35-4B11-905C-35E233D2EEC7}"/>
              </a:ext>
            </a:extLst>
          </p:cNvPr>
          <p:cNvSpPr>
            <a:spLocks noGrp="1"/>
          </p:cNvSpPr>
          <p:nvPr>
            <p:ph type="title"/>
          </p:nvPr>
        </p:nvSpPr>
        <p:spPr>
          <a:xfrm>
            <a:off x="457200" y="17185"/>
            <a:ext cx="8229600" cy="1143000"/>
          </a:xfrm>
        </p:spPr>
        <p:txBody>
          <a:bodyPr/>
          <a:lstStyle/>
          <a:p>
            <a:r>
              <a:rPr lang="zh-TW" altLang="en-US" dirty="0"/>
              <a:t>家庭友善機構與僱員幸福感的關係</a:t>
            </a:r>
            <a:endParaRPr lang="en-US" dirty="0"/>
          </a:p>
        </p:txBody>
      </p:sp>
      <p:sp>
        <p:nvSpPr>
          <p:cNvPr id="4" name="Slide Number Placeholder 3">
            <a:extLst>
              <a:ext uri="{FF2B5EF4-FFF2-40B4-BE49-F238E27FC236}">
                <a16:creationId xmlns:a16="http://schemas.microsoft.com/office/drawing/2014/main" id="{75CABE99-681E-4F66-8F69-570659B24AA5}"/>
              </a:ext>
            </a:extLst>
          </p:cNvPr>
          <p:cNvSpPr>
            <a:spLocks noGrp="1"/>
          </p:cNvSpPr>
          <p:nvPr>
            <p:ph type="sldNum" sz="quarter" idx="12"/>
          </p:nvPr>
        </p:nvSpPr>
        <p:spPr/>
        <p:txBody>
          <a:bodyPr/>
          <a:lstStyle/>
          <a:p>
            <a:pPr>
              <a:defRPr/>
            </a:pPr>
            <a:fld id="{CF8D9605-E1B7-4E01-8A90-B359EB5960CC}" type="slidenum">
              <a:rPr lang="zh-TW" altLang="en-US" smtClean="0"/>
              <a:pPr>
                <a:defRPr/>
              </a:pPr>
              <a:t>23</a:t>
            </a:fld>
            <a:endParaRPr lang="zh-TW" altLang="en-US"/>
          </a:p>
        </p:txBody>
      </p:sp>
      <p:graphicFrame>
        <p:nvGraphicFramePr>
          <p:cNvPr id="6" name="Chart 5">
            <a:extLst>
              <a:ext uri="{FF2B5EF4-FFF2-40B4-BE49-F238E27FC236}">
                <a16:creationId xmlns:a16="http://schemas.microsoft.com/office/drawing/2014/main" id="{B77338E3-813F-48A6-AD46-106F9DD7D9DD}"/>
              </a:ext>
            </a:extLst>
          </p:cNvPr>
          <p:cNvGraphicFramePr>
            <a:graphicFrameLocks/>
          </p:cNvGraphicFramePr>
          <p:nvPr>
            <p:extLst>
              <p:ext uri="{D42A27DB-BD31-4B8C-83A1-F6EECF244321}">
                <p14:modId xmlns:p14="http://schemas.microsoft.com/office/powerpoint/2010/main" val="4286764804"/>
              </p:ext>
            </p:extLst>
          </p:nvPr>
        </p:nvGraphicFramePr>
        <p:xfrm>
          <a:off x="179992" y="1144893"/>
          <a:ext cx="4320000" cy="5040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a:extLst>
              <a:ext uri="{FF2B5EF4-FFF2-40B4-BE49-F238E27FC236}">
                <a16:creationId xmlns:a16="http://schemas.microsoft.com/office/drawing/2014/main" id="{E9A95D05-B9CA-4C34-9A6A-31636451506F}"/>
              </a:ext>
            </a:extLst>
          </p:cNvPr>
          <p:cNvGraphicFramePr>
            <a:graphicFrameLocks/>
          </p:cNvGraphicFramePr>
          <p:nvPr>
            <p:extLst>
              <p:ext uri="{D42A27DB-BD31-4B8C-83A1-F6EECF244321}">
                <p14:modId xmlns:p14="http://schemas.microsoft.com/office/powerpoint/2010/main" val="2907611544"/>
              </p:ext>
            </p:extLst>
          </p:nvPr>
        </p:nvGraphicFramePr>
        <p:xfrm>
          <a:off x="4644008" y="1144893"/>
          <a:ext cx="4320000" cy="5040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0570546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276872"/>
            <a:ext cx="8352928" cy="1907927"/>
          </a:xfrm>
        </p:spPr>
        <p:txBody>
          <a:bodyPr/>
          <a:lstStyle/>
          <a:p>
            <a:pPr algn="ctr"/>
            <a:r>
              <a:rPr lang="zh-TW" altLang="en-US" dirty="0"/>
              <a:t>僱主及經理深度訪談的主要研究結果</a:t>
            </a:r>
            <a:endParaRPr lang="en-US" cap="none" dirty="0"/>
          </a:p>
        </p:txBody>
      </p:sp>
      <p:sp>
        <p:nvSpPr>
          <p:cNvPr id="4" name="Slide Number Placeholder 3"/>
          <p:cNvSpPr>
            <a:spLocks noGrp="1"/>
          </p:cNvSpPr>
          <p:nvPr>
            <p:ph type="sldNum" sz="quarter" idx="12"/>
          </p:nvPr>
        </p:nvSpPr>
        <p:spPr/>
        <p:txBody>
          <a:bodyPr/>
          <a:lstStyle/>
          <a:p>
            <a:pPr>
              <a:defRPr/>
            </a:pPr>
            <a:fld id="{D3001B90-30CA-4BDF-B493-92673F03E3FA}" type="slidenum">
              <a:rPr lang="zh-TW" altLang="en-US" smtClean="0"/>
              <a:pPr>
                <a:defRPr/>
              </a:pPr>
              <a:t>24</a:t>
            </a:fld>
            <a:endParaRPr lang="zh-TW" altLang="en-US"/>
          </a:p>
        </p:txBody>
      </p:sp>
    </p:spTree>
    <p:extLst>
      <p:ext uri="{BB962C8B-B14F-4D97-AF65-F5344CB8AC3E}">
        <p14:creationId xmlns:p14="http://schemas.microsoft.com/office/powerpoint/2010/main" val="20990501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E1BB1EA1-79C4-4BAB-ADB3-CF40D307E3A2}" type="slidenum">
              <a:rPr lang="zh-TW" altLang="en-US" smtClean="0"/>
              <a:pPr>
                <a:defRPr/>
              </a:pPr>
              <a:t>25</a:t>
            </a:fld>
            <a:endParaRPr lang="zh-TW" altLang="en-US"/>
          </a:p>
        </p:txBody>
      </p:sp>
      <p:sp>
        <p:nvSpPr>
          <p:cNvPr id="3" name="Rectangle 2"/>
          <p:cNvSpPr txBox="1">
            <a:spLocks noChangeArrowheads="1"/>
          </p:cNvSpPr>
          <p:nvPr/>
        </p:nvSpPr>
        <p:spPr bwMode="auto">
          <a:xfrm>
            <a:off x="457200" y="116632"/>
            <a:ext cx="8229600" cy="9096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ea typeface="新細明體" pitchFamily="18" charset="-120"/>
              </a:defRPr>
            </a:lvl2pPr>
            <a:lvl3pPr algn="ctr" rtl="0" eaLnBrk="0" fontAlgn="base" hangingPunct="0">
              <a:spcBef>
                <a:spcPct val="0"/>
              </a:spcBef>
              <a:spcAft>
                <a:spcPct val="0"/>
              </a:spcAft>
              <a:defRPr sz="4400">
                <a:solidFill>
                  <a:schemeClr val="tx1"/>
                </a:solidFill>
                <a:latin typeface="Calibri" pitchFamily="34" charset="0"/>
                <a:ea typeface="新細明體" pitchFamily="18" charset="-120"/>
              </a:defRPr>
            </a:lvl3pPr>
            <a:lvl4pPr algn="ctr" rtl="0" eaLnBrk="0" fontAlgn="base" hangingPunct="0">
              <a:spcBef>
                <a:spcPct val="0"/>
              </a:spcBef>
              <a:spcAft>
                <a:spcPct val="0"/>
              </a:spcAft>
              <a:defRPr sz="4400">
                <a:solidFill>
                  <a:schemeClr val="tx1"/>
                </a:solidFill>
                <a:latin typeface="Calibri" pitchFamily="34" charset="0"/>
                <a:ea typeface="新細明體" pitchFamily="18" charset="-120"/>
              </a:defRPr>
            </a:lvl4pPr>
            <a:lvl5pPr algn="ctr" rtl="0" eaLnBrk="0" fontAlgn="base" hangingPunct="0">
              <a:spcBef>
                <a:spcPct val="0"/>
              </a:spcBef>
              <a:spcAft>
                <a:spcPct val="0"/>
              </a:spcAft>
              <a:defRPr sz="4400">
                <a:solidFill>
                  <a:schemeClr val="tx1"/>
                </a:solidFill>
                <a:latin typeface="Calibri" pitchFamily="34" charset="0"/>
                <a:ea typeface="新細明體" pitchFamily="18" charset="-120"/>
              </a:defRPr>
            </a:lvl5pPr>
            <a:lvl6pPr marL="457200" algn="ctr" rtl="0" fontAlgn="base">
              <a:spcBef>
                <a:spcPct val="0"/>
              </a:spcBef>
              <a:spcAft>
                <a:spcPct val="0"/>
              </a:spcAft>
              <a:defRPr sz="4400">
                <a:solidFill>
                  <a:schemeClr val="tx1"/>
                </a:solidFill>
                <a:latin typeface="Calibri" pitchFamily="34" charset="0"/>
                <a:ea typeface="新細明體" pitchFamily="18" charset="-120"/>
              </a:defRPr>
            </a:lvl6pPr>
            <a:lvl7pPr marL="914400" algn="ctr" rtl="0" fontAlgn="base">
              <a:spcBef>
                <a:spcPct val="0"/>
              </a:spcBef>
              <a:spcAft>
                <a:spcPct val="0"/>
              </a:spcAft>
              <a:defRPr sz="4400">
                <a:solidFill>
                  <a:schemeClr val="tx1"/>
                </a:solidFill>
                <a:latin typeface="Calibri" pitchFamily="34" charset="0"/>
                <a:ea typeface="新細明體" pitchFamily="18" charset="-120"/>
              </a:defRPr>
            </a:lvl7pPr>
            <a:lvl8pPr marL="1371600" algn="ctr" rtl="0" fontAlgn="base">
              <a:spcBef>
                <a:spcPct val="0"/>
              </a:spcBef>
              <a:spcAft>
                <a:spcPct val="0"/>
              </a:spcAft>
              <a:defRPr sz="4400">
                <a:solidFill>
                  <a:schemeClr val="tx1"/>
                </a:solidFill>
                <a:latin typeface="Calibri" pitchFamily="34" charset="0"/>
                <a:ea typeface="新細明體" pitchFamily="18" charset="-120"/>
              </a:defRPr>
            </a:lvl8pPr>
            <a:lvl9pPr marL="1828800" algn="ctr" rtl="0" fontAlgn="base">
              <a:spcBef>
                <a:spcPct val="0"/>
              </a:spcBef>
              <a:spcAft>
                <a:spcPct val="0"/>
              </a:spcAft>
              <a:defRPr sz="4400">
                <a:solidFill>
                  <a:schemeClr val="tx1"/>
                </a:solidFill>
                <a:latin typeface="Calibri" pitchFamily="34" charset="0"/>
                <a:ea typeface="新細明體" pitchFamily="18" charset="-120"/>
              </a:defRPr>
            </a:lvl9pPr>
          </a:lstStyle>
          <a:p>
            <a:pPr eaLnBrk="1" hangingPunct="1"/>
            <a:r>
              <a:rPr lang="zh-TW" altLang="en-US" sz="4000" b="1" dirty="0">
                <a:latin typeface="Times New Roman" panose="02020603050405020304" pitchFamily="18" charset="0"/>
                <a:cs typeface="Times New Roman" panose="02020603050405020304" pitchFamily="18" charset="0"/>
              </a:rPr>
              <a:t>研究二</a:t>
            </a:r>
            <a:r>
              <a:rPr lang="en-US" altLang="ko-KR" sz="4000" b="1" dirty="0">
                <a:latin typeface="Times New Roman" panose="02020603050405020304" pitchFamily="18" charset="0"/>
                <a:cs typeface="Times New Roman" panose="02020603050405020304" pitchFamily="18" charset="0"/>
              </a:rPr>
              <a:t>: </a:t>
            </a:r>
            <a:r>
              <a:rPr lang="zh-TW" altLang="en-US" sz="4000" b="1" dirty="0">
                <a:latin typeface="Times New Roman" panose="02020603050405020304" pitchFamily="18" charset="0"/>
                <a:cs typeface="Times New Roman" panose="02020603050405020304" pitchFamily="18" charset="0"/>
              </a:rPr>
              <a:t>深入訪談</a:t>
            </a:r>
            <a:endParaRPr lang="en-US" altLang="zh-TW" sz="4000" b="1" dirty="0">
              <a:latin typeface="Times New Roman" panose="02020603050405020304" pitchFamily="18" charset="0"/>
              <a:cs typeface="Times New Roman" panose="02020603050405020304" pitchFamily="18" charset="0"/>
            </a:endParaRPr>
          </a:p>
        </p:txBody>
      </p:sp>
      <p:sp>
        <p:nvSpPr>
          <p:cNvPr id="4" name="Rectangle 3"/>
          <p:cNvSpPr/>
          <p:nvPr/>
        </p:nvSpPr>
        <p:spPr>
          <a:xfrm>
            <a:off x="0" y="1202015"/>
            <a:ext cx="9036496" cy="3211135"/>
          </a:xfrm>
          <a:prstGeom prst="rect">
            <a:avLst/>
          </a:prstGeom>
        </p:spPr>
        <p:txBody>
          <a:bodyPr wrap="square">
            <a:spAutoFit/>
          </a:bodyPr>
          <a:lstStyle/>
          <a:p>
            <a:pPr marL="285750" indent="-285750">
              <a:spcAft>
                <a:spcPts val="800"/>
              </a:spcAft>
              <a:buFont typeface="Arial" panose="020B0604020202020204" pitchFamily="34" charset="0"/>
              <a:buChar char="•"/>
            </a:pPr>
            <a:r>
              <a:rPr lang="zh-TW" altLang="en-US" sz="2600" dirty="0">
                <a:latin typeface="Times New Roman" panose="02020603050405020304" pitchFamily="18" charset="0"/>
                <a:cs typeface="Times New Roman" panose="02020603050405020304" pitchFamily="18" charset="0"/>
              </a:rPr>
              <a:t>訪談於</a:t>
            </a:r>
            <a:r>
              <a:rPr lang="en-US" altLang="zh-TW" sz="2600" dirty="0">
                <a:latin typeface="Times New Roman" panose="02020603050405020304" pitchFamily="18" charset="0"/>
                <a:cs typeface="Times New Roman" panose="02020603050405020304" pitchFamily="18" charset="0"/>
              </a:rPr>
              <a:t>2021</a:t>
            </a:r>
            <a:r>
              <a:rPr lang="zh-TW" altLang="en-US" sz="2600" dirty="0">
                <a:latin typeface="Times New Roman" panose="02020603050405020304" pitchFamily="18" charset="0"/>
                <a:cs typeface="Times New Roman" panose="02020603050405020304" pitchFamily="18" charset="0"/>
              </a:rPr>
              <a:t>年</a:t>
            </a:r>
            <a:r>
              <a:rPr lang="en-US" altLang="zh-TW" sz="2600" dirty="0">
                <a:latin typeface="Times New Roman" panose="02020603050405020304" pitchFamily="18" charset="0"/>
                <a:cs typeface="Times New Roman" panose="02020603050405020304" pitchFamily="18" charset="0"/>
              </a:rPr>
              <a:t>11</a:t>
            </a:r>
            <a:r>
              <a:rPr lang="zh-TW" altLang="en-US" sz="2600" dirty="0">
                <a:latin typeface="Times New Roman" panose="02020603050405020304" pitchFamily="18" charset="0"/>
                <a:cs typeface="Times New Roman" panose="02020603050405020304" pitchFamily="18" charset="0"/>
              </a:rPr>
              <a:t>月至</a:t>
            </a:r>
            <a:r>
              <a:rPr lang="en-US" altLang="zh-TW" sz="2600" dirty="0">
                <a:latin typeface="Times New Roman" panose="02020603050405020304" pitchFamily="18" charset="0"/>
                <a:cs typeface="Times New Roman" panose="02020603050405020304" pitchFamily="18" charset="0"/>
              </a:rPr>
              <a:t>12</a:t>
            </a:r>
            <a:r>
              <a:rPr lang="zh-TW" altLang="en-US" sz="2600" dirty="0">
                <a:latin typeface="Times New Roman" panose="02020603050405020304" pitchFamily="18" charset="0"/>
                <a:cs typeface="Times New Roman" panose="02020603050405020304" pitchFamily="18" charset="0"/>
              </a:rPr>
              <a:t>月期間進行</a:t>
            </a:r>
            <a:endParaRPr lang="en-US" altLang="zh-TW" sz="2600" dirty="0">
              <a:latin typeface="Times New Roman" panose="02020603050405020304" pitchFamily="18" charset="0"/>
              <a:cs typeface="Times New Roman" panose="02020603050405020304" pitchFamily="18" charset="0"/>
            </a:endParaRPr>
          </a:p>
          <a:p>
            <a:pPr marL="285750" indent="-285750">
              <a:spcAft>
                <a:spcPts val="800"/>
              </a:spcAft>
              <a:buFont typeface="Arial" panose="020B0604020202020204" pitchFamily="34" charset="0"/>
              <a:buChar char="•"/>
            </a:pPr>
            <a:endParaRPr lang="en-US" altLang="zh-TW" sz="1000" dirty="0">
              <a:latin typeface="Times New Roman" panose="02020603050405020304" pitchFamily="18" charset="0"/>
              <a:cs typeface="Times New Roman" panose="02020603050405020304" pitchFamily="18" charset="0"/>
            </a:endParaRPr>
          </a:p>
          <a:p>
            <a:pPr marL="285750" indent="-285750">
              <a:spcAft>
                <a:spcPts val="800"/>
              </a:spcAft>
              <a:buFont typeface="Arial" panose="020B0604020202020204" pitchFamily="34" charset="0"/>
              <a:buChar char="•"/>
            </a:pPr>
            <a:r>
              <a:rPr lang="zh-TW" altLang="en-US" sz="2600" dirty="0">
                <a:latin typeface="Times New Roman" panose="02020603050405020304" pitchFamily="18" charset="0"/>
                <a:cs typeface="Times New Roman" panose="02020603050405020304" pitchFamily="18" charset="0"/>
              </a:rPr>
              <a:t>共</a:t>
            </a:r>
            <a:r>
              <a:rPr lang="en-US" altLang="zh-TW" sz="2600" dirty="0">
                <a:latin typeface="Times New Roman" panose="02020603050405020304" pitchFamily="18" charset="0"/>
                <a:cs typeface="Times New Roman" panose="02020603050405020304" pitchFamily="18" charset="0"/>
              </a:rPr>
              <a:t>25</a:t>
            </a:r>
            <a:r>
              <a:rPr lang="zh-TW" altLang="en-US" sz="2600" dirty="0">
                <a:latin typeface="Times New Roman" panose="02020603050405020304" pitchFamily="18" charset="0"/>
                <a:cs typeface="Times New Roman" panose="02020603050405020304" pitchFamily="18" charset="0"/>
              </a:rPr>
              <a:t>名僱主和經理參加了本次深入訪談</a:t>
            </a:r>
            <a:endParaRPr lang="en-US" altLang="zh-TW" sz="2600" dirty="0">
              <a:latin typeface="Times New Roman" panose="02020603050405020304" pitchFamily="18" charset="0"/>
              <a:cs typeface="Times New Roman" panose="02020603050405020304" pitchFamily="18" charset="0"/>
            </a:endParaRPr>
          </a:p>
          <a:p>
            <a:pPr>
              <a:spcAft>
                <a:spcPts val="800"/>
              </a:spcAft>
            </a:pPr>
            <a:endParaRPr lang="en-US" altLang="zh-TW" sz="1000" dirty="0">
              <a:latin typeface="+mn-ea"/>
              <a:cs typeface="Times New Roman" panose="02020603050405020304" pitchFamily="18" charset="0"/>
            </a:endParaRPr>
          </a:p>
          <a:p>
            <a:pPr marL="285750" indent="-285750">
              <a:spcAft>
                <a:spcPts val="800"/>
              </a:spcAft>
              <a:buFont typeface="Arial" panose="020B0604020202020204" pitchFamily="34" charset="0"/>
              <a:buChar char="•"/>
            </a:pPr>
            <a:r>
              <a:rPr lang="zh-TW" altLang="en-US" sz="2600" dirty="0">
                <a:latin typeface="+mn-ea"/>
                <a:cs typeface="Times New Roman" panose="02020603050405020304" pitchFamily="18" charset="0"/>
              </a:rPr>
              <a:t>研究團隊招募了來自九大行業</a:t>
            </a:r>
            <a:r>
              <a:rPr lang="en-US" altLang="zh-TW" sz="2600" dirty="0">
                <a:latin typeface="+mn-ea"/>
                <a:cs typeface="Times New Roman" panose="02020603050405020304" pitchFamily="18" charset="0"/>
              </a:rPr>
              <a:t>(</a:t>
            </a:r>
            <a:r>
              <a:rPr lang="zh-TW" altLang="en-US" sz="2600" dirty="0">
                <a:latin typeface="+mn-ea"/>
                <a:cs typeface="Times New Roman" panose="02020603050405020304" pitchFamily="18" charset="0"/>
              </a:rPr>
              <a:t>即建造業；進出口貿易、批發及零售業；社會及個人服務業；運輸、倉庫、郵政及速遞服務業；住宿及膳食服務業；地產、專業及商用服務業；教育業；資訊及</a:t>
            </a:r>
            <a:r>
              <a:rPr lang="zh-TW" altLang="en-US" sz="2600">
                <a:latin typeface="+mn-ea"/>
                <a:cs typeface="Times New Roman" panose="02020603050405020304" pitchFamily="18" charset="0"/>
              </a:rPr>
              <a:t>通訊業；及金融</a:t>
            </a:r>
            <a:r>
              <a:rPr lang="zh-TW" altLang="en-US" sz="2600" dirty="0">
                <a:latin typeface="+mn-ea"/>
                <a:cs typeface="Times New Roman" panose="02020603050405020304" pitchFamily="18" charset="0"/>
              </a:rPr>
              <a:t>及保險業</a:t>
            </a:r>
            <a:r>
              <a:rPr lang="en-US" altLang="zh-TW" sz="2600" dirty="0">
                <a:latin typeface="+mn-ea"/>
                <a:cs typeface="Times New Roman" panose="02020603050405020304" pitchFamily="18" charset="0"/>
              </a:rPr>
              <a:t>)</a:t>
            </a:r>
            <a:r>
              <a:rPr lang="zh-TW" altLang="en-US" sz="2600" dirty="0">
                <a:latin typeface="+mn-ea"/>
                <a:cs typeface="Times New Roman" panose="02020603050405020304" pitchFamily="18" charset="0"/>
              </a:rPr>
              <a:t>的僱主及經理</a:t>
            </a:r>
            <a:endParaRPr lang="en-US"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901158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E1BB1EA1-79C4-4BAB-ADB3-CF40D307E3A2}" type="slidenum">
              <a:rPr lang="zh-TW" altLang="en-US" smtClean="0"/>
              <a:pPr>
                <a:defRPr/>
              </a:pPr>
              <a:t>26</a:t>
            </a:fld>
            <a:endParaRPr lang="zh-TW" altLang="en-US"/>
          </a:p>
        </p:txBody>
      </p:sp>
      <p:sp>
        <p:nvSpPr>
          <p:cNvPr id="3" name="Rectangle 2"/>
          <p:cNvSpPr txBox="1">
            <a:spLocks noChangeArrowheads="1"/>
          </p:cNvSpPr>
          <p:nvPr/>
        </p:nvSpPr>
        <p:spPr bwMode="auto">
          <a:xfrm>
            <a:off x="539552" y="105500"/>
            <a:ext cx="7848872" cy="9096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ea typeface="新細明體" pitchFamily="18" charset="-120"/>
              </a:defRPr>
            </a:lvl2pPr>
            <a:lvl3pPr algn="ctr" rtl="0" eaLnBrk="0" fontAlgn="base" hangingPunct="0">
              <a:spcBef>
                <a:spcPct val="0"/>
              </a:spcBef>
              <a:spcAft>
                <a:spcPct val="0"/>
              </a:spcAft>
              <a:defRPr sz="4400">
                <a:solidFill>
                  <a:schemeClr val="tx1"/>
                </a:solidFill>
                <a:latin typeface="Calibri" pitchFamily="34" charset="0"/>
                <a:ea typeface="新細明體" pitchFamily="18" charset="-120"/>
              </a:defRPr>
            </a:lvl3pPr>
            <a:lvl4pPr algn="ctr" rtl="0" eaLnBrk="0" fontAlgn="base" hangingPunct="0">
              <a:spcBef>
                <a:spcPct val="0"/>
              </a:spcBef>
              <a:spcAft>
                <a:spcPct val="0"/>
              </a:spcAft>
              <a:defRPr sz="4400">
                <a:solidFill>
                  <a:schemeClr val="tx1"/>
                </a:solidFill>
                <a:latin typeface="Calibri" pitchFamily="34" charset="0"/>
                <a:ea typeface="新細明體" pitchFamily="18" charset="-120"/>
              </a:defRPr>
            </a:lvl4pPr>
            <a:lvl5pPr algn="ctr" rtl="0" eaLnBrk="0" fontAlgn="base" hangingPunct="0">
              <a:spcBef>
                <a:spcPct val="0"/>
              </a:spcBef>
              <a:spcAft>
                <a:spcPct val="0"/>
              </a:spcAft>
              <a:defRPr sz="4400">
                <a:solidFill>
                  <a:schemeClr val="tx1"/>
                </a:solidFill>
                <a:latin typeface="Calibri" pitchFamily="34" charset="0"/>
                <a:ea typeface="新細明體" pitchFamily="18" charset="-120"/>
              </a:defRPr>
            </a:lvl5pPr>
            <a:lvl6pPr marL="457200" algn="ctr" rtl="0" fontAlgn="base">
              <a:spcBef>
                <a:spcPct val="0"/>
              </a:spcBef>
              <a:spcAft>
                <a:spcPct val="0"/>
              </a:spcAft>
              <a:defRPr sz="4400">
                <a:solidFill>
                  <a:schemeClr val="tx1"/>
                </a:solidFill>
                <a:latin typeface="Calibri" pitchFamily="34" charset="0"/>
                <a:ea typeface="新細明體" pitchFamily="18" charset="-120"/>
              </a:defRPr>
            </a:lvl6pPr>
            <a:lvl7pPr marL="914400" algn="ctr" rtl="0" fontAlgn="base">
              <a:spcBef>
                <a:spcPct val="0"/>
              </a:spcBef>
              <a:spcAft>
                <a:spcPct val="0"/>
              </a:spcAft>
              <a:defRPr sz="4400">
                <a:solidFill>
                  <a:schemeClr val="tx1"/>
                </a:solidFill>
                <a:latin typeface="Calibri" pitchFamily="34" charset="0"/>
                <a:ea typeface="新細明體" pitchFamily="18" charset="-120"/>
              </a:defRPr>
            </a:lvl7pPr>
            <a:lvl8pPr marL="1371600" algn="ctr" rtl="0" fontAlgn="base">
              <a:spcBef>
                <a:spcPct val="0"/>
              </a:spcBef>
              <a:spcAft>
                <a:spcPct val="0"/>
              </a:spcAft>
              <a:defRPr sz="4400">
                <a:solidFill>
                  <a:schemeClr val="tx1"/>
                </a:solidFill>
                <a:latin typeface="Calibri" pitchFamily="34" charset="0"/>
                <a:ea typeface="新細明體" pitchFamily="18" charset="-120"/>
              </a:defRPr>
            </a:lvl8pPr>
            <a:lvl9pPr marL="1828800" algn="ctr" rtl="0" fontAlgn="base">
              <a:spcBef>
                <a:spcPct val="0"/>
              </a:spcBef>
              <a:spcAft>
                <a:spcPct val="0"/>
              </a:spcAft>
              <a:defRPr sz="4400">
                <a:solidFill>
                  <a:schemeClr val="tx1"/>
                </a:solidFill>
                <a:latin typeface="Calibri" pitchFamily="34" charset="0"/>
                <a:ea typeface="新細明體" pitchFamily="18" charset="-120"/>
              </a:defRPr>
            </a:lvl9pPr>
          </a:lstStyle>
          <a:p>
            <a:pPr eaLnBrk="1" hangingPunct="1"/>
            <a:r>
              <a:rPr lang="zh-TW" altLang="en-US" sz="3000" b="1" dirty="0">
                <a:latin typeface="+mj-ea"/>
                <a:cs typeface="Times New Roman" panose="02020603050405020304" pitchFamily="18" charset="0"/>
              </a:rPr>
              <a:t>收集管理層員工的意見及建議</a:t>
            </a:r>
            <a:endParaRPr lang="en-US" altLang="ko-KR" sz="3000" b="1" dirty="0">
              <a:latin typeface="Times New Roman" panose="02020603050405020304" pitchFamily="18" charset="0"/>
              <a:ea typeface="Gulim" pitchFamily="34" charset="-127"/>
              <a:cs typeface="Times New Roman" panose="02020603050405020304" pitchFamily="18" charset="0"/>
            </a:endParaRPr>
          </a:p>
        </p:txBody>
      </p:sp>
      <p:sp>
        <p:nvSpPr>
          <p:cNvPr id="4" name="Rectangle 3"/>
          <p:cNvSpPr/>
          <p:nvPr/>
        </p:nvSpPr>
        <p:spPr>
          <a:xfrm>
            <a:off x="305780" y="1628800"/>
            <a:ext cx="8532440" cy="3200876"/>
          </a:xfrm>
          <a:prstGeom prst="rect">
            <a:avLst/>
          </a:prstGeom>
        </p:spPr>
        <p:txBody>
          <a:bodyPr wrap="square">
            <a:spAutoFit/>
          </a:bodyPr>
          <a:lstStyle/>
          <a:p>
            <a:pPr marL="285750" indent="-285750">
              <a:spcAft>
                <a:spcPts val="800"/>
              </a:spcAft>
              <a:buFont typeface="Arial" panose="020B0604020202020204" pitchFamily="34" charset="0"/>
              <a:buChar char="•"/>
            </a:pPr>
            <a:r>
              <a:rPr lang="zh-TW" altLang="en-US" sz="2600" dirty="0">
                <a:latin typeface="Times New Roman" panose="02020603050405020304" pitchFamily="18" charset="0"/>
                <a:cs typeface="Times New Roman" panose="02020603050405020304" pitchFamily="18" charset="0"/>
              </a:rPr>
              <a:t>深入了解僱主及經理，以解答問題關於：</a:t>
            </a:r>
            <a:endParaRPr lang="en-US" sz="2600" dirty="0">
              <a:latin typeface="Times New Roman" panose="02020603050405020304" pitchFamily="18" charset="0"/>
              <a:cs typeface="Times New Roman" panose="02020603050405020304" pitchFamily="18" charset="0"/>
            </a:endParaRPr>
          </a:p>
          <a:p>
            <a:pPr marL="914400" lvl="1" indent="-457200">
              <a:lnSpc>
                <a:spcPct val="150000"/>
              </a:lnSpc>
              <a:spcAft>
                <a:spcPts val="800"/>
              </a:spcAft>
              <a:buFont typeface="+mj-lt"/>
              <a:buAutoNum type="arabicPeriod"/>
            </a:pPr>
            <a:r>
              <a:rPr lang="zh-TW" altLang="en-US" sz="2600" dirty="0">
                <a:latin typeface="Times New Roman" panose="02020603050405020304" pitchFamily="18" charset="0"/>
                <a:ea typeface="+mn-ea"/>
                <a:cs typeface="Times New Roman" panose="02020603050405020304" pitchFamily="18" charset="0"/>
              </a:rPr>
              <a:t>家庭友善僱傭措施</a:t>
            </a:r>
            <a:r>
              <a:rPr lang="zh-TW" altLang="en-US" sz="2600" dirty="0">
                <a:latin typeface="Times New Roman" panose="02020603050405020304" pitchFamily="18" charset="0"/>
                <a:cs typeface="Times New Roman" panose="02020603050405020304" pitchFamily="18" charset="0"/>
              </a:rPr>
              <a:t>的</a:t>
            </a:r>
            <a:r>
              <a:rPr lang="zh-TW" altLang="en-US" sz="2600" dirty="0">
                <a:latin typeface="Times New Roman" panose="02020603050405020304" pitchFamily="18" charset="0"/>
                <a:ea typeface="+mn-ea"/>
                <a:cs typeface="Times New Roman" panose="02020603050405020304" pitchFamily="18" charset="0"/>
              </a:rPr>
              <a:t>種類</a:t>
            </a:r>
            <a:endParaRPr lang="en-US" altLang="zh-TW" sz="2600" dirty="0">
              <a:latin typeface="Times New Roman" panose="02020603050405020304" pitchFamily="18" charset="0"/>
              <a:ea typeface="+mn-ea"/>
              <a:cs typeface="Times New Roman" panose="02020603050405020304" pitchFamily="18" charset="0"/>
            </a:endParaRPr>
          </a:p>
          <a:p>
            <a:pPr marL="914400" lvl="1" indent="-457200">
              <a:lnSpc>
                <a:spcPct val="150000"/>
              </a:lnSpc>
              <a:spcAft>
                <a:spcPts val="800"/>
              </a:spcAft>
              <a:buFont typeface="+mj-lt"/>
              <a:buAutoNum type="arabicPeriod"/>
            </a:pPr>
            <a:r>
              <a:rPr lang="zh-TW" altLang="en-US" sz="2600" dirty="0">
                <a:latin typeface="Times New Roman" panose="02020603050405020304" pitchFamily="18" charset="0"/>
                <a:ea typeface="+mn-ea"/>
                <a:cs typeface="Times New Roman" panose="02020603050405020304" pitchFamily="18" charset="0"/>
              </a:rPr>
              <a:t>家庭友善僱傭措施的好處</a:t>
            </a:r>
            <a:endParaRPr lang="en-US" altLang="zh-TW" sz="2600" dirty="0">
              <a:latin typeface="Times New Roman" panose="02020603050405020304" pitchFamily="18" charset="0"/>
              <a:ea typeface="+mn-ea"/>
              <a:cs typeface="Times New Roman" panose="02020603050405020304" pitchFamily="18" charset="0"/>
            </a:endParaRPr>
          </a:p>
          <a:p>
            <a:pPr marL="914400" lvl="1" indent="-457200">
              <a:lnSpc>
                <a:spcPct val="150000"/>
              </a:lnSpc>
              <a:spcAft>
                <a:spcPts val="800"/>
              </a:spcAft>
              <a:buFont typeface="+mj-lt"/>
              <a:buAutoNum type="arabicPeriod"/>
            </a:pPr>
            <a:r>
              <a:rPr lang="zh-TW" altLang="en-US" sz="2600" dirty="0">
                <a:latin typeface="Times New Roman" panose="02020603050405020304" pitchFamily="18" charset="0"/>
                <a:ea typeface="+mn-ea"/>
                <a:cs typeface="Times New Roman" panose="02020603050405020304" pitchFamily="18" charset="0"/>
              </a:rPr>
              <a:t>採用對有照顧家庭責任的僱員的職場彈性及支援的考量及障礙</a:t>
            </a:r>
            <a:endParaRPr lang="en-US" sz="2600" dirty="0">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298895316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CF8D9605-E1B7-4E01-8A90-B359EB5960CC}" type="slidenum">
              <a:rPr lang="zh-TW" altLang="en-US" smtClean="0"/>
              <a:pPr>
                <a:defRPr/>
              </a:pPr>
              <a:t>27</a:t>
            </a:fld>
            <a:endParaRPr lang="zh-TW" altLang="en-US"/>
          </a:p>
        </p:txBody>
      </p:sp>
      <p:graphicFrame>
        <p:nvGraphicFramePr>
          <p:cNvPr id="5" name="Table 4"/>
          <p:cNvGraphicFramePr>
            <a:graphicFrameLocks noGrp="1"/>
          </p:cNvGraphicFramePr>
          <p:nvPr>
            <p:extLst>
              <p:ext uri="{D42A27DB-BD31-4B8C-83A1-F6EECF244321}">
                <p14:modId xmlns:p14="http://schemas.microsoft.com/office/powerpoint/2010/main" val="2686612672"/>
              </p:ext>
            </p:extLst>
          </p:nvPr>
        </p:nvGraphicFramePr>
        <p:xfrm>
          <a:off x="827583" y="470232"/>
          <a:ext cx="7488833" cy="5878626"/>
        </p:xfrm>
        <a:graphic>
          <a:graphicData uri="http://schemas.openxmlformats.org/drawingml/2006/table">
            <a:tbl>
              <a:tblPr firstRow="1" firstCol="1" bandRow="1">
                <a:tableStyleId>{69CF1AB2-1976-4502-BF36-3FF5EA218861}</a:tableStyleId>
              </a:tblPr>
              <a:tblGrid>
                <a:gridCol w="3806178">
                  <a:extLst>
                    <a:ext uri="{9D8B030D-6E8A-4147-A177-3AD203B41FA5}">
                      <a16:colId xmlns:a16="http://schemas.microsoft.com/office/drawing/2014/main" val="2450938850"/>
                    </a:ext>
                  </a:extLst>
                </a:gridCol>
                <a:gridCol w="1718232">
                  <a:extLst>
                    <a:ext uri="{9D8B030D-6E8A-4147-A177-3AD203B41FA5}">
                      <a16:colId xmlns:a16="http://schemas.microsoft.com/office/drawing/2014/main" val="1323647873"/>
                    </a:ext>
                  </a:extLst>
                </a:gridCol>
                <a:gridCol w="1964423">
                  <a:extLst>
                    <a:ext uri="{9D8B030D-6E8A-4147-A177-3AD203B41FA5}">
                      <a16:colId xmlns:a16="http://schemas.microsoft.com/office/drawing/2014/main" val="951458935"/>
                    </a:ext>
                  </a:extLst>
                </a:gridCol>
              </a:tblGrid>
              <a:tr h="190054">
                <a:tc>
                  <a:txBody>
                    <a:bodyPr/>
                    <a:lstStyle/>
                    <a:p>
                      <a:pPr marL="0" marR="0">
                        <a:lnSpc>
                          <a:spcPct val="107000"/>
                        </a:lnSpc>
                        <a:spcBef>
                          <a:spcPts val="0"/>
                        </a:spcBef>
                        <a:spcAft>
                          <a:spcPts val="0"/>
                        </a:spcAft>
                      </a:pPr>
                      <a:r>
                        <a:rPr lang="zh-TW" altLang="en-US" sz="1200" b="1" kern="1200" dirty="0">
                          <a:solidFill>
                            <a:schemeClr val="dk1"/>
                          </a:solidFill>
                          <a:effectLst/>
                          <a:latin typeface="Times New Roman" panose="02020603050405020304" pitchFamily="18" charset="0"/>
                          <a:ea typeface="+mn-ea"/>
                          <a:cs typeface="Times New Roman" panose="02020603050405020304" pitchFamily="18" charset="0"/>
                        </a:rPr>
                        <a:t>性別</a:t>
                      </a:r>
                      <a:endParaRPr lang="en-US" sz="1200" b="1" kern="1200" dirty="0">
                        <a:solidFill>
                          <a:schemeClr val="dk1"/>
                        </a:solidFill>
                        <a:effectLst/>
                        <a:latin typeface="Times New Roman" panose="02020603050405020304" pitchFamily="18" charset="0"/>
                        <a:ea typeface="+mn-ea"/>
                        <a:cs typeface="Times New Roman" panose="02020603050405020304" pitchFamily="18" charset="0"/>
                      </a:endParaRPr>
                    </a:p>
                  </a:txBody>
                  <a:tcPr marL="27345" marR="27345" marT="0" marB="0" anchor="b"/>
                </a:tc>
                <a:tc>
                  <a:txBody>
                    <a:bodyPr/>
                    <a:lstStyle/>
                    <a:p>
                      <a:pPr marL="0" marR="0" algn="ctr">
                        <a:lnSpc>
                          <a:spcPct val="107000"/>
                        </a:lnSpc>
                        <a:spcBef>
                          <a:spcPts val="0"/>
                        </a:spcBef>
                        <a:spcAft>
                          <a:spcPts val="0"/>
                        </a:spcAft>
                      </a:pPr>
                      <a:r>
                        <a:rPr lang="en-US" sz="1200" dirty="0">
                          <a:effectLst/>
                          <a:latin typeface="+mj-ea"/>
                          <a:ea typeface="+mj-ea"/>
                          <a:cs typeface="Times New Roman" panose="02020603050405020304" pitchFamily="18" charset="0"/>
                        </a:rPr>
                        <a:t> n</a:t>
                      </a:r>
                    </a:p>
                  </a:txBody>
                  <a:tcPr marL="27345" marR="27345" marT="0" marB="0" anchor="b"/>
                </a:tc>
                <a:tc>
                  <a:txBody>
                    <a:bodyPr/>
                    <a:lstStyle/>
                    <a:p>
                      <a:pPr marL="0" marR="0" algn="ctr">
                        <a:lnSpc>
                          <a:spcPct val="107000"/>
                        </a:lnSpc>
                        <a:spcBef>
                          <a:spcPts val="0"/>
                        </a:spcBef>
                        <a:spcAft>
                          <a:spcPts val="0"/>
                        </a:spcAft>
                      </a:pPr>
                      <a:r>
                        <a:rPr lang="en-US" sz="1200" dirty="0">
                          <a:effectLst/>
                          <a:latin typeface="+mj-ea"/>
                          <a:ea typeface="+mj-ea"/>
                          <a:cs typeface="Times New Roman" panose="02020603050405020304" pitchFamily="18" charset="0"/>
                        </a:rPr>
                        <a:t>%</a:t>
                      </a:r>
                    </a:p>
                  </a:txBody>
                  <a:tcPr marL="27345" marR="27345" marT="0" marB="0" anchor="b"/>
                </a:tc>
                <a:extLst>
                  <a:ext uri="{0D108BD9-81ED-4DB2-BD59-A6C34878D82A}">
                    <a16:rowId xmlns:a16="http://schemas.microsoft.com/office/drawing/2014/main" val="19806472"/>
                  </a:ext>
                </a:extLst>
              </a:tr>
              <a:tr h="190054">
                <a:tc>
                  <a:txBody>
                    <a:bodyPr/>
                    <a:lstStyle/>
                    <a:p>
                      <a:pPr marL="0" marR="0">
                        <a:lnSpc>
                          <a:spcPct val="107000"/>
                        </a:lnSpc>
                        <a:spcBef>
                          <a:spcPts val="0"/>
                        </a:spcBef>
                        <a:spcAft>
                          <a:spcPts val="0"/>
                        </a:spcAft>
                      </a:pPr>
                      <a:r>
                        <a:rPr lang="en-US" sz="1200" b="0" kern="1200" dirty="0">
                          <a:solidFill>
                            <a:schemeClr val="dk1"/>
                          </a:solidFill>
                          <a:effectLst/>
                          <a:latin typeface="Times New Roman" panose="02020603050405020304" pitchFamily="18" charset="0"/>
                          <a:ea typeface="+mn-ea"/>
                          <a:cs typeface="Times New Roman" panose="02020603050405020304" pitchFamily="18" charset="0"/>
                        </a:rPr>
                        <a:t>     </a:t>
                      </a:r>
                      <a:r>
                        <a:rPr lang="zh-TW" altLang="en-US" sz="1200" b="0" kern="1200" dirty="0">
                          <a:solidFill>
                            <a:schemeClr val="dk1"/>
                          </a:solidFill>
                          <a:effectLst/>
                          <a:latin typeface="Times New Roman" panose="02020603050405020304" pitchFamily="18" charset="0"/>
                          <a:ea typeface="+mn-ea"/>
                          <a:cs typeface="Times New Roman" panose="02020603050405020304" pitchFamily="18" charset="0"/>
                        </a:rPr>
                        <a:t>男性</a:t>
                      </a:r>
                      <a:endParaRPr lang="en-US" sz="1200" b="0" kern="1200" dirty="0">
                        <a:solidFill>
                          <a:schemeClr val="dk1"/>
                        </a:solidFill>
                        <a:effectLst/>
                        <a:latin typeface="Times New Roman" panose="02020603050405020304" pitchFamily="18" charset="0"/>
                        <a:ea typeface="+mn-ea"/>
                        <a:cs typeface="Times New Roman" panose="02020603050405020304" pitchFamily="18" charset="0"/>
                      </a:endParaRPr>
                    </a:p>
                  </a:txBody>
                  <a:tcPr marL="27345" marR="27345" marT="0" marB="0" anchor="b"/>
                </a:tc>
                <a:tc>
                  <a:txBody>
                    <a:bodyPr/>
                    <a:lstStyle/>
                    <a:p>
                      <a:pPr marL="0" marR="0" algn="ctr">
                        <a:lnSpc>
                          <a:spcPct val="107000"/>
                        </a:lnSpc>
                        <a:spcBef>
                          <a:spcPts val="0"/>
                        </a:spcBef>
                        <a:spcAft>
                          <a:spcPts val="0"/>
                        </a:spcAft>
                      </a:pPr>
                      <a:r>
                        <a:rPr lang="en-US" sz="1200" dirty="0">
                          <a:effectLst/>
                          <a:latin typeface="+mj-ea"/>
                          <a:ea typeface="+mj-ea"/>
                          <a:cs typeface="Times New Roman" panose="02020603050405020304" pitchFamily="18" charset="0"/>
                        </a:rPr>
                        <a:t>10</a:t>
                      </a:r>
                    </a:p>
                  </a:txBody>
                  <a:tcPr marL="27345" marR="27345" marT="0" marB="0"/>
                </a:tc>
                <a:tc>
                  <a:txBody>
                    <a:bodyPr/>
                    <a:lstStyle/>
                    <a:p>
                      <a:pPr marL="0" marR="0" algn="ctr">
                        <a:lnSpc>
                          <a:spcPct val="107000"/>
                        </a:lnSpc>
                        <a:spcBef>
                          <a:spcPts val="0"/>
                        </a:spcBef>
                        <a:spcAft>
                          <a:spcPts val="0"/>
                        </a:spcAft>
                      </a:pPr>
                      <a:r>
                        <a:rPr lang="en-US" sz="1200" dirty="0">
                          <a:effectLst/>
                          <a:latin typeface="+mj-ea"/>
                          <a:ea typeface="+mj-ea"/>
                          <a:cs typeface="Times New Roman" panose="02020603050405020304" pitchFamily="18" charset="0"/>
                        </a:rPr>
                        <a:t>40.0</a:t>
                      </a:r>
                    </a:p>
                  </a:txBody>
                  <a:tcPr marL="27345" marR="27345" marT="0" marB="0"/>
                </a:tc>
                <a:extLst>
                  <a:ext uri="{0D108BD9-81ED-4DB2-BD59-A6C34878D82A}">
                    <a16:rowId xmlns:a16="http://schemas.microsoft.com/office/drawing/2014/main" val="3539416388"/>
                  </a:ext>
                </a:extLst>
              </a:tr>
              <a:tr h="190054">
                <a:tc>
                  <a:txBody>
                    <a:bodyPr/>
                    <a:lstStyle/>
                    <a:p>
                      <a:pPr marL="0" marR="0">
                        <a:lnSpc>
                          <a:spcPct val="107000"/>
                        </a:lnSpc>
                        <a:spcBef>
                          <a:spcPts val="0"/>
                        </a:spcBef>
                        <a:spcAft>
                          <a:spcPts val="0"/>
                        </a:spcAft>
                      </a:pPr>
                      <a:r>
                        <a:rPr lang="en-US" sz="1200" b="0" kern="1200" dirty="0">
                          <a:solidFill>
                            <a:schemeClr val="dk1"/>
                          </a:solidFill>
                          <a:effectLst/>
                          <a:latin typeface="Times New Roman" panose="02020603050405020304" pitchFamily="18" charset="0"/>
                          <a:ea typeface="+mn-ea"/>
                          <a:cs typeface="Times New Roman" panose="02020603050405020304" pitchFamily="18" charset="0"/>
                        </a:rPr>
                        <a:t>     </a:t>
                      </a:r>
                      <a:r>
                        <a:rPr lang="zh-TW" altLang="en-US" sz="1200" b="0" kern="1200" dirty="0">
                          <a:solidFill>
                            <a:schemeClr val="dk1"/>
                          </a:solidFill>
                          <a:effectLst/>
                          <a:latin typeface="Times New Roman" panose="02020603050405020304" pitchFamily="18" charset="0"/>
                          <a:ea typeface="+mn-ea"/>
                          <a:cs typeface="Times New Roman" panose="02020603050405020304" pitchFamily="18" charset="0"/>
                        </a:rPr>
                        <a:t>女性</a:t>
                      </a:r>
                      <a:endParaRPr lang="en-US" sz="1200" b="0" kern="1200" dirty="0">
                        <a:solidFill>
                          <a:schemeClr val="dk1"/>
                        </a:solidFill>
                        <a:effectLst/>
                        <a:latin typeface="Times New Roman" panose="02020603050405020304" pitchFamily="18" charset="0"/>
                        <a:ea typeface="+mn-ea"/>
                        <a:cs typeface="Times New Roman" panose="02020603050405020304" pitchFamily="18" charset="0"/>
                      </a:endParaRPr>
                    </a:p>
                  </a:txBody>
                  <a:tcPr marL="27345" marR="27345" marT="0" marB="0" anchor="b"/>
                </a:tc>
                <a:tc>
                  <a:txBody>
                    <a:bodyPr/>
                    <a:lstStyle/>
                    <a:p>
                      <a:pPr marL="0" marR="0" algn="ctr">
                        <a:lnSpc>
                          <a:spcPct val="107000"/>
                        </a:lnSpc>
                        <a:spcBef>
                          <a:spcPts val="0"/>
                        </a:spcBef>
                        <a:spcAft>
                          <a:spcPts val="0"/>
                        </a:spcAft>
                      </a:pPr>
                      <a:r>
                        <a:rPr lang="en-US" sz="1200" dirty="0">
                          <a:effectLst/>
                          <a:latin typeface="+mj-ea"/>
                          <a:ea typeface="+mj-ea"/>
                          <a:cs typeface="Times New Roman" panose="02020603050405020304" pitchFamily="18" charset="0"/>
                        </a:rPr>
                        <a:t>15</a:t>
                      </a:r>
                    </a:p>
                  </a:txBody>
                  <a:tcPr marL="27345" marR="27345" marT="0" marB="0"/>
                </a:tc>
                <a:tc>
                  <a:txBody>
                    <a:bodyPr/>
                    <a:lstStyle/>
                    <a:p>
                      <a:pPr marL="0" marR="0" algn="ctr">
                        <a:lnSpc>
                          <a:spcPct val="107000"/>
                        </a:lnSpc>
                        <a:spcBef>
                          <a:spcPts val="0"/>
                        </a:spcBef>
                        <a:spcAft>
                          <a:spcPts val="0"/>
                        </a:spcAft>
                      </a:pPr>
                      <a:r>
                        <a:rPr lang="en-US" sz="1200" dirty="0">
                          <a:effectLst/>
                          <a:latin typeface="+mj-ea"/>
                          <a:ea typeface="+mj-ea"/>
                          <a:cs typeface="Times New Roman" panose="02020603050405020304" pitchFamily="18" charset="0"/>
                        </a:rPr>
                        <a:t>60.0</a:t>
                      </a:r>
                    </a:p>
                  </a:txBody>
                  <a:tcPr marL="27345" marR="27345" marT="0" marB="0"/>
                </a:tc>
                <a:extLst>
                  <a:ext uri="{0D108BD9-81ED-4DB2-BD59-A6C34878D82A}">
                    <a16:rowId xmlns:a16="http://schemas.microsoft.com/office/drawing/2014/main" val="3394617095"/>
                  </a:ext>
                </a:extLst>
              </a:tr>
              <a:tr h="190054">
                <a:tc>
                  <a:txBody>
                    <a:bodyPr/>
                    <a:lstStyle/>
                    <a:p>
                      <a:pPr marL="0" marR="0">
                        <a:lnSpc>
                          <a:spcPct val="107000"/>
                        </a:lnSpc>
                        <a:spcBef>
                          <a:spcPts val="0"/>
                        </a:spcBef>
                        <a:spcAft>
                          <a:spcPts val="0"/>
                        </a:spcAft>
                      </a:pPr>
                      <a:r>
                        <a:rPr lang="zh-TW" altLang="en-US" sz="1200" b="1" kern="1200" dirty="0">
                          <a:solidFill>
                            <a:schemeClr val="dk1"/>
                          </a:solidFill>
                          <a:effectLst/>
                          <a:latin typeface="Times New Roman" panose="02020603050405020304" pitchFamily="18" charset="0"/>
                          <a:ea typeface="+mn-ea"/>
                          <a:cs typeface="Times New Roman" panose="02020603050405020304" pitchFamily="18" charset="0"/>
                        </a:rPr>
                        <a:t>年齡</a:t>
                      </a:r>
                      <a:endParaRPr lang="en-US" sz="1200" b="1" kern="1200" dirty="0">
                        <a:solidFill>
                          <a:schemeClr val="dk1"/>
                        </a:solidFill>
                        <a:effectLst/>
                        <a:latin typeface="Times New Roman" panose="02020603050405020304" pitchFamily="18" charset="0"/>
                        <a:ea typeface="+mn-ea"/>
                        <a:cs typeface="Times New Roman" panose="02020603050405020304" pitchFamily="18" charset="0"/>
                      </a:endParaRPr>
                    </a:p>
                  </a:txBody>
                  <a:tcPr marL="27345" marR="27345" marT="0" marB="0" anchor="b"/>
                </a:tc>
                <a:tc>
                  <a:txBody>
                    <a:bodyPr/>
                    <a:lstStyle/>
                    <a:p>
                      <a:pPr marL="0" marR="0" algn="ctr">
                        <a:lnSpc>
                          <a:spcPct val="107000"/>
                        </a:lnSpc>
                        <a:spcBef>
                          <a:spcPts val="0"/>
                        </a:spcBef>
                        <a:spcAft>
                          <a:spcPts val="0"/>
                        </a:spcAft>
                      </a:pPr>
                      <a:r>
                        <a:rPr lang="en-US" sz="1200">
                          <a:effectLst/>
                          <a:latin typeface="+mj-ea"/>
                          <a:ea typeface="+mj-ea"/>
                          <a:cs typeface="Times New Roman" panose="02020603050405020304" pitchFamily="18" charset="0"/>
                        </a:rPr>
                        <a:t> </a:t>
                      </a:r>
                    </a:p>
                  </a:txBody>
                  <a:tcPr marL="27345" marR="27345" marT="0" marB="0"/>
                </a:tc>
                <a:tc>
                  <a:txBody>
                    <a:bodyPr/>
                    <a:lstStyle/>
                    <a:p>
                      <a:pPr marL="0" marR="0" algn="ctr">
                        <a:lnSpc>
                          <a:spcPct val="107000"/>
                        </a:lnSpc>
                        <a:spcBef>
                          <a:spcPts val="0"/>
                        </a:spcBef>
                        <a:spcAft>
                          <a:spcPts val="0"/>
                        </a:spcAft>
                      </a:pPr>
                      <a:r>
                        <a:rPr lang="en-US" sz="1200" dirty="0">
                          <a:effectLst/>
                          <a:latin typeface="+mj-ea"/>
                          <a:ea typeface="+mj-ea"/>
                          <a:cs typeface="Times New Roman" panose="02020603050405020304" pitchFamily="18" charset="0"/>
                        </a:rPr>
                        <a:t> </a:t>
                      </a:r>
                    </a:p>
                  </a:txBody>
                  <a:tcPr marL="27345" marR="27345" marT="0" marB="0"/>
                </a:tc>
                <a:extLst>
                  <a:ext uri="{0D108BD9-81ED-4DB2-BD59-A6C34878D82A}">
                    <a16:rowId xmlns:a16="http://schemas.microsoft.com/office/drawing/2014/main" val="32688983"/>
                  </a:ext>
                </a:extLst>
              </a:tr>
              <a:tr h="190054">
                <a:tc>
                  <a:txBody>
                    <a:bodyPr/>
                    <a:lstStyle/>
                    <a:p>
                      <a:pPr marL="0" marR="0">
                        <a:lnSpc>
                          <a:spcPct val="107000"/>
                        </a:lnSpc>
                        <a:spcBef>
                          <a:spcPts val="0"/>
                        </a:spcBef>
                        <a:spcAft>
                          <a:spcPts val="0"/>
                        </a:spcAft>
                      </a:pPr>
                      <a:r>
                        <a:rPr lang="en-US" sz="1200" b="0" kern="1200" dirty="0">
                          <a:solidFill>
                            <a:schemeClr val="dk1"/>
                          </a:solidFill>
                          <a:effectLst/>
                          <a:latin typeface="Times New Roman" panose="02020603050405020304" pitchFamily="18" charset="0"/>
                          <a:ea typeface="+mn-ea"/>
                          <a:cs typeface="Times New Roman" panose="02020603050405020304" pitchFamily="18" charset="0"/>
                        </a:rPr>
                        <a:t>     25</a:t>
                      </a:r>
                      <a:r>
                        <a:rPr lang="zh-TW" altLang="en-US" sz="1200" b="0" kern="1200" dirty="0">
                          <a:solidFill>
                            <a:schemeClr val="dk1"/>
                          </a:solidFill>
                          <a:effectLst/>
                          <a:latin typeface="Times New Roman" panose="02020603050405020304" pitchFamily="18" charset="0"/>
                          <a:ea typeface="+mn-ea"/>
                          <a:cs typeface="Times New Roman" panose="02020603050405020304" pitchFamily="18" charset="0"/>
                        </a:rPr>
                        <a:t>至</a:t>
                      </a:r>
                      <a:r>
                        <a:rPr lang="en-US" altLang="zh-TW" sz="1200" b="0" kern="1200" dirty="0">
                          <a:solidFill>
                            <a:schemeClr val="dk1"/>
                          </a:solidFill>
                          <a:effectLst/>
                          <a:latin typeface="Times New Roman" panose="02020603050405020304" pitchFamily="18" charset="0"/>
                          <a:ea typeface="+mn-ea"/>
                          <a:cs typeface="Times New Roman" panose="02020603050405020304" pitchFamily="18" charset="0"/>
                        </a:rPr>
                        <a:t>34</a:t>
                      </a:r>
                      <a:r>
                        <a:rPr lang="zh-TW" altLang="en-US" sz="1200" b="0" kern="1200" dirty="0">
                          <a:solidFill>
                            <a:schemeClr val="dk1"/>
                          </a:solidFill>
                          <a:effectLst/>
                          <a:latin typeface="Times New Roman" panose="02020603050405020304" pitchFamily="18" charset="0"/>
                          <a:ea typeface="+mn-ea"/>
                          <a:cs typeface="Times New Roman" panose="02020603050405020304" pitchFamily="18" charset="0"/>
                        </a:rPr>
                        <a:t>歲</a:t>
                      </a:r>
                      <a:endParaRPr lang="en-US" sz="1200" b="0" kern="1200" dirty="0">
                        <a:solidFill>
                          <a:schemeClr val="dk1"/>
                        </a:solidFill>
                        <a:effectLst/>
                        <a:latin typeface="Times New Roman" panose="02020603050405020304" pitchFamily="18" charset="0"/>
                        <a:ea typeface="+mn-ea"/>
                        <a:cs typeface="Times New Roman" panose="02020603050405020304" pitchFamily="18" charset="0"/>
                      </a:endParaRPr>
                    </a:p>
                  </a:txBody>
                  <a:tcPr marL="27345" marR="27345" marT="0" marB="0" anchor="b"/>
                </a:tc>
                <a:tc>
                  <a:txBody>
                    <a:bodyPr/>
                    <a:lstStyle/>
                    <a:p>
                      <a:pPr marL="0" marR="0" algn="ctr">
                        <a:lnSpc>
                          <a:spcPct val="107000"/>
                        </a:lnSpc>
                        <a:spcBef>
                          <a:spcPts val="0"/>
                        </a:spcBef>
                        <a:spcAft>
                          <a:spcPts val="0"/>
                        </a:spcAft>
                      </a:pPr>
                      <a:r>
                        <a:rPr lang="en-US" sz="1200" dirty="0">
                          <a:effectLst/>
                          <a:latin typeface="+mj-ea"/>
                          <a:ea typeface="+mj-ea"/>
                          <a:cs typeface="Times New Roman" panose="02020603050405020304" pitchFamily="18" charset="0"/>
                        </a:rPr>
                        <a:t>4</a:t>
                      </a:r>
                    </a:p>
                  </a:txBody>
                  <a:tcPr marL="27345" marR="27345" marT="0" marB="0"/>
                </a:tc>
                <a:tc>
                  <a:txBody>
                    <a:bodyPr/>
                    <a:lstStyle/>
                    <a:p>
                      <a:pPr marL="0" marR="0" algn="ctr">
                        <a:lnSpc>
                          <a:spcPct val="107000"/>
                        </a:lnSpc>
                        <a:spcBef>
                          <a:spcPts val="0"/>
                        </a:spcBef>
                        <a:spcAft>
                          <a:spcPts val="0"/>
                        </a:spcAft>
                      </a:pPr>
                      <a:r>
                        <a:rPr lang="en-US" sz="1200" dirty="0">
                          <a:effectLst/>
                          <a:latin typeface="+mj-ea"/>
                          <a:ea typeface="+mj-ea"/>
                          <a:cs typeface="Times New Roman" panose="02020603050405020304" pitchFamily="18" charset="0"/>
                        </a:rPr>
                        <a:t>16.0</a:t>
                      </a:r>
                    </a:p>
                  </a:txBody>
                  <a:tcPr marL="27345" marR="27345" marT="0" marB="0"/>
                </a:tc>
                <a:extLst>
                  <a:ext uri="{0D108BD9-81ED-4DB2-BD59-A6C34878D82A}">
                    <a16:rowId xmlns:a16="http://schemas.microsoft.com/office/drawing/2014/main" val="1762983820"/>
                  </a:ext>
                </a:extLst>
              </a:tr>
              <a:tr h="190054">
                <a:tc>
                  <a:txBody>
                    <a:bodyPr/>
                    <a:lstStyle/>
                    <a:p>
                      <a:pPr marL="0" marR="0">
                        <a:lnSpc>
                          <a:spcPct val="107000"/>
                        </a:lnSpc>
                        <a:spcBef>
                          <a:spcPts val="0"/>
                        </a:spcBef>
                        <a:spcAft>
                          <a:spcPts val="0"/>
                        </a:spcAft>
                      </a:pPr>
                      <a:r>
                        <a:rPr lang="en-US" sz="1200" b="0" kern="1200" dirty="0">
                          <a:solidFill>
                            <a:schemeClr val="dk1"/>
                          </a:solidFill>
                          <a:effectLst/>
                          <a:latin typeface="Times New Roman" panose="02020603050405020304" pitchFamily="18" charset="0"/>
                          <a:ea typeface="+mn-ea"/>
                          <a:cs typeface="Times New Roman" panose="02020603050405020304" pitchFamily="18" charset="0"/>
                        </a:rPr>
                        <a:t>     35</a:t>
                      </a:r>
                      <a:r>
                        <a:rPr lang="zh-TW" altLang="en-US" sz="1200" b="0" kern="1200" dirty="0">
                          <a:solidFill>
                            <a:schemeClr val="dk1"/>
                          </a:solidFill>
                          <a:effectLst/>
                          <a:latin typeface="Times New Roman" panose="02020603050405020304" pitchFamily="18" charset="0"/>
                          <a:ea typeface="+mn-ea"/>
                          <a:cs typeface="Times New Roman" panose="02020603050405020304" pitchFamily="18" charset="0"/>
                        </a:rPr>
                        <a:t>至</a:t>
                      </a:r>
                      <a:r>
                        <a:rPr lang="en-US" altLang="zh-TW" sz="1200" b="0" kern="1200" dirty="0">
                          <a:solidFill>
                            <a:schemeClr val="dk1"/>
                          </a:solidFill>
                          <a:effectLst/>
                          <a:latin typeface="Times New Roman" panose="02020603050405020304" pitchFamily="18" charset="0"/>
                          <a:ea typeface="+mn-ea"/>
                          <a:cs typeface="Times New Roman" panose="02020603050405020304" pitchFamily="18" charset="0"/>
                        </a:rPr>
                        <a:t>44</a:t>
                      </a:r>
                      <a:r>
                        <a:rPr lang="zh-TW" altLang="en-US" sz="1200" b="0" kern="1200" dirty="0">
                          <a:solidFill>
                            <a:schemeClr val="dk1"/>
                          </a:solidFill>
                          <a:effectLst/>
                          <a:latin typeface="Times New Roman" panose="02020603050405020304" pitchFamily="18" charset="0"/>
                          <a:ea typeface="+mn-ea"/>
                          <a:cs typeface="Times New Roman" panose="02020603050405020304" pitchFamily="18" charset="0"/>
                        </a:rPr>
                        <a:t>歲</a:t>
                      </a:r>
                      <a:endParaRPr lang="en-US" sz="1200" b="0" kern="1200" dirty="0">
                        <a:solidFill>
                          <a:schemeClr val="dk1"/>
                        </a:solidFill>
                        <a:effectLst/>
                        <a:latin typeface="Times New Roman" panose="02020603050405020304" pitchFamily="18" charset="0"/>
                        <a:ea typeface="+mn-ea"/>
                        <a:cs typeface="Times New Roman" panose="02020603050405020304" pitchFamily="18" charset="0"/>
                      </a:endParaRPr>
                    </a:p>
                  </a:txBody>
                  <a:tcPr marL="27345" marR="27345" marT="0" marB="0" anchor="b"/>
                </a:tc>
                <a:tc>
                  <a:txBody>
                    <a:bodyPr/>
                    <a:lstStyle/>
                    <a:p>
                      <a:pPr marL="0" marR="0" algn="ctr">
                        <a:lnSpc>
                          <a:spcPct val="107000"/>
                        </a:lnSpc>
                        <a:spcBef>
                          <a:spcPts val="0"/>
                        </a:spcBef>
                        <a:spcAft>
                          <a:spcPts val="0"/>
                        </a:spcAft>
                      </a:pPr>
                      <a:r>
                        <a:rPr lang="en-US" sz="1200" dirty="0">
                          <a:effectLst/>
                          <a:latin typeface="+mj-ea"/>
                          <a:ea typeface="+mj-ea"/>
                          <a:cs typeface="Times New Roman" panose="02020603050405020304" pitchFamily="18" charset="0"/>
                        </a:rPr>
                        <a:t>8</a:t>
                      </a:r>
                    </a:p>
                  </a:txBody>
                  <a:tcPr marL="27345" marR="27345" marT="0" marB="0"/>
                </a:tc>
                <a:tc>
                  <a:txBody>
                    <a:bodyPr/>
                    <a:lstStyle/>
                    <a:p>
                      <a:pPr marL="0" marR="0" algn="ctr">
                        <a:lnSpc>
                          <a:spcPct val="107000"/>
                        </a:lnSpc>
                        <a:spcBef>
                          <a:spcPts val="0"/>
                        </a:spcBef>
                        <a:spcAft>
                          <a:spcPts val="0"/>
                        </a:spcAft>
                      </a:pPr>
                      <a:r>
                        <a:rPr lang="en-US" sz="1200" dirty="0">
                          <a:effectLst/>
                          <a:latin typeface="+mj-ea"/>
                          <a:ea typeface="+mj-ea"/>
                          <a:cs typeface="Times New Roman" panose="02020603050405020304" pitchFamily="18" charset="0"/>
                        </a:rPr>
                        <a:t>32.0</a:t>
                      </a:r>
                    </a:p>
                  </a:txBody>
                  <a:tcPr marL="27345" marR="27345" marT="0" marB="0"/>
                </a:tc>
                <a:extLst>
                  <a:ext uri="{0D108BD9-81ED-4DB2-BD59-A6C34878D82A}">
                    <a16:rowId xmlns:a16="http://schemas.microsoft.com/office/drawing/2014/main" val="789425087"/>
                  </a:ext>
                </a:extLst>
              </a:tr>
              <a:tr h="190054">
                <a:tc>
                  <a:txBody>
                    <a:bodyPr/>
                    <a:lstStyle/>
                    <a:p>
                      <a:pPr marL="0" marR="0">
                        <a:lnSpc>
                          <a:spcPct val="107000"/>
                        </a:lnSpc>
                        <a:spcBef>
                          <a:spcPts val="0"/>
                        </a:spcBef>
                        <a:spcAft>
                          <a:spcPts val="0"/>
                        </a:spcAft>
                      </a:pPr>
                      <a:r>
                        <a:rPr lang="en-US" sz="1200" b="0" kern="1200" dirty="0">
                          <a:solidFill>
                            <a:schemeClr val="dk1"/>
                          </a:solidFill>
                          <a:effectLst/>
                          <a:latin typeface="Times New Roman" panose="02020603050405020304" pitchFamily="18" charset="0"/>
                          <a:ea typeface="+mn-ea"/>
                          <a:cs typeface="Times New Roman" panose="02020603050405020304" pitchFamily="18" charset="0"/>
                        </a:rPr>
                        <a:t>     45</a:t>
                      </a:r>
                      <a:r>
                        <a:rPr lang="zh-TW" altLang="en-US" sz="1200" b="0" kern="1200" dirty="0">
                          <a:solidFill>
                            <a:schemeClr val="dk1"/>
                          </a:solidFill>
                          <a:effectLst/>
                          <a:latin typeface="Times New Roman" panose="02020603050405020304" pitchFamily="18" charset="0"/>
                          <a:ea typeface="+mn-ea"/>
                          <a:cs typeface="Times New Roman" panose="02020603050405020304" pitchFamily="18" charset="0"/>
                        </a:rPr>
                        <a:t>至</a:t>
                      </a:r>
                      <a:r>
                        <a:rPr lang="en-US" altLang="zh-TW" sz="1200" b="0" kern="1200" dirty="0">
                          <a:solidFill>
                            <a:schemeClr val="dk1"/>
                          </a:solidFill>
                          <a:effectLst/>
                          <a:latin typeface="Times New Roman" panose="02020603050405020304" pitchFamily="18" charset="0"/>
                          <a:ea typeface="+mn-ea"/>
                          <a:cs typeface="Times New Roman" panose="02020603050405020304" pitchFamily="18" charset="0"/>
                        </a:rPr>
                        <a:t>54</a:t>
                      </a:r>
                      <a:r>
                        <a:rPr lang="zh-TW" altLang="en-US" sz="1200" b="0" kern="1200" dirty="0">
                          <a:solidFill>
                            <a:schemeClr val="dk1"/>
                          </a:solidFill>
                          <a:effectLst/>
                          <a:latin typeface="Times New Roman" panose="02020603050405020304" pitchFamily="18" charset="0"/>
                          <a:ea typeface="+mn-ea"/>
                          <a:cs typeface="Times New Roman" panose="02020603050405020304" pitchFamily="18" charset="0"/>
                        </a:rPr>
                        <a:t>歲</a:t>
                      </a:r>
                      <a:endParaRPr lang="en-US" sz="1200" b="0" kern="1200" dirty="0">
                        <a:solidFill>
                          <a:schemeClr val="dk1"/>
                        </a:solidFill>
                        <a:effectLst/>
                        <a:latin typeface="Times New Roman" panose="02020603050405020304" pitchFamily="18" charset="0"/>
                        <a:ea typeface="+mn-ea"/>
                        <a:cs typeface="Times New Roman" panose="02020603050405020304" pitchFamily="18" charset="0"/>
                      </a:endParaRPr>
                    </a:p>
                  </a:txBody>
                  <a:tcPr marL="27345" marR="27345" marT="0" marB="0" anchor="b"/>
                </a:tc>
                <a:tc>
                  <a:txBody>
                    <a:bodyPr/>
                    <a:lstStyle/>
                    <a:p>
                      <a:pPr marL="0" marR="0" algn="ctr">
                        <a:lnSpc>
                          <a:spcPct val="107000"/>
                        </a:lnSpc>
                        <a:spcBef>
                          <a:spcPts val="0"/>
                        </a:spcBef>
                        <a:spcAft>
                          <a:spcPts val="0"/>
                        </a:spcAft>
                      </a:pPr>
                      <a:r>
                        <a:rPr lang="en-US" sz="1200" dirty="0">
                          <a:effectLst/>
                          <a:latin typeface="+mj-ea"/>
                          <a:ea typeface="+mj-ea"/>
                          <a:cs typeface="Times New Roman" panose="02020603050405020304" pitchFamily="18" charset="0"/>
                        </a:rPr>
                        <a:t>7</a:t>
                      </a:r>
                    </a:p>
                  </a:txBody>
                  <a:tcPr marL="27345" marR="27345" marT="0" marB="0"/>
                </a:tc>
                <a:tc>
                  <a:txBody>
                    <a:bodyPr/>
                    <a:lstStyle/>
                    <a:p>
                      <a:pPr marL="0" marR="0" algn="ctr">
                        <a:lnSpc>
                          <a:spcPct val="107000"/>
                        </a:lnSpc>
                        <a:spcBef>
                          <a:spcPts val="0"/>
                        </a:spcBef>
                        <a:spcAft>
                          <a:spcPts val="0"/>
                        </a:spcAft>
                      </a:pPr>
                      <a:r>
                        <a:rPr lang="en-US" sz="1200" dirty="0">
                          <a:effectLst/>
                          <a:latin typeface="+mj-ea"/>
                          <a:ea typeface="+mj-ea"/>
                          <a:cs typeface="Times New Roman" panose="02020603050405020304" pitchFamily="18" charset="0"/>
                        </a:rPr>
                        <a:t>28.0</a:t>
                      </a:r>
                    </a:p>
                  </a:txBody>
                  <a:tcPr marL="27345" marR="27345" marT="0" marB="0"/>
                </a:tc>
                <a:extLst>
                  <a:ext uri="{0D108BD9-81ED-4DB2-BD59-A6C34878D82A}">
                    <a16:rowId xmlns:a16="http://schemas.microsoft.com/office/drawing/2014/main" val="3780055265"/>
                  </a:ext>
                </a:extLst>
              </a:tr>
              <a:tr h="190054">
                <a:tc>
                  <a:txBody>
                    <a:bodyPr/>
                    <a:lstStyle/>
                    <a:p>
                      <a:pPr marL="0" marR="0">
                        <a:lnSpc>
                          <a:spcPct val="107000"/>
                        </a:lnSpc>
                        <a:spcBef>
                          <a:spcPts val="0"/>
                        </a:spcBef>
                        <a:spcAft>
                          <a:spcPts val="0"/>
                        </a:spcAft>
                      </a:pPr>
                      <a:r>
                        <a:rPr lang="en-US" sz="1200" b="0" kern="1200" dirty="0">
                          <a:solidFill>
                            <a:schemeClr val="dk1"/>
                          </a:solidFill>
                          <a:effectLst/>
                          <a:latin typeface="Times New Roman" panose="02020603050405020304" pitchFamily="18" charset="0"/>
                          <a:ea typeface="+mn-ea"/>
                          <a:cs typeface="Times New Roman" panose="02020603050405020304" pitchFamily="18" charset="0"/>
                        </a:rPr>
                        <a:t>     55</a:t>
                      </a:r>
                      <a:r>
                        <a:rPr lang="zh-TW" altLang="en-US" sz="1200" b="0" kern="1200" dirty="0">
                          <a:solidFill>
                            <a:schemeClr val="dk1"/>
                          </a:solidFill>
                          <a:effectLst/>
                          <a:latin typeface="Times New Roman" panose="02020603050405020304" pitchFamily="18" charset="0"/>
                          <a:ea typeface="+mn-ea"/>
                          <a:cs typeface="Times New Roman" panose="02020603050405020304" pitchFamily="18" charset="0"/>
                        </a:rPr>
                        <a:t>至</a:t>
                      </a:r>
                      <a:r>
                        <a:rPr lang="en-US" altLang="zh-TW" sz="1200" b="0" kern="1200" dirty="0">
                          <a:solidFill>
                            <a:schemeClr val="dk1"/>
                          </a:solidFill>
                          <a:effectLst/>
                          <a:latin typeface="Times New Roman" panose="02020603050405020304" pitchFamily="18" charset="0"/>
                          <a:ea typeface="+mn-ea"/>
                          <a:cs typeface="Times New Roman" panose="02020603050405020304" pitchFamily="18" charset="0"/>
                        </a:rPr>
                        <a:t>64</a:t>
                      </a:r>
                      <a:r>
                        <a:rPr lang="zh-TW" altLang="en-US" sz="1200" b="0" kern="1200" dirty="0">
                          <a:solidFill>
                            <a:schemeClr val="dk1"/>
                          </a:solidFill>
                          <a:effectLst/>
                          <a:latin typeface="Times New Roman" panose="02020603050405020304" pitchFamily="18" charset="0"/>
                          <a:ea typeface="+mn-ea"/>
                          <a:cs typeface="Times New Roman" panose="02020603050405020304" pitchFamily="18" charset="0"/>
                        </a:rPr>
                        <a:t>歲</a:t>
                      </a:r>
                      <a:endParaRPr lang="en-US" sz="1200" b="0" kern="1200" dirty="0">
                        <a:solidFill>
                          <a:schemeClr val="dk1"/>
                        </a:solidFill>
                        <a:effectLst/>
                        <a:latin typeface="Times New Roman" panose="02020603050405020304" pitchFamily="18" charset="0"/>
                        <a:ea typeface="+mn-ea"/>
                        <a:cs typeface="Times New Roman" panose="02020603050405020304" pitchFamily="18" charset="0"/>
                      </a:endParaRPr>
                    </a:p>
                  </a:txBody>
                  <a:tcPr marL="27345" marR="27345" marT="0" marB="0" anchor="b"/>
                </a:tc>
                <a:tc>
                  <a:txBody>
                    <a:bodyPr/>
                    <a:lstStyle/>
                    <a:p>
                      <a:pPr marL="0" marR="0" algn="ctr">
                        <a:lnSpc>
                          <a:spcPct val="107000"/>
                        </a:lnSpc>
                        <a:spcBef>
                          <a:spcPts val="0"/>
                        </a:spcBef>
                        <a:spcAft>
                          <a:spcPts val="0"/>
                        </a:spcAft>
                      </a:pPr>
                      <a:r>
                        <a:rPr lang="en-US" sz="1200" dirty="0">
                          <a:effectLst/>
                          <a:latin typeface="+mj-ea"/>
                          <a:ea typeface="+mj-ea"/>
                          <a:cs typeface="Times New Roman" panose="02020603050405020304" pitchFamily="18" charset="0"/>
                        </a:rPr>
                        <a:t>6</a:t>
                      </a:r>
                    </a:p>
                  </a:txBody>
                  <a:tcPr marL="27345" marR="27345" marT="0" marB="0"/>
                </a:tc>
                <a:tc>
                  <a:txBody>
                    <a:bodyPr/>
                    <a:lstStyle/>
                    <a:p>
                      <a:pPr marL="0" marR="0" algn="ctr">
                        <a:lnSpc>
                          <a:spcPct val="107000"/>
                        </a:lnSpc>
                        <a:spcBef>
                          <a:spcPts val="0"/>
                        </a:spcBef>
                        <a:spcAft>
                          <a:spcPts val="0"/>
                        </a:spcAft>
                      </a:pPr>
                      <a:r>
                        <a:rPr lang="en-US" sz="1200" dirty="0">
                          <a:effectLst/>
                          <a:latin typeface="+mj-ea"/>
                          <a:ea typeface="+mj-ea"/>
                          <a:cs typeface="Times New Roman" panose="02020603050405020304" pitchFamily="18" charset="0"/>
                        </a:rPr>
                        <a:t>24.0</a:t>
                      </a:r>
                    </a:p>
                  </a:txBody>
                  <a:tcPr marL="27345" marR="27345" marT="0" marB="0"/>
                </a:tc>
                <a:extLst>
                  <a:ext uri="{0D108BD9-81ED-4DB2-BD59-A6C34878D82A}">
                    <a16:rowId xmlns:a16="http://schemas.microsoft.com/office/drawing/2014/main" val="2985539357"/>
                  </a:ext>
                </a:extLst>
              </a:tr>
              <a:tr h="190054">
                <a:tc>
                  <a:txBody>
                    <a:bodyPr/>
                    <a:lstStyle/>
                    <a:p>
                      <a:pPr marL="0" marR="0">
                        <a:lnSpc>
                          <a:spcPct val="107000"/>
                        </a:lnSpc>
                        <a:spcBef>
                          <a:spcPts val="0"/>
                        </a:spcBef>
                        <a:spcAft>
                          <a:spcPts val="0"/>
                        </a:spcAft>
                      </a:pPr>
                      <a:r>
                        <a:rPr lang="zh-TW" altLang="en-US" sz="1200" b="1" kern="1200" dirty="0">
                          <a:solidFill>
                            <a:schemeClr val="dk1"/>
                          </a:solidFill>
                          <a:effectLst/>
                          <a:latin typeface="Times New Roman" panose="02020603050405020304" pitchFamily="18" charset="0"/>
                          <a:ea typeface="+mn-ea"/>
                          <a:cs typeface="Times New Roman" panose="02020603050405020304" pitchFamily="18" charset="0"/>
                        </a:rPr>
                        <a:t>工作行業</a:t>
                      </a:r>
                      <a:endParaRPr lang="en-US" sz="1200" b="1" kern="1200" dirty="0">
                        <a:solidFill>
                          <a:schemeClr val="dk1"/>
                        </a:solidFill>
                        <a:effectLst/>
                        <a:latin typeface="Times New Roman" panose="02020603050405020304" pitchFamily="18" charset="0"/>
                        <a:ea typeface="+mn-ea"/>
                        <a:cs typeface="Times New Roman" panose="02020603050405020304" pitchFamily="18" charset="0"/>
                      </a:endParaRPr>
                    </a:p>
                  </a:txBody>
                  <a:tcPr marL="27345" marR="27345" marT="0" marB="0" anchor="b"/>
                </a:tc>
                <a:tc>
                  <a:txBody>
                    <a:bodyPr/>
                    <a:lstStyle/>
                    <a:p>
                      <a:pPr marL="0" marR="0" algn="ctr">
                        <a:lnSpc>
                          <a:spcPct val="107000"/>
                        </a:lnSpc>
                        <a:spcBef>
                          <a:spcPts val="0"/>
                        </a:spcBef>
                        <a:spcAft>
                          <a:spcPts val="0"/>
                        </a:spcAft>
                      </a:pPr>
                      <a:r>
                        <a:rPr lang="en-US" sz="1200" dirty="0">
                          <a:effectLst/>
                          <a:latin typeface="+mj-ea"/>
                          <a:ea typeface="+mj-ea"/>
                          <a:cs typeface="Times New Roman" panose="02020603050405020304" pitchFamily="18" charset="0"/>
                        </a:rPr>
                        <a:t> </a:t>
                      </a:r>
                    </a:p>
                  </a:txBody>
                  <a:tcPr marL="27345" marR="27345" marT="0" marB="0"/>
                </a:tc>
                <a:tc>
                  <a:txBody>
                    <a:bodyPr/>
                    <a:lstStyle/>
                    <a:p>
                      <a:pPr marL="0" marR="0" algn="ctr">
                        <a:lnSpc>
                          <a:spcPct val="107000"/>
                        </a:lnSpc>
                        <a:spcBef>
                          <a:spcPts val="0"/>
                        </a:spcBef>
                        <a:spcAft>
                          <a:spcPts val="0"/>
                        </a:spcAft>
                      </a:pPr>
                      <a:r>
                        <a:rPr lang="en-US" sz="1200" dirty="0">
                          <a:effectLst/>
                          <a:latin typeface="+mj-ea"/>
                          <a:ea typeface="+mj-ea"/>
                          <a:cs typeface="Times New Roman" panose="02020603050405020304" pitchFamily="18" charset="0"/>
                        </a:rPr>
                        <a:t> </a:t>
                      </a:r>
                    </a:p>
                  </a:txBody>
                  <a:tcPr marL="27345" marR="27345" marT="0" marB="0"/>
                </a:tc>
                <a:extLst>
                  <a:ext uri="{0D108BD9-81ED-4DB2-BD59-A6C34878D82A}">
                    <a16:rowId xmlns:a16="http://schemas.microsoft.com/office/drawing/2014/main" val="1890187376"/>
                  </a:ext>
                </a:extLst>
              </a:tr>
              <a:tr h="190054">
                <a:tc>
                  <a:txBody>
                    <a:bodyPr/>
                    <a:lstStyle/>
                    <a:p>
                      <a:pPr marL="0" marR="0">
                        <a:lnSpc>
                          <a:spcPct val="107000"/>
                        </a:lnSpc>
                        <a:spcBef>
                          <a:spcPts val="0"/>
                        </a:spcBef>
                        <a:spcAft>
                          <a:spcPts val="0"/>
                        </a:spcAft>
                      </a:pPr>
                      <a:r>
                        <a:rPr lang="en-US" sz="1200" b="0" kern="1200" dirty="0">
                          <a:solidFill>
                            <a:schemeClr val="dk1"/>
                          </a:solidFill>
                          <a:effectLst/>
                          <a:latin typeface="Times New Roman" panose="02020603050405020304" pitchFamily="18" charset="0"/>
                          <a:ea typeface="+mn-ea"/>
                          <a:cs typeface="Times New Roman" panose="02020603050405020304" pitchFamily="18" charset="0"/>
                        </a:rPr>
                        <a:t>     </a:t>
                      </a:r>
                      <a:r>
                        <a:rPr lang="zh-TW" altLang="en-US" sz="1200" b="0" kern="1200" dirty="0">
                          <a:solidFill>
                            <a:schemeClr val="dk1"/>
                          </a:solidFill>
                          <a:effectLst/>
                          <a:latin typeface="Times New Roman" panose="02020603050405020304" pitchFamily="18" charset="0"/>
                          <a:ea typeface="+mn-ea"/>
                          <a:cs typeface="Times New Roman" panose="02020603050405020304" pitchFamily="18" charset="0"/>
                        </a:rPr>
                        <a:t>建造業</a:t>
                      </a:r>
                      <a:endParaRPr lang="en-US" sz="1200" b="0" kern="1200" dirty="0">
                        <a:solidFill>
                          <a:schemeClr val="dk1"/>
                        </a:solidFill>
                        <a:effectLst/>
                        <a:latin typeface="Times New Roman" panose="02020603050405020304" pitchFamily="18" charset="0"/>
                        <a:ea typeface="+mn-ea"/>
                        <a:cs typeface="Times New Roman" panose="02020603050405020304" pitchFamily="18" charset="0"/>
                      </a:endParaRPr>
                    </a:p>
                  </a:txBody>
                  <a:tcPr marL="27345" marR="27345" marT="0" marB="0" anchor="b"/>
                </a:tc>
                <a:tc>
                  <a:txBody>
                    <a:bodyPr/>
                    <a:lstStyle/>
                    <a:p>
                      <a:pPr marL="0" marR="0" algn="ctr">
                        <a:lnSpc>
                          <a:spcPct val="107000"/>
                        </a:lnSpc>
                        <a:spcBef>
                          <a:spcPts val="0"/>
                        </a:spcBef>
                        <a:spcAft>
                          <a:spcPts val="0"/>
                        </a:spcAft>
                      </a:pPr>
                      <a:r>
                        <a:rPr lang="en-US" sz="1200" dirty="0">
                          <a:effectLst/>
                          <a:latin typeface="+mj-ea"/>
                          <a:ea typeface="+mj-ea"/>
                          <a:cs typeface="Times New Roman" panose="02020603050405020304" pitchFamily="18" charset="0"/>
                        </a:rPr>
                        <a:t>1</a:t>
                      </a:r>
                    </a:p>
                  </a:txBody>
                  <a:tcPr marL="27345" marR="27345" marT="0" marB="0"/>
                </a:tc>
                <a:tc>
                  <a:txBody>
                    <a:bodyPr/>
                    <a:lstStyle/>
                    <a:p>
                      <a:pPr marL="0" marR="0" algn="ctr">
                        <a:lnSpc>
                          <a:spcPct val="107000"/>
                        </a:lnSpc>
                        <a:spcBef>
                          <a:spcPts val="0"/>
                        </a:spcBef>
                        <a:spcAft>
                          <a:spcPts val="0"/>
                        </a:spcAft>
                      </a:pPr>
                      <a:r>
                        <a:rPr lang="en-US" sz="1200" dirty="0">
                          <a:effectLst/>
                          <a:latin typeface="+mj-ea"/>
                          <a:ea typeface="+mj-ea"/>
                          <a:cs typeface="Times New Roman" panose="02020603050405020304" pitchFamily="18" charset="0"/>
                        </a:rPr>
                        <a:t>4.0</a:t>
                      </a:r>
                    </a:p>
                  </a:txBody>
                  <a:tcPr marL="27345" marR="27345" marT="0" marB="0"/>
                </a:tc>
                <a:extLst>
                  <a:ext uri="{0D108BD9-81ED-4DB2-BD59-A6C34878D82A}">
                    <a16:rowId xmlns:a16="http://schemas.microsoft.com/office/drawing/2014/main" val="2172552733"/>
                  </a:ext>
                </a:extLst>
              </a:tr>
              <a:tr h="190054">
                <a:tc>
                  <a:txBody>
                    <a:bodyPr/>
                    <a:lstStyle/>
                    <a:p>
                      <a:pPr marL="0" marR="0">
                        <a:lnSpc>
                          <a:spcPct val="107000"/>
                        </a:lnSpc>
                        <a:spcBef>
                          <a:spcPts val="0"/>
                        </a:spcBef>
                        <a:spcAft>
                          <a:spcPts val="0"/>
                        </a:spcAft>
                      </a:pPr>
                      <a:r>
                        <a:rPr lang="zh-TW" altLang="en-US" sz="1200" b="0" kern="1200" dirty="0">
                          <a:solidFill>
                            <a:schemeClr val="dk1"/>
                          </a:solidFill>
                          <a:effectLst/>
                          <a:latin typeface="Times New Roman" panose="02020603050405020304" pitchFamily="18" charset="0"/>
                          <a:ea typeface="+mn-ea"/>
                          <a:cs typeface="Times New Roman" panose="02020603050405020304" pitchFamily="18" charset="0"/>
                        </a:rPr>
                        <a:t>     進出口、批發及零售業</a:t>
                      </a:r>
                      <a:endParaRPr lang="en-US" sz="1200" b="0" kern="1200" dirty="0">
                        <a:solidFill>
                          <a:schemeClr val="dk1"/>
                        </a:solidFill>
                        <a:effectLst/>
                        <a:latin typeface="Times New Roman" panose="02020603050405020304" pitchFamily="18" charset="0"/>
                        <a:ea typeface="+mn-ea"/>
                        <a:cs typeface="Times New Roman" panose="02020603050405020304" pitchFamily="18" charset="0"/>
                      </a:endParaRPr>
                    </a:p>
                  </a:txBody>
                  <a:tcPr marL="27345" marR="27345" marT="0" marB="0" anchor="b"/>
                </a:tc>
                <a:tc>
                  <a:txBody>
                    <a:bodyPr/>
                    <a:lstStyle/>
                    <a:p>
                      <a:pPr marL="0" marR="0" algn="ctr">
                        <a:lnSpc>
                          <a:spcPct val="107000"/>
                        </a:lnSpc>
                        <a:spcBef>
                          <a:spcPts val="0"/>
                        </a:spcBef>
                        <a:spcAft>
                          <a:spcPts val="0"/>
                        </a:spcAft>
                      </a:pPr>
                      <a:r>
                        <a:rPr lang="en-US" sz="1200" dirty="0">
                          <a:effectLst/>
                          <a:latin typeface="+mj-ea"/>
                          <a:ea typeface="+mj-ea"/>
                          <a:cs typeface="Times New Roman" panose="02020603050405020304" pitchFamily="18" charset="0"/>
                        </a:rPr>
                        <a:t>4</a:t>
                      </a:r>
                    </a:p>
                  </a:txBody>
                  <a:tcPr marL="27345" marR="27345" marT="0" marB="0"/>
                </a:tc>
                <a:tc>
                  <a:txBody>
                    <a:bodyPr/>
                    <a:lstStyle/>
                    <a:p>
                      <a:pPr marL="0" marR="0" algn="ctr">
                        <a:lnSpc>
                          <a:spcPct val="107000"/>
                        </a:lnSpc>
                        <a:spcBef>
                          <a:spcPts val="0"/>
                        </a:spcBef>
                        <a:spcAft>
                          <a:spcPts val="0"/>
                        </a:spcAft>
                      </a:pPr>
                      <a:r>
                        <a:rPr lang="en-US" sz="1200" dirty="0">
                          <a:effectLst/>
                          <a:latin typeface="+mj-ea"/>
                          <a:ea typeface="+mj-ea"/>
                          <a:cs typeface="Times New Roman" panose="02020603050405020304" pitchFamily="18" charset="0"/>
                        </a:rPr>
                        <a:t>16.0</a:t>
                      </a:r>
                    </a:p>
                  </a:txBody>
                  <a:tcPr marL="27345" marR="27345" marT="0" marB="0"/>
                </a:tc>
                <a:extLst>
                  <a:ext uri="{0D108BD9-81ED-4DB2-BD59-A6C34878D82A}">
                    <a16:rowId xmlns:a16="http://schemas.microsoft.com/office/drawing/2014/main" val="1563981135"/>
                  </a:ext>
                </a:extLst>
              </a:tr>
              <a:tr h="170957">
                <a:tc>
                  <a:txBody>
                    <a:bodyPr/>
                    <a:lstStyle/>
                    <a:p>
                      <a:pPr marL="0" marR="0">
                        <a:lnSpc>
                          <a:spcPct val="107000"/>
                        </a:lnSpc>
                        <a:spcBef>
                          <a:spcPts val="0"/>
                        </a:spcBef>
                        <a:spcAft>
                          <a:spcPts val="0"/>
                        </a:spcAft>
                      </a:pPr>
                      <a:r>
                        <a:rPr lang="en-US" sz="1200" b="0" kern="1200" dirty="0">
                          <a:solidFill>
                            <a:schemeClr val="dk1"/>
                          </a:solidFill>
                          <a:effectLst/>
                          <a:latin typeface="Times New Roman" panose="02020603050405020304" pitchFamily="18" charset="0"/>
                          <a:ea typeface="+mn-ea"/>
                          <a:cs typeface="Times New Roman" panose="02020603050405020304" pitchFamily="18" charset="0"/>
                        </a:rPr>
                        <a:t>     </a:t>
                      </a:r>
                      <a:r>
                        <a:rPr lang="zh-TW" altLang="en-US" sz="1200" b="0" kern="1200" dirty="0">
                          <a:solidFill>
                            <a:schemeClr val="dk1"/>
                          </a:solidFill>
                          <a:effectLst/>
                          <a:latin typeface="Times New Roman" panose="02020603050405020304" pitchFamily="18" charset="0"/>
                          <a:ea typeface="+mn-ea"/>
                          <a:cs typeface="Times New Roman" panose="02020603050405020304" pitchFamily="18" charset="0"/>
                        </a:rPr>
                        <a:t>運輸、倉庫、郵政及速遞服務業</a:t>
                      </a:r>
                      <a:endParaRPr lang="en-US" sz="1200" b="0" kern="1200" dirty="0">
                        <a:solidFill>
                          <a:schemeClr val="dk1"/>
                        </a:solidFill>
                        <a:effectLst/>
                        <a:latin typeface="Times New Roman" panose="02020603050405020304" pitchFamily="18" charset="0"/>
                        <a:ea typeface="+mn-ea"/>
                        <a:cs typeface="Times New Roman" panose="02020603050405020304" pitchFamily="18" charset="0"/>
                      </a:endParaRPr>
                    </a:p>
                  </a:txBody>
                  <a:tcPr marL="27345" marR="27345" marT="0" marB="0" anchor="b"/>
                </a:tc>
                <a:tc>
                  <a:txBody>
                    <a:bodyPr/>
                    <a:lstStyle/>
                    <a:p>
                      <a:pPr marL="0" marR="0" algn="ctr">
                        <a:lnSpc>
                          <a:spcPct val="107000"/>
                        </a:lnSpc>
                        <a:spcBef>
                          <a:spcPts val="0"/>
                        </a:spcBef>
                        <a:spcAft>
                          <a:spcPts val="0"/>
                        </a:spcAft>
                      </a:pPr>
                      <a:r>
                        <a:rPr lang="en-US" sz="1200" dirty="0">
                          <a:effectLst/>
                          <a:latin typeface="+mj-ea"/>
                          <a:ea typeface="+mj-ea"/>
                          <a:cs typeface="Times New Roman" panose="02020603050405020304" pitchFamily="18" charset="0"/>
                        </a:rPr>
                        <a:t>1</a:t>
                      </a:r>
                    </a:p>
                  </a:txBody>
                  <a:tcPr marL="27345" marR="27345" marT="0" marB="0"/>
                </a:tc>
                <a:tc>
                  <a:txBody>
                    <a:bodyPr/>
                    <a:lstStyle/>
                    <a:p>
                      <a:pPr marL="0" marR="0" algn="ctr">
                        <a:lnSpc>
                          <a:spcPct val="107000"/>
                        </a:lnSpc>
                        <a:spcBef>
                          <a:spcPts val="0"/>
                        </a:spcBef>
                        <a:spcAft>
                          <a:spcPts val="0"/>
                        </a:spcAft>
                      </a:pPr>
                      <a:r>
                        <a:rPr lang="en-US" sz="1200" dirty="0">
                          <a:effectLst/>
                          <a:latin typeface="+mj-ea"/>
                          <a:ea typeface="+mj-ea"/>
                          <a:cs typeface="Times New Roman" panose="02020603050405020304" pitchFamily="18" charset="0"/>
                        </a:rPr>
                        <a:t>4.0</a:t>
                      </a:r>
                    </a:p>
                  </a:txBody>
                  <a:tcPr marL="27345" marR="27345" marT="0" marB="0"/>
                </a:tc>
                <a:extLst>
                  <a:ext uri="{0D108BD9-81ED-4DB2-BD59-A6C34878D82A}">
                    <a16:rowId xmlns:a16="http://schemas.microsoft.com/office/drawing/2014/main" val="4132497139"/>
                  </a:ext>
                </a:extLst>
              </a:tr>
              <a:tr h="190054">
                <a:tc>
                  <a:txBody>
                    <a:bodyPr/>
                    <a:lstStyle/>
                    <a:p>
                      <a:pPr marL="0" marR="0">
                        <a:lnSpc>
                          <a:spcPct val="107000"/>
                        </a:lnSpc>
                        <a:spcBef>
                          <a:spcPts val="0"/>
                        </a:spcBef>
                        <a:spcAft>
                          <a:spcPts val="0"/>
                        </a:spcAft>
                      </a:pPr>
                      <a:r>
                        <a:rPr lang="en-US" sz="1200" b="0" kern="1200" dirty="0">
                          <a:solidFill>
                            <a:schemeClr val="dk1"/>
                          </a:solidFill>
                          <a:effectLst/>
                          <a:latin typeface="Times New Roman" panose="02020603050405020304" pitchFamily="18" charset="0"/>
                          <a:ea typeface="+mn-ea"/>
                          <a:cs typeface="Times New Roman" panose="02020603050405020304" pitchFamily="18" charset="0"/>
                        </a:rPr>
                        <a:t>     </a:t>
                      </a:r>
                      <a:r>
                        <a:rPr lang="zh-TW" altLang="en-US" sz="1200" b="0" kern="1200" dirty="0">
                          <a:solidFill>
                            <a:schemeClr val="dk1"/>
                          </a:solidFill>
                          <a:effectLst/>
                          <a:latin typeface="Times New Roman" panose="02020603050405020304" pitchFamily="18" charset="0"/>
                          <a:ea typeface="+mn-ea"/>
                          <a:cs typeface="Times New Roman" panose="02020603050405020304" pitchFamily="18" charset="0"/>
                        </a:rPr>
                        <a:t>住宿及膳食服務業</a:t>
                      </a:r>
                      <a:r>
                        <a:rPr lang="en-US" sz="1200" b="0" kern="1200" dirty="0">
                          <a:solidFill>
                            <a:schemeClr val="dk1"/>
                          </a:solidFill>
                          <a:effectLst/>
                          <a:latin typeface="Times New Roman" panose="02020603050405020304" pitchFamily="18" charset="0"/>
                          <a:ea typeface="+mn-ea"/>
                          <a:cs typeface="Times New Roman" panose="02020603050405020304" pitchFamily="18" charset="0"/>
                        </a:rPr>
                        <a:t> </a:t>
                      </a:r>
                    </a:p>
                  </a:txBody>
                  <a:tcPr marL="27345" marR="27345" marT="0" marB="0" anchor="b"/>
                </a:tc>
                <a:tc>
                  <a:txBody>
                    <a:bodyPr/>
                    <a:lstStyle/>
                    <a:p>
                      <a:pPr marL="0" marR="0" algn="ctr">
                        <a:lnSpc>
                          <a:spcPct val="107000"/>
                        </a:lnSpc>
                        <a:spcBef>
                          <a:spcPts val="0"/>
                        </a:spcBef>
                        <a:spcAft>
                          <a:spcPts val="0"/>
                        </a:spcAft>
                      </a:pPr>
                      <a:r>
                        <a:rPr lang="en-US" sz="1200" dirty="0">
                          <a:effectLst/>
                          <a:latin typeface="+mj-ea"/>
                          <a:ea typeface="+mj-ea"/>
                          <a:cs typeface="Times New Roman" panose="02020603050405020304" pitchFamily="18" charset="0"/>
                        </a:rPr>
                        <a:t>1</a:t>
                      </a:r>
                    </a:p>
                  </a:txBody>
                  <a:tcPr marL="27345" marR="27345" marT="0" marB="0"/>
                </a:tc>
                <a:tc>
                  <a:txBody>
                    <a:bodyPr/>
                    <a:lstStyle/>
                    <a:p>
                      <a:pPr marL="0" marR="0" algn="ctr">
                        <a:lnSpc>
                          <a:spcPct val="107000"/>
                        </a:lnSpc>
                        <a:spcBef>
                          <a:spcPts val="0"/>
                        </a:spcBef>
                        <a:spcAft>
                          <a:spcPts val="0"/>
                        </a:spcAft>
                      </a:pPr>
                      <a:r>
                        <a:rPr lang="en-US" sz="1200" dirty="0">
                          <a:effectLst/>
                          <a:latin typeface="+mj-ea"/>
                          <a:ea typeface="+mj-ea"/>
                          <a:cs typeface="Times New Roman" panose="02020603050405020304" pitchFamily="18" charset="0"/>
                        </a:rPr>
                        <a:t>4.0</a:t>
                      </a:r>
                    </a:p>
                  </a:txBody>
                  <a:tcPr marL="27345" marR="27345" marT="0" marB="0"/>
                </a:tc>
                <a:extLst>
                  <a:ext uri="{0D108BD9-81ED-4DB2-BD59-A6C34878D82A}">
                    <a16:rowId xmlns:a16="http://schemas.microsoft.com/office/drawing/2014/main" val="3488650537"/>
                  </a:ext>
                </a:extLst>
              </a:tr>
              <a:tr h="190054">
                <a:tc>
                  <a:txBody>
                    <a:bodyPr/>
                    <a:lstStyle/>
                    <a:p>
                      <a:pPr marL="0" marR="0">
                        <a:lnSpc>
                          <a:spcPct val="107000"/>
                        </a:lnSpc>
                        <a:spcBef>
                          <a:spcPts val="0"/>
                        </a:spcBef>
                        <a:spcAft>
                          <a:spcPts val="0"/>
                        </a:spcAft>
                      </a:pPr>
                      <a:r>
                        <a:rPr lang="en-US" sz="1200" b="0" kern="1200" dirty="0">
                          <a:solidFill>
                            <a:schemeClr val="dk1"/>
                          </a:solidFill>
                          <a:effectLst/>
                          <a:latin typeface="Times New Roman" panose="02020603050405020304" pitchFamily="18" charset="0"/>
                          <a:ea typeface="+mn-ea"/>
                          <a:cs typeface="Times New Roman" panose="02020603050405020304" pitchFamily="18" charset="0"/>
                        </a:rPr>
                        <a:t>     </a:t>
                      </a:r>
                      <a:r>
                        <a:rPr lang="zh-TW" altLang="en-US" sz="1200" b="0" kern="1200" dirty="0">
                          <a:solidFill>
                            <a:schemeClr val="dk1"/>
                          </a:solidFill>
                          <a:effectLst/>
                          <a:latin typeface="Times New Roman" panose="02020603050405020304" pitchFamily="18" charset="0"/>
                          <a:ea typeface="+mn-ea"/>
                          <a:cs typeface="Times New Roman" panose="02020603050405020304" pitchFamily="18" charset="0"/>
                        </a:rPr>
                        <a:t>資訊及通訊業</a:t>
                      </a:r>
                      <a:endParaRPr lang="en-US" sz="1200" b="0" kern="1200" dirty="0">
                        <a:solidFill>
                          <a:schemeClr val="dk1"/>
                        </a:solidFill>
                        <a:effectLst/>
                        <a:latin typeface="Times New Roman" panose="02020603050405020304" pitchFamily="18" charset="0"/>
                        <a:ea typeface="+mn-ea"/>
                        <a:cs typeface="Times New Roman" panose="02020603050405020304" pitchFamily="18" charset="0"/>
                      </a:endParaRPr>
                    </a:p>
                  </a:txBody>
                  <a:tcPr marL="27345" marR="27345" marT="0" marB="0" anchor="b"/>
                </a:tc>
                <a:tc>
                  <a:txBody>
                    <a:bodyPr/>
                    <a:lstStyle/>
                    <a:p>
                      <a:pPr marL="0" marR="0" algn="ctr">
                        <a:lnSpc>
                          <a:spcPct val="107000"/>
                        </a:lnSpc>
                        <a:spcBef>
                          <a:spcPts val="0"/>
                        </a:spcBef>
                        <a:spcAft>
                          <a:spcPts val="0"/>
                        </a:spcAft>
                      </a:pPr>
                      <a:r>
                        <a:rPr lang="en-US" sz="1200" dirty="0">
                          <a:effectLst/>
                          <a:latin typeface="+mj-ea"/>
                          <a:ea typeface="+mj-ea"/>
                          <a:cs typeface="Times New Roman" panose="02020603050405020304" pitchFamily="18" charset="0"/>
                        </a:rPr>
                        <a:t>2</a:t>
                      </a:r>
                    </a:p>
                  </a:txBody>
                  <a:tcPr marL="27345" marR="27345" marT="0" marB="0"/>
                </a:tc>
                <a:tc>
                  <a:txBody>
                    <a:bodyPr/>
                    <a:lstStyle/>
                    <a:p>
                      <a:pPr marL="0" marR="0" algn="ctr">
                        <a:lnSpc>
                          <a:spcPct val="107000"/>
                        </a:lnSpc>
                        <a:spcBef>
                          <a:spcPts val="0"/>
                        </a:spcBef>
                        <a:spcAft>
                          <a:spcPts val="0"/>
                        </a:spcAft>
                      </a:pPr>
                      <a:r>
                        <a:rPr lang="en-US" sz="1200" dirty="0">
                          <a:effectLst/>
                          <a:latin typeface="+mj-ea"/>
                          <a:ea typeface="+mj-ea"/>
                          <a:cs typeface="Times New Roman" panose="02020603050405020304" pitchFamily="18" charset="0"/>
                        </a:rPr>
                        <a:t>8.0</a:t>
                      </a:r>
                    </a:p>
                  </a:txBody>
                  <a:tcPr marL="27345" marR="27345" marT="0" marB="0"/>
                </a:tc>
                <a:extLst>
                  <a:ext uri="{0D108BD9-81ED-4DB2-BD59-A6C34878D82A}">
                    <a16:rowId xmlns:a16="http://schemas.microsoft.com/office/drawing/2014/main" val="2263256052"/>
                  </a:ext>
                </a:extLst>
              </a:tr>
              <a:tr h="190054">
                <a:tc>
                  <a:txBody>
                    <a:bodyPr/>
                    <a:lstStyle/>
                    <a:p>
                      <a:pPr marL="0" marR="0">
                        <a:lnSpc>
                          <a:spcPct val="107000"/>
                        </a:lnSpc>
                        <a:spcBef>
                          <a:spcPts val="0"/>
                        </a:spcBef>
                        <a:spcAft>
                          <a:spcPts val="0"/>
                        </a:spcAft>
                      </a:pPr>
                      <a:r>
                        <a:rPr lang="en-US" sz="1200" b="0" kern="1200" dirty="0">
                          <a:solidFill>
                            <a:schemeClr val="dk1"/>
                          </a:solidFill>
                          <a:effectLst/>
                          <a:latin typeface="Times New Roman" panose="02020603050405020304" pitchFamily="18" charset="0"/>
                          <a:ea typeface="+mn-ea"/>
                          <a:cs typeface="Times New Roman" panose="02020603050405020304" pitchFamily="18" charset="0"/>
                        </a:rPr>
                        <a:t>     </a:t>
                      </a:r>
                      <a:r>
                        <a:rPr lang="zh-TW" altLang="en-US" sz="1200" b="0" kern="1200" dirty="0">
                          <a:solidFill>
                            <a:schemeClr val="dk1"/>
                          </a:solidFill>
                          <a:effectLst/>
                          <a:latin typeface="Times New Roman" panose="02020603050405020304" pitchFamily="18" charset="0"/>
                          <a:ea typeface="+mn-ea"/>
                          <a:cs typeface="Times New Roman" panose="02020603050405020304" pitchFamily="18" charset="0"/>
                        </a:rPr>
                        <a:t>金融及保險業</a:t>
                      </a:r>
                      <a:endParaRPr lang="en-US" sz="1200" b="0" kern="1200" dirty="0">
                        <a:solidFill>
                          <a:schemeClr val="dk1"/>
                        </a:solidFill>
                        <a:effectLst/>
                        <a:latin typeface="Times New Roman" panose="02020603050405020304" pitchFamily="18" charset="0"/>
                        <a:ea typeface="+mn-ea"/>
                        <a:cs typeface="Times New Roman" panose="02020603050405020304" pitchFamily="18" charset="0"/>
                      </a:endParaRPr>
                    </a:p>
                  </a:txBody>
                  <a:tcPr marL="27345" marR="27345" marT="0" marB="0" anchor="b"/>
                </a:tc>
                <a:tc>
                  <a:txBody>
                    <a:bodyPr/>
                    <a:lstStyle/>
                    <a:p>
                      <a:pPr marL="0" marR="0" algn="ctr">
                        <a:lnSpc>
                          <a:spcPct val="107000"/>
                        </a:lnSpc>
                        <a:spcBef>
                          <a:spcPts val="0"/>
                        </a:spcBef>
                        <a:spcAft>
                          <a:spcPts val="0"/>
                        </a:spcAft>
                      </a:pPr>
                      <a:r>
                        <a:rPr lang="en-US" sz="1200" dirty="0">
                          <a:effectLst/>
                          <a:latin typeface="+mj-ea"/>
                          <a:ea typeface="+mj-ea"/>
                          <a:cs typeface="Times New Roman" panose="02020603050405020304" pitchFamily="18" charset="0"/>
                        </a:rPr>
                        <a:t>1</a:t>
                      </a:r>
                    </a:p>
                  </a:txBody>
                  <a:tcPr marL="27345" marR="27345" marT="0" marB="0"/>
                </a:tc>
                <a:tc>
                  <a:txBody>
                    <a:bodyPr/>
                    <a:lstStyle/>
                    <a:p>
                      <a:pPr marL="0" marR="0" algn="ctr">
                        <a:lnSpc>
                          <a:spcPct val="107000"/>
                        </a:lnSpc>
                        <a:spcBef>
                          <a:spcPts val="0"/>
                        </a:spcBef>
                        <a:spcAft>
                          <a:spcPts val="0"/>
                        </a:spcAft>
                      </a:pPr>
                      <a:r>
                        <a:rPr lang="en-US" sz="1200" dirty="0">
                          <a:effectLst/>
                          <a:latin typeface="+mj-ea"/>
                          <a:ea typeface="+mj-ea"/>
                          <a:cs typeface="Times New Roman" panose="02020603050405020304" pitchFamily="18" charset="0"/>
                        </a:rPr>
                        <a:t>4.0</a:t>
                      </a:r>
                    </a:p>
                  </a:txBody>
                  <a:tcPr marL="27345" marR="27345" marT="0" marB="0"/>
                </a:tc>
                <a:extLst>
                  <a:ext uri="{0D108BD9-81ED-4DB2-BD59-A6C34878D82A}">
                    <a16:rowId xmlns:a16="http://schemas.microsoft.com/office/drawing/2014/main" val="4285403372"/>
                  </a:ext>
                </a:extLst>
              </a:tr>
              <a:tr h="0">
                <a:tc>
                  <a:txBody>
                    <a:bodyPr/>
                    <a:lstStyle/>
                    <a:p>
                      <a:pPr marL="0" marR="0">
                        <a:lnSpc>
                          <a:spcPct val="107000"/>
                        </a:lnSpc>
                        <a:spcBef>
                          <a:spcPts val="0"/>
                        </a:spcBef>
                        <a:spcAft>
                          <a:spcPts val="0"/>
                        </a:spcAft>
                      </a:pPr>
                      <a:r>
                        <a:rPr lang="en-US" sz="1200" b="0" kern="1200" dirty="0">
                          <a:solidFill>
                            <a:schemeClr val="dk1"/>
                          </a:solidFill>
                          <a:effectLst/>
                          <a:latin typeface="Times New Roman" panose="02020603050405020304" pitchFamily="18" charset="0"/>
                          <a:ea typeface="+mn-ea"/>
                          <a:cs typeface="Times New Roman" panose="02020603050405020304" pitchFamily="18" charset="0"/>
                        </a:rPr>
                        <a:t>     </a:t>
                      </a:r>
                      <a:r>
                        <a:rPr lang="zh-TW" altLang="en-US" sz="1200" b="0" kern="1200" dirty="0">
                          <a:solidFill>
                            <a:schemeClr val="dk1"/>
                          </a:solidFill>
                          <a:effectLst/>
                          <a:latin typeface="Times New Roman" panose="02020603050405020304" pitchFamily="18" charset="0"/>
                          <a:ea typeface="+mn-ea"/>
                          <a:cs typeface="Times New Roman" panose="02020603050405020304" pitchFamily="18" charset="0"/>
                        </a:rPr>
                        <a:t>地產、專業及商用服務業</a:t>
                      </a:r>
                      <a:endParaRPr lang="en-US" sz="1200" b="0" kern="1200" dirty="0">
                        <a:solidFill>
                          <a:schemeClr val="dk1"/>
                        </a:solidFill>
                        <a:effectLst/>
                        <a:latin typeface="Times New Roman" panose="02020603050405020304" pitchFamily="18" charset="0"/>
                        <a:ea typeface="+mn-ea"/>
                        <a:cs typeface="Times New Roman" panose="02020603050405020304" pitchFamily="18" charset="0"/>
                      </a:endParaRPr>
                    </a:p>
                  </a:txBody>
                  <a:tcPr marL="27345" marR="27345" marT="0" marB="0" anchor="b"/>
                </a:tc>
                <a:tc>
                  <a:txBody>
                    <a:bodyPr/>
                    <a:lstStyle/>
                    <a:p>
                      <a:pPr marL="0" marR="0" algn="ctr">
                        <a:lnSpc>
                          <a:spcPct val="107000"/>
                        </a:lnSpc>
                        <a:spcBef>
                          <a:spcPts val="0"/>
                        </a:spcBef>
                        <a:spcAft>
                          <a:spcPts val="0"/>
                        </a:spcAft>
                      </a:pPr>
                      <a:r>
                        <a:rPr lang="en-US" sz="1200" dirty="0">
                          <a:effectLst/>
                          <a:latin typeface="+mj-ea"/>
                          <a:ea typeface="+mj-ea"/>
                          <a:cs typeface="Times New Roman" panose="02020603050405020304" pitchFamily="18" charset="0"/>
                        </a:rPr>
                        <a:t>4</a:t>
                      </a:r>
                    </a:p>
                  </a:txBody>
                  <a:tcPr marL="27345" marR="27345" marT="0" marB="0"/>
                </a:tc>
                <a:tc>
                  <a:txBody>
                    <a:bodyPr/>
                    <a:lstStyle/>
                    <a:p>
                      <a:pPr marL="0" marR="0" algn="ctr">
                        <a:lnSpc>
                          <a:spcPct val="107000"/>
                        </a:lnSpc>
                        <a:spcBef>
                          <a:spcPts val="0"/>
                        </a:spcBef>
                        <a:spcAft>
                          <a:spcPts val="0"/>
                        </a:spcAft>
                      </a:pPr>
                      <a:r>
                        <a:rPr lang="en-US" sz="1200" dirty="0">
                          <a:effectLst/>
                          <a:latin typeface="+mj-ea"/>
                          <a:ea typeface="+mj-ea"/>
                          <a:cs typeface="Times New Roman" panose="02020603050405020304" pitchFamily="18" charset="0"/>
                        </a:rPr>
                        <a:t>16.0</a:t>
                      </a:r>
                    </a:p>
                  </a:txBody>
                  <a:tcPr marL="27345" marR="27345" marT="0" marB="0"/>
                </a:tc>
                <a:extLst>
                  <a:ext uri="{0D108BD9-81ED-4DB2-BD59-A6C34878D82A}">
                    <a16:rowId xmlns:a16="http://schemas.microsoft.com/office/drawing/2014/main" val="1361928755"/>
                  </a:ext>
                </a:extLst>
              </a:tr>
              <a:tr h="190054">
                <a:tc>
                  <a:txBody>
                    <a:bodyPr/>
                    <a:lstStyle/>
                    <a:p>
                      <a:pPr marL="0" marR="0">
                        <a:lnSpc>
                          <a:spcPct val="107000"/>
                        </a:lnSpc>
                        <a:spcBef>
                          <a:spcPts val="0"/>
                        </a:spcBef>
                        <a:spcAft>
                          <a:spcPts val="0"/>
                        </a:spcAft>
                      </a:pPr>
                      <a:r>
                        <a:rPr lang="zh-TW" altLang="en-US" sz="1200" b="0" kern="1200" dirty="0">
                          <a:solidFill>
                            <a:schemeClr val="dk1"/>
                          </a:solidFill>
                          <a:effectLst/>
                          <a:latin typeface="Times New Roman" panose="02020603050405020304" pitchFamily="18" charset="0"/>
                          <a:ea typeface="+mn-ea"/>
                          <a:cs typeface="Times New Roman" panose="02020603050405020304" pitchFamily="18" charset="0"/>
                        </a:rPr>
                        <a:t>     社會及個人服務業</a:t>
                      </a:r>
                      <a:endParaRPr lang="en-US" sz="1200" b="0" kern="1200" dirty="0">
                        <a:solidFill>
                          <a:schemeClr val="dk1"/>
                        </a:solidFill>
                        <a:effectLst/>
                        <a:latin typeface="Times New Roman" panose="02020603050405020304" pitchFamily="18" charset="0"/>
                        <a:ea typeface="+mn-ea"/>
                        <a:cs typeface="Times New Roman" panose="02020603050405020304" pitchFamily="18" charset="0"/>
                      </a:endParaRPr>
                    </a:p>
                  </a:txBody>
                  <a:tcPr marL="27345" marR="27345" marT="0" marB="0" anchor="b"/>
                </a:tc>
                <a:tc>
                  <a:txBody>
                    <a:bodyPr/>
                    <a:lstStyle/>
                    <a:p>
                      <a:pPr marL="0" marR="0" algn="ctr">
                        <a:lnSpc>
                          <a:spcPct val="107000"/>
                        </a:lnSpc>
                        <a:spcBef>
                          <a:spcPts val="0"/>
                        </a:spcBef>
                        <a:spcAft>
                          <a:spcPts val="0"/>
                        </a:spcAft>
                      </a:pPr>
                      <a:r>
                        <a:rPr lang="en-US" sz="1200" dirty="0">
                          <a:effectLst/>
                          <a:latin typeface="+mj-ea"/>
                          <a:ea typeface="+mj-ea"/>
                          <a:cs typeface="Times New Roman" panose="02020603050405020304" pitchFamily="18" charset="0"/>
                        </a:rPr>
                        <a:t>5</a:t>
                      </a:r>
                    </a:p>
                  </a:txBody>
                  <a:tcPr marL="27345" marR="27345" marT="0" marB="0"/>
                </a:tc>
                <a:tc>
                  <a:txBody>
                    <a:bodyPr/>
                    <a:lstStyle/>
                    <a:p>
                      <a:pPr marL="0" marR="0" algn="ctr">
                        <a:lnSpc>
                          <a:spcPct val="107000"/>
                        </a:lnSpc>
                        <a:spcBef>
                          <a:spcPts val="0"/>
                        </a:spcBef>
                        <a:spcAft>
                          <a:spcPts val="0"/>
                        </a:spcAft>
                      </a:pPr>
                      <a:r>
                        <a:rPr lang="en-US" sz="1200" dirty="0">
                          <a:effectLst/>
                          <a:latin typeface="+mj-ea"/>
                          <a:ea typeface="+mj-ea"/>
                          <a:cs typeface="Times New Roman" panose="02020603050405020304" pitchFamily="18" charset="0"/>
                        </a:rPr>
                        <a:t>20.0</a:t>
                      </a:r>
                    </a:p>
                  </a:txBody>
                  <a:tcPr marL="27345" marR="27345" marT="0" marB="0"/>
                </a:tc>
                <a:extLst>
                  <a:ext uri="{0D108BD9-81ED-4DB2-BD59-A6C34878D82A}">
                    <a16:rowId xmlns:a16="http://schemas.microsoft.com/office/drawing/2014/main" val="4153848254"/>
                  </a:ext>
                </a:extLst>
              </a:tr>
              <a:tr h="190054">
                <a:tc>
                  <a:txBody>
                    <a:bodyPr/>
                    <a:lstStyle/>
                    <a:p>
                      <a:pPr marL="0" marR="0">
                        <a:lnSpc>
                          <a:spcPct val="107000"/>
                        </a:lnSpc>
                        <a:spcBef>
                          <a:spcPts val="0"/>
                        </a:spcBef>
                        <a:spcAft>
                          <a:spcPts val="0"/>
                        </a:spcAft>
                      </a:pPr>
                      <a:r>
                        <a:rPr lang="en-US" sz="1200" b="0" kern="1200" dirty="0">
                          <a:solidFill>
                            <a:schemeClr val="dk1"/>
                          </a:solidFill>
                          <a:effectLst/>
                          <a:latin typeface="Times New Roman" panose="02020603050405020304" pitchFamily="18" charset="0"/>
                          <a:ea typeface="+mn-ea"/>
                          <a:cs typeface="Times New Roman" panose="02020603050405020304" pitchFamily="18" charset="0"/>
                        </a:rPr>
                        <a:t>     </a:t>
                      </a:r>
                      <a:r>
                        <a:rPr lang="zh-TW" altLang="en-US" sz="1200" b="0" kern="1200" dirty="0">
                          <a:solidFill>
                            <a:schemeClr val="dk1"/>
                          </a:solidFill>
                          <a:effectLst/>
                          <a:latin typeface="Times New Roman" panose="02020603050405020304" pitchFamily="18" charset="0"/>
                          <a:ea typeface="+mn-ea"/>
                          <a:cs typeface="Times New Roman" panose="02020603050405020304" pitchFamily="18" charset="0"/>
                        </a:rPr>
                        <a:t>教育業</a:t>
                      </a:r>
                      <a:endParaRPr lang="en-US" sz="1200" b="0" kern="1200" dirty="0">
                        <a:solidFill>
                          <a:schemeClr val="dk1"/>
                        </a:solidFill>
                        <a:effectLst/>
                        <a:latin typeface="Times New Roman" panose="02020603050405020304" pitchFamily="18" charset="0"/>
                        <a:ea typeface="+mn-ea"/>
                        <a:cs typeface="Times New Roman" panose="02020603050405020304" pitchFamily="18" charset="0"/>
                      </a:endParaRPr>
                    </a:p>
                  </a:txBody>
                  <a:tcPr marL="27345" marR="27345" marT="0" marB="0" anchor="b"/>
                </a:tc>
                <a:tc>
                  <a:txBody>
                    <a:bodyPr/>
                    <a:lstStyle/>
                    <a:p>
                      <a:pPr marL="0" marR="0" algn="ctr">
                        <a:lnSpc>
                          <a:spcPct val="107000"/>
                        </a:lnSpc>
                        <a:spcBef>
                          <a:spcPts val="0"/>
                        </a:spcBef>
                        <a:spcAft>
                          <a:spcPts val="0"/>
                        </a:spcAft>
                      </a:pPr>
                      <a:r>
                        <a:rPr lang="en-US" sz="1200" dirty="0">
                          <a:effectLst/>
                          <a:latin typeface="+mj-ea"/>
                          <a:ea typeface="+mj-ea"/>
                          <a:cs typeface="Times New Roman" panose="02020603050405020304" pitchFamily="18" charset="0"/>
                        </a:rPr>
                        <a:t>4</a:t>
                      </a:r>
                    </a:p>
                  </a:txBody>
                  <a:tcPr marL="27345" marR="27345" marT="0" marB="0"/>
                </a:tc>
                <a:tc>
                  <a:txBody>
                    <a:bodyPr/>
                    <a:lstStyle/>
                    <a:p>
                      <a:pPr marL="0" marR="0" algn="ctr">
                        <a:lnSpc>
                          <a:spcPct val="107000"/>
                        </a:lnSpc>
                        <a:spcBef>
                          <a:spcPts val="0"/>
                        </a:spcBef>
                        <a:spcAft>
                          <a:spcPts val="0"/>
                        </a:spcAft>
                      </a:pPr>
                      <a:r>
                        <a:rPr lang="en-US" sz="1200" dirty="0">
                          <a:effectLst/>
                          <a:latin typeface="+mj-ea"/>
                          <a:ea typeface="+mj-ea"/>
                          <a:cs typeface="Times New Roman" panose="02020603050405020304" pitchFamily="18" charset="0"/>
                        </a:rPr>
                        <a:t>16.0</a:t>
                      </a:r>
                    </a:p>
                  </a:txBody>
                  <a:tcPr marL="27345" marR="27345" marT="0" marB="0"/>
                </a:tc>
                <a:extLst>
                  <a:ext uri="{0D108BD9-81ED-4DB2-BD59-A6C34878D82A}">
                    <a16:rowId xmlns:a16="http://schemas.microsoft.com/office/drawing/2014/main" val="2866489608"/>
                  </a:ext>
                </a:extLst>
              </a:tr>
              <a:tr h="190054">
                <a:tc>
                  <a:txBody>
                    <a:bodyPr/>
                    <a:lstStyle/>
                    <a:p>
                      <a:pPr marL="0" marR="0">
                        <a:lnSpc>
                          <a:spcPct val="107000"/>
                        </a:lnSpc>
                        <a:spcBef>
                          <a:spcPts val="0"/>
                        </a:spcBef>
                        <a:spcAft>
                          <a:spcPts val="0"/>
                        </a:spcAft>
                      </a:pPr>
                      <a:r>
                        <a:rPr lang="en-US" sz="1200" b="0" kern="1200" dirty="0">
                          <a:solidFill>
                            <a:schemeClr val="dk1"/>
                          </a:solidFill>
                          <a:effectLst/>
                          <a:latin typeface="Times New Roman" panose="02020603050405020304" pitchFamily="18" charset="0"/>
                          <a:ea typeface="+mn-ea"/>
                          <a:cs typeface="Times New Roman" panose="02020603050405020304" pitchFamily="18" charset="0"/>
                        </a:rPr>
                        <a:t>     </a:t>
                      </a:r>
                      <a:r>
                        <a:rPr lang="zh-TW" altLang="en-US" sz="1200" b="0" kern="1200" dirty="0">
                          <a:solidFill>
                            <a:schemeClr val="dk1"/>
                          </a:solidFill>
                          <a:effectLst/>
                          <a:latin typeface="Times New Roman" panose="02020603050405020304" pitchFamily="18" charset="0"/>
                          <a:ea typeface="+mn-ea"/>
                          <a:cs typeface="Times New Roman" panose="02020603050405020304" pitchFamily="18" charset="0"/>
                        </a:rPr>
                        <a:t>其他</a:t>
                      </a:r>
                      <a:endParaRPr lang="en-US" sz="1200" b="0" kern="1200" dirty="0">
                        <a:solidFill>
                          <a:schemeClr val="dk1"/>
                        </a:solidFill>
                        <a:effectLst/>
                        <a:latin typeface="Times New Roman" panose="02020603050405020304" pitchFamily="18" charset="0"/>
                        <a:ea typeface="+mn-ea"/>
                        <a:cs typeface="Times New Roman" panose="02020603050405020304" pitchFamily="18" charset="0"/>
                      </a:endParaRPr>
                    </a:p>
                  </a:txBody>
                  <a:tcPr marL="27345" marR="27345" marT="0" marB="0" anchor="b"/>
                </a:tc>
                <a:tc>
                  <a:txBody>
                    <a:bodyPr/>
                    <a:lstStyle/>
                    <a:p>
                      <a:pPr marL="0" marR="0" algn="ctr">
                        <a:lnSpc>
                          <a:spcPct val="107000"/>
                        </a:lnSpc>
                        <a:spcBef>
                          <a:spcPts val="0"/>
                        </a:spcBef>
                        <a:spcAft>
                          <a:spcPts val="0"/>
                        </a:spcAft>
                      </a:pPr>
                      <a:r>
                        <a:rPr lang="en-US" sz="1200" dirty="0">
                          <a:effectLst/>
                          <a:latin typeface="+mj-ea"/>
                          <a:ea typeface="+mj-ea"/>
                          <a:cs typeface="Times New Roman" panose="02020603050405020304" pitchFamily="18" charset="0"/>
                        </a:rPr>
                        <a:t>2</a:t>
                      </a:r>
                    </a:p>
                  </a:txBody>
                  <a:tcPr marL="27345" marR="27345" marT="0" marB="0"/>
                </a:tc>
                <a:tc>
                  <a:txBody>
                    <a:bodyPr/>
                    <a:lstStyle/>
                    <a:p>
                      <a:pPr marL="0" marR="0" algn="ctr">
                        <a:lnSpc>
                          <a:spcPct val="107000"/>
                        </a:lnSpc>
                        <a:spcBef>
                          <a:spcPts val="0"/>
                        </a:spcBef>
                        <a:spcAft>
                          <a:spcPts val="0"/>
                        </a:spcAft>
                      </a:pPr>
                      <a:r>
                        <a:rPr lang="en-US" sz="1200" dirty="0">
                          <a:effectLst/>
                          <a:latin typeface="+mj-ea"/>
                          <a:ea typeface="+mj-ea"/>
                          <a:cs typeface="Times New Roman" panose="02020603050405020304" pitchFamily="18" charset="0"/>
                        </a:rPr>
                        <a:t>8.0</a:t>
                      </a:r>
                    </a:p>
                  </a:txBody>
                  <a:tcPr marL="27345" marR="27345" marT="0" marB="0"/>
                </a:tc>
                <a:extLst>
                  <a:ext uri="{0D108BD9-81ED-4DB2-BD59-A6C34878D82A}">
                    <a16:rowId xmlns:a16="http://schemas.microsoft.com/office/drawing/2014/main" val="3374985058"/>
                  </a:ext>
                </a:extLst>
              </a:tr>
              <a:tr h="190054">
                <a:tc>
                  <a:txBody>
                    <a:bodyPr/>
                    <a:lstStyle/>
                    <a:p>
                      <a:pPr marL="0" marR="0">
                        <a:lnSpc>
                          <a:spcPct val="107000"/>
                        </a:lnSpc>
                        <a:spcBef>
                          <a:spcPts val="0"/>
                        </a:spcBef>
                        <a:spcAft>
                          <a:spcPts val="0"/>
                        </a:spcAft>
                      </a:pPr>
                      <a:r>
                        <a:rPr lang="zh-TW" altLang="en-US" sz="1200" b="1" kern="1200" dirty="0">
                          <a:solidFill>
                            <a:schemeClr val="dk1"/>
                          </a:solidFill>
                          <a:effectLst/>
                          <a:latin typeface="Times New Roman" panose="02020603050405020304" pitchFamily="18" charset="0"/>
                          <a:ea typeface="+mn-ea"/>
                          <a:cs typeface="Times New Roman" panose="02020603050405020304" pitchFamily="18" charset="0"/>
                        </a:rPr>
                        <a:t>工作職位</a:t>
                      </a:r>
                      <a:endParaRPr lang="en-US" sz="1200" b="1" kern="1200" dirty="0">
                        <a:solidFill>
                          <a:schemeClr val="dk1"/>
                        </a:solidFill>
                        <a:effectLst/>
                        <a:latin typeface="Times New Roman" panose="02020603050405020304" pitchFamily="18" charset="0"/>
                        <a:ea typeface="+mn-ea"/>
                        <a:cs typeface="Times New Roman" panose="02020603050405020304" pitchFamily="18" charset="0"/>
                      </a:endParaRPr>
                    </a:p>
                  </a:txBody>
                  <a:tcPr marL="27345" marR="27345" marT="0" marB="0" anchor="b"/>
                </a:tc>
                <a:tc>
                  <a:txBody>
                    <a:bodyPr/>
                    <a:lstStyle/>
                    <a:p>
                      <a:pPr marL="0" marR="0" algn="ctr">
                        <a:lnSpc>
                          <a:spcPct val="107000"/>
                        </a:lnSpc>
                        <a:spcBef>
                          <a:spcPts val="0"/>
                        </a:spcBef>
                        <a:spcAft>
                          <a:spcPts val="0"/>
                        </a:spcAft>
                      </a:pPr>
                      <a:r>
                        <a:rPr lang="en-US" sz="1200" dirty="0">
                          <a:effectLst/>
                          <a:latin typeface="+mj-ea"/>
                          <a:ea typeface="+mj-ea"/>
                          <a:cs typeface="Times New Roman" panose="02020603050405020304" pitchFamily="18" charset="0"/>
                        </a:rPr>
                        <a:t> </a:t>
                      </a:r>
                    </a:p>
                  </a:txBody>
                  <a:tcPr marL="27345" marR="27345" marT="0" marB="0"/>
                </a:tc>
                <a:tc>
                  <a:txBody>
                    <a:bodyPr/>
                    <a:lstStyle/>
                    <a:p>
                      <a:pPr marL="0" marR="0" algn="ctr">
                        <a:lnSpc>
                          <a:spcPct val="107000"/>
                        </a:lnSpc>
                        <a:spcBef>
                          <a:spcPts val="0"/>
                        </a:spcBef>
                        <a:spcAft>
                          <a:spcPts val="0"/>
                        </a:spcAft>
                      </a:pPr>
                      <a:r>
                        <a:rPr lang="en-US" sz="1200" dirty="0">
                          <a:effectLst/>
                          <a:latin typeface="+mj-ea"/>
                          <a:ea typeface="+mj-ea"/>
                          <a:cs typeface="Times New Roman" panose="02020603050405020304" pitchFamily="18" charset="0"/>
                        </a:rPr>
                        <a:t> </a:t>
                      </a:r>
                    </a:p>
                  </a:txBody>
                  <a:tcPr marL="27345" marR="27345" marT="0" marB="0"/>
                </a:tc>
                <a:extLst>
                  <a:ext uri="{0D108BD9-81ED-4DB2-BD59-A6C34878D82A}">
                    <a16:rowId xmlns:a16="http://schemas.microsoft.com/office/drawing/2014/main" val="3455095212"/>
                  </a:ext>
                </a:extLst>
              </a:tr>
              <a:tr h="190054">
                <a:tc>
                  <a:txBody>
                    <a:bodyPr/>
                    <a:lstStyle/>
                    <a:p>
                      <a:pPr marL="0" marR="0">
                        <a:lnSpc>
                          <a:spcPct val="107000"/>
                        </a:lnSpc>
                        <a:spcBef>
                          <a:spcPts val="0"/>
                        </a:spcBef>
                        <a:spcAft>
                          <a:spcPts val="0"/>
                        </a:spcAft>
                      </a:pPr>
                      <a:r>
                        <a:rPr lang="en-US" sz="1200" b="0" kern="1200" dirty="0">
                          <a:solidFill>
                            <a:schemeClr val="dk1"/>
                          </a:solidFill>
                          <a:effectLst/>
                          <a:latin typeface="Times New Roman" panose="02020603050405020304" pitchFamily="18" charset="0"/>
                          <a:ea typeface="+mn-ea"/>
                          <a:cs typeface="Times New Roman" panose="02020603050405020304" pitchFamily="18" charset="0"/>
                        </a:rPr>
                        <a:t>     </a:t>
                      </a:r>
                      <a:r>
                        <a:rPr lang="zh-TW" altLang="en-US" sz="1200" b="0" kern="1200" dirty="0">
                          <a:solidFill>
                            <a:schemeClr val="dk1"/>
                          </a:solidFill>
                          <a:effectLst/>
                          <a:latin typeface="Times New Roman" panose="02020603050405020304" pitchFamily="18" charset="0"/>
                          <a:ea typeface="+mn-ea"/>
                          <a:cs typeface="Times New Roman" panose="02020603050405020304" pitchFamily="18" charset="0"/>
                        </a:rPr>
                        <a:t>僱主</a:t>
                      </a:r>
                      <a:r>
                        <a:rPr lang="en-US" sz="1200" b="0" kern="1200" dirty="0">
                          <a:solidFill>
                            <a:schemeClr val="dk1"/>
                          </a:solidFill>
                          <a:effectLst/>
                          <a:latin typeface="Times New Roman" panose="02020603050405020304" pitchFamily="18" charset="0"/>
                          <a:ea typeface="+mn-ea"/>
                          <a:cs typeface="Times New Roman" panose="02020603050405020304" pitchFamily="18" charset="0"/>
                        </a:rPr>
                        <a:t>/ </a:t>
                      </a:r>
                      <a:r>
                        <a:rPr lang="zh-TW" altLang="en-US" sz="1200" b="0" kern="1200" dirty="0">
                          <a:solidFill>
                            <a:schemeClr val="dk1"/>
                          </a:solidFill>
                          <a:effectLst/>
                          <a:latin typeface="Times New Roman" panose="02020603050405020304" pitchFamily="18" charset="0"/>
                          <a:ea typeface="+mn-ea"/>
                          <a:cs typeface="Times New Roman" panose="02020603050405020304" pitchFamily="18" charset="0"/>
                        </a:rPr>
                        <a:t>總監</a:t>
                      </a:r>
                      <a:endParaRPr lang="en-US" sz="1200" b="0" kern="1200" dirty="0">
                        <a:solidFill>
                          <a:schemeClr val="dk1"/>
                        </a:solidFill>
                        <a:effectLst/>
                        <a:latin typeface="Times New Roman" panose="02020603050405020304" pitchFamily="18" charset="0"/>
                        <a:ea typeface="+mn-ea"/>
                        <a:cs typeface="Times New Roman" panose="02020603050405020304" pitchFamily="18" charset="0"/>
                      </a:endParaRPr>
                    </a:p>
                  </a:txBody>
                  <a:tcPr marL="27345" marR="27345" marT="0" marB="0" anchor="b"/>
                </a:tc>
                <a:tc>
                  <a:txBody>
                    <a:bodyPr/>
                    <a:lstStyle/>
                    <a:p>
                      <a:pPr marL="0" marR="0" algn="ctr">
                        <a:lnSpc>
                          <a:spcPct val="107000"/>
                        </a:lnSpc>
                        <a:spcBef>
                          <a:spcPts val="0"/>
                        </a:spcBef>
                        <a:spcAft>
                          <a:spcPts val="0"/>
                        </a:spcAft>
                      </a:pPr>
                      <a:r>
                        <a:rPr lang="en-US" sz="1200" dirty="0">
                          <a:effectLst/>
                          <a:latin typeface="+mj-ea"/>
                          <a:ea typeface="+mj-ea"/>
                          <a:cs typeface="Times New Roman" panose="02020603050405020304" pitchFamily="18" charset="0"/>
                        </a:rPr>
                        <a:t>1</a:t>
                      </a:r>
                    </a:p>
                  </a:txBody>
                  <a:tcPr marL="27345" marR="27345" marT="0" marB="0"/>
                </a:tc>
                <a:tc>
                  <a:txBody>
                    <a:bodyPr/>
                    <a:lstStyle/>
                    <a:p>
                      <a:pPr marL="0" marR="0" algn="ctr">
                        <a:lnSpc>
                          <a:spcPct val="107000"/>
                        </a:lnSpc>
                        <a:spcBef>
                          <a:spcPts val="0"/>
                        </a:spcBef>
                        <a:spcAft>
                          <a:spcPts val="0"/>
                        </a:spcAft>
                      </a:pPr>
                      <a:r>
                        <a:rPr lang="en-US" sz="1200" dirty="0">
                          <a:effectLst/>
                          <a:latin typeface="+mj-ea"/>
                          <a:ea typeface="+mj-ea"/>
                          <a:cs typeface="Times New Roman" panose="02020603050405020304" pitchFamily="18" charset="0"/>
                        </a:rPr>
                        <a:t>4.0</a:t>
                      </a:r>
                    </a:p>
                  </a:txBody>
                  <a:tcPr marL="27345" marR="27345" marT="0" marB="0"/>
                </a:tc>
                <a:extLst>
                  <a:ext uri="{0D108BD9-81ED-4DB2-BD59-A6C34878D82A}">
                    <a16:rowId xmlns:a16="http://schemas.microsoft.com/office/drawing/2014/main" val="1805513367"/>
                  </a:ext>
                </a:extLst>
              </a:tr>
              <a:tr h="190054">
                <a:tc>
                  <a:txBody>
                    <a:bodyPr/>
                    <a:lstStyle/>
                    <a:p>
                      <a:pPr marL="0" marR="0">
                        <a:lnSpc>
                          <a:spcPct val="107000"/>
                        </a:lnSpc>
                        <a:spcBef>
                          <a:spcPts val="0"/>
                        </a:spcBef>
                        <a:spcAft>
                          <a:spcPts val="0"/>
                        </a:spcAft>
                      </a:pPr>
                      <a:r>
                        <a:rPr lang="en-US" sz="1200" b="0" kern="1200" dirty="0">
                          <a:solidFill>
                            <a:schemeClr val="dk1"/>
                          </a:solidFill>
                          <a:effectLst/>
                          <a:latin typeface="Times New Roman" panose="02020603050405020304" pitchFamily="18" charset="0"/>
                          <a:ea typeface="+mn-ea"/>
                          <a:cs typeface="Times New Roman" panose="02020603050405020304" pitchFamily="18" charset="0"/>
                        </a:rPr>
                        <a:t>     </a:t>
                      </a:r>
                      <a:r>
                        <a:rPr lang="zh-TW" altLang="en-US" sz="1200" b="0" kern="1200" dirty="0">
                          <a:solidFill>
                            <a:schemeClr val="dk1"/>
                          </a:solidFill>
                          <a:effectLst/>
                          <a:latin typeface="Times New Roman" panose="02020603050405020304" pitchFamily="18" charset="0"/>
                          <a:ea typeface="+mn-ea"/>
                          <a:cs typeface="Times New Roman" panose="02020603050405020304" pitchFamily="18" charset="0"/>
                        </a:rPr>
                        <a:t>經理</a:t>
                      </a:r>
                      <a:r>
                        <a:rPr lang="en-US" sz="1200" b="0" kern="1200" dirty="0">
                          <a:solidFill>
                            <a:schemeClr val="dk1"/>
                          </a:solidFill>
                          <a:effectLst/>
                          <a:latin typeface="Times New Roman" panose="02020603050405020304" pitchFamily="18" charset="0"/>
                          <a:ea typeface="+mn-ea"/>
                          <a:cs typeface="Times New Roman" panose="02020603050405020304" pitchFamily="18" charset="0"/>
                        </a:rPr>
                        <a:t>/ </a:t>
                      </a:r>
                      <a:r>
                        <a:rPr lang="zh-TW" altLang="en-US" sz="1200" b="0" kern="1200" dirty="0">
                          <a:solidFill>
                            <a:schemeClr val="dk1"/>
                          </a:solidFill>
                          <a:effectLst/>
                          <a:latin typeface="Times New Roman" panose="02020603050405020304" pitchFamily="18" charset="0"/>
                          <a:ea typeface="+mn-ea"/>
                          <a:cs typeface="Times New Roman" panose="02020603050405020304" pitchFamily="18" charset="0"/>
                        </a:rPr>
                        <a:t>部門主任</a:t>
                      </a:r>
                      <a:endParaRPr lang="en-US" sz="1200" b="0" kern="1200" dirty="0">
                        <a:solidFill>
                          <a:schemeClr val="dk1"/>
                        </a:solidFill>
                        <a:effectLst/>
                        <a:latin typeface="Times New Roman" panose="02020603050405020304" pitchFamily="18" charset="0"/>
                        <a:ea typeface="+mn-ea"/>
                        <a:cs typeface="Times New Roman" panose="02020603050405020304" pitchFamily="18" charset="0"/>
                      </a:endParaRPr>
                    </a:p>
                  </a:txBody>
                  <a:tcPr marL="27345" marR="27345" marT="0" marB="0" anchor="b"/>
                </a:tc>
                <a:tc>
                  <a:txBody>
                    <a:bodyPr/>
                    <a:lstStyle/>
                    <a:p>
                      <a:pPr marL="0" marR="0" algn="ctr">
                        <a:lnSpc>
                          <a:spcPct val="107000"/>
                        </a:lnSpc>
                        <a:spcBef>
                          <a:spcPts val="0"/>
                        </a:spcBef>
                        <a:spcAft>
                          <a:spcPts val="0"/>
                        </a:spcAft>
                      </a:pPr>
                      <a:r>
                        <a:rPr lang="en-US" sz="1200" dirty="0">
                          <a:effectLst/>
                          <a:latin typeface="+mj-ea"/>
                          <a:ea typeface="+mj-ea"/>
                          <a:cs typeface="Times New Roman" panose="02020603050405020304" pitchFamily="18" charset="0"/>
                        </a:rPr>
                        <a:t>19</a:t>
                      </a:r>
                    </a:p>
                  </a:txBody>
                  <a:tcPr marL="27345" marR="27345" marT="0" marB="0"/>
                </a:tc>
                <a:tc>
                  <a:txBody>
                    <a:bodyPr/>
                    <a:lstStyle/>
                    <a:p>
                      <a:pPr marL="0" marR="0" algn="ctr">
                        <a:lnSpc>
                          <a:spcPct val="107000"/>
                        </a:lnSpc>
                        <a:spcBef>
                          <a:spcPts val="0"/>
                        </a:spcBef>
                        <a:spcAft>
                          <a:spcPts val="0"/>
                        </a:spcAft>
                      </a:pPr>
                      <a:r>
                        <a:rPr lang="en-US" sz="1200" dirty="0">
                          <a:effectLst/>
                          <a:latin typeface="+mj-ea"/>
                          <a:ea typeface="+mj-ea"/>
                          <a:cs typeface="Times New Roman" panose="02020603050405020304" pitchFamily="18" charset="0"/>
                        </a:rPr>
                        <a:t>76.0</a:t>
                      </a:r>
                    </a:p>
                  </a:txBody>
                  <a:tcPr marL="27345" marR="27345" marT="0" marB="0"/>
                </a:tc>
                <a:extLst>
                  <a:ext uri="{0D108BD9-81ED-4DB2-BD59-A6C34878D82A}">
                    <a16:rowId xmlns:a16="http://schemas.microsoft.com/office/drawing/2014/main" val="2144360575"/>
                  </a:ext>
                </a:extLst>
              </a:tr>
              <a:tr h="190054">
                <a:tc>
                  <a:txBody>
                    <a:bodyPr/>
                    <a:lstStyle/>
                    <a:p>
                      <a:pPr marL="0" marR="0">
                        <a:lnSpc>
                          <a:spcPct val="107000"/>
                        </a:lnSpc>
                        <a:spcBef>
                          <a:spcPts val="0"/>
                        </a:spcBef>
                        <a:spcAft>
                          <a:spcPts val="0"/>
                        </a:spcAft>
                      </a:pPr>
                      <a:r>
                        <a:rPr lang="en-US" sz="1200" b="0" kern="1200" dirty="0">
                          <a:solidFill>
                            <a:schemeClr val="dk1"/>
                          </a:solidFill>
                          <a:effectLst/>
                          <a:latin typeface="Times New Roman" panose="02020603050405020304" pitchFamily="18" charset="0"/>
                          <a:ea typeface="+mn-ea"/>
                          <a:cs typeface="Times New Roman" panose="02020603050405020304" pitchFamily="18" charset="0"/>
                        </a:rPr>
                        <a:t>     </a:t>
                      </a:r>
                      <a:r>
                        <a:rPr lang="zh-TW" altLang="en-US" sz="1200" b="0" kern="1200" dirty="0">
                          <a:solidFill>
                            <a:schemeClr val="dk1"/>
                          </a:solidFill>
                          <a:effectLst/>
                          <a:latin typeface="Times New Roman" panose="02020603050405020304" pitchFamily="18" charset="0"/>
                          <a:ea typeface="+mn-ea"/>
                          <a:cs typeface="Times New Roman" panose="02020603050405020304" pitchFamily="18" charset="0"/>
                        </a:rPr>
                        <a:t>其他</a:t>
                      </a:r>
                      <a:endParaRPr lang="en-US" sz="1200" b="0" kern="1200" dirty="0">
                        <a:solidFill>
                          <a:schemeClr val="dk1"/>
                        </a:solidFill>
                        <a:effectLst/>
                        <a:latin typeface="Times New Roman" panose="02020603050405020304" pitchFamily="18" charset="0"/>
                        <a:ea typeface="+mn-ea"/>
                        <a:cs typeface="Times New Roman" panose="02020603050405020304" pitchFamily="18" charset="0"/>
                      </a:endParaRPr>
                    </a:p>
                  </a:txBody>
                  <a:tcPr marL="27345" marR="27345" marT="0" marB="0" anchor="b"/>
                </a:tc>
                <a:tc>
                  <a:txBody>
                    <a:bodyPr/>
                    <a:lstStyle/>
                    <a:p>
                      <a:pPr marL="0" marR="0" algn="ctr">
                        <a:lnSpc>
                          <a:spcPct val="107000"/>
                        </a:lnSpc>
                        <a:spcBef>
                          <a:spcPts val="0"/>
                        </a:spcBef>
                        <a:spcAft>
                          <a:spcPts val="0"/>
                        </a:spcAft>
                      </a:pPr>
                      <a:r>
                        <a:rPr lang="en-US" sz="1200" dirty="0">
                          <a:effectLst/>
                          <a:latin typeface="+mj-ea"/>
                          <a:ea typeface="+mj-ea"/>
                          <a:cs typeface="Times New Roman" panose="02020603050405020304" pitchFamily="18" charset="0"/>
                        </a:rPr>
                        <a:t>5</a:t>
                      </a:r>
                    </a:p>
                  </a:txBody>
                  <a:tcPr marL="27345" marR="27345" marT="0" marB="0"/>
                </a:tc>
                <a:tc>
                  <a:txBody>
                    <a:bodyPr/>
                    <a:lstStyle/>
                    <a:p>
                      <a:pPr marL="0" marR="0" algn="ctr">
                        <a:lnSpc>
                          <a:spcPct val="107000"/>
                        </a:lnSpc>
                        <a:spcBef>
                          <a:spcPts val="0"/>
                        </a:spcBef>
                        <a:spcAft>
                          <a:spcPts val="0"/>
                        </a:spcAft>
                      </a:pPr>
                      <a:r>
                        <a:rPr lang="en-US" sz="1200" dirty="0">
                          <a:effectLst/>
                          <a:latin typeface="+mj-ea"/>
                          <a:ea typeface="+mj-ea"/>
                          <a:cs typeface="Times New Roman" panose="02020603050405020304" pitchFamily="18" charset="0"/>
                        </a:rPr>
                        <a:t>20.0</a:t>
                      </a:r>
                    </a:p>
                  </a:txBody>
                  <a:tcPr marL="27345" marR="27345" marT="0" marB="0"/>
                </a:tc>
                <a:extLst>
                  <a:ext uri="{0D108BD9-81ED-4DB2-BD59-A6C34878D82A}">
                    <a16:rowId xmlns:a16="http://schemas.microsoft.com/office/drawing/2014/main" val="1073601186"/>
                  </a:ext>
                </a:extLst>
              </a:tr>
              <a:tr h="190450">
                <a:tc>
                  <a:txBody>
                    <a:bodyPr/>
                    <a:lstStyle/>
                    <a:p>
                      <a:pPr marL="0" marR="0" algn="l">
                        <a:lnSpc>
                          <a:spcPct val="107000"/>
                        </a:lnSpc>
                        <a:spcBef>
                          <a:spcPts val="0"/>
                        </a:spcBef>
                        <a:spcAft>
                          <a:spcPts val="0"/>
                        </a:spcAft>
                      </a:pPr>
                      <a:r>
                        <a:rPr lang="zh-TW" altLang="en-US" sz="1200" b="1" kern="1200" dirty="0">
                          <a:solidFill>
                            <a:schemeClr val="dk1"/>
                          </a:solidFill>
                          <a:effectLst/>
                          <a:latin typeface="Times New Roman" panose="02020603050405020304" pitchFamily="18" charset="0"/>
                          <a:ea typeface="+mn-ea"/>
                          <a:cs typeface="Times New Roman" panose="02020603050405020304" pitchFamily="18" charset="0"/>
                        </a:rPr>
                        <a:t>公司規模</a:t>
                      </a:r>
                      <a:endParaRPr lang="en-US" sz="1200" b="1" kern="1200" dirty="0">
                        <a:solidFill>
                          <a:schemeClr val="dk1"/>
                        </a:solidFill>
                        <a:effectLst/>
                        <a:latin typeface="Times New Roman" panose="02020603050405020304" pitchFamily="18" charset="0"/>
                        <a:ea typeface="+mn-ea"/>
                        <a:cs typeface="Times New Roman" panose="02020603050405020304" pitchFamily="18" charset="0"/>
                      </a:endParaRPr>
                    </a:p>
                  </a:txBody>
                  <a:tcPr marL="27345" marR="27345" marT="0" marB="0" anchor="b"/>
                </a:tc>
                <a:tc>
                  <a:txBody>
                    <a:bodyPr/>
                    <a:lstStyle/>
                    <a:p>
                      <a:endParaRPr lang="en-US" sz="1200" dirty="0">
                        <a:latin typeface="+mj-ea"/>
                        <a:ea typeface="+mj-ea"/>
                      </a:endParaRPr>
                    </a:p>
                  </a:txBody>
                  <a:tcPr marL="27345" marR="27345" marT="0" marB="0" anchor="b"/>
                </a:tc>
                <a:tc>
                  <a:txBody>
                    <a:bodyPr/>
                    <a:lstStyle/>
                    <a:p>
                      <a:pPr marL="0" marR="0" algn="ctr">
                        <a:lnSpc>
                          <a:spcPct val="107000"/>
                        </a:lnSpc>
                        <a:spcBef>
                          <a:spcPts val="0"/>
                        </a:spcBef>
                        <a:spcAft>
                          <a:spcPts val="0"/>
                        </a:spcAft>
                      </a:pPr>
                      <a:r>
                        <a:rPr lang="en-US" sz="1200" dirty="0">
                          <a:effectLst/>
                          <a:latin typeface="+mj-ea"/>
                          <a:ea typeface="+mj-ea"/>
                          <a:cs typeface="Times New Roman" panose="02020603050405020304" pitchFamily="18" charset="0"/>
                        </a:rPr>
                        <a:t> </a:t>
                      </a:r>
                    </a:p>
                  </a:txBody>
                  <a:tcPr marL="27345" marR="27345" marT="0" marB="0"/>
                </a:tc>
                <a:extLst>
                  <a:ext uri="{0D108BD9-81ED-4DB2-BD59-A6C34878D82A}">
                    <a16:rowId xmlns:a16="http://schemas.microsoft.com/office/drawing/2014/main" val="3141444958"/>
                  </a:ext>
                </a:extLst>
              </a:tr>
              <a:tr h="190054">
                <a:tc>
                  <a:txBody>
                    <a:bodyPr/>
                    <a:lstStyle/>
                    <a:p>
                      <a:pPr marL="0" marR="0">
                        <a:lnSpc>
                          <a:spcPct val="107000"/>
                        </a:lnSpc>
                        <a:spcBef>
                          <a:spcPts val="0"/>
                        </a:spcBef>
                        <a:spcAft>
                          <a:spcPts val="0"/>
                        </a:spcAft>
                      </a:pPr>
                      <a:r>
                        <a:rPr lang="en-US" sz="1200" b="0" kern="1200" dirty="0">
                          <a:solidFill>
                            <a:schemeClr val="dk1"/>
                          </a:solidFill>
                          <a:effectLst/>
                          <a:latin typeface="Times New Roman" panose="02020603050405020304" pitchFamily="18" charset="0"/>
                          <a:ea typeface="+mn-ea"/>
                          <a:cs typeface="Times New Roman" panose="02020603050405020304" pitchFamily="18" charset="0"/>
                        </a:rPr>
                        <a:t>     </a:t>
                      </a:r>
                      <a:r>
                        <a:rPr lang="zh-TW" altLang="en-US" sz="1200" b="0" kern="1200" dirty="0">
                          <a:solidFill>
                            <a:schemeClr val="dk1"/>
                          </a:solidFill>
                          <a:effectLst/>
                          <a:latin typeface="Times New Roman" panose="02020603050405020304" pitchFamily="18" charset="0"/>
                          <a:ea typeface="+mn-ea"/>
                          <a:cs typeface="Times New Roman" panose="02020603050405020304" pitchFamily="18" charset="0"/>
                        </a:rPr>
                        <a:t>小型</a:t>
                      </a:r>
                      <a:r>
                        <a:rPr lang="en-US" sz="1200" b="0" kern="1200" dirty="0">
                          <a:solidFill>
                            <a:schemeClr val="dk1"/>
                          </a:solidFill>
                          <a:effectLst/>
                          <a:latin typeface="Times New Roman" panose="02020603050405020304" pitchFamily="18" charset="0"/>
                          <a:ea typeface="+mn-ea"/>
                          <a:cs typeface="Times New Roman" panose="02020603050405020304" pitchFamily="18" charset="0"/>
                        </a:rPr>
                        <a:t> (</a:t>
                      </a:r>
                      <a:r>
                        <a:rPr lang="zh-TW" altLang="en-US" sz="1200" b="0" kern="1200" dirty="0">
                          <a:solidFill>
                            <a:schemeClr val="dk1"/>
                          </a:solidFill>
                          <a:effectLst/>
                          <a:latin typeface="Times New Roman" panose="02020603050405020304" pitchFamily="18" charset="0"/>
                          <a:ea typeface="+mn-ea"/>
                          <a:cs typeface="Times New Roman" panose="02020603050405020304" pitchFamily="18" charset="0"/>
                        </a:rPr>
                        <a:t>少於</a:t>
                      </a:r>
                      <a:r>
                        <a:rPr lang="en-US" sz="1200" b="0" kern="1200" dirty="0">
                          <a:solidFill>
                            <a:schemeClr val="dk1"/>
                          </a:solidFill>
                          <a:effectLst/>
                          <a:latin typeface="Times New Roman" panose="02020603050405020304" pitchFamily="18" charset="0"/>
                          <a:ea typeface="+mn-ea"/>
                          <a:cs typeface="Times New Roman" panose="02020603050405020304" pitchFamily="18" charset="0"/>
                        </a:rPr>
                        <a:t>50</a:t>
                      </a:r>
                      <a:r>
                        <a:rPr lang="zh-TW" altLang="en-US" sz="1200" b="0" kern="1200" dirty="0">
                          <a:solidFill>
                            <a:schemeClr val="dk1"/>
                          </a:solidFill>
                          <a:effectLst/>
                          <a:latin typeface="Times New Roman" panose="02020603050405020304" pitchFamily="18" charset="0"/>
                          <a:ea typeface="+mn-ea"/>
                          <a:cs typeface="Times New Roman" panose="02020603050405020304" pitchFamily="18" charset="0"/>
                        </a:rPr>
                        <a:t>人</a:t>
                      </a:r>
                      <a:r>
                        <a:rPr lang="en-US" sz="1200" b="0" kern="1200" dirty="0">
                          <a:solidFill>
                            <a:schemeClr val="dk1"/>
                          </a:solidFill>
                          <a:effectLst/>
                          <a:latin typeface="Times New Roman" panose="02020603050405020304" pitchFamily="18" charset="0"/>
                          <a:ea typeface="+mn-ea"/>
                          <a:cs typeface="Times New Roman" panose="02020603050405020304" pitchFamily="18" charset="0"/>
                        </a:rPr>
                        <a:t>)</a:t>
                      </a:r>
                    </a:p>
                  </a:txBody>
                  <a:tcPr marL="27345" marR="27345" marT="0" marB="0" anchor="b"/>
                </a:tc>
                <a:tc>
                  <a:txBody>
                    <a:bodyPr/>
                    <a:lstStyle/>
                    <a:p>
                      <a:pPr marL="0" marR="0" algn="ctr">
                        <a:lnSpc>
                          <a:spcPct val="107000"/>
                        </a:lnSpc>
                        <a:spcBef>
                          <a:spcPts val="0"/>
                        </a:spcBef>
                        <a:spcAft>
                          <a:spcPts val="0"/>
                        </a:spcAft>
                      </a:pPr>
                      <a:r>
                        <a:rPr lang="en-US" sz="1200" dirty="0">
                          <a:effectLst/>
                          <a:latin typeface="+mj-ea"/>
                          <a:ea typeface="+mj-ea"/>
                          <a:cs typeface="Times New Roman" panose="02020603050405020304" pitchFamily="18" charset="0"/>
                        </a:rPr>
                        <a:t>6</a:t>
                      </a:r>
                    </a:p>
                  </a:txBody>
                  <a:tcPr marL="27345" marR="27345" marT="0" marB="0"/>
                </a:tc>
                <a:tc>
                  <a:txBody>
                    <a:bodyPr/>
                    <a:lstStyle/>
                    <a:p>
                      <a:pPr marL="0" marR="0" algn="ctr">
                        <a:lnSpc>
                          <a:spcPct val="107000"/>
                        </a:lnSpc>
                        <a:spcBef>
                          <a:spcPts val="0"/>
                        </a:spcBef>
                        <a:spcAft>
                          <a:spcPts val="0"/>
                        </a:spcAft>
                      </a:pPr>
                      <a:r>
                        <a:rPr lang="en-US" sz="1200" dirty="0">
                          <a:effectLst/>
                          <a:latin typeface="+mj-ea"/>
                          <a:ea typeface="+mj-ea"/>
                          <a:cs typeface="Times New Roman" panose="02020603050405020304" pitchFamily="18" charset="0"/>
                        </a:rPr>
                        <a:t>24.0</a:t>
                      </a:r>
                    </a:p>
                  </a:txBody>
                  <a:tcPr marL="27345" marR="27345" marT="0" marB="0"/>
                </a:tc>
                <a:extLst>
                  <a:ext uri="{0D108BD9-81ED-4DB2-BD59-A6C34878D82A}">
                    <a16:rowId xmlns:a16="http://schemas.microsoft.com/office/drawing/2014/main" val="1961967555"/>
                  </a:ext>
                </a:extLst>
              </a:tr>
              <a:tr h="190054">
                <a:tc>
                  <a:txBody>
                    <a:bodyPr/>
                    <a:lstStyle/>
                    <a:p>
                      <a:pPr marL="0" marR="0">
                        <a:lnSpc>
                          <a:spcPct val="107000"/>
                        </a:lnSpc>
                        <a:spcBef>
                          <a:spcPts val="0"/>
                        </a:spcBef>
                        <a:spcAft>
                          <a:spcPts val="0"/>
                        </a:spcAft>
                      </a:pPr>
                      <a:r>
                        <a:rPr lang="en-US" sz="1200" b="0" kern="1200" dirty="0">
                          <a:solidFill>
                            <a:schemeClr val="dk1"/>
                          </a:solidFill>
                          <a:effectLst/>
                          <a:latin typeface="Times New Roman" panose="02020603050405020304" pitchFamily="18" charset="0"/>
                          <a:ea typeface="+mn-ea"/>
                          <a:cs typeface="Times New Roman" panose="02020603050405020304" pitchFamily="18" charset="0"/>
                        </a:rPr>
                        <a:t>     </a:t>
                      </a:r>
                      <a:r>
                        <a:rPr lang="zh-TW" altLang="en-US" sz="1200" b="0" kern="1200" dirty="0">
                          <a:solidFill>
                            <a:schemeClr val="dk1"/>
                          </a:solidFill>
                          <a:effectLst/>
                          <a:latin typeface="Times New Roman" panose="02020603050405020304" pitchFamily="18" charset="0"/>
                          <a:ea typeface="+mn-ea"/>
                          <a:cs typeface="Times New Roman" panose="02020603050405020304" pitchFamily="18" charset="0"/>
                        </a:rPr>
                        <a:t>中型</a:t>
                      </a:r>
                      <a:r>
                        <a:rPr lang="en-US" sz="1200" b="0" kern="1200" dirty="0">
                          <a:solidFill>
                            <a:schemeClr val="dk1"/>
                          </a:solidFill>
                          <a:effectLst/>
                          <a:latin typeface="Times New Roman" panose="02020603050405020304" pitchFamily="18" charset="0"/>
                          <a:ea typeface="+mn-ea"/>
                          <a:cs typeface="Times New Roman" panose="02020603050405020304" pitchFamily="18" charset="0"/>
                        </a:rPr>
                        <a:t> (50</a:t>
                      </a:r>
                      <a:r>
                        <a:rPr lang="zh-TW" altLang="en-US" sz="1200" b="0" kern="1200" dirty="0">
                          <a:solidFill>
                            <a:schemeClr val="dk1"/>
                          </a:solidFill>
                          <a:effectLst/>
                          <a:latin typeface="Times New Roman" panose="02020603050405020304" pitchFamily="18" charset="0"/>
                          <a:ea typeface="+mn-ea"/>
                          <a:cs typeface="Times New Roman" panose="02020603050405020304" pitchFamily="18" charset="0"/>
                        </a:rPr>
                        <a:t>至</a:t>
                      </a:r>
                      <a:r>
                        <a:rPr lang="en-US" sz="1200" b="0" kern="1200" dirty="0">
                          <a:solidFill>
                            <a:schemeClr val="dk1"/>
                          </a:solidFill>
                          <a:effectLst/>
                          <a:latin typeface="Times New Roman" panose="02020603050405020304" pitchFamily="18" charset="0"/>
                          <a:ea typeface="+mn-ea"/>
                          <a:cs typeface="Times New Roman" panose="02020603050405020304" pitchFamily="18" charset="0"/>
                        </a:rPr>
                        <a:t>299</a:t>
                      </a:r>
                      <a:r>
                        <a:rPr lang="zh-TW" altLang="en-US" sz="1200" b="0" kern="1200" dirty="0">
                          <a:solidFill>
                            <a:schemeClr val="dk1"/>
                          </a:solidFill>
                          <a:effectLst/>
                          <a:latin typeface="Times New Roman" panose="02020603050405020304" pitchFamily="18" charset="0"/>
                          <a:ea typeface="+mn-ea"/>
                          <a:cs typeface="Times New Roman" panose="02020603050405020304" pitchFamily="18" charset="0"/>
                        </a:rPr>
                        <a:t>人</a:t>
                      </a:r>
                      <a:r>
                        <a:rPr lang="en-US" sz="1200" b="0" kern="1200" dirty="0">
                          <a:solidFill>
                            <a:schemeClr val="dk1"/>
                          </a:solidFill>
                          <a:effectLst/>
                          <a:latin typeface="Times New Roman" panose="02020603050405020304" pitchFamily="18" charset="0"/>
                          <a:ea typeface="+mn-ea"/>
                          <a:cs typeface="Times New Roman" panose="02020603050405020304" pitchFamily="18" charset="0"/>
                        </a:rPr>
                        <a:t>)</a:t>
                      </a:r>
                    </a:p>
                  </a:txBody>
                  <a:tcPr marL="27345" marR="27345" marT="0" marB="0"/>
                </a:tc>
                <a:tc>
                  <a:txBody>
                    <a:bodyPr/>
                    <a:lstStyle/>
                    <a:p>
                      <a:pPr marL="0" marR="0" algn="ctr">
                        <a:lnSpc>
                          <a:spcPct val="107000"/>
                        </a:lnSpc>
                        <a:spcBef>
                          <a:spcPts val="0"/>
                        </a:spcBef>
                        <a:spcAft>
                          <a:spcPts val="0"/>
                        </a:spcAft>
                      </a:pPr>
                      <a:r>
                        <a:rPr lang="en-US" sz="1200" dirty="0">
                          <a:effectLst/>
                          <a:latin typeface="+mj-ea"/>
                          <a:ea typeface="+mj-ea"/>
                          <a:cs typeface="Times New Roman" panose="02020603050405020304" pitchFamily="18" charset="0"/>
                        </a:rPr>
                        <a:t>9</a:t>
                      </a:r>
                    </a:p>
                  </a:txBody>
                  <a:tcPr marL="27345" marR="27345" marT="0" marB="0"/>
                </a:tc>
                <a:tc>
                  <a:txBody>
                    <a:bodyPr/>
                    <a:lstStyle/>
                    <a:p>
                      <a:pPr marL="0" marR="0" algn="ctr">
                        <a:lnSpc>
                          <a:spcPct val="107000"/>
                        </a:lnSpc>
                        <a:spcBef>
                          <a:spcPts val="0"/>
                        </a:spcBef>
                        <a:spcAft>
                          <a:spcPts val="0"/>
                        </a:spcAft>
                      </a:pPr>
                      <a:r>
                        <a:rPr lang="en-US" sz="1200" dirty="0">
                          <a:effectLst/>
                          <a:latin typeface="+mj-ea"/>
                          <a:ea typeface="+mj-ea"/>
                          <a:cs typeface="Times New Roman" panose="02020603050405020304" pitchFamily="18" charset="0"/>
                        </a:rPr>
                        <a:t>36.0</a:t>
                      </a:r>
                    </a:p>
                  </a:txBody>
                  <a:tcPr marL="27345" marR="27345" marT="0" marB="0"/>
                </a:tc>
                <a:extLst>
                  <a:ext uri="{0D108BD9-81ED-4DB2-BD59-A6C34878D82A}">
                    <a16:rowId xmlns:a16="http://schemas.microsoft.com/office/drawing/2014/main" val="3620384864"/>
                  </a:ext>
                </a:extLst>
              </a:tr>
              <a:tr h="190054">
                <a:tc>
                  <a:txBody>
                    <a:bodyPr/>
                    <a:lstStyle/>
                    <a:p>
                      <a:pPr marL="0" marR="0">
                        <a:lnSpc>
                          <a:spcPct val="107000"/>
                        </a:lnSpc>
                        <a:spcBef>
                          <a:spcPts val="0"/>
                        </a:spcBef>
                        <a:spcAft>
                          <a:spcPts val="0"/>
                        </a:spcAft>
                      </a:pPr>
                      <a:r>
                        <a:rPr lang="en-US" sz="1200" b="0" kern="1200" dirty="0">
                          <a:solidFill>
                            <a:schemeClr val="dk1"/>
                          </a:solidFill>
                          <a:effectLst/>
                          <a:latin typeface="Times New Roman" panose="02020603050405020304" pitchFamily="18" charset="0"/>
                          <a:ea typeface="+mn-ea"/>
                          <a:cs typeface="Times New Roman" panose="02020603050405020304" pitchFamily="18" charset="0"/>
                        </a:rPr>
                        <a:t>     </a:t>
                      </a:r>
                      <a:r>
                        <a:rPr lang="zh-TW" altLang="en-US" sz="1200" b="0" kern="1200" dirty="0">
                          <a:solidFill>
                            <a:schemeClr val="dk1"/>
                          </a:solidFill>
                          <a:effectLst/>
                          <a:latin typeface="Times New Roman" panose="02020603050405020304" pitchFamily="18" charset="0"/>
                          <a:ea typeface="+mn-ea"/>
                          <a:cs typeface="Times New Roman" panose="02020603050405020304" pitchFamily="18" charset="0"/>
                        </a:rPr>
                        <a:t>大型</a:t>
                      </a:r>
                      <a:r>
                        <a:rPr lang="en-US" sz="1200" b="0" kern="1200" dirty="0">
                          <a:solidFill>
                            <a:schemeClr val="dk1"/>
                          </a:solidFill>
                          <a:effectLst/>
                          <a:latin typeface="Times New Roman" panose="02020603050405020304" pitchFamily="18" charset="0"/>
                          <a:ea typeface="+mn-ea"/>
                          <a:cs typeface="Times New Roman" panose="02020603050405020304" pitchFamily="18" charset="0"/>
                        </a:rPr>
                        <a:t> (300</a:t>
                      </a:r>
                      <a:r>
                        <a:rPr lang="zh-TW" altLang="en-US" sz="1200" b="0" kern="1200" dirty="0">
                          <a:solidFill>
                            <a:schemeClr val="dk1"/>
                          </a:solidFill>
                          <a:effectLst/>
                          <a:latin typeface="Times New Roman" panose="02020603050405020304" pitchFamily="18" charset="0"/>
                          <a:ea typeface="+mn-ea"/>
                          <a:cs typeface="Times New Roman" panose="02020603050405020304" pitchFamily="18" charset="0"/>
                        </a:rPr>
                        <a:t>人或以上</a:t>
                      </a:r>
                      <a:r>
                        <a:rPr lang="en-US" sz="1200" b="0" kern="1200" dirty="0">
                          <a:solidFill>
                            <a:schemeClr val="dk1"/>
                          </a:solidFill>
                          <a:effectLst/>
                          <a:latin typeface="Times New Roman" panose="02020603050405020304" pitchFamily="18" charset="0"/>
                          <a:ea typeface="+mn-ea"/>
                          <a:cs typeface="Times New Roman" panose="02020603050405020304" pitchFamily="18" charset="0"/>
                        </a:rPr>
                        <a:t>)</a:t>
                      </a:r>
                    </a:p>
                  </a:txBody>
                  <a:tcPr marL="27345" marR="27345" marT="0" marB="0"/>
                </a:tc>
                <a:tc>
                  <a:txBody>
                    <a:bodyPr/>
                    <a:lstStyle/>
                    <a:p>
                      <a:pPr marL="0" marR="0" algn="ctr">
                        <a:lnSpc>
                          <a:spcPct val="107000"/>
                        </a:lnSpc>
                        <a:spcBef>
                          <a:spcPts val="0"/>
                        </a:spcBef>
                        <a:spcAft>
                          <a:spcPts val="0"/>
                        </a:spcAft>
                      </a:pPr>
                      <a:r>
                        <a:rPr lang="en-US" sz="1200" dirty="0">
                          <a:effectLst/>
                          <a:latin typeface="+mj-ea"/>
                          <a:ea typeface="+mj-ea"/>
                          <a:cs typeface="Times New Roman" panose="02020603050405020304" pitchFamily="18" charset="0"/>
                        </a:rPr>
                        <a:t>9</a:t>
                      </a:r>
                    </a:p>
                  </a:txBody>
                  <a:tcPr marL="27345" marR="27345" marT="0" marB="0"/>
                </a:tc>
                <a:tc>
                  <a:txBody>
                    <a:bodyPr/>
                    <a:lstStyle/>
                    <a:p>
                      <a:pPr marL="0" marR="0" algn="ctr">
                        <a:lnSpc>
                          <a:spcPct val="107000"/>
                        </a:lnSpc>
                        <a:spcBef>
                          <a:spcPts val="0"/>
                        </a:spcBef>
                        <a:spcAft>
                          <a:spcPts val="0"/>
                        </a:spcAft>
                      </a:pPr>
                      <a:r>
                        <a:rPr lang="en-US" sz="1200" dirty="0">
                          <a:effectLst/>
                          <a:latin typeface="+mj-ea"/>
                          <a:ea typeface="+mj-ea"/>
                          <a:cs typeface="Times New Roman" panose="02020603050405020304" pitchFamily="18" charset="0"/>
                        </a:rPr>
                        <a:t>36.0</a:t>
                      </a:r>
                    </a:p>
                  </a:txBody>
                  <a:tcPr marL="27345" marR="27345" marT="0" marB="0"/>
                </a:tc>
                <a:extLst>
                  <a:ext uri="{0D108BD9-81ED-4DB2-BD59-A6C34878D82A}">
                    <a16:rowId xmlns:a16="http://schemas.microsoft.com/office/drawing/2014/main" val="3111355952"/>
                  </a:ext>
                </a:extLst>
              </a:tr>
              <a:tr h="190450">
                <a:tc>
                  <a:txBody>
                    <a:bodyPr/>
                    <a:lstStyle/>
                    <a:p>
                      <a:pPr marL="0" marR="0">
                        <a:lnSpc>
                          <a:spcPct val="107000"/>
                        </a:lnSpc>
                        <a:spcBef>
                          <a:spcPts val="0"/>
                        </a:spcBef>
                        <a:spcAft>
                          <a:spcPts val="0"/>
                        </a:spcAft>
                      </a:pPr>
                      <a:r>
                        <a:rPr lang="zh-TW" altLang="en-US" sz="1200" b="1" kern="1200" dirty="0">
                          <a:solidFill>
                            <a:schemeClr val="dk1"/>
                          </a:solidFill>
                          <a:effectLst/>
                          <a:latin typeface="Times New Roman" panose="02020603050405020304" pitchFamily="18" charset="0"/>
                          <a:ea typeface="+mn-ea"/>
                          <a:cs typeface="Times New Roman" panose="02020603050405020304" pitchFamily="18" charset="0"/>
                        </a:rPr>
                        <a:t>下屬人數</a:t>
                      </a:r>
                      <a:endParaRPr lang="en-US" sz="1200" b="1" kern="1200" dirty="0">
                        <a:solidFill>
                          <a:schemeClr val="dk1"/>
                        </a:solidFill>
                        <a:effectLst/>
                        <a:latin typeface="Times New Roman" panose="02020603050405020304" pitchFamily="18" charset="0"/>
                        <a:ea typeface="+mn-ea"/>
                        <a:cs typeface="Times New Roman" panose="02020603050405020304" pitchFamily="18" charset="0"/>
                      </a:endParaRPr>
                    </a:p>
                  </a:txBody>
                  <a:tcPr marL="27345" marR="27345" marT="0" marB="0" anchor="b"/>
                </a:tc>
                <a:tc>
                  <a:txBody>
                    <a:bodyPr/>
                    <a:lstStyle/>
                    <a:p>
                      <a:pPr algn="ctr"/>
                      <a:endParaRPr lang="en-US" sz="1200" dirty="0">
                        <a:latin typeface="+mj-ea"/>
                        <a:ea typeface="+mj-ea"/>
                        <a:cs typeface="Times New Roman" panose="02020603050405020304" pitchFamily="18" charset="0"/>
                      </a:endParaRPr>
                    </a:p>
                  </a:txBody>
                  <a:tcPr marL="27345" marR="27345" marT="0" marB="0" anchor="b"/>
                </a:tc>
                <a:tc>
                  <a:txBody>
                    <a:bodyPr/>
                    <a:lstStyle/>
                    <a:p>
                      <a:pPr algn="ctr"/>
                      <a:endParaRPr lang="en-US" sz="1200" dirty="0">
                        <a:latin typeface="+mj-ea"/>
                        <a:ea typeface="+mj-ea"/>
                        <a:cs typeface="Times New Roman" panose="02020603050405020304" pitchFamily="18" charset="0"/>
                      </a:endParaRPr>
                    </a:p>
                  </a:txBody>
                  <a:tcPr marL="27345" marR="27345" marT="0" marB="0" anchor="b"/>
                </a:tc>
                <a:extLst>
                  <a:ext uri="{0D108BD9-81ED-4DB2-BD59-A6C34878D82A}">
                    <a16:rowId xmlns:a16="http://schemas.microsoft.com/office/drawing/2014/main" val="918483936"/>
                  </a:ext>
                </a:extLst>
              </a:tr>
              <a:tr h="190054">
                <a:tc>
                  <a:txBody>
                    <a:bodyPr/>
                    <a:lstStyle/>
                    <a:p>
                      <a:pPr marL="0" marR="0">
                        <a:lnSpc>
                          <a:spcPct val="107000"/>
                        </a:lnSpc>
                        <a:spcBef>
                          <a:spcPts val="0"/>
                        </a:spcBef>
                        <a:spcAft>
                          <a:spcPts val="0"/>
                        </a:spcAft>
                      </a:pPr>
                      <a:r>
                        <a:rPr lang="en-US" sz="1200" b="0" kern="1200" dirty="0">
                          <a:solidFill>
                            <a:schemeClr val="dk1"/>
                          </a:solidFill>
                          <a:effectLst/>
                          <a:latin typeface="Times New Roman" panose="02020603050405020304" pitchFamily="18" charset="0"/>
                          <a:ea typeface="+mn-ea"/>
                          <a:cs typeface="Times New Roman" panose="02020603050405020304" pitchFamily="18" charset="0"/>
                        </a:rPr>
                        <a:t>     </a:t>
                      </a:r>
                      <a:r>
                        <a:rPr lang="zh-TW" altLang="en-US" sz="1200" b="0" kern="1200" dirty="0">
                          <a:solidFill>
                            <a:schemeClr val="dk1"/>
                          </a:solidFill>
                          <a:effectLst/>
                          <a:latin typeface="Times New Roman" panose="02020603050405020304" pitchFamily="18" charset="0"/>
                          <a:ea typeface="+mn-ea"/>
                          <a:cs typeface="Times New Roman" panose="02020603050405020304" pitchFamily="18" charset="0"/>
                        </a:rPr>
                        <a:t>少於</a:t>
                      </a:r>
                      <a:r>
                        <a:rPr lang="en-US" altLang="zh-TW" sz="1200" b="0" kern="1200" dirty="0">
                          <a:solidFill>
                            <a:schemeClr val="dk1"/>
                          </a:solidFill>
                          <a:effectLst/>
                          <a:latin typeface="Times New Roman" panose="02020603050405020304" pitchFamily="18" charset="0"/>
                          <a:ea typeface="+mn-ea"/>
                          <a:cs typeface="Times New Roman" panose="02020603050405020304" pitchFamily="18" charset="0"/>
                        </a:rPr>
                        <a:t>10</a:t>
                      </a:r>
                      <a:r>
                        <a:rPr lang="zh-TW" altLang="en-US" sz="1200" b="0" kern="1200" dirty="0">
                          <a:solidFill>
                            <a:schemeClr val="dk1"/>
                          </a:solidFill>
                          <a:effectLst/>
                          <a:latin typeface="Times New Roman" panose="02020603050405020304" pitchFamily="18" charset="0"/>
                          <a:ea typeface="+mn-ea"/>
                          <a:cs typeface="Times New Roman" panose="02020603050405020304" pitchFamily="18" charset="0"/>
                        </a:rPr>
                        <a:t>人</a:t>
                      </a:r>
                      <a:endParaRPr lang="en-US" sz="1200" b="0" kern="1200" dirty="0">
                        <a:solidFill>
                          <a:schemeClr val="dk1"/>
                        </a:solidFill>
                        <a:effectLst/>
                        <a:latin typeface="Times New Roman" panose="02020603050405020304" pitchFamily="18" charset="0"/>
                        <a:ea typeface="+mn-ea"/>
                        <a:cs typeface="Times New Roman" panose="02020603050405020304" pitchFamily="18" charset="0"/>
                      </a:endParaRPr>
                    </a:p>
                  </a:txBody>
                  <a:tcPr marL="27345" marR="27345" marT="0" marB="0" anchor="b"/>
                </a:tc>
                <a:tc>
                  <a:txBody>
                    <a:bodyPr/>
                    <a:lstStyle/>
                    <a:p>
                      <a:pPr marL="0" marR="0" algn="ctr">
                        <a:lnSpc>
                          <a:spcPct val="107000"/>
                        </a:lnSpc>
                        <a:spcBef>
                          <a:spcPts val="0"/>
                        </a:spcBef>
                        <a:spcAft>
                          <a:spcPts val="0"/>
                        </a:spcAft>
                      </a:pPr>
                      <a:r>
                        <a:rPr lang="en-US" sz="1200" dirty="0">
                          <a:effectLst/>
                          <a:latin typeface="+mj-ea"/>
                          <a:ea typeface="+mj-ea"/>
                          <a:cs typeface="Times New Roman" panose="02020603050405020304" pitchFamily="18" charset="0"/>
                        </a:rPr>
                        <a:t>11</a:t>
                      </a:r>
                    </a:p>
                  </a:txBody>
                  <a:tcPr marL="27345" marR="27345" marT="0" marB="0"/>
                </a:tc>
                <a:tc>
                  <a:txBody>
                    <a:bodyPr/>
                    <a:lstStyle/>
                    <a:p>
                      <a:pPr marL="0" marR="0" algn="ctr">
                        <a:lnSpc>
                          <a:spcPct val="107000"/>
                        </a:lnSpc>
                        <a:spcBef>
                          <a:spcPts val="0"/>
                        </a:spcBef>
                        <a:spcAft>
                          <a:spcPts val="0"/>
                        </a:spcAft>
                      </a:pPr>
                      <a:r>
                        <a:rPr lang="en-US" sz="1200" dirty="0">
                          <a:effectLst/>
                          <a:latin typeface="+mj-ea"/>
                          <a:ea typeface="+mj-ea"/>
                          <a:cs typeface="Times New Roman" panose="02020603050405020304" pitchFamily="18" charset="0"/>
                        </a:rPr>
                        <a:t>44.0</a:t>
                      </a:r>
                    </a:p>
                  </a:txBody>
                  <a:tcPr marL="27345" marR="27345" marT="0" marB="0"/>
                </a:tc>
                <a:extLst>
                  <a:ext uri="{0D108BD9-81ED-4DB2-BD59-A6C34878D82A}">
                    <a16:rowId xmlns:a16="http://schemas.microsoft.com/office/drawing/2014/main" val="1918218177"/>
                  </a:ext>
                </a:extLst>
              </a:tr>
              <a:tr h="190054">
                <a:tc>
                  <a:txBody>
                    <a:bodyPr/>
                    <a:lstStyle/>
                    <a:p>
                      <a:pPr marL="0" marR="0">
                        <a:lnSpc>
                          <a:spcPct val="107000"/>
                        </a:lnSpc>
                        <a:spcBef>
                          <a:spcPts val="0"/>
                        </a:spcBef>
                        <a:spcAft>
                          <a:spcPts val="0"/>
                        </a:spcAft>
                      </a:pPr>
                      <a:r>
                        <a:rPr lang="en-US" sz="1200" b="0" kern="1200" dirty="0">
                          <a:solidFill>
                            <a:schemeClr val="dk1"/>
                          </a:solidFill>
                          <a:effectLst/>
                          <a:latin typeface="Times New Roman" panose="02020603050405020304" pitchFamily="18" charset="0"/>
                          <a:ea typeface="+mn-ea"/>
                          <a:cs typeface="Times New Roman" panose="02020603050405020304" pitchFamily="18" charset="0"/>
                        </a:rPr>
                        <a:t>     10</a:t>
                      </a:r>
                      <a:r>
                        <a:rPr lang="zh-TW" altLang="en-US" sz="1200" b="0" kern="1200" dirty="0">
                          <a:solidFill>
                            <a:schemeClr val="dk1"/>
                          </a:solidFill>
                          <a:effectLst/>
                          <a:latin typeface="Times New Roman" panose="02020603050405020304" pitchFamily="18" charset="0"/>
                          <a:ea typeface="+mn-ea"/>
                          <a:cs typeface="Times New Roman" panose="02020603050405020304" pitchFamily="18" charset="0"/>
                        </a:rPr>
                        <a:t>至</a:t>
                      </a:r>
                      <a:r>
                        <a:rPr lang="en-US" sz="1200" b="0" kern="1200" dirty="0">
                          <a:solidFill>
                            <a:schemeClr val="dk1"/>
                          </a:solidFill>
                          <a:effectLst/>
                          <a:latin typeface="Times New Roman" panose="02020603050405020304" pitchFamily="18" charset="0"/>
                          <a:ea typeface="+mn-ea"/>
                          <a:cs typeface="Times New Roman" panose="02020603050405020304" pitchFamily="18" charset="0"/>
                        </a:rPr>
                        <a:t>99</a:t>
                      </a:r>
                      <a:r>
                        <a:rPr lang="zh-TW" altLang="en-US" sz="1200" b="0" kern="1200" dirty="0">
                          <a:solidFill>
                            <a:schemeClr val="dk1"/>
                          </a:solidFill>
                          <a:effectLst/>
                          <a:latin typeface="Times New Roman" panose="02020603050405020304" pitchFamily="18" charset="0"/>
                          <a:ea typeface="+mn-ea"/>
                          <a:cs typeface="Times New Roman" panose="02020603050405020304" pitchFamily="18" charset="0"/>
                        </a:rPr>
                        <a:t>人</a:t>
                      </a:r>
                      <a:endParaRPr lang="en-US" sz="1200" b="0" kern="1200" dirty="0">
                        <a:solidFill>
                          <a:schemeClr val="dk1"/>
                        </a:solidFill>
                        <a:effectLst/>
                        <a:latin typeface="Times New Roman" panose="02020603050405020304" pitchFamily="18" charset="0"/>
                        <a:ea typeface="+mn-ea"/>
                        <a:cs typeface="Times New Roman" panose="02020603050405020304" pitchFamily="18" charset="0"/>
                      </a:endParaRPr>
                    </a:p>
                  </a:txBody>
                  <a:tcPr marL="27345" marR="27345" marT="0" marB="0" anchor="b"/>
                </a:tc>
                <a:tc>
                  <a:txBody>
                    <a:bodyPr/>
                    <a:lstStyle/>
                    <a:p>
                      <a:pPr marL="0" marR="0" algn="ctr">
                        <a:lnSpc>
                          <a:spcPct val="107000"/>
                        </a:lnSpc>
                        <a:spcBef>
                          <a:spcPts val="0"/>
                        </a:spcBef>
                        <a:spcAft>
                          <a:spcPts val="0"/>
                        </a:spcAft>
                      </a:pPr>
                      <a:r>
                        <a:rPr lang="en-US" sz="1200" dirty="0">
                          <a:effectLst/>
                          <a:latin typeface="+mj-ea"/>
                          <a:ea typeface="+mj-ea"/>
                          <a:cs typeface="Times New Roman" panose="02020603050405020304" pitchFamily="18" charset="0"/>
                        </a:rPr>
                        <a:t>13</a:t>
                      </a:r>
                    </a:p>
                  </a:txBody>
                  <a:tcPr marL="27345" marR="27345" marT="0" marB="0"/>
                </a:tc>
                <a:tc>
                  <a:txBody>
                    <a:bodyPr/>
                    <a:lstStyle/>
                    <a:p>
                      <a:pPr marL="0" marR="0" algn="ctr">
                        <a:lnSpc>
                          <a:spcPct val="107000"/>
                        </a:lnSpc>
                        <a:spcBef>
                          <a:spcPts val="0"/>
                        </a:spcBef>
                        <a:spcAft>
                          <a:spcPts val="0"/>
                        </a:spcAft>
                      </a:pPr>
                      <a:r>
                        <a:rPr lang="en-US" sz="1200" dirty="0">
                          <a:effectLst/>
                          <a:latin typeface="+mj-ea"/>
                          <a:ea typeface="+mj-ea"/>
                          <a:cs typeface="Times New Roman" panose="02020603050405020304" pitchFamily="18" charset="0"/>
                        </a:rPr>
                        <a:t>52.0</a:t>
                      </a:r>
                    </a:p>
                  </a:txBody>
                  <a:tcPr marL="27345" marR="27345" marT="0" marB="0"/>
                </a:tc>
                <a:extLst>
                  <a:ext uri="{0D108BD9-81ED-4DB2-BD59-A6C34878D82A}">
                    <a16:rowId xmlns:a16="http://schemas.microsoft.com/office/drawing/2014/main" val="2502677046"/>
                  </a:ext>
                </a:extLst>
              </a:tr>
              <a:tr h="190054">
                <a:tc>
                  <a:txBody>
                    <a:bodyPr/>
                    <a:lstStyle/>
                    <a:p>
                      <a:pPr marL="0" marR="0">
                        <a:lnSpc>
                          <a:spcPct val="107000"/>
                        </a:lnSpc>
                        <a:spcBef>
                          <a:spcPts val="0"/>
                        </a:spcBef>
                        <a:spcAft>
                          <a:spcPts val="0"/>
                        </a:spcAft>
                      </a:pPr>
                      <a:r>
                        <a:rPr lang="en-US" sz="1200" b="0" kern="1200" dirty="0">
                          <a:solidFill>
                            <a:schemeClr val="dk1"/>
                          </a:solidFill>
                          <a:effectLst/>
                          <a:latin typeface="Times New Roman" panose="02020603050405020304" pitchFamily="18" charset="0"/>
                          <a:ea typeface="+mn-ea"/>
                          <a:cs typeface="Times New Roman" panose="02020603050405020304" pitchFamily="18" charset="0"/>
                        </a:rPr>
                        <a:t>     100</a:t>
                      </a:r>
                      <a:r>
                        <a:rPr lang="zh-TW" altLang="en-US" sz="1200" b="0" kern="1200" dirty="0">
                          <a:solidFill>
                            <a:schemeClr val="dk1"/>
                          </a:solidFill>
                          <a:effectLst/>
                          <a:latin typeface="Times New Roman" panose="02020603050405020304" pitchFamily="18" charset="0"/>
                          <a:ea typeface="+mn-ea"/>
                          <a:cs typeface="Times New Roman" panose="02020603050405020304" pitchFamily="18" charset="0"/>
                        </a:rPr>
                        <a:t>至</a:t>
                      </a:r>
                      <a:r>
                        <a:rPr lang="en-US" sz="1200" b="0" kern="1200" dirty="0">
                          <a:solidFill>
                            <a:schemeClr val="dk1"/>
                          </a:solidFill>
                          <a:effectLst/>
                          <a:latin typeface="Times New Roman" panose="02020603050405020304" pitchFamily="18" charset="0"/>
                          <a:ea typeface="+mn-ea"/>
                          <a:cs typeface="Times New Roman" panose="02020603050405020304" pitchFamily="18" charset="0"/>
                        </a:rPr>
                        <a:t>299</a:t>
                      </a:r>
                      <a:r>
                        <a:rPr lang="zh-TW" altLang="en-US" sz="1200" b="0" kern="1200" dirty="0">
                          <a:solidFill>
                            <a:schemeClr val="dk1"/>
                          </a:solidFill>
                          <a:effectLst/>
                          <a:latin typeface="Times New Roman" panose="02020603050405020304" pitchFamily="18" charset="0"/>
                          <a:ea typeface="+mn-ea"/>
                          <a:cs typeface="Times New Roman" panose="02020603050405020304" pitchFamily="18" charset="0"/>
                        </a:rPr>
                        <a:t>人</a:t>
                      </a:r>
                      <a:endParaRPr lang="en-US" sz="1200" b="0" kern="1200" dirty="0">
                        <a:solidFill>
                          <a:schemeClr val="dk1"/>
                        </a:solidFill>
                        <a:effectLst/>
                        <a:latin typeface="Times New Roman" panose="02020603050405020304" pitchFamily="18" charset="0"/>
                        <a:ea typeface="+mn-ea"/>
                        <a:cs typeface="Times New Roman" panose="02020603050405020304" pitchFamily="18" charset="0"/>
                      </a:endParaRPr>
                    </a:p>
                  </a:txBody>
                  <a:tcPr marL="27345" marR="27345" marT="0" marB="0" anchor="b"/>
                </a:tc>
                <a:tc>
                  <a:txBody>
                    <a:bodyPr/>
                    <a:lstStyle/>
                    <a:p>
                      <a:pPr marL="0" marR="0" algn="ctr">
                        <a:lnSpc>
                          <a:spcPct val="107000"/>
                        </a:lnSpc>
                        <a:spcBef>
                          <a:spcPts val="0"/>
                        </a:spcBef>
                        <a:spcAft>
                          <a:spcPts val="0"/>
                        </a:spcAft>
                      </a:pPr>
                      <a:r>
                        <a:rPr lang="en-US" sz="1200" dirty="0">
                          <a:effectLst/>
                          <a:latin typeface="+mj-ea"/>
                          <a:ea typeface="+mj-ea"/>
                          <a:cs typeface="Times New Roman" panose="02020603050405020304" pitchFamily="18" charset="0"/>
                        </a:rPr>
                        <a:t>1</a:t>
                      </a:r>
                    </a:p>
                  </a:txBody>
                  <a:tcPr marL="27345" marR="27345" marT="0" marB="0"/>
                </a:tc>
                <a:tc>
                  <a:txBody>
                    <a:bodyPr/>
                    <a:lstStyle/>
                    <a:p>
                      <a:pPr marL="0" marR="0" algn="ctr">
                        <a:lnSpc>
                          <a:spcPct val="107000"/>
                        </a:lnSpc>
                        <a:spcBef>
                          <a:spcPts val="0"/>
                        </a:spcBef>
                        <a:spcAft>
                          <a:spcPts val="0"/>
                        </a:spcAft>
                      </a:pPr>
                      <a:r>
                        <a:rPr lang="en-US" sz="1200" dirty="0">
                          <a:effectLst/>
                          <a:latin typeface="+mj-ea"/>
                          <a:ea typeface="+mj-ea"/>
                          <a:cs typeface="Times New Roman" panose="02020603050405020304" pitchFamily="18" charset="0"/>
                        </a:rPr>
                        <a:t>4.0</a:t>
                      </a:r>
                    </a:p>
                  </a:txBody>
                  <a:tcPr marL="27345" marR="27345" marT="0" marB="0"/>
                </a:tc>
                <a:extLst>
                  <a:ext uri="{0D108BD9-81ED-4DB2-BD59-A6C34878D82A}">
                    <a16:rowId xmlns:a16="http://schemas.microsoft.com/office/drawing/2014/main" val="352472912"/>
                  </a:ext>
                </a:extLst>
              </a:tr>
            </a:tbl>
          </a:graphicData>
        </a:graphic>
      </p:graphicFrame>
      <p:sp>
        <p:nvSpPr>
          <p:cNvPr id="8" name="Rectangle 7"/>
          <p:cNvSpPr/>
          <p:nvPr/>
        </p:nvSpPr>
        <p:spPr>
          <a:xfrm>
            <a:off x="3419872" y="0"/>
            <a:ext cx="2520280" cy="369332"/>
          </a:xfrm>
          <a:prstGeom prst="rect">
            <a:avLst/>
          </a:prstGeom>
        </p:spPr>
        <p:txBody>
          <a:bodyPr wrap="square">
            <a:spAutoFit/>
          </a:bodyPr>
          <a:lstStyle/>
          <a:p>
            <a:r>
              <a:rPr lang="zh-TW" altLang="en-US" b="1" dirty="0">
                <a:latin typeface="Times New Roman" panose="02020603050405020304" pitchFamily="18" charset="0"/>
                <a:ea typeface="PMingLiU" panose="02020500000000000000" pitchFamily="18" charset="-120"/>
              </a:rPr>
              <a:t>受訪者的人口統計特徵</a:t>
            </a:r>
            <a:endParaRPr lang="en-US" dirty="0"/>
          </a:p>
        </p:txBody>
      </p:sp>
    </p:spTree>
    <p:extLst>
      <p:ext uri="{BB962C8B-B14F-4D97-AF65-F5344CB8AC3E}">
        <p14:creationId xmlns:p14="http://schemas.microsoft.com/office/powerpoint/2010/main" val="5676521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z="3000" dirty="0"/>
              <a:t>對家庭友善僱傭措施的認知、認識及普遍性</a:t>
            </a:r>
            <a:endParaRPr lang="en-US" sz="3000" dirty="0"/>
          </a:p>
        </p:txBody>
      </p:sp>
      <p:sp>
        <p:nvSpPr>
          <p:cNvPr id="3" name="Vertical Text Placeholder 2"/>
          <p:cNvSpPr>
            <a:spLocks noGrp="1"/>
          </p:cNvSpPr>
          <p:nvPr>
            <p:ph type="body" orient="vert" idx="1"/>
          </p:nvPr>
        </p:nvSpPr>
        <p:spPr>
          <a:xfrm>
            <a:off x="17748" y="1916832"/>
            <a:ext cx="9108504" cy="5400600"/>
          </a:xfrm>
        </p:spPr>
        <p:txBody>
          <a:bodyPr/>
          <a:lstStyle/>
          <a:p>
            <a:r>
              <a:rPr lang="zh-TW" altLang="en-US" dirty="0"/>
              <a:t>部分經理表示他們沒有意識到他們的員工有要求過家庭友善僱傭措施。然而，這主要是因為受訪者對家庭友善僱傭措施沒有足夠知識及不清楚他們公司有沒有提供家庭友善僱傭措施</a:t>
            </a:r>
            <a:endParaRPr lang="en-US" dirty="0"/>
          </a:p>
          <a:p>
            <a:endParaRPr lang="en-US" dirty="0"/>
          </a:p>
          <a:p>
            <a:pPr marL="0" indent="0">
              <a:buNone/>
            </a:pPr>
            <a:endParaRPr lang="en-US" dirty="0"/>
          </a:p>
          <a:p>
            <a:r>
              <a:rPr lang="zh-TW" altLang="en-US" dirty="0"/>
              <a:t>在不同行業中都觀察到缺乏家庭友善措施以幫助僱員取得工作與家庭平衡</a:t>
            </a:r>
            <a:endParaRPr lang="en-US" dirty="0"/>
          </a:p>
        </p:txBody>
      </p:sp>
      <p:sp>
        <p:nvSpPr>
          <p:cNvPr id="4" name="Slide Number Placeholder 3"/>
          <p:cNvSpPr>
            <a:spLocks noGrp="1"/>
          </p:cNvSpPr>
          <p:nvPr>
            <p:ph type="sldNum" sz="quarter" idx="12"/>
          </p:nvPr>
        </p:nvSpPr>
        <p:spPr/>
        <p:txBody>
          <a:bodyPr/>
          <a:lstStyle/>
          <a:p>
            <a:pPr>
              <a:defRPr/>
            </a:pPr>
            <a:fld id="{CF8D9605-E1B7-4E01-8A90-B359EB5960CC}" type="slidenum">
              <a:rPr lang="zh-TW" altLang="en-US" smtClean="0"/>
              <a:pPr>
                <a:defRPr/>
              </a:pPr>
              <a:t>28</a:t>
            </a:fld>
            <a:endParaRPr lang="zh-TW" altLang="en-US" dirty="0"/>
          </a:p>
        </p:txBody>
      </p:sp>
    </p:spTree>
    <p:extLst>
      <p:ext uri="{BB962C8B-B14F-4D97-AF65-F5344CB8AC3E}">
        <p14:creationId xmlns:p14="http://schemas.microsoft.com/office/powerpoint/2010/main" val="155521768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273478" y="692696"/>
            <a:ext cx="8870522" cy="5663654"/>
          </a:xfrm>
        </p:spPr>
        <p:txBody>
          <a:bodyPr/>
          <a:lstStyle/>
          <a:p>
            <a:pPr marL="0" indent="0">
              <a:buNone/>
            </a:pPr>
            <a:r>
              <a:rPr lang="zh-TW" altLang="en-US" i="1" dirty="0"/>
              <a:t>「應該唔普遍，因為我做咗咁多年都無聽過呢樣嘢（家庭友善僱傭措施） ，因為我之前都係啲大公司做嘅都無聽過有呢樣嘢。」</a:t>
            </a:r>
            <a:endParaRPr lang="en-US" altLang="zh-TW" sz="2300" dirty="0"/>
          </a:p>
          <a:p>
            <a:pPr>
              <a:buFont typeface="Wingdings" panose="05000000000000000000" pitchFamily="2" charset="2"/>
              <a:buChar char="§"/>
            </a:pPr>
            <a:r>
              <a:rPr lang="en-US" altLang="zh-TW" sz="2300" dirty="0"/>
              <a:t>(</a:t>
            </a:r>
            <a:r>
              <a:rPr lang="zh-TW" altLang="en-US" sz="2300" dirty="0"/>
              <a:t>女性、</a:t>
            </a:r>
            <a:r>
              <a:rPr lang="en-US" altLang="zh-TW" sz="2300" dirty="0"/>
              <a:t>55</a:t>
            </a:r>
            <a:r>
              <a:rPr lang="zh-TW" altLang="en-US" sz="2300" dirty="0"/>
              <a:t>至</a:t>
            </a:r>
            <a:r>
              <a:rPr lang="en-US" altLang="zh-TW" sz="2300" dirty="0"/>
              <a:t>64</a:t>
            </a:r>
            <a:r>
              <a:rPr lang="zh-TW" altLang="en-US" sz="2300" dirty="0"/>
              <a:t>歲、經理</a:t>
            </a:r>
            <a:r>
              <a:rPr lang="en-US" altLang="zh-TW" sz="2300" dirty="0"/>
              <a:t>/</a:t>
            </a:r>
            <a:r>
              <a:rPr lang="zh-TW" altLang="en-US" sz="2300" dirty="0"/>
              <a:t>部門主管、體育行業</a:t>
            </a:r>
            <a:r>
              <a:rPr lang="en-US" altLang="zh-TW" sz="2300" dirty="0"/>
              <a:t>)</a:t>
            </a:r>
          </a:p>
          <a:p>
            <a:pPr marL="0" indent="0">
              <a:buNone/>
            </a:pPr>
            <a:endParaRPr lang="en-US" i="1" dirty="0"/>
          </a:p>
          <a:p>
            <a:pPr marL="0" indent="0">
              <a:buNone/>
            </a:pPr>
            <a:r>
              <a:rPr lang="zh-TW" altLang="en-US" i="1" dirty="0"/>
              <a:t>「其實就如果喺香港公司（家庭友善僱傭措施）應該就唔普遍，我諗除非直至有一日係有一個明確嘅法例要佢哋去咁樣做嘅時候，佢哋先會跟咁樣囉。」</a:t>
            </a:r>
            <a:endParaRPr lang="en-US" altLang="zh-TW" i="1" dirty="0"/>
          </a:p>
          <a:p>
            <a:pPr>
              <a:buFont typeface="Wingdings" panose="05000000000000000000" pitchFamily="2" charset="2"/>
              <a:buChar char="§"/>
            </a:pPr>
            <a:r>
              <a:rPr lang="en-US" sz="2300" dirty="0"/>
              <a:t>(</a:t>
            </a:r>
            <a:r>
              <a:rPr lang="zh-TW" altLang="en-US" sz="2300" dirty="0"/>
              <a:t>男性、</a:t>
            </a:r>
            <a:r>
              <a:rPr lang="en-US" sz="2300" dirty="0"/>
              <a:t>25</a:t>
            </a:r>
            <a:r>
              <a:rPr lang="zh-TW" altLang="en-US" sz="2300" dirty="0"/>
              <a:t>至</a:t>
            </a:r>
            <a:r>
              <a:rPr lang="en-US" sz="2300" dirty="0"/>
              <a:t>34</a:t>
            </a:r>
            <a:r>
              <a:rPr lang="zh-TW" altLang="en-US" sz="2300" dirty="0"/>
              <a:t>歲、經理</a:t>
            </a:r>
            <a:r>
              <a:rPr lang="en-US" sz="2300" dirty="0"/>
              <a:t>/</a:t>
            </a:r>
            <a:r>
              <a:rPr lang="zh-TW" altLang="en-US" sz="2300" dirty="0"/>
              <a:t>部門主管、資訊及通訊業</a:t>
            </a:r>
            <a:r>
              <a:rPr lang="en-US" sz="2300" dirty="0"/>
              <a:t>)</a:t>
            </a:r>
          </a:p>
          <a:p>
            <a:pPr marL="0" indent="0">
              <a:buNone/>
            </a:pPr>
            <a:endParaRPr lang="en-US" i="1" dirty="0"/>
          </a:p>
          <a:p>
            <a:pPr marL="0" indent="0">
              <a:buNone/>
            </a:pPr>
            <a:r>
              <a:rPr lang="zh-TW" altLang="en-US" i="1" dirty="0"/>
              <a:t>「留意到一般嘅管理層都係</a:t>
            </a:r>
            <a:r>
              <a:rPr lang="en-US" i="1" dirty="0"/>
              <a:t>task oriented(</a:t>
            </a:r>
            <a:r>
              <a:rPr lang="zh-TW" altLang="en-US" i="1" dirty="0"/>
              <a:t>工作取向</a:t>
            </a:r>
            <a:r>
              <a:rPr lang="en-US" altLang="zh-TW" i="1" dirty="0"/>
              <a:t>)</a:t>
            </a:r>
            <a:r>
              <a:rPr lang="zh-TW" altLang="en-US" i="1" dirty="0"/>
              <a:t>，即係未必係第一時間去諗到同事嘅需要。」</a:t>
            </a:r>
            <a:endParaRPr lang="en-US" altLang="zh-TW" i="1" dirty="0"/>
          </a:p>
          <a:p>
            <a:pPr>
              <a:buFont typeface="Wingdings" panose="05000000000000000000" pitchFamily="2" charset="2"/>
              <a:buChar char="§"/>
            </a:pPr>
            <a:r>
              <a:rPr lang="en-US" altLang="zh-TW" sz="2300" dirty="0"/>
              <a:t>(</a:t>
            </a:r>
            <a:r>
              <a:rPr lang="zh-TW" altLang="en-US" sz="2300" dirty="0"/>
              <a:t>女性、</a:t>
            </a:r>
            <a:r>
              <a:rPr lang="en-US" altLang="zh-TW" sz="2300" dirty="0"/>
              <a:t>55</a:t>
            </a:r>
            <a:r>
              <a:rPr lang="zh-TW" altLang="en-US" sz="2300" dirty="0"/>
              <a:t>至</a:t>
            </a:r>
            <a:r>
              <a:rPr lang="en-US" altLang="zh-TW" sz="2300" dirty="0"/>
              <a:t>64</a:t>
            </a:r>
            <a:r>
              <a:rPr lang="zh-TW" altLang="en-US" sz="2300" dirty="0"/>
              <a:t>歲、經理</a:t>
            </a:r>
            <a:r>
              <a:rPr lang="en-US" sz="2300" dirty="0"/>
              <a:t>/</a:t>
            </a:r>
            <a:r>
              <a:rPr lang="zh-TW" altLang="en-US" sz="2300" dirty="0"/>
              <a:t>部門主管、社會及個人服務業</a:t>
            </a:r>
            <a:r>
              <a:rPr lang="en-US" altLang="zh-TW" sz="2300" dirty="0"/>
              <a:t>)</a:t>
            </a:r>
            <a:endParaRPr lang="en-US" sz="2300" i="1" dirty="0"/>
          </a:p>
        </p:txBody>
      </p:sp>
      <p:sp>
        <p:nvSpPr>
          <p:cNvPr id="4" name="Slide Number Placeholder 3"/>
          <p:cNvSpPr>
            <a:spLocks noGrp="1"/>
          </p:cNvSpPr>
          <p:nvPr>
            <p:ph type="sldNum" sz="quarter" idx="12"/>
          </p:nvPr>
        </p:nvSpPr>
        <p:spPr/>
        <p:txBody>
          <a:bodyPr/>
          <a:lstStyle/>
          <a:p>
            <a:pPr>
              <a:defRPr/>
            </a:pPr>
            <a:fld id="{CF8D9605-E1B7-4E01-8A90-B359EB5960CC}" type="slidenum">
              <a:rPr lang="zh-TW" altLang="en-US" smtClean="0"/>
              <a:pPr>
                <a:defRPr/>
              </a:pPr>
              <a:t>29</a:t>
            </a:fld>
            <a:endParaRPr lang="zh-TW" altLang="en-US"/>
          </a:p>
        </p:txBody>
      </p:sp>
    </p:spTree>
    <p:extLst>
      <p:ext uri="{BB962C8B-B14F-4D97-AF65-F5344CB8AC3E}">
        <p14:creationId xmlns:p14="http://schemas.microsoft.com/office/powerpoint/2010/main" val="36826754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0E67F82-103C-4920-BE4F-88CEF6514D16}"/>
              </a:ext>
            </a:extLst>
          </p:cNvPr>
          <p:cNvSpPr>
            <a:spLocks noGrp="1"/>
          </p:cNvSpPr>
          <p:nvPr>
            <p:ph type="sldNum" sz="quarter" idx="12"/>
          </p:nvPr>
        </p:nvSpPr>
        <p:spPr/>
        <p:txBody>
          <a:bodyPr/>
          <a:lstStyle/>
          <a:p>
            <a:pPr>
              <a:defRPr/>
            </a:pPr>
            <a:fld id="{E1BB1EA1-79C4-4BAB-ADB3-CF40D307E3A2}" type="slidenum">
              <a:rPr lang="zh-TW" altLang="en-US" smtClean="0"/>
              <a:pPr>
                <a:defRPr/>
              </a:pPr>
              <a:t>3</a:t>
            </a:fld>
            <a:endParaRPr lang="zh-TW" altLang="en-US"/>
          </a:p>
        </p:txBody>
      </p:sp>
      <p:sp>
        <p:nvSpPr>
          <p:cNvPr id="3" name="Rectangle 2">
            <a:extLst>
              <a:ext uri="{FF2B5EF4-FFF2-40B4-BE49-F238E27FC236}">
                <a16:creationId xmlns:a16="http://schemas.microsoft.com/office/drawing/2014/main" id="{D1563DC2-CE51-4542-80B3-C75CD18402BB}"/>
              </a:ext>
            </a:extLst>
          </p:cNvPr>
          <p:cNvSpPr/>
          <p:nvPr/>
        </p:nvSpPr>
        <p:spPr>
          <a:xfrm>
            <a:off x="2427823" y="260648"/>
            <a:ext cx="4288353" cy="707886"/>
          </a:xfrm>
          <a:prstGeom prst="rect">
            <a:avLst/>
          </a:prstGeom>
        </p:spPr>
        <p:txBody>
          <a:bodyPr wrap="none">
            <a:spAutoFit/>
          </a:bodyPr>
          <a:lstStyle/>
          <a:p>
            <a:r>
              <a:rPr lang="zh-TW" altLang="en-US" sz="4000" b="1" dirty="0"/>
              <a:t>家庭友善僱傭措施</a:t>
            </a:r>
            <a:endParaRPr lang="en-US" sz="4000" dirty="0"/>
          </a:p>
        </p:txBody>
      </p:sp>
      <p:sp>
        <p:nvSpPr>
          <p:cNvPr id="4" name="Rectangle 3">
            <a:extLst>
              <a:ext uri="{FF2B5EF4-FFF2-40B4-BE49-F238E27FC236}">
                <a16:creationId xmlns:a16="http://schemas.microsoft.com/office/drawing/2014/main" id="{2FC04E90-7191-49BC-9207-5B2235229E1F}"/>
              </a:ext>
            </a:extLst>
          </p:cNvPr>
          <p:cNvSpPr/>
          <p:nvPr/>
        </p:nvSpPr>
        <p:spPr>
          <a:xfrm>
            <a:off x="467544" y="1340768"/>
            <a:ext cx="8219256" cy="4493538"/>
          </a:xfrm>
          <a:prstGeom prst="rect">
            <a:avLst/>
          </a:prstGeom>
        </p:spPr>
        <p:txBody>
          <a:bodyPr wrap="square">
            <a:spAutoFit/>
          </a:bodyPr>
          <a:lstStyle/>
          <a:p>
            <a:pPr marL="457200" indent="-457200">
              <a:buFont typeface="Arial" panose="020B0604020202020204" pitchFamily="34" charset="0"/>
              <a:buChar char="•"/>
            </a:pPr>
            <a:r>
              <a:rPr lang="zh-TW" altLang="en-US" sz="2600" dirty="0">
                <a:latin typeface="Times New Roman" panose="02020603050405020304" pitchFamily="18" charset="0"/>
                <a:cs typeface="Times New Roman" panose="02020603050405020304" pitchFamily="18" charset="0"/>
              </a:rPr>
              <a:t>家庭友善僱傭措施是指機構、僱主或主管提供的彈性政策、安排和服務，以協助員工兼顧工作和家庭責任。</a:t>
            </a:r>
            <a:endParaRPr lang="en-US" altLang="zh-TW" sz="2600" dirty="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endParaRPr lang="en-US" altLang="zh-TW" sz="2600" dirty="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r>
              <a:rPr lang="zh-TW" altLang="en-US" sz="2600" dirty="0">
                <a:latin typeface="Times New Roman" panose="02020603050405020304" pitchFamily="18" charset="0"/>
                <a:cs typeface="Times New Roman" panose="02020603050405020304" pitchFamily="18" charset="0"/>
              </a:rPr>
              <a:t>勞工處</a:t>
            </a:r>
            <a:r>
              <a:rPr lang="en-US" altLang="zh-TW" sz="2600" dirty="0">
                <a:latin typeface="Times New Roman" panose="02020603050405020304" pitchFamily="18" charset="0"/>
                <a:cs typeface="Times New Roman" panose="02020603050405020304" pitchFamily="18" charset="0"/>
              </a:rPr>
              <a:t>(2015)</a:t>
            </a:r>
            <a:r>
              <a:rPr lang="zh-TW" altLang="en-US" sz="2600" dirty="0">
                <a:latin typeface="Times New Roman" panose="02020603050405020304" pitchFamily="18" charset="0"/>
                <a:cs typeface="Times New Roman" panose="02020603050405020304" pitchFamily="18" charset="0"/>
              </a:rPr>
              <a:t>有提供的家庭友善僱傭措施例子：</a:t>
            </a:r>
            <a:endParaRPr lang="en-US" altLang="zh-TW" sz="2600" dirty="0">
              <a:latin typeface="Times New Roman" panose="02020603050405020304" pitchFamily="18" charset="0"/>
              <a:cs typeface="Times New Roman" panose="02020603050405020304" pitchFamily="18" charset="0"/>
            </a:endParaRPr>
          </a:p>
          <a:p>
            <a:pPr marL="914400" lvl="1" indent="-457200">
              <a:lnSpc>
                <a:spcPct val="150000"/>
              </a:lnSpc>
              <a:buFont typeface="Arial" panose="020B0604020202020204" pitchFamily="34" charset="0"/>
              <a:buChar char="•"/>
            </a:pPr>
            <a:r>
              <a:rPr lang="zh-TW" altLang="en-US" sz="2600" dirty="0">
                <a:latin typeface="Times New Roman" panose="02020603050405020304" pitchFamily="18" charset="0"/>
                <a:cs typeface="Times New Roman" panose="02020603050405020304" pitchFamily="18" charset="0"/>
              </a:rPr>
              <a:t>男士侍產假</a:t>
            </a:r>
            <a:r>
              <a:rPr lang="en-US" altLang="zh-TW" sz="2600" dirty="0">
                <a:latin typeface="Times New Roman" panose="02020603050405020304" pitchFamily="18" charset="0"/>
                <a:cs typeface="Times New Roman" panose="02020603050405020304" pitchFamily="18" charset="0"/>
              </a:rPr>
              <a:t>;</a:t>
            </a:r>
          </a:p>
          <a:p>
            <a:pPr marL="914400" lvl="1" indent="-457200">
              <a:lnSpc>
                <a:spcPct val="150000"/>
              </a:lnSpc>
              <a:buFont typeface="Arial" panose="020B0604020202020204" pitchFamily="34" charset="0"/>
              <a:buChar char="•"/>
            </a:pPr>
            <a:r>
              <a:rPr lang="zh-TW" altLang="en-US" sz="2600" dirty="0">
                <a:latin typeface="Times New Roman" panose="02020603050405020304" pitchFamily="18" charset="0"/>
                <a:cs typeface="Times New Roman" panose="02020603050405020304" pitchFamily="18" charset="0"/>
              </a:rPr>
              <a:t>五天工作周</a:t>
            </a:r>
            <a:r>
              <a:rPr lang="en-US" altLang="zh-TW" sz="2600" dirty="0">
                <a:latin typeface="Times New Roman" panose="02020603050405020304" pitchFamily="18" charset="0"/>
                <a:cs typeface="Times New Roman" panose="02020603050405020304" pitchFamily="18" charset="0"/>
              </a:rPr>
              <a:t>;</a:t>
            </a:r>
          </a:p>
          <a:p>
            <a:pPr marL="914400" lvl="1" indent="-457200">
              <a:lnSpc>
                <a:spcPct val="150000"/>
              </a:lnSpc>
              <a:buFont typeface="Arial" panose="020B0604020202020204" pitchFamily="34" charset="0"/>
              <a:buChar char="•"/>
            </a:pPr>
            <a:r>
              <a:rPr lang="zh-TW" altLang="en-US" sz="2600" dirty="0">
                <a:latin typeface="Times New Roman" panose="02020603050405020304" pitchFamily="18" charset="0"/>
                <a:cs typeface="Times New Roman" panose="02020603050405020304" pitchFamily="18" charset="0"/>
              </a:rPr>
              <a:t>居家或遙距辦公</a:t>
            </a:r>
            <a:r>
              <a:rPr lang="en-US" altLang="zh-TW" sz="2600" dirty="0">
                <a:latin typeface="Times New Roman" panose="02020603050405020304" pitchFamily="18" charset="0"/>
                <a:cs typeface="Times New Roman" panose="02020603050405020304" pitchFamily="18" charset="0"/>
              </a:rPr>
              <a:t>;</a:t>
            </a:r>
          </a:p>
          <a:p>
            <a:pPr marL="914400" lvl="1" indent="-457200">
              <a:lnSpc>
                <a:spcPct val="150000"/>
              </a:lnSpc>
              <a:buFont typeface="Arial" panose="020B0604020202020204" pitchFamily="34" charset="0"/>
              <a:buChar char="•"/>
            </a:pPr>
            <a:r>
              <a:rPr lang="zh-TW" altLang="en-US" sz="2600" dirty="0">
                <a:latin typeface="Times New Roman" panose="02020603050405020304" pitchFamily="18" charset="0"/>
                <a:cs typeface="Times New Roman" panose="02020603050405020304" pitchFamily="18" charset="0"/>
              </a:rPr>
              <a:t>彈性上班時間</a:t>
            </a:r>
            <a:endParaRPr lang="en-US"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338437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z="3000" dirty="0"/>
              <a:t>經理及僱主對有照顧家庭責任的僱員及家庭友善僱傭措施的看法及態度</a:t>
            </a:r>
            <a:endParaRPr lang="en-US" sz="3000" dirty="0"/>
          </a:p>
        </p:txBody>
      </p:sp>
      <p:sp>
        <p:nvSpPr>
          <p:cNvPr id="3" name="Vertical Text Placeholder 2"/>
          <p:cNvSpPr>
            <a:spLocks noGrp="1"/>
          </p:cNvSpPr>
          <p:nvPr>
            <p:ph type="body" orient="vert" idx="1"/>
          </p:nvPr>
        </p:nvSpPr>
        <p:spPr>
          <a:xfrm>
            <a:off x="0" y="1474327"/>
            <a:ext cx="9036496" cy="5126136"/>
          </a:xfrm>
        </p:spPr>
        <p:txBody>
          <a:bodyPr/>
          <a:lstStyle/>
          <a:p>
            <a:r>
              <a:rPr lang="zh-TW" altLang="en-US" dirty="0"/>
              <a:t>從管理者的角度來看，擁有家庭責任的員工容易因為協調工作和家庭要求的困難而遭受心理和情感上的困擾 </a:t>
            </a:r>
            <a:endParaRPr lang="en-US" dirty="0"/>
          </a:p>
          <a:p>
            <a:endParaRPr lang="en-US" dirty="0"/>
          </a:p>
          <a:p>
            <a:r>
              <a:rPr lang="zh-TW" altLang="en-US" dirty="0"/>
              <a:t>但部分經理認為員工的表現主要取決於他們的個人能力，而不是取決於是否有額外的角色和責任，因此並不認為家庭責任是需要解決的問題</a:t>
            </a:r>
            <a:endParaRPr lang="en-US" dirty="0"/>
          </a:p>
          <a:p>
            <a:endParaRPr lang="en-US" dirty="0"/>
          </a:p>
          <a:p>
            <a:r>
              <a:rPr lang="zh-TW" altLang="en-US" dirty="0"/>
              <a:t>部分僱主及經理表示公司沒有需要提供托兒、老年人或與殘疾有關的支援。他們認為照顧家庭成員是員工的責任，而非僱主的責任，因此不會考慮提供該類支援</a:t>
            </a:r>
            <a:endParaRPr lang="en-US" dirty="0"/>
          </a:p>
        </p:txBody>
      </p:sp>
      <p:sp>
        <p:nvSpPr>
          <p:cNvPr id="4" name="Slide Number Placeholder 3"/>
          <p:cNvSpPr>
            <a:spLocks noGrp="1"/>
          </p:cNvSpPr>
          <p:nvPr>
            <p:ph type="sldNum" sz="quarter" idx="12"/>
          </p:nvPr>
        </p:nvSpPr>
        <p:spPr/>
        <p:txBody>
          <a:bodyPr/>
          <a:lstStyle/>
          <a:p>
            <a:pPr>
              <a:defRPr/>
            </a:pPr>
            <a:fld id="{CF8D9605-E1B7-4E01-8A90-B359EB5960CC}" type="slidenum">
              <a:rPr lang="zh-TW" altLang="en-US" smtClean="0"/>
              <a:pPr>
                <a:defRPr/>
              </a:pPr>
              <a:t>30</a:t>
            </a:fld>
            <a:endParaRPr lang="zh-TW" altLang="en-US" dirty="0"/>
          </a:p>
        </p:txBody>
      </p:sp>
    </p:spTree>
    <p:extLst>
      <p:ext uri="{BB962C8B-B14F-4D97-AF65-F5344CB8AC3E}">
        <p14:creationId xmlns:p14="http://schemas.microsoft.com/office/powerpoint/2010/main" val="5363475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179512" y="404664"/>
            <a:ext cx="8856984" cy="6408712"/>
          </a:xfrm>
        </p:spPr>
        <p:txBody>
          <a:bodyPr/>
          <a:lstStyle/>
          <a:p>
            <a:pPr marL="0" indent="0">
              <a:buNone/>
            </a:pPr>
            <a:endParaRPr lang="en-HK" dirty="0"/>
          </a:p>
          <a:p>
            <a:pPr marL="0" indent="0">
              <a:buNone/>
            </a:pPr>
            <a:r>
              <a:rPr lang="zh-TW" altLang="en-US" i="1" dirty="0"/>
              <a:t>「其實我覺得係取決於個同事嘅能力問題。即係而家有啲人做十幾廿樣嘢一齊兼顧緊佢係無問題架喎，但有啲人係真係一個時間剩可以做一樣嘅啫咁所以我認為喱個係個人能力問題</a:t>
            </a:r>
            <a:r>
              <a:rPr lang="en-US" i="1" dirty="0"/>
              <a:t>rather than</a:t>
            </a:r>
            <a:r>
              <a:rPr lang="zh-TW" altLang="en-US" i="1" dirty="0"/>
              <a:t>（而不是）佢有無家庭責任去影響緊佢囉。」</a:t>
            </a:r>
            <a:endParaRPr lang="en-US" altLang="zh-TW" i="1" dirty="0"/>
          </a:p>
          <a:p>
            <a:pPr>
              <a:buFont typeface="Wingdings" panose="05000000000000000000" pitchFamily="2" charset="2"/>
              <a:buChar char="§"/>
            </a:pPr>
            <a:r>
              <a:rPr lang="en-US" sz="2300" dirty="0"/>
              <a:t>(</a:t>
            </a:r>
            <a:r>
              <a:rPr lang="zh-TW" altLang="en-US" sz="2300" dirty="0"/>
              <a:t>女性、</a:t>
            </a:r>
            <a:r>
              <a:rPr lang="en-US" sz="2300" dirty="0"/>
              <a:t>35</a:t>
            </a:r>
            <a:r>
              <a:rPr lang="zh-TW" altLang="en-US" sz="2300" dirty="0"/>
              <a:t>至</a:t>
            </a:r>
            <a:r>
              <a:rPr lang="en-US" sz="2300" dirty="0"/>
              <a:t>44</a:t>
            </a:r>
            <a:r>
              <a:rPr lang="zh-TW" altLang="en-US" sz="2300" dirty="0"/>
              <a:t>歲、經理</a:t>
            </a:r>
            <a:r>
              <a:rPr lang="en-US" sz="2300" dirty="0"/>
              <a:t>/</a:t>
            </a:r>
            <a:r>
              <a:rPr lang="zh-TW" altLang="en-US" sz="2300" dirty="0"/>
              <a:t>部門主管、社會及個人服務業</a:t>
            </a:r>
            <a:r>
              <a:rPr lang="en-US" sz="2300" dirty="0"/>
              <a:t>)</a:t>
            </a:r>
          </a:p>
          <a:p>
            <a:pPr marL="0" indent="0">
              <a:buNone/>
            </a:pPr>
            <a:endParaRPr lang="en-US" dirty="0"/>
          </a:p>
          <a:p>
            <a:pPr marL="0" indent="0">
              <a:buNone/>
            </a:pPr>
            <a:endParaRPr lang="en-US" dirty="0"/>
          </a:p>
          <a:p>
            <a:pPr marL="0" indent="0">
              <a:buNone/>
            </a:pPr>
            <a:r>
              <a:rPr lang="zh-TW" altLang="en-US" i="1" dirty="0"/>
              <a:t>「如果一個員工有兩三個小朋友，個個月都話要</a:t>
            </a:r>
            <a:r>
              <a:rPr lang="en-US" altLang="zh-TW" i="1" dirty="0"/>
              <a:t>(</a:t>
            </a:r>
            <a:r>
              <a:rPr lang="zh-TW" altLang="en-US" i="1" dirty="0"/>
              <a:t>提供家庭支援</a:t>
            </a:r>
            <a:r>
              <a:rPr lang="en-US" altLang="zh-TW" i="1" dirty="0"/>
              <a:t>)...</a:t>
            </a:r>
            <a:r>
              <a:rPr lang="zh-TW" altLang="en-US" i="1" dirty="0"/>
              <a:t>咁公司個運作係點樣呢？即係有時要人性化啲，我梗係想完完全全所有福利都有最好嘅，但係，間公司又頂唔頂得住呢？咁我覺得適可而止囉，咁你話恩恤假、侍產假嗰啲 </a:t>
            </a:r>
            <a:r>
              <a:rPr lang="en-US" altLang="zh-TW" i="1" dirty="0"/>
              <a:t>ok(</a:t>
            </a:r>
            <a:r>
              <a:rPr lang="zh-TW" altLang="en-US" i="1" dirty="0"/>
              <a:t>可以</a:t>
            </a:r>
            <a:r>
              <a:rPr lang="en-US" altLang="zh-TW" i="1" dirty="0"/>
              <a:t>) </a:t>
            </a:r>
            <a:r>
              <a:rPr lang="zh-TW" altLang="en-US" i="1" dirty="0"/>
              <a:t>，但係你話開放日或者家長日嗰啲，我又覺得依家又唔需要住囉。」</a:t>
            </a:r>
            <a:endParaRPr lang="en-US" altLang="zh-TW" i="1" dirty="0"/>
          </a:p>
          <a:p>
            <a:pPr>
              <a:buFont typeface="Wingdings" panose="05000000000000000000" pitchFamily="2" charset="2"/>
              <a:buChar char="§"/>
            </a:pPr>
            <a:r>
              <a:rPr lang="en-US" altLang="zh-TW" sz="2300" dirty="0"/>
              <a:t>(</a:t>
            </a:r>
            <a:r>
              <a:rPr lang="zh-TW" altLang="en-US" sz="2300" dirty="0"/>
              <a:t>男性、</a:t>
            </a:r>
            <a:r>
              <a:rPr lang="en-US" altLang="zh-TW" sz="2300" dirty="0"/>
              <a:t>45</a:t>
            </a:r>
            <a:r>
              <a:rPr lang="zh-TW" altLang="en-US" sz="2300" dirty="0"/>
              <a:t>至</a:t>
            </a:r>
            <a:r>
              <a:rPr lang="en-US" altLang="zh-TW" sz="2300" dirty="0"/>
              <a:t>54</a:t>
            </a:r>
            <a:r>
              <a:rPr lang="zh-TW" altLang="en-US" sz="2300" dirty="0"/>
              <a:t>歲、經理</a:t>
            </a:r>
            <a:r>
              <a:rPr lang="en-US" sz="2300" dirty="0"/>
              <a:t>/</a:t>
            </a:r>
            <a:r>
              <a:rPr lang="zh-TW" altLang="en-US" sz="2300" dirty="0"/>
              <a:t>部門主管、建造業</a:t>
            </a:r>
            <a:r>
              <a:rPr lang="en-US" altLang="zh-TW" sz="2300" dirty="0"/>
              <a:t>)</a:t>
            </a:r>
            <a:endParaRPr lang="en-US" sz="2300" dirty="0"/>
          </a:p>
        </p:txBody>
      </p:sp>
      <p:sp>
        <p:nvSpPr>
          <p:cNvPr id="4" name="Slide Number Placeholder 3"/>
          <p:cNvSpPr>
            <a:spLocks noGrp="1"/>
          </p:cNvSpPr>
          <p:nvPr>
            <p:ph type="sldNum" sz="quarter" idx="12"/>
          </p:nvPr>
        </p:nvSpPr>
        <p:spPr/>
        <p:txBody>
          <a:bodyPr/>
          <a:lstStyle/>
          <a:p>
            <a:pPr>
              <a:defRPr/>
            </a:pPr>
            <a:fld id="{CF8D9605-E1B7-4E01-8A90-B359EB5960CC}" type="slidenum">
              <a:rPr lang="zh-TW" altLang="en-US" smtClean="0"/>
              <a:pPr>
                <a:defRPr/>
              </a:pPr>
              <a:t>31</a:t>
            </a:fld>
            <a:endParaRPr lang="zh-TW" altLang="en-US" dirty="0"/>
          </a:p>
        </p:txBody>
      </p:sp>
    </p:spTree>
    <p:extLst>
      <p:ext uri="{BB962C8B-B14F-4D97-AF65-F5344CB8AC3E}">
        <p14:creationId xmlns:p14="http://schemas.microsoft.com/office/powerpoint/2010/main" val="82545103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2420888"/>
            <a:ext cx="7772400" cy="1619895"/>
          </a:xfrm>
        </p:spPr>
        <p:txBody>
          <a:bodyPr/>
          <a:lstStyle/>
          <a:p>
            <a:pPr algn="ctr"/>
            <a:r>
              <a:rPr lang="zh-TW" altLang="en-US" sz="5000" cap="none" dirty="0">
                <a:latin typeface="+mj-ea"/>
                <a:cs typeface="Times New Roman" panose="02020603050405020304" pitchFamily="18" charset="0"/>
              </a:rPr>
              <a:t>建議</a:t>
            </a:r>
            <a:endParaRPr lang="en-US" sz="5000" cap="none" dirty="0">
              <a:latin typeface="+mj-ea"/>
            </a:endParaRPr>
          </a:p>
        </p:txBody>
      </p:sp>
      <p:sp>
        <p:nvSpPr>
          <p:cNvPr id="4" name="Slide Number Placeholder 3"/>
          <p:cNvSpPr>
            <a:spLocks noGrp="1"/>
          </p:cNvSpPr>
          <p:nvPr>
            <p:ph type="sldNum" sz="quarter" idx="12"/>
          </p:nvPr>
        </p:nvSpPr>
        <p:spPr/>
        <p:txBody>
          <a:bodyPr/>
          <a:lstStyle/>
          <a:p>
            <a:pPr>
              <a:defRPr/>
            </a:pPr>
            <a:fld id="{D3001B90-30CA-4BDF-B493-92673F03E3FA}" type="slidenum">
              <a:rPr lang="zh-TW" altLang="en-US" smtClean="0"/>
              <a:pPr>
                <a:defRPr/>
              </a:pPr>
              <a:t>32</a:t>
            </a:fld>
            <a:endParaRPr lang="zh-TW" altLang="en-US"/>
          </a:p>
        </p:txBody>
      </p:sp>
    </p:spTree>
    <p:extLst>
      <p:ext uri="{BB962C8B-B14F-4D97-AF65-F5344CB8AC3E}">
        <p14:creationId xmlns:p14="http://schemas.microsoft.com/office/powerpoint/2010/main" val="5581860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a:latin typeface="+mj-ea"/>
              </a:rPr>
              <a:t>建議</a:t>
            </a:r>
            <a:endParaRPr lang="en-US" dirty="0"/>
          </a:p>
        </p:txBody>
      </p:sp>
      <p:sp>
        <p:nvSpPr>
          <p:cNvPr id="3" name="Vertical Text Placeholder 2"/>
          <p:cNvSpPr>
            <a:spLocks noGrp="1"/>
          </p:cNvSpPr>
          <p:nvPr>
            <p:ph type="body" orient="vert" idx="1"/>
          </p:nvPr>
        </p:nvSpPr>
        <p:spPr/>
        <p:txBody>
          <a:bodyPr/>
          <a:lstStyle/>
          <a:p>
            <a:r>
              <a:rPr lang="zh-TW" altLang="en-US" b="1" dirty="0"/>
              <a:t>一般家庭友善僱傭措施：</a:t>
            </a:r>
            <a:r>
              <a:rPr lang="zh-TW" altLang="en-US" dirty="0"/>
              <a:t>建議僱主提供工作安排及休假福利的家庭友善僱傭措施，以支援不同家庭責任的僱員。透過提供更多一般型式的家庭友善支援，解決僱員日常需要提供照顧的需求，以幫助他們實現工作與家庭平衡，使所有有照顧家庭責任的僱員可以從中受惠</a:t>
            </a:r>
            <a:endParaRPr lang="en-US" altLang="zh-TW" dirty="0"/>
          </a:p>
          <a:p>
            <a:endParaRPr lang="en-US" altLang="zh-TW" b="1" dirty="0"/>
          </a:p>
          <a:p>
            <a:r>
              <a:rPr lang="zh-TW" altLang="en-US" b="1" dirty="0"/>
              <a:t>狀況性家庭友善僱傭措施：</a:t>
            </a:r>
            <a:r>
              <a:rPr lang="zh-TW" altLang="en-US" dirty="0"/>
              <a:t>研究團隊鼓勵僱主為有照顧家庭責任的僱員提供照顧兒童和長者或殘疾人士的假期，因為他們可能有迫切需要照顧兒童和長者或殘疾人士，因為該些措施可以快速地令有照顧家庭責任的僱員在工作上及家庭上重回有效的表現 </a:t>
            </a:r>
            <a:endParaRPr lang="en-US" dirty="0"/>
          </a:p>
          <a:p>
            <a:endParaRPr lang="en-US" altLang="zh-TW" dirty="0"/>
          </a:p>
          <a:p>
            <a:endParaRPr lang="en-US" dirty="0"/>
          </a:p>
        </p:txBody>
      </p:sp>
      <p:sp>
        <p:nvSpPr>
          <p:cNvPr id="4" name="Slide Number Placeholder 3"/>
          <p:cNvSpPr>
            <a:spLocks noGrp="1"/>
          </p:cNvSpPr>
          <p:nvPr>
            <p:ph type="sldNum" sz="quarter" idx="12"/>
          </p:nvPr>
        </p:nvSpPr>
        <p:spPr/>
        <p:txBody>
          <a:bodyPr/>
          <a:lstStyle/>
          <a:p>
            <a:pPr>
              <a:defRPr/>
            </a:pPr>
            <a:fld id="{CF8D9605-E1B7-4E01-8A90-B359EB5960CC}" type="slidenum">
              <a:rPr lang="zh-TW" altLang="en-US" smtClean="0"/>
              <a:pPr>
                <a:defRPr/>
              </a:pPr>
              <a:t>33</a:t>
            </a:fld>
            <a:endParaRPr lang="zh-TW" altLang="en-US"/>
          </a:p>
        </p:txBody>
      </p:sp>
    </p:spTree>
    <p:extLst>
      <p:ext uri="{BB962C8B-B14F-4D97-AF65-F5344CB8AC3E}">
        <p14:creationId xmlns:p14="http://schemas.microsoft.com/office/powerpoint/2010/main" val="153999900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a:latin typeface="+mj-ea"/>
              </a:rPr>
              <a:t>建議</a:t>
            </a:r>
            <a:endParaRPr lang="en-US" dirty="0"/>
          </a:p>
        </p:txBody>
      </p:sp>
      <p:sp>
        <p:nvSpPr>
          <p:cNvPr id="3" name="Vertical Text Placeholder 2"/>
          <p:cNvSpPr>
            <a:spLocks noGrp="1"/>
          </p:cNvSpPr>
          <p:nvPr>
            <p:ph type="body" orient="vert" idx="1"/>
          </p:nvPr>
        </p:nvSpPr>
        <p:spPr>
          <a:xfrm>
            <a:off x="206642" y="1268760"/>
            <a:ext cx="8730716" cy="5400600"/>
          </a:xfrm>
        </p:spPr>
        <p:txBody>
          <a:bodyPr/>
          <a:lstStyle/>
          <a:p>
            <a:r>
              <a:rPr lang="zh-TW" altLang="en-US" b="1" dirty="0"/>
              <a:t>為缺乏家庭支援的行業提供協助：</a:t>
            </a:r>
            <a:r>
              <a:rPr lang="zh-TW" altLang="en-US" dirty="0"/>
              <a:t>有照顧家庭責任的僱員在「住宿及膳食服務業」、「製造業」、及「運輸、倉庫、郵政及速遞服務業」中接收到的家庭友善支援是最少的。該些行業的領袖及持份者應與勞工處和平等機會委員會緊密合作以加強良好人力資源管理文化及制定家庭友善僱傭措施</a:t>
            </a:r>
            <a:endParaRPr lang="en-US" altLang="zh-TW" dirty="0"/>
          </a:p>
          <a:p>
            <a:endParaRPr lang="en-HK" dirty="0"/>
          </a:p>
          <a:p>
            <a:r>
              <a:rPr lang="zh-TW" altLang="en-US" b="1" dirty="0"/>
              <a:t>職場上的家庭支援政策：</a:t>
            </a:r>
            <a:r>
              <a:rPr lang="zh-TW" altLang="en-US" dirty="0"/>
              <a:t>許多有照顧家庭責任的僱員表示不知道公司有提供家庭友善僱傭措施。僱工及經理亦表示他們沒有正式地為僱員提供家庭友善僱傭措施，但預期僱員提出需要特別安排以調適家庭責任。研究團隊鼓勵鼓勵僱主提供書面形式的家庭支援政策及正式地告知僱員他們有權獲得的支援種類</a:t>
            </a:r>
            <a:endParaRPr lang="en-US" altLang="zh-TW" dirty="0"/>
          </a:p>
          <a:p>
            <a:endParaRPr lang="en-US" altLang="zh-TW" dirty="0"/>
          </a:p>
        </p:txBody>
      </p:sp>
      <p:sp>
        <p:nvSpPr>
          <p:cNvPr id="4" name="Slide Number Placeholder 3"/>
          <p:cNvSpPr>
            <a:spLocks noGrp="1"/>
          </p:cNvSpPr>
          <p:nvPr>
            <p:ph type="sldNum" sz="quarter" idx="12"/>
          </p:nvPr>
        </p:nvSpPr>
        <p:spPr/>
        <p:txBody>
          <a:bodyPr/>
          <a:lstStyle/>
          <a:p>
            <a:pPr>
              <a:defRPr/>
            </a:pPr>
            <a:fld id="{CF8D9605-E1B7-4E01-8A90-B359EB5960CC}" type="slidenum">
              <a:rPr lang="zh-TW" altLang="en-US" smtClean="0"/>
              <a:pPr>
                <a:defRPr/>
              </a:pPr>
              <a:t>34</a:t>
            </a:fld>
            <a:endParaRPr lang="zh-TW" altLang="en-US"/>
          </a:p>
        </p:txBody>
      </p:sp>
    </p:spTree>
    <p:extLst>
      <p:ext uri="{BB962C8B-B14F-4D97-AF65-F5344CB8AC3E}">
        <p14:creationId xmlns:p14="http://schemas.microsoft.com/office/powerpoint/2010/main" val="140064956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97D96DF-AC99-49B6-9487-106DDBF543E7}"/>
              </a:ext>
            </a:extLst>
          </p:cNvPr>
          <p:cNvSpPr>
            <a:spLocks noGrp="1"/>
          </p:cNvSpPr>
          <p:nvPr>
            <p:ph type="sldNum" sz="quarter" idx="12"/>
          </p:nvPr>
        </p:nvSpPr>
        <p:spPr/>
        <p:txBody>
          <a:bodyPr/>
          <a:lstStyle/>
          <a:p>
            <a:pPr>
              <a:defRPr/>
            </a:pPr>
            <a:fld id="{CF8D9605-E1B7-4E01-8A90-B359EB5960CC}" type="slidenum">
              <a:rPr lang="zh-TW" altLang="en-US" smtClean="0"/>
              <a:pPr>
                <a:defRPr/>
              </a:pPr>
              <a:t>35</a:t>
            </a:fld>
            <a:endParaRPr lang="zh-TW" altLang="en-US"/>
          </a:p>
        </p:txBody>
      </p:sp>
      <p:sp>
        <p:nvSpPr>
          <p:cNvPr id="5" name="Rectangle 3" descr="Parchment">
            <a:extLst>
              <a:ext uri="{FF2B5EF4-FFF2-40B4-BE49-F238E27FC236}">
                <a16:creationId xmlns:a16="http://schemas.microsoft.com/office/drawing/2014/main" id="{57468DAF-074F-40E6-B03A-0484FD9DF609}"/>
              </a:ext>
            </a:extLst>
          </p:cNvPr>
          <p:cNvSpPr txBox="1">
            <a:spLocks noChangeArrowheads="1"/>
          </p:cNvSpPr>
          <p:nvPr/>
        </p:nvSpPr>
        <p:spPr bwMode="auto">
          <a:xfrm>
            <a:off x="0" y="0"/>
            <a:ext cx="9144000" cy="672435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2400" kern="1200">
                <a:solidFill>
                  <a:schemeClr val="tx1"/>
                </a:solidFill>
                <a:latin typeface="Times New Roman" panose="02020603050405020304" pitchFamily="18" charset="0"/>
                <a:ea typeface="+mn-ea"/>
                <a:cs typeface="Times New Roman" panose="02020603050405020304" pitchFamily="18" charset="0"/>
              </a:defRPr>
            </a:lvl1pPr>
            <a:lvl2pPr marL="742950" indent="-285750" algn="l" rtl="0" eaLnBrk="0" fontAlgn="base" hangingPunct="0">
              <a:spcBef>
                <a:spcPct val="20000"/>
              </a:spcBef>
              <a:spcAft>
                <a:spcPct val="0"/>
              </a:spcAft>
              <a:buFont typeface="Arial" charset="0"/>
              <a:buChar char="–"/>
              <a:defRPr sz="2200" kern="1200">
                <a:solidFill>
                  <a:schemeClr val="tx1"/>
                </a:solidFill>
                <a:latin typeface="Times New Roman" panose="02020603050405020304" pitchFamily="18" charset="0"/>
                <a:ea typeface="+mn-ea"/>
                <a:cs typeface="Times New Roman" panose="02020603050405020304" pitchFamily="18"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Times New Roman" panose="02020603050405020304" pitchFamily="18" charset="0"/>
                <a:ea typeface="+mn-ea"/>
                <a:cs typeface="Times New Roman" panose="02020603050405020304" pitchFamily="18" charset="0"/>
              </a:defRPr>
            </a:lvl3pPr>
            <a:lvl4pPr marL="1600200" indent="-228600" algn="l" rtl="0" eaLnBrk="0" fontAlgn="base" hangingPunct="0">
              <a:spcBef>
                <a:spcPct val="20000"/>
              </a:spcBef>
              <a:spcAft>
                <a:spcPct val="0"/>
              </a:spcAft>
              <a:buFont typeface="Arial" charset="0"/>
              <a:buChar char="–"/>
              <a:defRPr sz="1800" kern="1200">
                <a:solidFill>
                  <a:schemeClr val="tx1"/>
                </a:solidFill>
                <a:latin typeface="Times New Roman" panose="02020603050405020304" pitchFamily="18" charset="0"/>
                <a:ea typeface="+mn-ea"/>
                <a:cs typeface="Times New Roman" panose="02020603050405020304" pitchFamily="18" charset="0"/>
              </a:defRPr>
            </a:lvl4pPr>
            <a:lvl5pPr marL="2057400" indent="-228600" algn="l" rtl="0" eaLnBrk="0" fontAlgn="base" hangingPunct="0">
              <a:spcBef>
                <a:spcPct val="20000"/>
              </a:spcBef>
              <a:spcAft>
                <a:spcPct val="0"/>
              </a:spcAft>
              <a:buFont typeface="Arial" charset="0"/>
              <a:buChar char="»"/>
              <a:defRPr sz="1600"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eaLnBrk="1" hangingPunct="1">
              <a:buFont typeface="Arial" charset="0"/>
              <a:buNone/>
            </a:pPr>
            <a:r>
              <a:rPr lang="zh-TW" altLang="en-US" sz="4800" dirty="0">
                <a:solidFill>
                  <a:schemeClr val="tx2">
                    <a:lumMod val="75000"/>
                  </a:schemeClr>
                </a:solidFill>
              </a:rPr>
              <a:t>      </a:t>
            </a:r>
            <a:r>
              <a:rPr lang="en-HK" altLang="zh-HK" sz="4800" b="1" dirty="0">
                <a:solidFill>
                  <a:schemeClr val="tx2">
                    <a:lumMod val="75000"/>
                  </a:schemeClr>
                </a:solidFill>
              </a:rPr>
              <a:t>	</a:t>
            </a:r>
          </a:p>
          <a:p>
            <a:pPr marL="0" indent="0" eaLnBrk="1" hangingPunct="1">
              <a:buFont typeface="Arial" charset="0"/>
              <a:buNone/>
            </a:pPr>
            <a:endParaRPr lang="en-HK" sz="4800" b="1" dirty="0">
              <a:solidFill>
                <a:schemeClr val="tx2">
                  <a:lumMod val="75000"/>
                </a:schemeClr>
              </a:solidFill>
            </a:endParaRPr>
          </a:p>
          <a:p>
            <a:pPr marL="0" indent="0" eaLnBrk="1" hangingPunct="1">
              <a:buFont typeface="Arial" charset="0"/>
              <a:buNone/>
            </a:pPr>
            <a:endParaRPr lang="en-US" sz="2000" dirty="0">
              <a:solidFill>
                <a:schemeClr val="tx2">
                  <a:lumMod val="75000"/>
                </a:schemeClr>
              </a:solidFill>
            </a:endParaRPr>
          </a:p>
          <a:p>
            <a:pPr algn="ctr" eaLnBrk="1" hangingPunct="1">
              <a:spcBef>
                <a:spcPts val="0"/>
              </a:spcBef>
              <a:buFontTx/>
              <a:buNone/>
            </a:pPr>
            <a:endParaRPr lang="en-US" sz="1000" dirty="0">
              <a:solidFill>
                <a:schemeClr val="tx2">
                  <a:lumMod val="75000"/>
                </a:schemeClr>
              </a:solidFill>
            </a:endParaRPr>
          </a:p>
          <a:p>
            <a:pPr algn="ctr" eaLnBrk="1" hangingPunct="1">
              <a:spcBef>
                <a:spcPts val="0"/>
              </a:spcBef>
              <a:buFontTx/>
              <a:buNone/>
            </a:pPr>
            <a:r>
              <a:rPr lang="zh-TW" altLang="en-US" sz="9600" dirty="0">
                <a:solidFill>
                  <a:schemeClr val="tx2">
                    <a:lumMod val="75000"/>
                  </a:schemeClr>
                </a:solidFill>
              </a:rPr>
              <a:t>問答環節</a:t>
            </a:r>
            <a:endParaRPr lang="en-US" sz="4000" b="1" dirty="0">
              <a:solidFill>
                <a:schemeClr val="tx2">
                  <a:lumMod val="75000"/>
                </a:schemeClr>
              </a:solidFill>
            </a:endParaRPr>
          </a:p>
        </p:txBody>
      </p:sp>
    </p:spTree>
    <p:extLst>
      <p:ext uri="{BB962C8B-B14F-4D97-AF65-F5344CB8AC3E}">
        <p14:creationId xmlns:p14="http://schemas.microsoft.com/office/powerpoint/2010/main" val="8362498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258843"/>
            <a:ext cx="9144000" cy="4329390"/>
          </a:xfrm>
          <a:prstGeom prst="rect">
            <a:avLst/>
          </a:prstGeom>
        </p:spPr>
        <p:txBody>
          <a:bodyPr wrap="square">
            <a:spAutoFit/>
          </a:bodyPr>
          <a:lstStyle/>
          <a:p>
            <a:pPr marL="342900" indent="-342900">
              <a:spcAft>
                <a:spcPts val="800"/>
              </a:spcAft>
              <a:buFont typeface="Arial" panose="020B0604020202020204" pitchFamily="34" charset="0"/>
              <a:buChar char="•"/>
            </a:pPr>
            <a:r>
              <a:rPr lang="zh-TW" altLang="en-US" sz="2400" dirty="0">
                <a:latin typeface="Times New Roman" panose="02020603050405020304" pitchFamily="18" charset="0"/>
                <a:cs typeface="Times New Roman" panose="02020603050405020304" pitchFamily="18" charset="0"/>
              </a:rPr>
              <a:t>是次研究旨在全面分析：</a:t>
            </a:r>
            <a:endParaRPr lang="en-US" sz="2400" dirty="0">
              <a:latin typeface="Times New Roman" panose="02020603050405020304" pitchFamily="18" charset="0"/>
              <a:cs typeface="Times New Roman" panose="02020603050405020304" pitchFamily="18" charset="0"/>
            </a:endParaRPr>
          </a:p>
          <a:p>
            <a:pPr marL="914400" lvl="1" indent="-457200">
              <a:spcAft>
                <a:spcPts val="800"/>
              </a:spcAft>
              <a:buFont typeface="+mj-lt"/>
              <a:buAutoNum type="alphaLcParenR"/>
            </a:pPr>
            <a:r>
              <a:rPr lang="zh-TW" altLang="en-US" sz="2200" dirty="0">
                <a:latin typeface="Times New Roman" panose="02020603050405020304" pitchFamily="18" charset="0"/>
                <a:cs typeface="Times New Roman" panose="02020603050405020304" pitchFamily="18" charset="0"/>
              </a:rPr>
              <a:t>家庭友善僱傭措施在不同行業中的提供和種類</a:t>
            </a:r>
          </a:p>
          <a:p>
            <a:pPr marL="914400" lvl="1" indent="-457200">
              <a:spcAft>
                <a:spcPts val="800"/>
              </a:spcAft>
              <a:buFont typeface="+mj-lt"/>
              <a:buAutoNum type="alphaLcParenR"/>
            </a:pPr>
            <a:r>
              <a:rPr lang="zh-TW" altLang="en-US" sz="2200" dirty="0">
                <a:latin typeface="Times New Roman" panose="02020603050405020304" pitchFamily="18" charset="0"/>
                <a:cs typeface="Times New Roman" panose="02020603050405020304" pitchFamily="18" charset="0"/>
              </a:rPr>
              <a:t>影響有照顧家庭責任的僱員使用家庭友善僱傭措施的因素</a:t>
            </a:r>
          </a:p>
          <a:p>
            <a:pPr marL="914400" lvl="1" indent="-457200">
              <a:spcAft>
                <a:spcPts val="800"/>
              </a:spcAft>
              <a:buFont typeface="+mj-lt"/>
              <a:buAutoNum type="alphaLcParenR"/>
            </a:pPr>
            <a:r>
              <a:rPr lang="zh-TW" altLang="en-US" sz="2200" dirty="0">
                <a:latin typeface="Times New Roman" panose="02020603050405020304" pitchFamily="18" charset="0"/>
                <a:cs typeface="Times New Roman" panose="02020603050405020304" pitchFamily="18" charset="0"/>
              </a:rPr>
              <a:t>家庭友善僱傭措施與僱員幸福感的關聯</a:t>
            </a:r>
          </a:p>
          <a:p>
            <a:pPr marL="914400" lvl="1" indent="-457200">
              <a:spcAft>
                <a:spcPts val="800"/>
              </a:spcAft>
              <a:buFont typeface="+mj-lt"/>
              <a:buAutoNum type="alphaLcParenR"/>
            </a:pPr>
            <a:r>
              <a:rPr lang="zh-TW" altLang="en-US" sz="2200" dirty="0">
                <a:latin typeface="Times New Roman" panose="02020603050405020304" pitchFamily="18" charset="0"/>
                <a:cs typeface="Times New Roman" panose="02020603050405020304" pitchFamily="18" charset="0"/>
              </a:rPr>
              <a:t>工作需求與僱員幸福感的關聯</a:t>
            </a:r>
          </a:p>
          <a:p>
            <a:pPr marL="914400" lvl="1" indent="-457200">
              <a:spcAft>
                <a:spcPts val="800"/>
              </a:spcAft>
              <a:buFont typeface="+mj-lt"/>
              <a:buAutoNum type="alphaLcParenR"/>
            </a:pPr>
            <a:r>
              <a:rPr lang="zh-TW" altLang="en-US" sz="2200" dirty="0">
                <a:latin typeface="Times New Roman" panose="02020603050405020304" pitchFamily="18" charset="0"/>
                <a:cs typeface="Times New Roman" panose="02020603050405020304" pitchFamily="18" charset="0"/>
              </a:rPr>
              <a:t>不同家庭責任的僱員最期望的家庭友善僱傭措施</a:t>
            </a:r>
          </a:p>
          <a:p>
            <a:pPr marL="914400" lvl="1" indent="-457200">
              <a:spcAft>
                <a:spcPts val="800"/>
              </a:spcAft>
              <a:buFont typeface="+mj-lt"/>
              <a:buAutoNum type="alphaLcParenR"/>
            </a:pPr>
            <a:r>
              <a:rPr lang="zh-TW" altLang="en-US" sz="2200" dirty="0">
                <a:latin typeface="Times New Roman" panose="02020603050405020304" pitchFamily="18" charset="0"/>
                <a:cs typeface="Times New Roman" panose="02020603050405020304" pitchFamily="18" charset="0"/>
              </a:rPr>
              <a:t>工作文化與僱員幸福感的關聯</a:t>
            </a:r>
          </a:p>
          <a:p>
            <a:pPr marL="914400" lvl="1" indent="-457200">
              <a:spcAft>
                <a:spcPts val="800"/>
              </a:spcAft>
              <a:buFont typeface="+mj-lt"/>
              <a:buAutoNum type="alphaLcParenR"/>
            </a:pPr>
            <a:r>
              <a:rPr lang="zh-TW" altLang="en-US" sz="2200" dirty="0">
                <a:latin typeface="Times New Roman" panose="02020603050405020304" pitchFamily="18" charset="0"/>
                <a:cs typeface="Times New Roman" panose="02020603050405020304" pitchFamily="18" charset="0"/>
              </a:rPr>
              <a:t>僱主和經理就提供家庭友善僱傭措施以針對照顧家庭需要的意見和建議，並識別行業和公司實施家庭友善僱傭措施所面對的困難</a:t>
            </a:r>
            <a:endParaRPr lang="en-HK" altLang="zh-TW" sz="2200" dirty="0">
              <a:latin typeface="Times New Roman" panose="02020603050405020304" pitchFamily="18" charset="0"/>
              <a:cs typeface="Times New Roman" panose="02020603050405020304" pitchFamily="18" charset="0"/>
            </a:endParaRPr>
          </a:p>
          <a:p>
            <a:pPr marL="914400" lvl="1" indent="-457200">
              <a:spcAft>
                <a:spcPts val="800"/>
              </a:spcAft>
              <a:buFont typeface="+mj-lt"/>
              <a:buAutoNum type="alphaLcParenR"/>
            </a:pPr>
            <a:endParaRPr lang="zh-TW" altLang="en-US" sz="2200" dirty="0">
              <a:latin typeface="Times New Roman" panose="02020603050405020304" pitchFamily="18" charset="0"/>
              <a:cs typeface="Times New Roman" panose="02020603050405020304" pitchFamily="18" charset="0"/>
            </a:endParaRPr>
          </a:p>
        </p:txBody>
      </p:sp>
      <p:sp>
        <p:nvSpPr>
          <p:cNvPr id="3" name="Rectangle 2"/>
          <p:cNvSpPr txBox="1">
            <a:spLocks noChangeArrowheads="1"/>
          </p:cNvSpPr>
          <p:nvPr/>
        </p:nvSpPr>
        <p:spPr bwMode="auto">
          <a:xfrm>
            <a:off x="457200" y="116632"/>
            <a:ext cx="8229600" cy="9096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ea typeface="新細明體" pitchFamily="18" charset="-120"/>
              </a:defRPr>
            </a:lvl2pPr>
            <a:lvl3pPr algn="ctr" rtl="0" eaLnBrk="0" fontAlgn="base" hangingPunct="0">
              <a:spcBef>
                <a:spcPct val="0"/>
              </a:spcBef>
              <a:spcAft>
                <a:spcPct val="0"/>
              </a:spcAft>
              <a:defRPr sz="4400">
                <a:solidFill>
                  <a:schemeClr val="tx1"/>
                </a:solidFill>
                <a:latin typeface="Calibri" pitchFamily="34" charset="0"/>
                <a:ea typeface="新細明體" pitchFamily="18" charset="-120"/>
              </a:defRPr>
            </a:lvl3pPr>
            <a:lvl4pPr algn="ctr" rtl="0" eaLnBrk="0" fontAlgn="base" hangingPunct="0">
              <a:spcBef>
                <a:spcPct val="0"/>
              </a:spcBef>
              <a:spcAft>
                <a:spcPct val="0"/>
              </a:spcAft>
              <a:defRPr sz="4400">
                <a:solidFill>
                  <a:schemeClr val="tx1"/>
                </a:solidFill>
                <a:latin typeface="Calibri" pitchFamily="34" charset="0"/>
                <a:ea typeface="新細明體" pitchFamily="18" charset="-120"/>
              </a:defRPr>
            </a:lvl4pPr>
            <a:lvl5pPr algn="ctr" rtl="0" eaLnBrk="0" fontAlgn="base" hangingPunct="0">
              <a:spcBef>
                <a:spcPct val="0"/>
              </a:spcBef>
              <a:spcAft>
                <a:spcPct val="0"/>
              </a:spcAft>
              <a:defRPr sz="4400">
                <a:solidFill>
                  <a:schemeClr val="tx1"/>
                </a:solidFill>
                <a:latin typeface="Calibri" pitchFamily="34" charset="0"/>
                <a:ea typeface="新細明體" pitchFamily="18" charset="-120"/>
              </a:defRPr>
            </a:lvl5pPr>
            <a:lvl6pPr marL="457200" algn="ctr" rtl="0" fontAlgn="base">
              <a:spcBef>
                <a:spcPct val="0"/>
              </a:spcBef>
              <a:spcAft>
                <a:spcPct val="0"/>
              </a:spcAft>
              <a:defRPr sz="4400">
                <a:solidFill>
                  <a:schemeClr val="tx1"/>
                </a:solidFill>
                <a:latin typeface="Calibri" pitchFamily="34" charset="0"/>
                <a:ea typeface="新細明體" pitchFamily="18" charset="-120"/>
              </a:defRPr>
            </a:lvl6pPr>
            <a:lvl7pPr marL="914400" algn="ctr" rtl="0" fontAlgn="base">
              <a:spcBef>
                <a:spcPct val="0"/>
              </a:spcBef>
              <a:spcAft>
                <a:spcPct val="0"/>
              </a:spcAft>
              <a:defRPr sz="4400">
                <a:solidFill>
                  <a:schemeClr val="tx1"/>
                </a:solidFill>
                <a:latin typeface="Calibri" pitchFamily="34" charset="0"/>
                <a:ea typeface="新細明體" pitchFamily="18" charset="-120"/>
              </a:defRPr>
            </a:lvl7pPr>
            <a:lvl8pPr marL="1371600" algn="ctr" rtl="0" fontAlgn="base">
              <a:spcBef>
                <a:spcPct val="0"/>
              </a:spcBef>
              <a:spcAft>
                <a:spcPct val="0"/>
              </a:spcAft>
              <a:defRPr sz="4400">
                <a:solidFill>
                  <a:schemeClr val="tx1"/>
                </a:solidFill>
                <a:latin typeface="Calibri" pitchFamily="34" charset="0"/>
                <a:ea typeface="新細明體" pitchFamily="18" charset="-120"/>
              </a:defRPr>
            </a:lvl8pPr>
            <a:lvl9pPr marL="1828800" algn="ctr" rtl="0" fontAlgn="base">
              <a:spcBef>
                <a:spcPct val="0"/>
              </a:spcBef>
              <a:spcAft>
                <a:spcPct val="0"/>
              </a:spcAft>
              <a:defRPr sz="4400">
                <a:solidFill>
                  <a:schemeClr val="tx1"/>
                </a:solidFill>
                <a:latin typeface="Calibri" pitchFamily="34" charset="0"/>
                <a:ea typeface="新細明體" pitchFamily="18" charset="-120"/>
              </a:defRPr>
            </a:lvl9pPr>
          </a:lstStyle>
          <a:p>
            <a:pPr eaLnBrk="1" hangingPunct="1"/>
            <a:r>
              <a:rPr lang="zh-TW" altLang="en-US" sz="4000" b="1" dirty="0">
                <a:latin typeface="+mn-ea"/>
                <a:cs typeface="Times New Roman" panose="02020603050405020304" pitchFamily="18" charset="0"/>
              </a:rPr>
              <a:t>研究目的</a:t>
            </a:r>
            <a:endParaRPr lang="en-US" altLang="zh-TW" sz="4000" b="1" dirty="0">
              <a:latin typeface="+mn-ea"/>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pPr>
              <a:defRPr/>
            </a:pPr>
            <a:fld id="{E1BB1EA1-79C4-4BAB-ADB3-CF40D307E3A2}" type="slidenum">
              <a:rPr lang="zh-TW" altLang="en-US" smtClean="0"/>
              <a:pPr>
                <a:defRPr/>
              </a:pPr>
              <a:t>4</a:t>
            </a:fld>
            <a:endParaRPr lang="zh-TW" altLang="en-US"/>
          </a:p>
        </p:txBody>
      </p:sp>
    </p:spTree>
    <p:extLst>
      <p:ext uri="{BB962C8B-B14F-4D97-AF65-F5344CB8AC3E}">
        <p14:creationId xmlns:p14="http://schemas.microsoft.com/office/powerpoint/2010/main" val="674357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E1BB1EA1-79C4-4BAB-ADB3-CF40D307E3A2}" type="slidenum">
              <a:rPr lang="zh-TW" altLang="en-US" smtClean="0"/>
              <a:pPr>
                <a:defRPr/>
              </a:pPr>
              <a:t>5</a:t>
            </a:fld>
            <a:endParaRPr lang="zh-TW" altLang="en-US"/>
          </a:p>
        </p:txBody>
      </p:sp>
      <p:sp>
        <p:nvSpPr>
          <p:cNvPr id="3" name="Rectangle 2"/>
          <p:cNvSpPr txBox="1">
            <a:spLocks noChangeArrowheads="1"/>
          </p:cNvSpPr>
          <p:nvPr/>
        </p:nvSpPr>
        <p:spPr bwMode="auto">
          <a:xfrm>
            <a:off x="457200" y="116632"/>
            <a:ext cx="8229600" cy="9096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ea typeface="新細明體" pitchFamily="18" charset="-120"/>
              </a:defRPr>
            </a:lvl2pPr>
            <a:lvl3pPr algn="ctr" rtl="0" eaLnBrk="0" fontAlgn="base" hangingPunct="0">
              <a:spcBef>
                <a:spcPct val="0"/>
              </a:spcBef>
              <a:spcAft>
                <a:spcPct val="0"/>
              </a:spcAft>
              <a:defRPr sz="4400">
                <a:solidFill>
                  <a:schemeClr val="tx1"/>
                </a:solidFill>
                <a:latin typeface="Calibri" pitchFamily="34" charset="0"/>
                <a:ea typeface="新細明體" pitchFamily="18" charset="-120"/>
              </a:defRPr>
            </a:lvl3pPr>
            <a:lvl4pPr algn="ctr" rtl="0" eaLnBrk="0" fontAlgn="base" hangingPunct="0">
              <a:spcBef>
                <a:spcPct val="0"/>
              </a:spcBef>
              <a:spcAft>
                <a:spcPct val="0"/>
              </a:spcAft>
              <a:defRPr sz="4400">
                <a:solidFill>
                  <a:schemeClr val="tx1"/>
                </a:solidFill>
                <a:latin typeface="Calibri" pitchFamily="34" charset="0"/>
                <a:ea typeface="新細明體" pitchFamily="18" charset="-120"/>
              </a:defRPr>
            </a:lvl4pPr>
            <a:lvl5pPr algn="ctr" rtl="0" eaLnBrk="0" fontAlgn="base" hangingPunct="0">
              <a:spcBef>
                <a:spcPct val="0"/>
              </a:spcBef>
              <a:spcAft>
                <a:spcPct val="0"/>
              </a:spcAft>
              <a:defRPr sz="4400">
                <a:solidFill>
                  <a:schemeClr val="tx1"/>
                </a:solidFill>
                <a:latin typeface="Calibri" pitchFamily="34" charset="0"/>
                <a:ea typeface="新細明體" pitchFamily="18" charset="-120"/>
              </a:defRPr>
            </a:lvl5pPr>
            <a:lvl6pPr marL="457200" algn="ctr" rtl="0" fontAlgn="base">
              <a:spcBef>
                <a:spcPct val="0"/>
              </a:spcBef>
              <a:spcAft>
                <a:spcPct val="0"/>
              </a:spcAft>
              <a:defRPr sz="4400">
                <a:solidFill>
                  <a:schemeClr val="tx1"/>
                </a:solidFill>
                <a:latin typeface="Calibri" pitchFamily="34" charset="0"/>
                <a:ea typeface="新細明體" pitchFamily="18" charset="-120"/>
              </a:defRPr>
            </a:lvl6pPr>
            <a:lvl7pPr marL="914400" algn="ctr" rtl="0" fontAlgn="base">
              <a:spcBef>
                <a:spcPct val="0"/>
              </a:spcBef>
              <a:spcAft>
                <a:spcPct val="0"/>
              </a:spcAft>
              <a:defRPr sz="4400">
                <a:solidFill>
                  <a:schemeClr val="tx1"/>
                </a:solidFill>
                <a:latin typeface="Calibri" pitchFamily="34" charset="0"/>
                <a:ea typeface="新細明體" pitchFamily="18" charset="-120"/>
              </a:defRPr>
            </a:lvl7pPr>
            <a:lvl8pPr marL="1371600" algn="ctr" rtl="0" fontAlgn="base">
              <a:spcBef>
                <a:spcPct val="0"/>
              </a:spcBef>
              <a:spcAft>
                <a:spcPct val="0"/>
              </a:spcAft>
              <a:defRPr sz="4400">
                <a:solidFill>
                  <a:schemeClr val="tx1"/>
                </a:solidFill>
                <a:latin typeface="Calibri" pitchFamily="34" charset="0"/>
                <a:ea typeface="新細明體" pitchFamily="18" charset="-120"/>
              </a:defRPr>
            </a:lvl8pPr>
            <a:lvl9pPr marL="1828800" algn="ctr" rtl="0" fontAlgn="base">
              <a:spcBef>
                <a:spcPct val="0"/>
              </a:spcBef>
              <a:spcAft>
                <a:spcPct val="0"/>
              </a:spcAft>
              <a:defRPr sz="4400">
                <a:solidFill>
                  <a:schemeClr val="tx1"/>
                </a:solidFill>
                <a:latin typeface="Calibri" pitchFamily="34" charset="0"/>
                <a:ea typeface="新細明體" pitchFamily="18" charset="-120"/>
              </a:defRPr>
            </a:lvl9pPr>
          </a:lstStyle>
          <a:p>
            <a:pPr eaLnBrk="1" hangingPunct="1"/>
            <a:r>
              <a:rPr lang="zh-TW" altLang="en-US" sz="4000" b="1" dirty="0">
                <a:latin typeface="+mj-ea"/>
                <a:cs typeface="Times New Roman" panose="02020603050405020304" pitchFamily="18" charset="0"/>
              </a:rPr>
              <a:t>研究一：橫斷性研究問卷調查</a:t>
            </a:r>
            <a:endParaRPr lang="en-US" altLang="zh-TW" sz="4000" b="1" dirty="0">
              <a:latin typeface="+mj-ea"/>
              <a:cs typeface="Times New Roman" panose="02020603050405020304" pitchFamily="18" charset="0"/>
            </a:endParaRPr>
          </a:p>
        </p:txBody>
      </p:sp>
      <p:sp>
        <p:nvSpPr>
          <p:cNvPr id="5" name="Rectangle 4"/>
          <p:cNvSpPr/>
          <p:nvPr/>
        </p:nvSpPr>
        <p:spPr>
          <a:xfrm>
            <a:off x="179512" y="1997839"/>
            <a:ext cx="8964488" cy="2862322"/>
          </a:xfrm>
          <a:prstGeom prst="rect">
            <a:avLst/>
          </a:prstGeom>
        </p:spPr>
        <p:txBody>
          <a:bodyPr wrap="square">
            <a:spAutoFit/>
          </a:bodyPr>
          <a:lstStyle/>
          <a:p>
            <a:pPr marL="342900" indent="-342900">
              <a:spcAft>
                <a:spcPts val="800"/>
              </a:spcAft>
              <a:buFont typeface="Arial" panose="020B0604020202020204" pitchFamily="34" charset="0"/>
              <a:buChar char="•"/>
            </a:pPr>
            <a:r>
              <a:rPr lang="zh-TW" altLang="en-US" sz="2400" dirty="0">
                <a:latin typeface="Times New Roman" panose="02020603050405020304" pitchFamily="18" charset="0"/>
                <a:cs typeface="Times New Roman" panose="02020603050405020304" pitchFamily="18" charset="0"/>
              </a:rPr>
              <a:t>以橫斷性研究問卷調查，並透過目的性抽樣方式收集了</a:t>
            </a:r>
            <a:endParaRPr lang="en-US" altLang="zh-TW" sz="2400" dirty="0">
              <a:latin typeface="Times New Roman" panose="02020603050405020304" pitchFamily="18" charset="0"/>
              <a:cs typeface="Times New Roman" panose="02020603050405020304" pitchFamily="18" charset="0"/>
            </a:endParaRPr>
          </a:p>
          <a:p>
            <a:pPr marL="1257300" lvl="2" indent="-342900">
              <a:spcAft>
                <a:spcPts val="800"/>
              </a:spcAft>
              <a:buFont typeface="Arial" panose="020B0604020202020204" pitchFamily="34" charset="0"/>
              <a:buChar char="•"/>
            </a:pPr>
            <a:r>
              <a:rPr lang="en-US" altLang="zh-TW" sz="2400" dirty="0">
                <a:latin typeface="Times New Roman" panose="02020603050405020304" pitchFamily="18" charset="0"/>
                <a:cs typeface="Times New Roman" panose="02020603050405020304" pitchFamily="18" charset="0"/>
              </a:rPr>
              <a:t>400</a:t>
            </a:r>
            <a:r>
              <a:rPr lang="zh-TW" altLang="en-US" sz="2400" dirty="0">
                <a:latin typeface="Times New Roman" panose="02020603050405020304" pitchFamily="18" charset="0"/>
                <a:cs typeface="Times New Roman" panose="02020603050405020304" pitchFamily="18" charset="0"/>
              </a:rPr>
              <a:t>名有照顧家庭責任的僱員</a:t>
            </a:r>
            <a:endParaRPr lang="en-US" altLang="zh-TW" sz="2400" dirty="0">
              <a:latin typeface="Times New Roman" panose="02020603050405020304" pitchFamily="18" charset="0"/>
              <a:cs typeface="Times New Roman" panose="02020603050405020304" pitchFamily="18" charset="0"/>
            </a:endParaRPr>
          </a:p>
          <a:p>
            <a:pPr marL="1257300" lvl="2" indent="-342900">
              <a:spcAft>
                <a:spcPts val="800"/>
              </a:spcAft>
              <a:buFont typeface="Arial" panose="020B0604020202020204" pitchFamily="34" charset="0"/>
              <a:buChar char="•"/>
            </a:pPr>
            <a:r>
              <a:rPr lang="zh-TW" altLang="en-US" sz="2400" dirty="0">
                <a:latin typeface="Times New Roman" panose="02020603050405020304" pitchFamily="18" charset="0"/>
                <a:cs typeface="Times New Roman" panose="02020603050405020304" pitchFamily="18" charset="0"/>
              </a:rPr>
              <a:t>問卷調查於</a:t>
            </a:r>
            <a:r>
              <a:rPr lang="en-US" altLang="zh-TW" sz="2400" dirty="0">
                <a:latin typeface="Times New Roman" panose="02020603050405020304" pitchFamily="18" charset="0"/>
                <a:cs typeface="Times New Roman" panose="02020603050405020304" pitchFamily="18" charset="0"/>
              </a:rPr>
              <a:t>2021</a:t>
            </a:r>
            <a:r>
              <a:rPr lang="zh-TW" altLang="en-US" sz="2400" dirty="0">
                <a:latin typeface="Times New Roman" panose="02020603050405020304" pitchFamily="18" charset="0"/>
                <a:cs typeface="Times New Roman" panose="02020603050405020304" pitchFamily="18" charset="0"/>
              </a:rPr>
              <a:t>年</a:t>
            </a:r>
            <a:r>
              <a:rPr lang="en-US" altLang="zh-TW" sz="2400" dirty="0">
                <a:latin typeface="Times New Roman" panose="02020603050405020304" pitchFamily="18" charset="0"/>
                <a:cs typeface="Times New Roman" panose="02020603050405020304" pitchFamily="18" charset="0"/>
              </a:rPr>
              <a:t>2</a:t>
            </a:r>
            <a:r>
              <a:rPr lang="zh-TW" altLang="en-US" sz="2400" dirty="0">
                <a:latin typeface="Times New Roman" panose="02020603050405020304" pitchFamily="18" charset="0"/>
                <a:cs typeface="Times New Roman" panose="02020603050405020304" pitchFamily="18" charset="0"/>
              </a:rPr>
              <a:t>月至</a:t>
            </a:r>
            <a:r>
              <a:rPr lang="en-US" altLang="zh-TW" sz="2400" dirty="0">
                <a:latin typeface="Times New Roman" panose="02020603050405020304" pitchFamily="18" charset="0"/>
                <a:cs typeface="Times New Roman" panose="02020603050405020304" pitchFamily="18" charset="0"/>
              </a:rPr>
              <a:t>5</a:t>
            </a:r>
            <a:r>
              <a:rPr lang="zh-TW" altLang="en-US" sz="2400" dirty="0">
                <a:latin typeface="Times New Roman" panose="02020603050405020304" pitchFamily="18" charset="0"/>
                <a:cs typeface="Times New Roman" panose="02020603050405020304" pitchFamily="18" charset="0"/>
              </a:rPr>
              <a:t>月期間進行</a:t>
            </a:r>
            <a:endParaRPr lang="en-US" altLang="zh-TW" sz="2400" dirty="0">
              <a:latin typeface="Times New Roman" panose="02020603050405020304" pitchFamily="18" charset="0"/>
              <a:cs typeface="Times New Roman" panose="02020603050405020304" pitchFamily="18" charset="0"/>
            </a:endParaRPr>
          </a:p>
          <a:p>
            <a:pPr marL="342900" indent="-342900">
              <a:spcAft>
                <a:spcPts val="800"/>
              </a:spcAft>
              <a:buFont typeface="Arial" panose="020B0604020202020204" pitchFamily="34" charset="0"/>
              <a:buChar char="•"/>
            </a:pPr>
            <a:endParaRPr lang="en-US" altLang="zh-TW" sz="1000" dirty="0">
              <a:latin typeface="Times New Roman" panose="02020603050405020304" pitchFamily="18" charset="0"/>
              <a:cs typeface="Times New Roman" panose="02020603050405020304" pitchFamily="18" charset="0"/>
            </a:endParaRPr>
          </a:p>
          <a:p>
            <a:pPr marL="342900" indent="-342900">
              <a:spcAft>
                <a:spcPts val="800"/>
              </a:spcAft>
              <a:buFont typeface="Arial" panose="020B0604020202020204" pitchFamily="34" charset="0"/>
              <a:buChar char="•"/>
            </a:pPr>
            <a:r>
              <a:rPr lang="zh-TW" altLang="en-US" sz="2400" dirty="0">
                <a:latin typeface="Times New Roman" panose="02020603050405020304" pitchFamily="18" charset="0"/>
                <a:cs typeface="Times New Roman" panose="02020603050405020304" pitchFamily="18" charset="0"/>
              </a:rPr>
              <a:t>與香港和富社會企業「香港開心</a:t>
            </a:r>
            <a:r>
              <a:rPr lang="en-US" altLang="zh-TW" sz="2400" dirty="0">
                <a:latin typeface="Times New Roman" panose="02020603050405020304" pitchFamily="18" charset="0"/>
                <a:cs typeface="Times New Roman" panose="02020603050405020304" pitchFamily="18" charset="0"/>
              </a:rPr>
              <a:t>D</a:t>
            </a:r>
            <a:r>
              <a:rPr lang="zh-TW" altLang="en-US" sz="2400" dirty="0">
                <a:latin typeface="Times New Roman" panose="02020603050405020304" pitchFamily="18" charset="0"/>
                <a:cs typeface="Times New Roman" panose="02020603050405020304" pitchFamily="18" charset="0"/>
              </a:rPr>
              <a:t>」平台合作</a:t>
            </a:r>
            <a:endParaRPr lang="en-US" altLang="zh-TW" sz="2400" dirty="0">
              <a:latin typeface="Times New Roman" panose="02020603050405020304" pitchFamily="18" charset="0"/>
              <a:cs typeface="Times New Roman" panose="02020603050405020304" pitchFamily="18" charset="0"/>
            </a:endParaRPr>
          </a:p>
          <a:p>
            <a:pPr marL="342900" indent="-342900">
              <a:spcAft>
                <a:spcPts val="800"/>
              </a:spcAft>
              <a:buFont typeface="Arial" panose="020B0604020202020204" pitchFamily="34" charset="0"/>
              <a:buChar char="•"/>
            </a:pPr>
            <a:endParaRPr lang="en-US" altLang="zh-TW" sz="1000" dirty="0">
              <a:latin typeface="Times New Roman" panose="02020603050405020304" pitchFamily="18" charset="0"/>
              <a:cs typeface="Times New Roman" panose="02020603050405020304" pitchFamily="18" charset="0"/>
            </a:endParaRPr>
          </a:p>
          <a:p>
            <a:pPr marL="342900" indent="-342900">
              <a:spcAft>
                <a:spcPts val="800"/>
              </a:spcAft>
              <a:buFont typeface="Arial" panose="020B0604020202020204" pitchFamily="34" charset="0"/>
              <a:buChar char="•"/>
            </a:pPr>
            <a:r>
              <a:rPr lang="zh-TW" altLang="en-US" sz="2400" dirty="0">
                <a:latin typeface="Times New Roman" panose="02020603050405020304" pitchFamily="18" charset="0"/>
                <a:cs typeface="Times New Roman" panose="02020603050405020304" pitchFamily="18" charset="0"/>
              </a:rPr>
              <a:t>研究團隊</a:t>
            </a:r>
            <a:r>
              <a:rPr lang="zh-TW" altLang="en-US" sz="2400" dirty="0"/>
              <a:t>聯繫不同行業的企業、公司、小型企業和工會</a:t>
            </a:r>
            <a:endParaRPr lang="en-US" altLang="zh-TW" sz="2400" dirty="0"/>
          </a:p>
        </p:txBody>
      </p:sp>
    </p:spTree>
    <p:extLst>
      <p:ext uri="{BB962C8B-B14F-4D97-AF65-F5344CB8AC3E}">
        <p14:creationId xmlns:p14="http://schemas.microsoft.com/office/powerpoint/2010/main" val="29746900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5760"/>
            <a:ext cx="8229600" cy="1143000"/>
          </a:xfrm>
        </p:spPr>
        <p:txBody>
          <a:bodyPr/>
          <a:lstStyle/>
          <a:p>
            <a:r>
              <a:rPr lang="zh-TW" altLang="en-US" dirty="0"/>
              <a:t>有照顧家庭責任的僱員</a:t>
            </a:r>
            <a:br>
              <a:rPr lang="en-US" sz="7200" dirty="0"/>
            </a:br>
            <a:r>
              <a:rPr lang="zh-TW" altLang="en-US" dirty="0"/>
              <a:t>的納入標準</a:t>
            </a:r>
            <a:endParaRPr lang="en-US" b="1" dirty="0"/>
          </a:p>
        </p:txBody>
      </p:sp>
      <p:sp>
        <p:nvSpPr>
          <p:cNvPr id="3" name="Vertical Text Placeholder 2"/>
          <p:cNvSpPr>
            <a:spLocks noGrp="1"/>
          </p:cNvSpPr>
          <p:nvPr>
            <p:ph type="body" orient="vert" idx="1"/>
          </p:nvPr>
        </p:nvSpPr>
        <p:spPr>
          <a:xfrm>
            <a:off x="0" y="1628800"/>
            <a:ext cx="9144000" cy="5229200"/>
          </a:xfrm>
        </p:spPr>
        <p:txBody>
          <a:bodyPr/>
          <a:lstStyle/>
          <a:p>
            <a:r>
              <a:rPr lang="zh-TW" altLang="en-US" dirty="0"/>
              <a:t>招募有照顧家庭責任的在職人士</a:t>
            </a:r>
            <a:endParaRPr lang="en-US" dirty="0"/>
          </a:p>
          <a:p>
            <a:r>
              <a:rPr lang="zh-TW" altLang="en-US" dirty="0">
                <a:latin typeface="+mn-ea"/>
              </a:rPr>
              <a:t>家庭責任是定義為向一位或更多的</a:t>
            </a:r>
            <a:r>
              <a:rPr lang="zh-TW" altLang="en-US" dirty="0"/>
              <a:t>直系家庭成員提供照顧</a:t>
            </a:r>
            <a:endParaRPr lang="en-US" dirty="0"/>
          </a:p>
          <a:p>
            <a:pPr lvl="1"/>
            <a:r>
              <a:rPr lang="zh-TW" altLang="en-US" dirty="0"/>
              <a:t>直系家庭成員包括</a:t>
            </a:r>
            <a:endParaRPr lang="en-HK" dirty="0"/>
          </a:p>
          <a:p>
            <a:pPr lvl="2"/>
            <a:r>
              <a:rPr lang="zh-TW" altLang="en-US" dirty="0"/>
              <a:t>指因血緣、婚姻、領養或姻親而與該人有關的任何人</a:t>
            </a:r>
            <a:r>
              <a:rPr lang="en-HK" dirty="0"/>
              <a:t> </a:t>
            </a:r>
            <a:r>
              <a:rPr lang="zh-TW" altLang="en-US" dirty="0"/>
              <a:t>（例如配偶、父母、子女、祖父母、和孫子女）</a:t>
            </a:r>
            <a:endParaRPr lang="en-HK" dirty="0"/>
          </a:p>
          <a:p>
            <a:pPr lvl="1"/>
            <a:r>
              <a:rPr lang="zh-TW" altLang="en-US" dirty="0"/>
              <a:t>提供的家庭照顧包括</a:t>
            </a:r>
            <a:endParaRPr lang="en-HK" dirty="0"/>
          </a:p>
          <a:p>
            <a:pPr lvl="2"/>
            <a:r>
              <a:rPr lang="zh-TW" altLang="en-US" dirty="0"/>
              <a:t>個人照顧（例如協助對方上洗手間、洗澡及、洗腎等等）</a:t>
            </a:r>
            <a:endParaRPr lang="en-HK" dirty="0"/>
          </a:p>
          <a:p>
            <a:pPr lvl="2"/>
            <a:r>
              <a:rPr lang="zh-TW" altLang="en-US" dirty="0"/>
              <a:t>事務照顧（例如料理起居飲食、日常接送、陪同覆診等等）</a:t>
            </a:r>
            <a:endParaRPr lang="en-HK" dirty="0"/>
          </a:p>
          <a:p>
            <a:pPr lvl="2"/>
            <a:r>
              <a:rPr lang="zh-TW" altLang="en-US" dirty="0"/>
              <a:t>情感照顧（例如解決情感上的困擾及煩惱、安慰和開解等等）</a:t>
            </a:r>
            <a:endParaRPr lang="en-US" dirty="0"/>
          </a:p>
        </p:txBody>
      </p:sp>
      <p:sp>
        <p:nvSpPr>
          <p:cNvPr id="4" name="Slide Number Placeholder 3"/>
          <p:cNvSpPr>
            <a:spLocks noGrp="1"/>
          </p:cNvSpPr>
          <p:nvPr>
            <p:ph type="sldNum" sz="quarter" idx="12"/>
          </p:nvPr>
        </p:nvSpPr>
        <p:spPr/>
        <p:txBody>
          <a:bodyPr/>
          <a:lstStyle/>
          <a:p>
            <a:pPr>
              <a:defRPr/>
            </a:pPr>
            <a:fld id="{CF8D9605-E1B7-4E01-8A90-B359EB5960CC}" type="slidenum">
              <a:rPr lang="zh-TW" altLang="en-US" smtClean="0"/>
              <a:pPr>
                <a:defRPr/>
              </a:pPr>
              <a:t>6</a:t>
            </a:fld>
            <a:endParaRPr lang="zh-TW" altLang="en-US"/>
          </a:p>
        </p:txBody>
      </p:sp>
    </p:spTree>
    <p:extLst>
      <p:ext uri="{BB962C8B-B14F-4D97-AF65-F5344CB8AC3E}">
        <p14:creationId xmlns:p14="http://schemas.microsoft.com/office/powerpoint/2010/main" val="2070944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780928"/>
            <a:ext cx="7772400" cy="1907927"/>
          </a:xfrm>
        </p:spPr>
        <p:txBody>
          <a:bodyPr/>
          <a:lstStyle/>
          <a:p>
            <a:pPr algn="ctr"/>
            <a:r>
              <a:rPr lang="zh-TW" altLang="en-US" dirty="0"/>
              <a:t>有照顧家庭責任的僱員的定量</a:t>
            </a:r>
            <a:br>
              <a:rPr lang="en-US" sz="7200" dirty="0">
                <a:latin typeface="Times New Roman" panose="02020603050405020304" pitchFamily="18" charset="0"/>
                <a:cs typeface="Times New Roman" panose="02020603050405020304" pitchFamily="18" charset="0"/>
              </a:rPr>
            </a:br>
            <a:r>
              <a:rPr lang="zh-TW" altLang="en-US" dirty="0"/>
              <a:t>問卷調查之主要研究結果</a:t>
            </a:r>
            <a:endParaRPr lang="en-US" cap="none" dirty="0"/>
          </a:p>
        </p:txBody>
      </p:sp>
      <p:sp>
        <p:nvSpPr>
          <p:cNvPr id="4" name="Slide Number Placeholder 3"/>
          <p:cNvSpPr>
            <a:spLocks noGrp="1"/>
          </p:cNvSpPr>
          <p:nvPr>
            <p:ph type="sldNum" sz="quarter" idx="12"/>
          </p:nvPr>
        </p:nvSpPr>
        <p:spPr/>
        <p:txBody>
          <a:bodyPr/>
          <a:lstStyle/>
          <a:p>
            <a:pPr>
              <a:defRPr/>
            </a:pPr>
            <a:fld id="{D3001B90-30CA-4BDF-B493-92673F03E3FA}" type="slidenum">
              <a:rPr lang="zh-TW" altLang="en-US" smtClean="0"/>
              <a:pPr>
                <a:defRPr/>
              </a:pPr>
              <a:t>7</a:t>
            </a:fld>
            <a:endParaRPr lang="zh-TW" altLang="en-US"/>
          </a:p>
        </p:txBody>
      </p:sp>
    </p:spTree>
    <p:extLst>
      <p:ext uri="{BB962C8B-B14F-4D97-AF65-F5344CB8AC3E}">
        <p14:creationId xmlns:p14="http://schemas.microsoft.com/office/powerpoint/2010/main" val="26134396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65"/>
            <a:ext cx="8229600" cy="252983"/>
          </a:xfrm>
        </p:spPr>
        <p:txBody>
          <a:bodyPr/>
          <a:lstStyle/>
          <a:p>
            <a:r>
              <a:rPr lang="zh-TW" altLang="en-US" sz="1800" dirty="0"/>
              <a:t>有照顧家庭責任的僱員的人口統計特徵</a:t>
            </a:r>
          </a:p>
        </p:txBody>
      </p:sp>
      <p:sp>
        <p:nvSpPr>
          <p:cNvPr id="4" name="Slide Number Placeholder 3"/>
          <p:cNvSpPr>
            <a:spLocks noGrp="1"/>
          </p:cNvSpPr>
          <p:nvPr>
            <p:ph type="sldNum" sz="quarter" idx="12"/>
          </p:nvPr>
        </p:nvSpPr>
        <p:spPr/>
        <p:txBody>
          <a:bodyPr/>
          <a:lstStyle/>
          <a:p>
            <a:pPr>
              <a:defRPr/>
            </a:pPr>
            <a:fld id="{CF8D9605-E1B7-4E01-8A90-B359EB5960CC}" type="slidenum">
              <a:rPr lang="zh-TW" altLang="en-US" smtClean="0"/>
              <a:pPr>
                <a:defRPr/>
              </a:pPr>
              <a:t>8</a:t>
            </a:fld>
            <a:endParaRPr lang="zh-TW" altLang="en-US"/>
          </a:p>
        </p:txBody>
      </p:sp>
      <p:graphicFrame>
        <p:nvGraphicFramePr>
          <p:cNvPr id="6" name="Table 5"/>
          <p:cNvGraphicFramePr>
            <a:graphicFrameLocks noGrp="1"/>
          </p:cNvGraphicFramePr>
          <p:nvPr>
            <p:extLst>
              <p:ext uri="{D42A27DB-BD31-4B8C-83A1-F6EECF244321}">
                <p14:modId xmlns:p14="http://schemas.microsoft.com/office/powerpoint/2010/main" val="2586951832"/>
              </p:ext>
            </p:extLst>
          </p:nvPr>
        </p:nvGraphicFramePr>
        <p:xfrm>
          <a:off x="354360" y="331936"/>
          <a:ext cx="8435280" cy="6525345"/>
        </p:xfrm>
        <a:graphic>
          <a:graphicData uri="http://schemas.openxmlformats.org/drawingml/2006/table">
            <a:tbl>
              <a:tblPr firstRow="1" firstCol="1" bandRow="1">
                <a:tableStyleId>{69CF1AB2-1976-4502-BF36-3FF5EA218861}</a:tableStyleId>
              </a:tblPr>
              <a:tblGrid>
                <a:gridCol w="5310528">
                  <a:extLst>
                    <a:ext uri="{9D8B030D-6E8A-4147-A177-3AD203B41FA5}">
                      <a16:colId xmlns:a16="http://schemas.microsoft.com/office/drawing/2014/main" val="3012761449"/>
                    </a:ext>
                  </a:extLst>
                </a:gridCol>
                <a:gridCol w="1405143">
                  <a:extLst>
                    <a:ext uri="{9D8B030D-6E8A-4147-A177-3AD203B41FA5}">
                      <a16:colId xmlns:a16="http://schemas.microsoft.com/office/drawing/2014/main" val="3400548849"/>
                    </a:ext>
                  </a:extLst>
                </a:gridCol>
                <a:gridCol w="1719609">
                  <a:extLst>
                    <a:ext uri="{9D8B030D-6E8A-4147-A177-3AD203B41FA5}">
                      <a16:colId xmlns:a16="http://schemas.microsoft.com/office/drawing/2014/main" val="4132137188"/>
                    </a:ext>
                  </a:extLst>
                </a:gridCol>
              </a:tblGrid>
              <a:tr h="275893">
                <a:tc>
                  <a:txBody>
                    <a:bodyPr/>
                    <a:lstStyle/>
                    <a:p>
                      <a:pPr marL="0" marR="0">
                        <a:lnSpc>
                          <a:spcPct val="107000"/>
                        </a:lnSpc>
                        <a:spcBef>
                          <a:spcPts val="0"/>
                        </a:spcBef>
                        <a:spcAft>
                          <a:spcPts val="0"/>
                        </a:spcAft>
                      </a:pPr>
                      <a:r>
                        <a:rPr lang="zh-TW" altLang="en-US" sz="1550" b="1" dirty="0">
                          <a:effectLst/>
                          <a:latin typeface="Times New Roman" panose="02020603050405020304" pitchFamily="18" charset="0"/>
                          <a:ea typeface="PMingLiU" panose="02020500000000000000" pitchFamily="18" charset="-120"/>
                          <a:cs typeface="Times New Roman" panose="02020603050405020304" pitchFamily="18" charset="0"/>
                        </a:rPr>
                        <a:t>性別</a:t>
                      </a:r>
                      <a:endParaRPr lang="en-US" sz="1550" b="1"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48060" marR="48060" marT="0" marB="0" anchor="b"/>
                </a:tc>
                <a:tc>
                  <a:txBody>
                    <a:bodyPr/>
                    <a:lstStyle/>
                    <a:p>
                      <a:pPr algn="ctr">
                        <a:lnSpc>
                          <a:spcPct val="107000"/>
                        </a:lnSpc>
                      </a:pPr>
                      <a:r>
                        <a:rPr lang="en-HK" sz="1550" b="1" dirty="0">
                          <a:effectLst/>
                          <a:latin typeface="Times New Roman" panose="02020603050405020304" pitchFamily="18" charset="0"/>
                          <a:cs typeface="Times New Roman" panose="02020603050405020304" pitchFamily="18" charset="0"/>
                        </a:rPr>
                        <a:t>n</a:t>
                      </a:r>
                      <a:endParaRPr lang="en-US" sz="1550" b="1" dirty="0">
                        <a:effectLst/>
                        <a:latin typeface="Times New Roman" panose="02020603050405020304" pitchFamily="18" charset="0"/>
                        <a:cs typeface="Times New Roman" panose="02020603050405020304" pitchFamily="18" charset="0"/>
                      </a:endParaRPr>
                    </a:p>
                  </a:txBody>
                  <a:tcPr marL="48060" marR="48060" marT="0" marB="0" anchor="b"/>
                </a:tc>
                <a:tc>
                  <a:txBody>
                    <a:bodyPr/>
                    <a:lstStyle/>
                    <a:p>
                      <a:pPr algn="ctr">
                        <a:lnSpc>
                          <a:spcPct val="107000"/>
                        </a:lnSpc>
                      </a:pPr>
                      <a:r>
                        <a:rPr lang="en-HK" sz="1550" b="1" dirty="0">
                          <a:effectLst/>
                          <a:latin typeface="Times New Roman" panose="02020603050405020304" pitchFamily="18" charset="0"/>
                          <a:cs typeface="Times New Roman" panose="02020603050405020304" pitchFamily="18" charset="0"/>
                        </a:rPr>
                        <a:t>%</a:t>
                      </a:r>
                      <a:endParaRPr lang="en-US" sz="1550" b="1" dirty="0">
                        <a:effectLst/>
                        <a:latin typeface="Times New Roman" panose="02020603050405020304" pitchFamily="18" charset="0"/>
                        <a:cs typeface="Times New Roman" panose="02020603050405020304" pitchFamily="18" charset="0"/>
                      </a:endParaRPr>
                    </a:p>
                  </a:txBody>
                  <a:tcPr marL="48060" marR="48060" marT="0" marB="0" anchor="b"/>
                </a:tc>
                <a:extLst>
                  <a:ext uri="{0D108BD9-81ED-4DB2-BD59-A6C34878D82A}">
                    <a16:rowId xmlns:a16="http://schemas.microsoft.com/office/drawing/2014/main" val="3472085488"/>
                  </a:ext>
                </a:extLst>
              </a:tr>
              <a:tr h="257294">
                <a:tc>
                  <a:txBody>
                    <a:bodyPr/>
                    <a:lstStyle/>
                    <a:p>
                      <a:pPr marL="0" marR="0">
                        <a:lnSpc>
                          <a:spcPct val="107000"/>
                        </a:lnSpc>
                        <a:spcBef>
                          <a:spcPts val="0"/>
                        </a:spcBef>
                        <a:spcAft>
                          <a:spcPts val="0"/>
                        </a:spcAft>
                      </a:pPr>
                      <a:r>
                        <a:rPr lang="en-US" sz="1550" b="0" dirty="0">
                          <a:effectLst/>
                          <a:latin typeface="Times New Roman" panose="02020603050405020304" pitchFamily="18" charset="0"/>
                          <a:cs typeface="Times New Roman" panose="02020603050405020304" pitchFamily="18" charset="0"/>
                        </a:rPr>
                        <a:t>     </a:t>
                      </a:r>
                      <a:r>
                        <a:rPr lang="zh-TW" altLang="en-US" sz="1550" b="0" dirty="0">
                          <a:effectLst/>
                          <a:latin typeface="Times New Roman" panose="02020603050405020304" pitchFamily="18" charset="0"/>
                          <a:cs typeface="Times New Roman" panose="02020603050405020304" pitchFamily="18" charset="0"/>
                        </a:rPr>
                        <a:t>男性</a:t>
                      </a:r>
                      <a:endParaRPr lang="en-US" sz="1550" b="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48060" marR="48060" marT="0" marB="0" anchor="b"/>
                </a:tc>
                <a:tc>
                  <a:txBody>
                    <a:bodyPr/>
                    <a:lstStyle/>
                    <a:p>
                      <a:pPr marL="0" marR="0" algn="ctr">
                        <a:lnSpc>
                          <a:spcPct val="107000"/>
                        </a:lnSpc>
                        <a:spcBef>
                          <a:spcPts val="0"/>
                        </a:spcBef>
                        <a:spcAft>
                          <a:spcPts val="0"/>
                        </a:spcAft>
                      </a:pPr>
                      <a:r>
                        <a:rPr lang="en-US" sz="1550" b="0" dirty="0">
                          <a:effectLst/>
                          <a:latin typeface="Times New Roman" panose="02020603050405020304" pitchFamily="18" charset="0"/>
                          <a:ea typeface="PMingLiU" panose="02020500000000000000" pitchFamily="18" charset="-120"/>
                          <a:cs typeface="Times New Roman" panose="02020603050405020304" pitchFamily="18" charset="0"/>
                        </a:rPr>
                        <a:t>153</a:t>
                      </a:r>
                    </a:p>
                  </a:txBody>
                  <a:tcPr marL="48060" marR="48060" marT="0" marB="0" anchor="b"/>
                </a:tc>
                <a:tc>
                  <a:txBody>
                    <a:bodyPr/>
                    <a:lstStyle/>
                    <a:p>
                      <a:pPr marL="0" marR="0" algn="ctr">
                        <a:lnSpc>
                          <a:spcPct val="107000"/>
                        </a:lnSpc>
                        <a:spcBef>
                          <a:spcPts val="0"/>
                        </a:spcBef>
                        <a:spcAft>
                          <a:spcPts val="0"/>
                        </a:spcAft>
                      </a:pPr>
                      <a:r>
                        <a:rPr lang="en-US" sz="1550" b="0" dirty="0">
                          <a:effectLst/>
                          <a:latin typeface="Times New Roman" panose="02020603050405020304" pitchFamily="18" charset="0"/>
                          <a:cs typeface="Times New Roman" panose="02020603050405020304" pitchFamily="18" charset="0"/>
                        </a:rPr>
                        <a:t>38.3%</a:t>
                      </a:r>
                      <a:endParaRPr lang="en-US" sz="1550" b="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48060" marR="48060" marT="0" marB="0" anchor="b"/>
                </a:tc>
                <a:extLst>
                  <a:ext uri="{0D108BD9-81ED-4DB2-BD59-A6C34878D82A}">
                    <a16:rowId xmlns:a16="http://schemas.microsoft.com/office/drawing/2014/main" val="4264322864"/>
                  </a:ext>
                </a:extLst>
              </a:tr>
              <a:tr h="257294">
                <a:tc>
                  <a:txBody>
                    <a:bodyPr/>
                    <a:lstStyle/>
                    <a:p>
                      <a:pPr marL="0" marR="0">
                        <a:lnSpc>
                          <a:spcPct val="107000"/>
                        </a:lnSpc>
                        <a:spcBef>
                          <a:spcPts val="0"/>
                        </a:spcBef>
                        <a:spcAft>
                          <a:spcPts val="0"/>
                        </a:spcAft>
                      </a:pPr>
                      <a:r>
                        <a:rPr lang="en-US" sz="1550" b="0" dirty="0">
                          <a:effectLst/>
                          <a:latin typeface="Times New Roman" panose="02020603050405020304" pitchFamily="18" charset="0"/>
                          <a:cs typeface="Times New Roman" panose="02020603050405020304" pitchFamily="18" charset="0"/>
                        </a:rPr>
                        <a:t>     </a:t>
                      </a:r>
                      <a:r>
                        <a:rPr lang="zh-TW" altLang="en-US" sz="1550" b="0" dirty="0">
                          <a:effectLst/>
                          <a:latin typeface="Times New Roman" panose="02020603050405020304" pitchFamily="18" charset="0"/>
                          <a:cs typeface="Times New Roman" panose="02020603050405020304" pitchFamily="18" charset="0"/>
                        </a:rPr>
                        <a:t>女性</a:t>
                      </a:r>
                      <a:endParaRPr lang="en-US" sz="1550" b="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48060" marR="48060" marT="0" marB="0" anchor="b"/>
                </a:tc>
                <a:tc>
                  <a:txBody>
                    <a:bodyPr/>
                    <a:lstStyle/>
                    <a:p>
                      <a:pPr marL="0" marR="0" algn="ctr">
                        <a:lnSpc>
                          <a:spcPct val="107000"/>
                        </a:lnSpc>
                        <a:spcBef>
                          <a:spcPts val="0"/>
                        </a:spcBef>
                        <a:spcAft>
                          <a:spcPts val="0"/>
                        </a:spcAft>
                      </a:pPr>
                      <a:r>
                        <a:rPr lang="en-US" sz="1550" b="0">
                          <a:effectLst/>
                          <a:latin typeface="Times New Roman" panose="02020603050405020304" pitchFamily="18" charset="0"/>
                          <a:ea typeface="PMingLiU" panose="02020500000000000000" pitchFamily="18" charset="-120"/>
                          <a:cs typeface="Times New Roman" panose="02020603050405020304" pitchFamily="18" charset="0"/>
                        </a:rPr>
                        <a:t>247</a:t>
                      </a:r>
                      <a:endParaRPr lang="en-US" sz="1550" b="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48060" marR="48060" marT="0" marB="0" anchor="b"/>
                </a:tc>
                <a:tc>
                  <a:txBody>
                    <a:bodyPr/>
                    <a:lstStyle/>
                    <a:p>
                      <a:pPr marL="0" marR="0" algn="ctr">
                        <a:lnSpc>
                          <a:spcPct val="107000"/>
                        </a:lnSpc>
                        <a:spcBef>
                          <a:spcPts val="0"/>
                        </a:spcBef>
                        <a:spcAft>
                          <a:spcPts val="0"/>
                        </a:spcAft>
                      </a:pPr>
                      <a:r>
                        <a:rPr lang="en-US" sz="1550" b="0" dirty="0">
                          <a:effectLst/>
                          <a:latin typeface="Times New Roman" panose="02020603050405020304" pitchFamily="18" charset="0"/>
                          <a:cs typeface="Times New Roman" panose="02020603050405020304" pitchFamily="18" charset="0"/>
                        </a:rPr>
                        <a:t>61.8%</a:t>
                      </a:r>
                      <a:endParaRPr lang="en-US" sz="1550" b="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48060" marR="48060" marT="0" marB="0" anchor="b"/>
                </a:tc>
                <a:extLst>
                  <a:ext uri="{0D108BD9-81ED-4DB2-BD59-A6C34878D82A}">
                    <a16:rowId xmlns:a16="http://schemas.microsoft.com/office/drawing/2014/main" val="4202117048"/>
                  </a:ext>
                </a:extLst>
              </a:tr>
              <a:tr h="275893">
                <a:tc>
                  <a:txBody>
                    <a:bodyPr/>
                    <a:lstStyle/>
                    <a:p>
                      <a:pPr marL="0" marR="0">
                        <a:lnSpc>
                          <a:spcPct val="107000"/>
                        </a:lnSpc>
                        <a:spcBef>
                          <a:spcPts val="0"/>
                        </a:spcBef>
                        <a:spcAft>
                          <a:spcPts val="0"/>
                        </a:spcAft>
                      </a:pPr>
                      <a:r>
                        <a:rPr lang="zh-TW" altLang="en-US" sz="1550" b="1" dirty="0">
                          <a:effectLst/>
                          <a:latin typeface="Times New Roman" panose="02020603050405020304" pitchFamily="18" charset="0"/>
                          <a:ea typeface="PMingLiU" panose="02020500000000000000" pitchFamily="18" charset="-120"/>
                          <a:cs typeface="Times New Roman" panose="02020603050405020304" pitchFamily="18" charset="0"/>
                        </a:rPr>
                        <a:t>年齡</a:t>
                      </a:r>
                      <a:endParaRPr lang="en-US" sz="1550" b="1"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48060" marR="48060" marT="0" marB="0" anchor="b"/>
                </a:tc>
                <a:tc>
                  <a:txBody>
                    <a:bodyPr/>
                    <a:lstStyle/>
                    <a:p>
                      <a:pPr algn="ctr">
                        <a:lnSpc>
                          <a:spcPct val="107000"/>
                        </a:lnSpc>
                      </a:pPr>
                      <a:endParaRPr lang="en-US" sz="1550" b="0">
                        <a:effectLst/>
                        <a:latin typeface="Times New Roman" panose="02020603050405020304" pitchFamily="18" charset="0"/>
                        <a:cs typeface="Times New Roman" panose="02020603050405020304" pitchFamily="18" charset="0"/>
                      </a:endParaRPr>
                    </a:p>
                  </a:txBody>
                  <a:tcPr marL="48060" marR="48060" marT="0" marB="0" anchor="b"/>
                </a:tc>
                <a:tc>
                  <a:txBody>
                    <a:bodyPr/>
                    <a:lstStyle/>
                    <a:p>
                      <a:pPr algn="ctr">
                        <a:lnSpc>
                          <a:spcPct val="107000"/>
                        </a:lnSpc>
                      </a:pPr>
                      <a:endParaRPr lang="en-US" sz="1550" b="0" dirty="0">
                        <a:effectLst/>
                        <a:latin typeface="Times New Roman" panose="02020603050405020304" pitchFamily="18" charset="0"/>
                        <a:cs typeface="Times New Roman" panose="02020603050405020304" pitchFamily="18" charset="0"/>
                      </a:endParaRPr>
                    </a:p>
                  </a:txBody>
                  <a:tcPr marL="48060" marR="48060" marT="0" marB="0" anchor="b"/>
                </a:tc>
                <a:extLst>
                  <a:ext uri="{0D108BD9-81ED-4DB2-BD59-A6C34878D82A}">
                    <a16:rowId xmlns:a16="http://schemas.microsoft.com/office/drawing/2014/main" val="205729751"/>
                  </a:ext>
                </a:extLst>
              </a:tr>
              <a:tr h="257294">
                <a:tc>
                  <a:txBody>
                    <a:bodyPr/>
                    <a:lstStyle/>
                    <a:p>
                      <a:pPr marL="0" marR="0">
                        <a:lnSpc>
                          <a:spcPct val="107000"/>
                        </a:lnSpc>
                        <a:spcBef>
                          <a:spcPts val="0"/>
                        </a:spcBef>
                        <a:spcAft>
                          <a:spcPts val="0"/>
                        </a:spcAft>
                      </a:pPr>
                      <a:r>
                        <a:rPr lang="en-US" sz="1550" b="0" dirty="0">
                          <a:effectLst/>
                          <a:latin typeface="Times New Roman" panose="02020603050405020304" pitchFamily="18" charset="0"/>
                          <a:cs typeface="Times New Roman" panose="02020603050405020304" pitchFamily="18" charset="0"/>
                        </a:rPr>
                        <a:t>     25</a:t>
                      </a:r>
                      <a:r>
                        <a:rPr lang="zh-TW" altLang="en-US" sz="1550" b="0" dirty="0">
                          <a:effectLst/>
                          <a:latin typeface="Times New Roman" panose="02020603050405020304" pitchFamily="18" charset="0"/>
                          <a:cs typeface="Times New Roman" panose="02020603050405020304" pitchFamily="18" charset="0"/>
                        </a:rPr>
                        <a:t>至</a:t>
                      </a:r>
                      <a:r>
                        <a:rPr lang="en-US" sz="1550" b="0" dirty="0">
                          <a:effectLst/>
                          <a:latin typeface="Times New Roman" panose="02020603050405020304" pitchFamily="18" charset="0"/>
                          <a:cs typeface="Times New Roman" panose="02020603050405020304" pitchFamily="18" charset="0"/>
                        </a:rPr>
                        <a:t>44</a:t>
                      </a:r>
                      <a:r>
                        <a:rPr lang="zh-TW" altLang="en-US" sz="1550" b="0" dirty="0">
                          <a:effectLst/>
                          <a:latin typeface="Times New Roman" panose="02020603050405020304" pitchFamily="18" charset="0"/>
                          <a:cs typeface="Times New Roman" panose="02020603050405020304" pitchFamily="18" charset="0"/>
                        </a:rPr>
                        <a:t>歲</a:t>
                      </a:r>
                      <a:endParaRPr lang="en-US" sz="1550" b="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0" marR="0" marT="0" marB="0" anchor="b"/>
                </a:tc>
                <a:tc>
                  <a:txBody>
                    <a:bodyPr/>
                    <a:lstStyle/>
                    <a:p>
                      <a:pPr marL="0" marR="0" algn="ctr">
                        <a:lnSpc>
                          <a:spcPct val="107000"/>
                        </a:lnSpc>
                        <a:spcBef>
                          <a:spcPts val="0"/>
                        </a:spcBef>
                        <a:spcAft>
                          <a:spcPts val="0"/>
                        </a:spcAft>
                      </a:pPr>
                      <a:r>
                        <a:rPr lang="en-US" sz="1550" b="0" dirty="0">
                          <a:effectLst/>
                          <a:latin typeface="Times New Roman" panose="02020603050405020304" pitchFamily="18" charset="0"/>
                          <a:ea typeface="PMingLiU" panose="02020500000000000000" pitchFamily="18" charset="-120"/>
                          <a:cs typeface="Times New Roman" panose="02020603050405020304" pitchFamily="18" charset="0"/>
                        </a:rPr>
                        <a:t>212</a:t>
                      </a:r>
                    </a:p>
                  </a:txBody>
                  <a:tcPr marL="0" marR="0" marT="0" marB="0" anchor="b"/>
                </a:tc>
                <a:tc>
                  <a:txBody>
                    <a:bodyPr/>
                    <a:lstStyle/>
                    <a:p>
                      <a:pPr marL="0" marR="0" algn="ctr">
                        <a:lnSpc>
                          <a:spcPct val="107000"/>
                        </a:lnSpc>
                        <a:spcBef>
                          <a:spcPts val="0"/>
                        </a:spcBef>
                        <a:spcAft>
                          <a:spcPts val="0"/>
                        </a:spcAft>
                      </a:pPr>
                      <a:r>
                        <a:rPr lang="en-US" sz="1550" b="0" dirty="0">
                          <a:effectLst/>
                          <a:latin typeface="Times New Roman" panose="02020603050405020304" pitchFamily="18" charset="0"/>
                          <a:ea typeface="PMingLiU" panose="02020500000000000000" pitchFamily="18" charset="-120"/>
                          <a:cs typeface="Times New Roman" panose="02020603050405020304" pitchFamily="18" charset="0"/>
                        </a:rPr>
                        <a:t>53.0%</a:t>
                      </a:r>
                    </a:p>
                  </a:txBody>
                  <a:tcPr marL="0" marR="0" marT="0" marB="0" anchor="b"/>
                </a:tc>
                <a:extLst>
                  <a:ext uri="{0D108BD9-81ED-4DB2-BD59-A6C34878D82A}">
                    <a16:rowId xmlns:a16="http://schemas.microsoft.com/office/drawing/2014/main" val="1647545779"/>
                  </a:ext>
                </a:extLst>
              </a:tr>
              <a:tr h="257294">
                <a:tc>
                  <a:txBody>
                    <a:bodyPr/>
                    <a:lstStyle/>
                    <a:p>
                      <a:pPr marL="0" marR="0">
                        <a:lnSpc>
                          <a:spcPct val="107000"/>
                        </a:lnSpc>
                        <a:spcBef>
                          <a:spcPts val="0"/>
                        </a:spcBef>
                        <a:spcAft>
                          <a:spcPts val="0"/>
                        </a:spcAft>
                      </a:pPr>
                      <a:r>
                        <a:rPr lang="en-US" sz="1550" b="0" dirty="0">
                          <a:effectLst/>
                          <a:latin typeface="Times New Roman" panose="02020603050405020304" pitchFamily="18" charset="0"/>
                          <a:cs typeface="Times New Roman" panose="02020603050405020304" pitchFamily="18" charset="0"/>
                        </a:rPr>
                        <a:t>     45</a:t>
                      </a:r>
                      <a:r>
                        <a:rPr lang="zh-TW" altLang="en-US" sz="1550" b="0" dirty="0">
                          <a:effectLst/>
                          <a:latin typeface="Times New Roman" panose="02020603050405020304" pitchFamily="18" charset="0"/>
                          <a:cs typeface="Times New Roman" panose="02020603050405020304" pitchFamily="18" charset="0"/>
                        </a:rPr>
                        <a:t>至</a:t>
                      </a:r>
                      <a:r>
                        <a:rPr lang="en-US" sz="1550" b="0" dirty="0">
                          <a:effectLst/>
                          <a:latin typeface="Times New Roman" panose="02020603050405020304" pitchFamily="18" charset="0"/>
                          <a:cs typeface="Times New Roman" panose="02020603050405020304" pitchFamily="18" charset="0"/>
                        </a:rPr>
                        <a:t>64</a:t>
                      </a:r>
                      <a:r>
                        <a:rPr lang="zh-TW" altLang="en-US" sz="1550" b="0" dirty="0">
                          <a:effectLst/>
                          <a:latin typeface="Times New Roman" panose="02020603050405020304" pitchFamily="18" charset="0"/>
                          <a:cs typeface="Times New Roman" panose="02020603050405020304" pitchFamily="18" charset="0"/>
                        </a:rPr>
                        <a:t>歲</a:t>
                      </a:r>
                      <a:endParaRPr lang="en-US" sz="1550" b="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0" marR="0" marT="0" marB="0" anchor="b"/>
                </a:tc>
                <a:tc>
                  <a:txBody>
                    <a:bodyPr/>
                    <a:lstStyle/>
                    <a:p>
                      <a:pPr marL="0" marR="0" algn="ctr">
                        <a:lnSpc>
                          <a:spcPct val="107000"/>
                        </a:lnSpc>
                        <a:spcBef>
                          <a:spcPts val="0"/>
                        </a:spcBef>
                        <a:spcAft>
                          <a:spcPts val="0"/>
                        </a:spcAft>
                      </a:pPr>
                      <a:r>
                        <a:rPr lang="en-US" sz="1550" b="0" dirty="0">
                          <a:effectLst/>
                          <a:latin typeface="Times New Roman" panose="02020603050405020304" pitchFamily="18" charset="0"/>
                          <a:ea typeface="PMingLiU" panose="02020500000000000000" pitchFamily="18" charset="-120"/>
                          <a:cs typeface="Times New Roman" panose="02020603050405020304" pitchFamily="18" charset="0"/>
                        </a:rPr>
                        <a:t>155</a:t>
                      </a:r>
                    </a:p>
                  </a:txBody>
                  <a:tcPr marL="0" marR="0" marT="0" marB="0" anchor="b"/>
                </a:tc>
                <a:tc>
                  <a:txBody>
                    <a:bodyPr/>
                    <a:lstStyle/>
                    <a:p>
                      <a:pPr marL="0" marR="0" algn="ctr">
                        <a:lnSpc>
                          <a:spcPct val="107000"/>
                        </a:lnSpc>
                        <a:spcBef>
                          <a:spcPts val="0"/>
                        </a:spcBef>
                        <a:spcAft>
                          <a:spcPts val="0"/>
                        </a:spcAft>
                      </a:pPr>
                      <a:r>
                        <a:rPr lang="en-US" sz="1550" b="0" dirty="0">
                          <a:effectLst/>
                          <a:latin typeface="Times New Roman" panose="02020603050405020304" pitchFamily="18" charset="0"/>
                          <a:ea typeface="PMingLiU" panose="02020500000000000000" pitchFamily="18" charset="-120"/>
                          <a:cs typeface="Times New Roman" panose="02020603050405020304" pitchFamily="18" charset="0"/>
                        </a:rPr>
                        <a:t>38.8%</a:t>
                      </a:r>
                    </a:p>
                  </a:txBody>
                  <a:tcPr marL="0" marR="0" marT="0" marB="0" anchor="b"/>
                </a:tc>
                <a:extLst>
                  <a:ext uri="{0D108BD9-81ED-4DB2-BD59-A6C34878D82A}">
                    <a16:rowId xmlns:a16="http://schemas.microsoft.com/office/drawing/2014/main" val="2753896827"/>
                  </a:ext>
                </a:extLst>
              </a:tr>
              <a:tr h="257294">
                <a:tc>
                  <a:txBody>
                    <a:bodyPr/>
                    <a:lstStyle/>
                    <a:p>
                      <a:pPr marL="0" marR="0">
                        <a:lnSpc>
                          <a:spcPct val="107000"/>
                        </a:lnSpc>
                        <a:spcBef>
                          <a:spcPts val="0"/>
                        </a:spcBef>
                        <a:spcAft>
                          <a:spcPts val="0"/>
                        </a:spcAft>
                      </a:pPr>
                      <a:r>
                        <a:rPr lang="en-US" sz="1550" b="0" dirty="0">
                          <a:effectLst/>
                          <a:latin typeface="Times New Roman" panose="02020603050405020304" pitchFamily="18" charset="0"/>
                          <a:cs typeface="Times New Roman" panose="02020603050405020304" pitchFamily="18" charset="0"/>
                        </a:rPr>
                        <a:t>     </a:t>
                      </a:r>
                      <a:r>
                        <a:rPr lang="zh-TW" altLang="en-US" sz="1550" b="0" dirty="0">
                          <a:effectLst/>
                          <a:latin typeface="Times New Roman" panose="02020603050405020304" pitchFamily="18" charset="0"/>
                          <a:cs typeface="Times New Roman" panose="02020603050405020304" pitchFamily="18" charset="0"/>
                        </a:rPr>
                        <a:t>其他</a:t>
                      </a:r>
                      <a:endParaRPr lang="en-US" sz="1550" b="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0" marR="0" marT="0" marB="0" anchor="b"/>
                </a:tc>
                <a:tc>
                  <a:txBody>
                    <a:bodyPr/>
                    <a:lstStyle/>
                    <a:p>
                      <a:pPr marL="0" marR="0" algn="ctr">
                        <a:lnSpc>
                          <a:spcPct val="107000"/>
                        </a:lnSpc>
                        <a:spcBef>
                          <a:spcPts val="0"/>
                        </a:spcBef>
                        <a:spcAft>
                          <a:spcPts val="0"/>
                        </a:spcAft>
                      </a:pPr>
                      <a:r>
                        <a:rPr lang="en-US" sz="1550" b="0" dirty="0">
                          <a:effectLst/>
                          <a:latin typeface="Times New Roman" panose="02020603050405020304" pitchFamily="18" charset="0"/>
                          <a:ea typeface="PMingLiU" panose="02020500000000000000" pitchFamily="18" charset="-120"/>
                          <a:cs typeface="Times New Roman" panose="02020603050405020304" pitchFamily="18" charset="0"/>
                        </a:rPr>
                        <a:t>33</a:t>
                      </a:r>
                    </a:p>
                  </a:txBody>
                  <a:tcPr marL="0" marR="0" marT="0" marB="0" anchor="b"/>
                </a:tc>
                <a:tc>
                  <a:txBody>
                    <a:bodyPr/>
                    <a:lstStyle/>
                    <a:p>
                      <a:pPr marL="0" marR="0" algn="ctr">
                        <a:lnSpc>
                          <a:spcPct val="107000"/>
                        </a:lnSpc>
                        <a:spcBef>
                          <a:spcPts val="0"/>
                        </a:spcBef>
                        <a:spcAft>
                          <a:spcPts val="0"/>
                        </a:spcAft>
                      </a:pPr>
                      <a:r>
                        <a:rPr lang="en-US" sz="1550" b="0" dirty="0">
                          <a:effectLst/>
                          <a:latin typeface="Times New Roman" panose="02020603050405020304" pitchFamily="18" charset="0"/>
                          <a:ea typeface="PMingLiU" panose="02020500000000000000" pitchFamily="18" charset="-120"/>
                          <a:cs typeface="Times New Roman" panose="02020603050405020304" pitchFamily="18" charset="0"/>
                        </a:rPr>
                        <a:t>8.3%</a:t>
                      </a:r>
                    </a:p>
                  </a:txBody>
                  <a:tcPr marL="0" marR="0" marT="0" marB="0" anchor="b"/>
                </a:tc>
                <a:extLst>
                  <a:ext uri="{0D108BD9-81ED-4DB2-BD59-A6C34878D82A}">
                    <a16:rowId xmlns:a16="http://schemas.microsoft.com/office/drawing/2014/main" val="2029924323"/>
                  </a:ext>
                </a:extLst>
              </a:tr>
              <a:tr h="275893">
                <a:tc>
                  <a:txBody>
                    <a:bodyPr/>
                    <a:lstStyle/>
                    <a:p>
                      <a:pPr marL="0" marR="0" algn="just">
                        <a:lnSpc>
                          <a:spcPct val="107000"/>
                        </a:lnSpc>
                        <a:spcBef>
                          <a:spcPts val="0"/>
                        </a:spcBef>
                        <a:spcAft>
                          <a:spcPts val="0"/>
                        </a:spcAft>
                      </a:pPr>
                      <a:r>
                        <a:rPr lang="zh-TW" altLang="en-US" sz="1550" b="1" dirty="0">
                          <a:effectLst/>
                          <a:latin typeface="Times New Roman" panose="02020603050405020304" pitchFamily="18" charset="0"/>
                          <a:cs typeface="Times New Roman" panose="02020603050405020304" pitchFamily="18" charset="0"/>
                        </a:rPr>
                        <a:t>工作行業</a:t>
                      </a:r>
                      <a:r>
                        <a:rPr lang="en-US" sz="1550" b="1" dirty="0">
                          <a:effectLst/>
                          <a:latin typeface="Times New Roman" panose="02020603050405020304" pitchFamily="18" charset="0"/>
                          <a:cs typeface="Times New Roman" panose="02020603050405020304" pitchFamily="18" charset="0"/>
                        </a:rPr>
                        <a:t> </a:t>
                      </a:r>
                      <a:endParaRPr lang="en-US" sz="1550" b="1"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48060" marR="48060" marT="0" marB="0" anchor="b"/>
                </a:tc>
                <a:tc>
                  <a:txBody>
                    <a:bodyPr/>
                    <a:lstStyle/>
                    <a:p>
                      <a:pPr algn="ctr">
                        <a:lnSpc>
                          <a:spcPct val="107000"/>
                        </a:lnSpc>
                      </a:pPr>
                      <a:endParaRPr lang="en-US" sz="1550" b="0">
                        <a:effectLst/>
                        <a:latin typeface="Times New Roman" panose="02020603050405020304" pitchFamily="18" charset="0"/>
                        <a:cs typeface="Times New Roman" panose="02020603050405020304" pitchFamily="18" charset="0"/>
                      </a:endParaRPr>
                    </a:p>
                  </a:txBody>
                  <a:tcPr marL="48060" marR="48060" marT="0" marB="0" anchor="b"/>
                </a:tc>
                <a:tc>
                  <a:txBody>
                    <a:bodyPr/>
                    <a:lstStyle/>
                    <a:p>
                      <a:pPr algn="ctr">
                        <a:lnSpc>
                          <a:spcPct val="107000"/>
                        </a:lnSpc>
                      </a:pPr>
                      <a:endParaRPr lang="en-US" sz="1550" b="0" dirty="0">
                        <a:effectLst/>
                        <a:latin typeface="Times New Roman" panose="02020603050405020304" pitchFamily="18" charset="0"/>
                        <a:cs typeface="Times New Roman" panose="02020603050405020304" pitchFamily="18" charset="0"/>
                      </a:endParaRPr>
                    </a:p>
                  </a:txBody>
                  <a:tcPr marL="48060" marR="48060" marT="0" marB="0" anchor="b"/>
                </a:tc>
                <a:extLst>
                  <a:ext uri="{0D108BD9-81ED-4DB2-BD59-A6C34878D82A}">
                    <a16:rowId xmlns:a16="http://schemas.microsoft.com/office/drawing/2014/main" val="63120116"/>
                  </a:ext>
                </a:extLst>
              </a:tr>
              <a:tr h="257294">
                <a:tc>
                  <a:txBody>
                    <a:bodyPr/>
                    <a:lstStyle/>
                    <a:p>
                      <a:pPr marL="0" marR="0" algn="just">
                        <a:lnSpc>
                          <a:spcPct val="107000"/>
                        </a:lnSpc>
                        <a:spcBef>
                          <a:spcPts val="0"/>
                        </a:spcBef>
                        <a:spcAft>
                          <a:spcPts val="0"/>
                        </a:spcAft>
                      </a:pPr>
                      <a:r>
                        <a:rPr lang="en-US" sz="1550" b="0" dirty="0">
                          <a:effectLst/>
                          <a:latin typeface="Times New Roman" panose="02020603050405020304" pitchFamily="18" charset="0"/>
                          <a:ea typeface="PMingLiU" panose="02020500000000000000" pitchFamily="18" charset="-120"/>
                          <a:cs typeface="Times New Roman" panose="02020603050405020304" pitchFamily="18" charset="0"/>
                        </a:rPr>
                        <a:t>    </a:t>
                      </a:r>
                      <a:r>
                        <a:rPr lang="zh-TW" altLang="en-US" sz="1550" b="0" dirty="0">
                          <a:effectLst/>
                          <a:latin typeface="Times New Roman" panose="02020603050405020304" pitchFamily="18" charset="0"/>
                          <a:ea typeface="PMingLiU" panose="02020500000000000000" pitchFamily="18" charset="-120"/>
                          <a:cs typeface="Times New Roman" panose="02020603050405020304" pitchFamily="18" charset="0"/>
                        </a:rPr>
                        <a:t>製造業</a:t>
                      </a:r>
                      <a:endParaRPr lang="en-US" sz="1550" b="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48060" marR="48060" marT="0" marB="0" anchor="b"/>
                </a:tc>
                <a:tc>
                  <a:txBody>
                    <a:bodyPr/>
                    <a:lstStyle/>
                    <a:p>
                      <a:pPr marL="0" marR="0" algn="ctr">
                        <a:lnSpc>
                          <a:spcPct val="107000"/>
                        </a:lnSpc>
                        <a:spcBef>
                          <a:spcPts val="0"/>
                        </a:spcBef>
                        <a:spcAft>
                          <a:spcPts val="0"/>
                        </a:spcAft>
                      </a:pPr>
                      <a:r>
                        <a:rPr lang="en-US" sz="1550" b="0" dirty="0">
                          <a:effectLst/>
                          <a:latin typeface="Times New Roman" panose="02020603050405020304" pitchFamily="18" charset="0"/>
                          <a:ea typeface="PMingLiU" panose="02020500000000000000" pitchFamily="18" charset="-120"/>
                          <a:cs typeface="Times New Roman" panose="02020603050405020304" pitchFamily="18" charset="0"/>
                        </a:rPr>
                        <a:t>26</a:t>
                      </a:r>
                    </a:p>
                  </a:txBody>
                  <a:tcPr marL="48060" marR="48060" marT="0" marB="0"/>
                </a:tc>
                <a:tc>
                  <a:txBody>
                    <a:bodyPr/>
                    <a:lstStyle/>
                    <a:p>
                      <a:pPr marL="0" marR="0" algn="ctr">
                        <a:lnSpc>
                          <a:spcPct val="107000"/>
                        </a:lnSpc>
                        <a:spcBef>
                          <a:spcPts val="0"/>
                        </a:spcBef>
                        <a:spcAft>
                          <a:spcPts val="0"/>
                        </a:spcAft>
                      </a:pPr>
                      <a:r>
                        <a:rPr lang="en-US" sz="1550" b="0" dirty="0">
                          <a:effectLst/>
                          <a:latin typeface="Times New Roman" panose="02020603050405020304" pitchFamily="18" charset="0"/>
                          <a:ea typeface="PMingLiU" panose="02020500000000000000" pitchFamily="18" charset="-120"/>
                          <a:cs typeface="Times New Roman" panose="02020603050405020304" pitchFamily="18" charset="0"/>
                        </a:rPr>
                        <a:t>6.5%</a:t>
                      </a:r>
                    </a:p>
                  </a:txBody>
                  <a:tcPr marL="48060" marR="48060" marT="0" marB="0" anchor="b"/>
                </a:tc>
                <a:extLst>
                  <a:ext uri="{0D108BD9-81ED-4DB2-BD59-A6C34878D82A}">
                    <a16:rowId xmlns:a16="http://schemas.microsoft.com/office/drawing/2014/main" val="807658948"/>
                  </a:ext>
                </a:extLst>
              </a:tr>
              <a:tr h="257294">
                <a:tc>
                  <a:txBody>
                    <a:bodyPr/>
                    <a:lstStyle/>
                    <a:p>
                      <a:pPr marL="0" marR="0" algn="just">
                        <a:lnSpc>
                          <a:spcPct val="107000"/>
                        </a:lnSpc>
                        <a:spcBef>
                          <a:spcPts val="0"/>
                        </a:spcBef>
                        <a:spcAft>
                          <a:spcPts val="0"/>
                        </a:spcAft>
                      </a:pPr>
                      <a:r>
                        <a:rPr lang="en-US" sz="1550" b="0" dirty="0">
                          <a:effectLst/>
                          <a:latin typeface="Times New Roman" panose="02020603050405020304" pitchFamily="18" charset="0"/>
                          <a:cs typeface="Times New Roman" panose="02020603050405020304" pitchFamily="18" charset="0"/>
                        </a:rPr>
                        <a:t>    </a:t>
                      </a:r>
                      <a:r>
                        <a:rPr lang="zh-TW" altLang="en-US" sz="1550" b="0" dirty="0">
                          <a:effectLst/>
                          <a:latin typeface="Times New Roman" panose="02020603050405020304" pitchFamily="18" charset="0"/>
                          <a:cs typeface="Times New Roman" panose="02020603050405020304" pitchFamily="18" charset="0"/>
                        </a:rPr>
                        <a:t>建造業</a:t>
                      </a:r>
                      <a:endParaRPr lang="en-US" sz="1550" b="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48060" marR="48060" marT="0" marB="0" anchor="b"/>
                </a:tc>
                <a:tc>
                  <a:txBody>
                    <a:bodyPr/>
                    <a:lstStyle/>
                    <a:p>
                      <a:pPr marL="0" marR="0" algn="ctr">
                        <a:lnSpc>
                          <a:spcPct val="107000"/>
                        </a:lnSpc>
                        <a:spcBef>
                          <a:spcPts val="0"/>
                        </a:spcBef>
                        <a:spcAft>
                          <a:spcPts val="0"/>
                        </a:spcAft>
                      </a:pPr>
                      <a:r>
                        <a:rPr lang="en-US" sz="1550" b="0" dirty="0">
                          <a:effectLst/>
                          <a:latin typeface="Times New Roman" panose="02020603050405020304" pitchFamily="18" charset="0"/>
                          <a:cs typeface="Times New Roman" panose="02020603050405020304" pitchFamily="18" charset="0"/>
                        </a:rPr>
                        <a:t>61</a:t>
                      </a:r>
                      <a:endParaRPr lang="en-US" sz="1550" b="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48060" marR="48060" marT="0" marB="0"/>
                </a:tc>
                <a:tc>
                  <a:txBody>
                    <a:bodyPr/>
                    <a:lstStyle/>
                    <a:p>
                      <a:pPr marL="0" marR="0" algn="ctr">
                        <a:lnSpc>
                          <a:spcPct val="107000"/>
                        </a:lnSpc>
                        <a:spcBef>
                          <a:spcPts val="0"/>
                        </a:spcBef>
                        <a:spcAft>
                          <a:spcPts val="0"/>
                        </a:spcAft>
                      </a:pPr>
                      <a:r>
                        <a:rPr lang="en-US" sz="1550" b="0" dirty="0">
                          <a:effectLst/>
                          <a:latin typeface="Times New Roman" panose="02020603050405020304" pitchFamily="18" charset="0"/>
                          <a:ea typeface="PMingLiU" panose="02020500000000000000" pitchFamily="18" charset="-120"/>
                          <a:cs typeface="Times New Roman" panose="02020603050405020304" pitchFamily="18" charset="0"/>
                        </a:rPr>
                        <a:t>15.3%</a:t>
                      </a:r>
                    </a:p>
                  </a:txBody>
                  <a:tcPr marL="48060" marR="48060" marT="0" marB="0" anchor="b"/>
                </a:tc>
                <a:extLst>
                  <a:ext uri="{0D108BD9-81ED-4DB2-BD59-A6C34878D82A}">
                    <a16:rowId xmlns:a16="http://schemas.microsoft.com/office/drawing/2014/main" val="1485750804"/>
                  </a:ext>
                </a:extLst>
              </a:tr>
              <a:tr h="257294">
                <a:tc>
                  <a:txBody>
                    <a:bodyPr/>
                    <a:lstStyle/>
                    <a:p>
                      <a:pPr marL="0" marR="0" algn="just">
                        <a:lnSpc>
                          <a:spcPct val="107000"/>
                        </a:lnSpc>
                        <a:spcBef>
                          <a:spcPts val="0"/>
                        </a:spcBef>
                        <a:spcAft>
                          <a:spcPts val="0"/>
                        </a:spcAft>
                      </a:pPr>
                      <a:r>
                        <a:rPr lang="en-US" sz="1550" b="0" dirty="0">
                          <a:effectLst/>
                          <a:latin typeface="Times New Roman" panose="02020603050405020304" pitchFamily="18" charset="0"/>
                          <a:ea typeface="PMingLiU" panose="02020500000000000000" pitchFamily="18" charset="-120"/>
                          <a:cs typeface="Times New Roman" panose="02020603050405020304" pitchFamily="18" charset="0"/>
                        </a:rPr>
                        <a:t>     </a:t>
                      </a:r>
                      <a:r>
                        <a:rPr lang="zh-TW" altLang="en-US" sz="1550" b="0" dirty="0">
                          <a:effectLst/>
                          <a:latin typeface="Times New Roman" panose="02020603050405020304" pitchFamily="18" charset="0"/>
                          <a:ea typeface="PMingLiU" panose="02020500000000000000" pitchFamily="18" charset="-120"/>
                          <a:cs typeface="Times New Roman" panose="02020603050405020304" pitchFamily="18" charset="0"/>
                        </a:rPr>
                        <a:t>運輸、倉庫、郵政及速遞服務業</a:t>
                      </a:r>
                      <a:endParaRPr lang="en-US" sz="1550" b="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0" marR="0" marT="0" marB="0" anchor="b"/>
                </a:tc>
                <a:tc>
                  <a:txBody>
                    <a:bodyPr/>
                    <a:lstStyle/>
                    <a:p>
                      <a:pPr marL="0" marR="0" algn="ctr">
                        <a:lnSpc>
                          <a:spcPct val="107000"/>
                        </a:lnSpc>
                        <a:spcBef>
                          <a:spcPts val="0"/>
                        </a:spcBef>
                        <a:spcAft>
                          <a:spcPts val="0"/>
                        </a:spcAft>
                      </a:pPr>
                      <a:r>
                        <a:rPr lang="en-US" sz="1550" b="0" dirty="0">
                          <a:effectLst/>
                          <a:latin typeface="Times New Roman" panose="02020603050405020304" pitchFamily="18" charset="0"/>
                          <a:ea typeface="PMingLiU" panose="02020500000000000000" pitchFamily="18" charset="-120"/>
                          <a:cs typeface="Times New Roman" panose="02020603050405020304" pitchFamily="18" charset="0"/>
                        </a:rPr>
                        <a:t>14</a:t>
                      </a:r>
                    </a:p>
                  </a:txBody>
                  <a:tcPr marL="0" marR="0" marT="0" marB="0"/>
                </a:tc>
                <a:tc>
                  <a:txBody>
                    <a:bodyPr/>
                    <a:lstStyle/>
                    <a:p>
                      <a:pPr marL="0" marR="0" algn="ctr">
                        <a:lnSpc>
                          <a:spcPct val="107000"/>
                        </a:lnSpc>
                        <a:spcBef>
                          <a:spcPts val="0"/>
                        </a:spcBef>
                        <a:spcAft>
                          <a:spcPts val="0"/>
                        </a:spcAft>
                      </a:pPr>
                      <a:r>
                        <a:rPr lang="en-US" sz="1550" b="0" dirty="0">
                          <a:effectLst/>
                          <a:latin typeface="Times New Roman" panose="02020603050405020304" pitchFamily="18" charset="0"/>
                          <a:ea typeface="PMingLiU" panose="02020500000000000000" pitchFamily="18" charset="-120"/>
                          <a:cs typeface="Times New Roman" panose="02020603050405020304" pitchFamily="18" charset="0"/>
                        </a:rPr>
                        <a:t>3.5%</a:t>
                      </a:r>
                    </a:p>
                  </a:txBody>
                  <a:tcPr marL="0" marR="0" marT="0" marB="0" anchor="b"/>
                </a:tc>
                <a:extLst>
                  <a:ext uri="{0D108BD9-81ED-4DB2-BD59-A6C34878D82A}">
                    <a16:rowId xmlns:a16="http://schemas.microsoft.com/office/drawing/2014/main" val="2320973654"/>
                  </a:ext>
                </a:extLst>
              </a:tr>
              <a:tr h="257294">
                <a:tc>
                  <a:txBody>
                    <a:bodyPr/>
                    <a:lstStyle/>
                    <a:p>
                      <a:pPr marL="0" marR="0" algn="just">
                        <a:lnSpc>
                          <a:spcPct val="107000"/>
                        </a:lnSpc>
                        <a:spcBef>
                          <a:spcPts val="0"/>
                        </a:spcBef>
                        <a:spcAft>
                          <a:spcPts val="0"/>
                        </a:spcAft>
                      </a:pPr>
                      <a:r>
                        <a:rPr lang="en-US" sz="1550" b="0" dirty="0">
                          <a:effectLst/>
                          <a:latin typeface="Times New Roman" panose="02020603050405020304" pitchFamily="18" charset="0"/>
                          <a:cs typeface="Times New Roman" panose="02020603050405020304" pitchFamily="18" charset="0"/>
                        </a:rPr>
                        <a:t>     </a:t>
                      </a:r>
                      <a:r>
                        <a:rPr lang="zh-TW" altLang="en-US" sz="1550" b="0" dirty="0">
                          <a:effectLst/>
                          <a:latin typeface="Times New Roman" panose="02020603050405020304" pitchFamily="18" charset="0"/>
                          <a:cs typeface="Times New Roman" panose="02020603050405020304" pitchFamily="18" charset="0"/>
                        </a:rPr>
                        <a:t>住宿及膳食服務業</a:t>
                      </a:r>
                      <a:r>
                        <a:rPr lang="en-US" sz="1550" b="0" dirty="0">
                          <a:effectLst/>
                          <a:latin typeface="Times New Roman" panose="02020603050405020304" pitchFamily="18" charset="0"/>
                          <a:cs typeface="Times New Roman" panose="02020603050405020304" pitchFamily="18" charset="0"/>
                        </a:rPr>
                        <a:t> </a:t>
                      </a:r>
                      <a:endParaRPr lang="en-US" sz="1550" b="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0" marR="0" marT="0" marB="0" anchor="b"/>
                </a:tc>
                <a:tc>
                  <a:txBody>
                    <a:bodyPr/>
                    <a:lstStyle/>
                    <a:p>
                      <a:pPr marL="0" marR="0" algn="ctr">
                        <a:lnSpc>
                          <a:spcPct val="107000"/>
                        </a:lnSpc>
                        <a:spcBef>
                          <a:spcPts val="0"/>
                        </a:spcBef>
                        <a:spcAft>
                          <a:spcPts val="0"/>
                        </a:spcAft>
                      </a:pPr>
                      <a:r>
                        <a:rPr lang="en-US" sz="1550" b="0" dirty="0">
                          <a:effectLst/>
                          <a:latin typeface="Times New Roman" panose="02020603050405020304" pitchFamily="18" charset="0"/>
                          <a:ea typeface="PMingLiU" panose="02020500000000000000" pitchFamily="18" charset="-120"/>
                          <a:cs typeface="Times New Roman" panose="02020603050405020304" pitchFamily="18" charset="0"/>
                        </a:rPr>
                        <a:t>40</a:t>
                      </a:r>
                    </a:p>
                  </a:txBody>
                  <a:tcPr marL="0" marR="0" marT="0" marB="0"/>
                </a:tc>
                <a:tc>
                  <a:txBody>
                    <a:bodyPr/>
                    <a:lstStyle/>
                    <a:p>
                      <a:pPr marL="0" marR="0" algn="ctr">
                        <a:lnSpc>
                          <a:spcPct val="107000"/>
                        </a:lnSpc>
                        <a:spcBef>
                          <a:spcPts val="0"/>
                        </a:spcBef>
                        <a:spcAft>
                          <a:spcPts val="0"/>
                        </a:spcAft>
                      </a:pPr>
                      <a:r>
                        <a:rPr lang="en-US" sz="1550" b="0" dirty="0">
                          <a:effectLst/>
                          <a:latin typeface="Times New Roman" panose="02020603050405020304" pitchFamily="18" charset="0"/>
                          <a:ea typeface="PMingLiU" panose="02020500000000000000" pitchFamily="18" charset="-120"/>
                          <a:cs typeface="Times New Roman" panose="02020603050405020304" pitchFamily="18" charset="0"/>
                        </a:rPr>
                        <a:t>10.1%</a:t>
                      </a:r>
                    </a:p>
                  </a:txBody>
                  <a:tcPr marL="0" marR="0" marT="0" marB="0" anchor="b"/>
                </a:tc>
                <a:extLst>
                  <a:ext uri="{0D108BD9-81ED-4DB2-BD59-A6C34878D82A}">
                    <a16:rowId xmlns:a16="http://schemas.microsoft.com/office/drawing/2014/main" val="3082192336"/>
                  </a:ext>
                </a:extLst>
              </a:tr>
              <a:tr h="257294">
                <a:tc>
                  <a:txBody>
                    <a:bodyPr/>
                    <a:lstStyle/>
                    <a:p>
                      <a:pPr marL="0" marR="0" algn="just">
                        <a:lnSpc>
                          <a:spcPct val="107000"/>
                        </a:lnSpc>
                        <a:spcBef>
                          <a:spcPts val="0"/>
                        </a:spcBef>
                        <a:spcAft>
                          <a:spcPts val="0"/>
                        </a:spcAft>
                      </a:pPr>
                      <a:r>
                        <a:rPr lang="en-US" sz="1550" b="0" dirty="0">
                          <a:effectLst/>
                          <a:latin typeface="Times New Roman" panose="02020603050405020304" pitchFamily="18" charset="0"/>
                          <a:cs typeface="Times New Roman" panose="02020603050405020304" pitchFamily="18" charset="0"/>
                        </a:rPr>
                        <a:t>     </a:t>
                      </a:r>
                      <a:r>
                        <a:rPr lang="zh-TW" altLang="en-US" sz="1550" b="0" dirty="0">
                          <a:effectLst/>
                          <a:latin typeface="Times New Roman" panose="02020603050405020304" pitchFamily="18" charset="0"/>
                          <a:cs typeface="Times New Roman" panose="02020603050405020304" pitchFamily="18" charset="0"/>
                        </a:rPr>
                        <a:t>金融及保險業</a:t>
                      </a:r>
                      <a:r>
                        <a:rPr lang="en-US" sz="1550" b="0" dirty="0">
                          <a:effectLst/>
                          <a:latin typeface="Times New Roman" panose="02020603050405020304" pitchFamily="18" charset="0"/>
                          <a:cs typeface="Times New Roman" panose="02020603050405020304" pitchFamily="18" charset="0"/>
                        </a:rPr>
                        <a:t> </a:t>
                      </a:r>
                      <a:endParaRPr lang="en-US" sz="1550" b="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0" marR="0" marT="0" marB="0" anchor="b"/>
                </a:tc>
                <a:tc>
                  <a:txBody>
                    <a:bodyPr/>
                    <a:lstStyle/>
                    <a:p>
                      <a:pPr marL="0" marR="0" algn="ctr">
                        <a:lnSpc>
                          <a:spcPct val="107000"/>
                        </a:lnSpc>
                        <a:spcBef>
                          <a:spcPts val="0"/>
                        </a:spcBef>
                        <a:spcAft>
                          <a:spcPts val="0"/>
                        </a:spcAft>
                      </a:pPr>
                      <a:r>
                        <a:rPr lang="en-US" sz="1550" b="0" dirty="0">
                          <a:effectLst/>
                          <a:latin typeface="Times New Roman" panose="02020603050405020304" pitchFamily="18" charset="0"/>
                          <a:ea typeface="PMingLiU" panose="02020500000000000000" pitchFamily="18" charset="-120"/>
                          <a:cs typeface="Times New Roman" panose="02020603050405020304" pitchFamily="18" charset="0"/>
                        </a:rPr>
                        <a:t>13</a:t>
                      </a:r>
                    </a:p>
                  </a:txBody>
                  <a:tcPr marL="0" marR="0" marT="0" marB="0"/>
                </a:tc>
                <a:tc>
                  <a:txBody>
                    <a:bodyPr/>
                    <a:lstStyle/>
                    <a:p>
                      <a:pPr marL="0" marR="0" algn="ctr">
                        <a:lnSpc>
                          <a:spcPct val="107000"/>
                        </a:lnSpc>
                        <a:spcBef>
                          <a:spcPts val="0"/>
                        </a:spcBef>
                        <a:spcAft>
                          <a:spcPts val="0"/>
                        </a:spcAft>
                      </a:pPr>
                      <a:r>
                        <a:rPr lang="en-US" sz="1550" b="0" dirty="0">
                          <a:effectLst/>
                          <a:latin typeface="Times New Roman" panose="02020603050405020304" pitchFamily="18" charset="0"/>
                          <a:ea typeface="PMingLiU" panose="02020500000000000000" pitchFamily="18" charset="-120"/>
                          <a:cs typeface="Times New Roman" panose="02020603050405020304" pitchFamily="18" charset="0"/>
                        </a:rPr>
                        <a:t>3.3%</a:t>
                      </a:r>
                    </a:p>
                  </a:txBody>
                  <a:tcPr marL="0" marR="0" marT="0" marB="0" anchor="b"/>
                </a:tc>
                <a:extLst>
                  <a:ext uri="{0D108BD9-81ED-4DB2-BD59-A6C34878D82A}">
                    <a16:rowId xmlns:a16="http://schemas.microsoft.com/office/drawing/2014/main" val="337642319"/>
                  </a:ext>
                </a:extLst>
              </a:tr>
              <a:tr h="257294">
                <a:tc>
                  <a:txBody>
                    <a:bodyPr/>
                    <a:lstStyle/>
                    <a:p>
                      <a:pPr marL="0" marR="0" algn="just">
                        <a:lnSpc>
                          <a:spcPct val="107000"/>
                        </a:lnSpc>
                        <a:spcBef>
                          <a:spcPts val="0"/>
                        </a:spcBef>
                        <a:spcAft>
                          <a:spcPts val="0"/>
                        </a:spcAft>
                      </a:pPr>
                      <a:r>
                        <a:rPr lang="en-US" sz="1550" b="0" dirty="0">
                          <a:effectLst/>
                          <a:latin typeface="Times New Roman" panose="02020603050405020304" pitchFamily="18" charset="0"/>
                          <a:cs typeface="Times New Roman" panose="02020603050405020304" pitchFamily="18" charset="0"/>
                        </a:rPr>
                        <a:t>     </a:t>
                      </a:r>
                      <a:r>
                        <a:rPr lang="zh-TW" altLang="en-US" sz="1550" b="0" dirty="0">
                          <a:effectLst/>
                          <a:latin typeface="Times New Roman" panose="02020603050405020304" pitchFamily="18" charset="0"/>
                          <a:cs typeface="Times New Roman" panose="02020603050405020304" pitchFamily="18" charset="0"/>
                        </a:rPr>
                        <a:t>地產、專業及商用服務業</a:t>
                      </a:r>
                      <a:endParaRPr lang="en-US" sz="1550" b="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0" marR="0" marT="0" marB="0" anchor="b"/>
                </a:tc>
                <a:tc>
                  <a:txBody>
                    <a:bodyPr/>
                    <a:lstStyle/>
                    <a:p>
                      <a:pPr marL="0" marR="0" algn="ctr">
                        <a:lnSpc>
                          <a:spcPct val="107000"/>
                        </a:lnSpc>
                        <a:spcBef>
                          <a:spcPts val="0"/>
                        </a:spcBef>
                        <a:spcAft>
                          <a:spcPts val="0"/>
                        </a:spcAft>
                      </a:pPr>
                      <a:r>
                        <a:rPr lang="en-US" sz="1550" b="0" dirty="0">
                          <a:effectLst/>
                          <a:latin typeface="Times New Roman" panose="02020603050405020304" pitchFamily="18" charset="0"/>
                          <a:cs typeface="Times New Roman" panose="02020603050405020304" pitchFamily="18" charset="0"/>
                        </a:rPr>
                        <a:t>140</a:t>
                      </a:r>
                      <a:endParaRPr lang="en-US" sz="1550" b="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0" marR="0" marT="0" marB="0" anchor="b"/>
                </a:tc>
                <a:tc>
                  <a:txBody>
                    <a:bodyPr/>
                    <a:lstStyle/>
                    <a:p>
                      <a:pPr marL="0" marR="0" algn="ctr">
                        <a:lnSpc>
                          <a:spcPct val="107000"/>
                        </a:lnSpc>
                        <a:spcBef>
                          <a:spcPts val="0"/>
                        </a:spcBef>
                        <a:spcAft>
                          <a:spcPts val="0"/>
                        </a:spcAft>
                      </a:pPr>
                      <a:r>
                        <a:rPr lang="en-US" sz="1550" b="0" dirty="0">
                          <a:effectLst/>
                          <a:latin typeface="Times New Roman" panose="02020603050405020304" pitchFamily="18" charset="0"/>
                          <a:ea typeface="PMingLiU" panose="02020500000000000000" pitchFamily="18" charset="-120"/>
                          <a:cs typeface="Times New Roman" panose="02020603050405020304" pitchFamily="18" charset="0"/>
                        </a:rPr>
                        <a:t>35.2%</a:t>
                      </a:r>
                    </a:p>
                  </a:txBody>
                  <a:tcPr marL="0" marR="0" marT="0" marB="0" anchor="b"/>
                </a:tc>
                <a:extLst>
                  <a:ext uri="{0D108BD9-81ED-4DB2-BD59-A6C34878D82A}">
                    <a16:rowId xmlns:a16="http://schemas.microsoft.com/office/drawing/2014/main" val="1957365743"/>
                  </a:ext>
                </a:extLst>
              </a:tr>
              <a:tr h="257294">
                <a:tc>
                  <a:txBody>
                    <a:bodyPr/>
                    <a:lstStyle/>
                    <a:p>
                      <a:pPr marL="0" marR="0" algn="just">
                        <a:lnSpc>
                          <a:spcPct val="107000"/>
                        </a:lnSpc>
                        <a:spcBef>
                          <a:spcPts val="0"/>
                        </a:spcBef>
                        <a:spcAft>
                          <a:spcPts val="0"/>
                        </a:spcAft>
                      </a:pPr>
                      <a:r>
                        <a:rPr lang="en-US" sz="1550" b="0" dirty="0">
                          <a:effectLst/>
                          <a:latin typeface="Times New Roman" panose="02020603050405020304" pitchFamily="18" charset="0"/>
                          <a:cs typeface="Times New Roman" panose="02020603050405020304" pitchFamily="18" charset="0"/>
                        </a:rPr>
                        <a:t>     </a:t>
                      </a:r>
                      <a:r>
                        <a:rPr lang="zh-TW" altLang="en-US" sz="1550" b="0" dirty="0">
                          <a:effectLst/>
                          <a:latin typeface="Times New Roman" panose="02020603050405020304" pitchFamily="18" charset="0"/>
                          <a:cs typeface="Times New Roman" panose="02020603050405020304" pitchFamily="18" charset="0"/>
                        </a:rPr>
                        <a:t>社會及個人服務業</a:t>
                      </a:r>
                      <a:endParaRPr lang="en-US" sz="1550" b="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0" marR="0" marT="0" marB="0" anchor="b"/>
                </a:tc>
                <a:tc>
                  <a:txBody>
                    <a:bodyPr/>
                    <a:lstStyle/>
                    <a:p>
                      <a:pPr marL="0" marR="0" algn="ctr">
                        <a:lnSpc>
                          <a:spcPct val="107000"/>
                        </a:lnSpc>
                        <a:spcBef>
                          <a:spcPts val="0"/>
                        </a:spcBef>
                        <a:spcAft>
                          <a:spcPts val="0"/>
                        </a:spcAft>
                      </a:pPr>
                      <a:r>
                        <a:rPr lang="en-US" sz="1550" b="0" dirty="0">
                          <a:effectLst/>
                          <a:latin typeface="Times New Roman" panose="02020603050405020304" pitchFamily="18" charset="0"/>
                          <a:cs typeface="Times New Roman" panose="02020603050405020304" pitchFamily="18" charset="0"/>
                        </a:rPr>
                        <a:t>70</a:t>
                      </a:r>
                      <a:endParaRPr lang="en-US" sz="1550" b="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0" marR="0" marT="0" marB="0"/>
                </a:tc>
                <a:tc>
                  <a:txBody>
                    <a:bodyPr/>
                    <a:lstStyle/>
                    <a:p>
                      <a:pPr marL="0" marR="0" algn="ctr">
                        <a:lnSpc>
                          <a:spcPct val="107000"/>
                        </a:lnSpc>
                        <a:spcBef>
                          <a:spcPts val="0"/>
                        </a:spcBef>
                        <a:spcAft>
                          <a:spcPts val="0"/>
                        </a:spcAft>
                      </a:pPr>
                      <a:r>
                        <a:rPr lang="en-US" sz="1550" b="0" dirty="0">
                          <a:effectLst/>
                          <a:latin typeface="Times New Roman" panose="02020603050405020304" pitchFamily="18" charset="0"/>
                          <a:ea typeface="PMingLiU" panose="02020500000000000000" pitchFamily="18" charset="-120"/>
                          <a:cs typeface="Times New Roman" panose="02020603050405020304" pitchFamily="18" charset="0"/>
                        </a:rPr>
                        <a:t>17.6%</a:t>
                      </a:r>
                    </a:p>
                  </a:txBody>
                  <a:tcPr marL="0" marR="0" marT="0" marB="0" anchor="b"/>
                </a:tc>
                <a:extLst>
                  <a:ext uri="{0D108BD9-81ED-4DB2-BD59-A6C34878D82A}">
                    <a16:rowId xmlns:a16="http://schemas.microsoft.com/office/drawing/2014/main" val="1220927780"/>
                  </a:ext>
                </a:extLst>
              </a:tr>
              <a:tr h="257294">
                <a:tc>
                  <a:txBody>
                    <a:bodyPr/>
                    <a:lstStyle/>
                    <a:p>
                      <a:pPr marL="0" marR="0" algn="just">
                        <a:lnSpc>
                          <a:spcPct val="107000"/>
                        </a:lnSpc>
                        <a:spcBef>
                          <a:spcPts val="0"/>
                        </a:spcBef>
                        <a:spcAft>
                          <a:spcPts val="0"/>
                        </a:spcAft>
                      </a:pPr>
                      <a:r>
                        <a:rPr lang="en-US" sz="1550" b="0" dirty="0">
                          <a:effectLst/>
                          <a:latin typeface="Times New Roman" panose="02020603050405020304" pitchFamily="18" charset="0"/>
                          <a:ea typeface="PMingLiU" panose="02020500000000000000" pitchFamily="18" charset="-120"/>
                          <a:cs typeface="Times New Roman" panose="02020603050405020304" pitchFamily="18" charset="0"/>
                        </a:rPr>
                        <a:t>     </a:t>
                      </a:r>
                      <a:r>
                        <a:rPr lang="zh-TW" altLang="en-US" sz="1550" b="0" dirty="0">
                          <a:effectLst/>
                          <a:latin typeface="Times New Roman" panose="02020603050405020304" pitchFamily="18" charset="0"/>
                          <a:ea typeface="PMingLiU" panose="02020500000000000000" pitchFamily="18" charset="-120"/>
                          <a:cs typeface="Times New Roman" panose="02020603050405020304" pitchFamily="18" charset="0"/>
                        </a:rPr>
                        <a:t>其他</a:t>
                      </a:r>
                      <a:endParaRPr lang="en-US" sz="1550" b="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0" marR="0" marT="0" marB="0" anchor="b"/>
                </a:tc>
                <a:tc>
                  <a:txBody>
                    <a:bodyPr/>
                    <a:lstStyle/>
                    <a:p>
                      <a:pPr marL="0" marR="0" algn="ctr">
                        <a:lnSpc>
                          <a:spcPct val="107000"/>
                        </a:lnSpc>
                        <a:spcBef>
                          <a:spcPts val="0"/>
                        </a:spcBef>
                        <a:spcAft>
                          <a:spcPts val="0"/>
                        </a:spcAft>
                      </a:pPr>
                      <a:r>
                        <a:rPr lang="en-US" sz="1550" b="0" dirty="0">
                          <a:effectLst/>
                          <a:latin typeface="Times New Roman" panose="02020603050405020304" pitchFamily="18" charset="0"/>
                          <a:ea typeface="PMingLiU" panose="02020500000000000000" pitchFamily="18" charset="-120"/>
                          <a:cs typeface="Times New Roman" panose="02020603050405020304" pitchFamily="18" charset="0"/>
                        </a:rPr>
                        <a:t>34</a:t>
                      </a:r>
                    </a:p>
                  </a:txBody>
                  <a:tcPr marL="0" marR="0" marT="0" marB="0"/>
                </a:tc>
                <a:tc>
                  <a:txBody>
                    <a:bodyPr/>
                    <a:lstStyle/>
                    <a:p>
                      <a:pPr marL="0" marR="0" algn="ctr">
                        <a:lnSpc>
                          <a:spcPct val="107000"/>
                        </a:lnSpc>
                        <a:spcBef>
                          <a:spcPts val="0"/>
                        </a:spcBef>
                        <a:spcAft>
                          <a:spcPts val="0"/>
                        </a:spcAft>
                      </a:pPr>
                      <a:r>
                        <a:rPr lang="en-US" sz="1550" b="0" dirty="0">
                          <a:effectLst/>
                          <a:latin typeface="Times New Roman" panose="02020603050405020304" pitchFamily="18" charset="0"/>
                          <a:ea typeface="PMingLiU" panose="02020500000000000000" pitchFamily="18" charset="-120"/>
                          <a:cs typeface="Times New Roman" panose="02020603050405020304" pitchFamily="18" charset="0"/>
                        </a:rPr>
                        <a:t>8.6%</a:t>
                      </a:r>
                    </a:p>
                  </a:txBody>
                  <a:tcPr marL="0" marR="0" marT="0" marB="0" anchor="b"/>
                </a:tc>
                <a:extLst>
                  <a:ext uri="{0D108BD9-81ED-4DB2-BD59-A6C34878D82A}">
                    <a16:rowId xmlns:a16="http://schemas.microsoft.com/office/drawing/2014/main" val="3980920142"/>
                  </a:ext>
                </a:extLst>
              </a:tr>
              <a:tr h="275893">
                <a:tc>
                  <a:txBody>
                    <a:bodyPr/>
                    <a:lstStyle/>
                    <a:p>
                      <a:pPr marL="0" marR="0">
                        <a:lnSpc>
                          <a:spcPct val="107000"/>
                        </a:lnSpc>
                        <a:spcBef>
                          <a:spcPts val="0"/>
                        </a:spcBef>
                        <a:spcAft>
                          <a:spcPts val="0"/>
                        </a:spcAft>
                      </a:pPr>
                      <a:r>
                        <a:rPr lang="zh-TW" altLang="en-US" sz="1550" b="1" dirty="0">
                          <a:effectLst/>
                          <a:latin typeface="Times New Roman" panose="02020603050405020304" pitchFamily="18" charset="0"/>
                          <a:ea typeface="PMingLiU" panose="02020500000000000000" pitchFamily="18" charset="-120"/>
                          <a:cs typeface="Times New Roman" panose="02020603050405020304" pitchFamily="18" charset="0"/>
                        </a:rPr>
                        <a:t>工作職位</a:t>
                      </a:r>
                      <a:endParaRPr lang="en-US" sz="1550" b="1"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48060" marR="48060" marT="0" marB="0" anchor="b"/>
                </a:tc>
                <a:tc>
                  <a:txBody>
                    <a:bodyPr/>
                    <a:lstStyle/>
                    <a:p>
                      <a:pPr algn="ctr">
                        <a:lnSpc>
                          <a:spcPct val="107000"/>
                        </a:lnSpc>
                      </a:pPr>
                      <a:endParaRPr lang="en-US" sz="1550" b="0" dirty="0">
                        <a:effectLst/>
                        <a:latin typeface="Times New Roman" panose="02020603050405020304" pitchFamily="18" charset="0"/>
                        <a:cs typeface="Times New Roman" panose="02020603050405020304" pitchFamily="18" charset="0"/>
                      </a:endParaRPr>
                    </a:p>
                  </a:txBody>
                  <a:tcPr marL="48060" marR="48060" marT="0" marB="0" anchor="b"/>
                </a:tc>
                <a:tc>
                  <a:txBody>
                    <a:bodyPr/>
                    <a:lstStyle/>
                    <a:p>
                      <a:pPr algn="ctr">
                        <a:lnSpc>
                          <a:spcPct val="107000"/>
                        </a:lnSpc>
                      </a:pPr>
                      <a:endParaRPr lang="en-US" sz="1550" b="0" dirty="0">
                        <a:effectLst/>
                        <a:latin typeface="Times New Roman" panose="02020603050405020304" pitchFamily="18" charset="0"/>
                        <a:cs typeface="Times New Roman" panose="02020603050405020304" pitchFamily="18" charset="0"/>
                      </a:endParaRPr>
                    </a:p>
                  </a:txBody>
                  <a:tcPr marL="48060" marR="48060" marT="0" marB="0" anchor="b"/>
                </a:tc>
                <a:extLst>
                  <a:ext uri="{0D108BD9-81ED-4DB2-BD59-A6C34878D82A}">
                    <a16:rowId xmlns:a16="http://schemas.microsoft.com/office/drawing/2014/main" val="1265444909"/>
                  </a:ext>
                </a:extLst>
              </a:tr>
              <a:tr h="257294">
                <a:tc>
                  <a:txBody>
                    <a:bodyPr/>
                    <a:lstStyle/>
                    <a:p>
                      <a:pPr marL="0" marR="0">
                        <a:lnSpc>
                          <a:spcPct val="107000"/>
                        </a:lnSpc>
                        <a:spcBef>
                          <a:spcPts val="0"/>
                        </a:spcBef>
                        <a:spcAft>
                          <a:spcPts val="0"/>
                        </a:spcAft>
                      </a:pPr>
                      <a:r>
                        <a:rPr lang="en-US" sz="1550" b="0" dirty="0">
                          <a:effectLst/>
                          <a:latin typeface="Times New Roman" panose="02020603050405020304" pitchFamily="18" charset="0"/>
                          <a:cs typeface="Times New Roman" panose="02020603050405020304" pitchFamily="18" charset="0"/>
                        </a:rPr>
                        <a:t>    </a:t>
                      </a:r>
                      <a:r>
                        <a:rPr lang="zh-TW" altLang="en-US" sz="1550" b="0" dirty="0">
                          <a:effectLst/>
                          <a:latin typeface="Times New Roman" panose="02020603050405020304" pitchFamily="18" charset="0"/>
                          <a:cs typeface="Times New Roman" panose="02020603050405020304" pitchFamily="18" charset="0"/>
                        </a:rPr>
                        <a:t>經理及管理人員</a:t>
                      </a:r>
                      <a:endParaRPr lang="en-US" sz="1550" b="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48060" marR="48060" marT="0" marB="0" anchor="b"/>
                </a:tc>
                <a:tc>
                  <a:txBody>
                    <a:bodyPr/>
                    <a:lstStyle/>
                    <a:p>
                      <a:pPr marL="0" marR="0" algn="ctr">
                        <a:lnSpc>
                          <a:spcPct val="107000"/>
                        </a:lnSpc>
                        <a:spcBef>
                          <a:spcPts val="0"/>
                        </a:spcBef>
                        <a:spcAft>
                          <a:spcPts val="0"/>
                        </a:spcAft>
                      </a:pPr>
                      <a:r>
                        <a:rPr lang="en-US" sz="1550" b="0" dirty="0">
                          <a:effectLst/>
                          <a:latin typeface="Times New Roman" panose="02020603050405020304" pitchFamily="18" charset="0"/>
                          <a:cs typeface="Times New Roman" panose="02020603050405020304" pitchFamily="18" charset="0"/>
                        </a:rPr>
                        <a:t>101</a:t>
                      </a:r>
                      <a:endParaRPr lang="en-US" sz="1550" b="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48060" marR="48060" marT="0" marB="0" anchor="b"/>
                </a:tc>
                <a:tc>
                  <a:txBody>
                    <a:bodyPr/>
                    <a:lstStyle/>
                    <a:p>
                      <a:pPr marL="0" marR="0" algn="ctr">
                        <a:lnSpc>
                          <a:spcPct val="107000"/>
                        </a:lnSpc>
                        <a:spcBef>
                          <a:spcPts val="0"/>
                        </a:spcBef>
                        <a:spcAft>
                          <a:spcPts val="0"/>
                        </a:spcAft>
                      </a:pPr>
                      <a:r>
                        <a:rPr lang="en-US" sz="1550" b="0" dirty="0">
                          <a:effectLst/>
                          <a:latin typeface="Times New Roman" panose="02020603050405020304" pitchFamily="18" charset="0"/>
                          <a:cs typeface="Times New Roman" panose="02020603050405020304" pitchFamily="18" charset="0"/>
                        </a:rPr>
                        <a:t>25.8%</a:t>
                      </a:r>
                      <a:endParaRPr lang="en-US" sz="1550" b="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48060" marR="48060" marT="0" marB="0" anchor="b"/>
                </a:tc>
                <a:extLst>
                  <a:ext uri="{0D108BD9-81ED-4DB2-BD59-A6C34878D82A}">
                    <a16:rowId xmlns:a16="http://schemas.microsoft.com/office/drawing/2014/main" val="3606036034"/>
                  </a:ext>
                </a:extLst>
              </a:tr>
              <a:tr h="257294">
                <a:tc>
                  <a:txBody>
                    <a:bodyPr/>
                    <a:lstStyle/>
                    <a:p>
                      <a:pPr marL="0" marR="0">
                        <a:lnSpc>
                          <a:spcPct val="107000"/>
                        </a:lnSpc>
                        <a:spcBef>
                          <a:spcPts val="0"/>
                        </a:spcBef>
                        <a:spcAft>
                          <a:spcPts val="0"/>
                        </a:spcAft>
                      </a:pPr>
                      <a:r>
                        <a:rPr lang="en-US" sz="1550" b="0" dirty="0">
                          <a:effectLst/>
                          <a:latin typeface="Times New Roman" panose="02020603050405020304" pitchFamily="18" charset="0"/>
                          <a:cs typeface="Times New Roman" panose="02020603050405020304" pitchFamily="18" charset="0"/>
                        </a:rPr>
                        <a:t>     </a:t>
                      </a:r>
                      <a:r>
                        <a:rPr lang="zh-TW" altLang="en-US" sz="1550" b="0" dirty="0">
                          <a:effectLst/>
                          <a:latin typeface="Times New Roman" panose="02020603050405020304" pitchFamily="18" charset="0"/>
                          <a:cs typeface="Times New Roman" panose="02020603050405020304" pitchFamily="18" charset="0"/>
                        </a:rPr>
                        <a:t>專業人員</a:t>
                      </a:r>
                      <a:r>
                        <a:rPr lang="en-US" sz="1550" b="0" dirty="0">
                          <a:effectLst/>
                          <a:latin typeface="Times New Roman" panose="02020603050405020304" pitchFamily="18" charset="0"/>
                          <a:cs typeface="Times New Roman" panose="02020603050405020304" pitchFamily="18" charset="0"/>
                        </a:rPr>
                        <a:t> / </a:t>
                      </a:r>
                      <a:r>
                        <a:rPr lang="zh-TW" altLang="en-US" sz="1550" b="0" dirty="0">
                          <a:effectLst/>
                          <a:latin typeface="Times New Roman" panose="02020603050405020304" pitchFamily="18" charset="0"/>
                          <a:cs typeface="Times New Roman" panose="02020603050405020304" pitchFamily="18" charset="0"/>
                        </a:rPr>
                        <a:t>輔助專業人員</a:t>
                      </a:r>
                      <a:endParaRPr lang="en-US" sz="1550" b="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0" marR="0" marT="0" marB="0" anchor="b"/>
                </a:tc>
                <a:tc>
                  <a:txBody>
                    <a:bodyPr/>
                    <a:lstStyle/>
                    <a:p>
                      <a:pPr marL="0" marR="0" algn="ctr">
                        <a:lnSpc>
                          <a:spcPct val="107000"/>
                        </a:lnSpc>
                        <a:spcBef>
                          <a:spcPts val="0"/>
                        </a:spcBef>
                        <a:spcAft>
                          <a:spcPts val="0"/>
                        </a:spcAft>
                      </a:pPr>
                      <a:r>
                        <a:rPr lang="en-US" sz="1550" b="0" dirty="0">
                          <a:effectLst/>
                          <a:latin typeface="Times New Roman" panose="02020603050405020304" pitchFamily="18" charset="0"/>
                          <a:ea typeface="PMingLiU" panose="02020500000000000000" pitchFamily="18" charset="-120"/>
                          <a:cs typeface="Times New Roman" panose="02020603050405020304" pitchFamily="18" charset="0"/>
                        </a:rPr>
                        <a:t>104</a:t>
                      </a:r>
                    </a:p>
                  </a:txBody>
                  <a:tcPr marL="0" marR="0" marT="0" marB="0" anchor="b"/>
                </a:tc>
                <a:tc>
                  <a:txBody>
                    <a:bodyPr/>
                    <a:lstStyle/>
                    <a:p>
                      <a:pPr marL="0" marR="0" algn="ctr">
                        <a:lnSpc>
                          <a:spcPct val="107000"/>
                        </a:lnSpc>
                        <a:spcBef>
                          <a:spcPts val="0"/>
                        </a:spcBef>
                        <a:spcAft>
                          <a:spcPts val="0"/>
                        </a:spcAft>
                      </a:pPr>
                      <a:r>
                        <a:rPr lang="en-US" sz="1550" b="0" dirty="0">
                          <a:effectLst/>
                          <a:latin typeface="Times New Roman" panose="02020603050405020304" pitchFamily="18" charset="0"/>
                          <a:cs typeface="Times New Roman" panose="02020603050405020304" pitchFamily="18" charset="0"/>
                        </a:rPr>
                        <a:t>26.6%</a:t>
                      </a:r>
                      <a:endParaRPr lang="en-US" sz="1550" b="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0" marR="0" marT="0" marB="0" anchor="b"/>
                </a:tc>
                <a:extLst>
                  <a:ext uri="{0D108BD9-81ED-4DB2-BD59-A6C34878D82A}">
                    <a16:rowId xmlns:a16="http://schemas.microsoft.com/office/drawing/2014/main" val="2194107859"/>
                  </a:ext>
                </a:extLst>
              </a:tr>
              <a:tr h="257294">
                <a:tc>
                  <a:txBody>
                    <a:bodyPr/>
                    <a:lstStyle/>
                    <a:p>
                      <a:pPr marL="0" marR="0">
                        <a:lnSpc>
                          <a:spcPct val="107000"/>
                        </a:lnSpc>
                        <a:spcBef>
                          <a:spcPts val="0"/>
                        </a:spcBef>
                        <a:spcAft>
                          <a:spcPts val="0"/>
                        </a:spcAft>
                      </a:pPr>
                      <a:r>
                        <a:rPr lang="en-US" sz="1550" b="0" dirty="0">
                          <a:effectLst/>
                          <a:latin typeface="Times New Roman" panose="02020603050405020304" pitchFamily="18" charset="0"/>
                          <a:cs typeface="Times New Roman" panose="02020603050405020304" pitchFamily="18" charset="0"/>
                        </a:rPr>
                        <a:t>     </a:t>
                      </a:r>
                      <a:r>
                        <a:rPr lang="zh-TW" altLang="en-US" sz="1550" b="0" dirty="0">
                          <a:effectLst/>
                          <a:latin typeface="Times New Roman" panose="02020603050405020304" pitchFamily="18" charset="0"/>
                          <a:cs typeface="Times New Roman" panose="02020603050405020304" pitchFamily="18" charset="0"/>
                        </a:rPr>
                        <a:t>文書支援人員</a:t>
                      </a:r>
                      <a:endParaRPr lang="en-US" sz="1550" b="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0" marR="0" marT="0" marB="0" anchor="b"/>
                </a:tc>
                <a:tc>
                  <a:txBody>
                    <a:bodyPr/>
                    <a:lstStyle/>
                    <a:p>
                      <a:pPr marL="0" marR="0" algn="ctr">
                        <a:lnSpc>
                          <a:spcPct val="107000"/>
                        </a:lnSpc>
                        <a:spcBef>
                          <a:spcPts val="0"/>
                        </a:spcBef>
                        <a:spcAft>
                          <a:spcPts val="0"/>
                        </a:spcAft>
                      </a:pPr>
                      <a:r>
                        <a:rPr lang="en-US" sz="1550" b="0" dirty="0">
                          <a:effectLst/>
                          <a:latin typeface="Times New Roman" panose="02020603050405020304" pitchFamily="18" charset="0"/>
                          <a:ea typeface="PMingLiU" panose="02020500000000000000" pitchFamily="18" charset="-120"/>
                          <a:cs typeface="Times New Roman" panose="02020603050405020304" pitchFamily="18" charset="0"/>
                        </a:rPr>
                        <a:t>126</a:t>
                      </a:r>
                    </a:p>
                  </a:txBody>
                  <a:tcPr marL="0" marR="0" marT="0" marB="0" anchor="b"/>
                </a:tc>
                <a:tc>
                  <a:txBody>
                    <a:bodyPr/>
                    <a:lstStyle/>
                    <a:p>
                      <a:pPr marL="0" marR="0" algn="ctr">
                        <a:lnSpc>
                          <a:spcPct val="107000"/>
                        </a:lnSpc>
                        <a:spcBef>
                          <a:spcPts val="0"/>
                        </a:spcBef>
                        <a:spcAft>
                          <a:spcPts val="0"/>
                        </a:spcAft>
                      </a:pPr>
                      <a:r>
                        <a:rPr lang="en-US" sz="1550" b="0" dirty="0">
                          <a:effectLst/>
                          <a:latin typeface="Times New Roman" panose="02020603050405020304" pitchFamily="18" charset="0"/>
                          <a:ea typeface="PMingLiU" panose="02020500000000000000" pitchFamily="18" charset="-120"/>
                          <a:cs typeface="Times New Roman" panose="02020603050405020304" pitchFamily="18" charset="0"/>
                        </a:rPr>
                        <a:t>32.2%</a:t>
                      </a:r>
                    </a:p>
                  </a:txBody>
                  <a:tcPr marL="0" marR="0" marT="0" marB="0" anchor="b"/>
                </a:tc>
                <a:extLst>
                  <a:ext uri="{0D108BD9-81ED-4DB2-BD59-A6C34878D82A}">
                    <a16:rowId xmlns:a16="http://schemas.microsoft.com/office/drawing/2014/main" val="4217155480"/>
                  </a:ext>
                </a:extLst>
              </a:tr>
              <a:tr h="257294">
                <a:tc>
                  <a:txBody>
                    <a:bodyPr/>
                    <a:lstStyle/>
                    <a:p>
                      <a:pPr marL="0" marR="0">
                        <a:lnSpc>
                          <a:spcPct val="107000"/>
                        </a:lnSpc>
                        <a:spcBef>
                          <a:spcPts val="0"/>
                        </a:spcBef>
                        <a:spcAft>
                          <a:spcPts val="0"/>
                        </a:spcAft>
                      </a:pPr>
                      <a:r>
                        <a:rPr lang="en-US" sz="1550" b="0" dirty="0">
                          <a:effectLst/>
                          <a:latin typeface="Times New Roman" panose="02020603050405020304" pitchFamily="18" charset="0"/>
                          <a:cs typeface="Times New Roman" panose="02020603050405020304" pitchFamily="18" charset="0"/>
                        </a:rPr>
                        <a:t>     </a:t>
                      </a:r>
                      <a:r>
                        <a:rPr lang="zh-TW" altLang="en-US" sz="1550" b="0" dirty="0">
                          <a:effectLst/>
                          <a:latin typeface="Times New Roman" panose="02020603050405020304" pitchFamily="18" charset="0"/>
                          <a:cs typeface="Times New Roman" panose="02020603050405020304" pitchFamily="18" charset="0"/>
                        </a:rPr>
                        <a:t>其他</a:t>
                      </a:r>
                      <a:endParaRPr lang="en-US" sz="1550" b="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0" marR="0" marT="0" marB="0" anchor="b"/>
                </a:tc>
                <a:tc>
                  <a:txBody>
                    <a:bodyPr/>
                    <a:lstStyle/>
                    <a:p>
                      <a:pPr marL="0" marR="0" algn="ctr">
                        <a:lnSpc>
                          <a:spcPct val="107000"/>
                        </a:lnSpc>
                        <a:spcBef>
                          <a:spcPts val="0"/>
                        </a:spcBef>
                        <a:spcAft>
                          <a:spcPts val="0"/>
                        </a:spcAft>
                      </a:pPr>
                      <a:r>
                        <a:rPr lang="en-US" sz="1550" b="0" dirty="0">
                          <a:effectLst/>
                          <a:latin typeface="Times New Roman" panose="02020603050405020304" pitchFamily="18" charset="0"/>
                          <a:ea typeface="PMingLiU" panose="02020500000000000000" pitchFamily="18" charset="-120"/>
                          <a:cs typeface="Times New Roman" panose="02020603050405020304" pitchFamily="18" charset="0"/>
                        </a:rPr>
                        <a:t>60</a:t>
                      </a:r>
                    </a:p>
                  </a:txBody>
                  <a:tcPr marL="0" marR="0" marT="0" marB="0" anchor="b"/>
                </a:tc>
                <a:tc>
                  <a:txBody>
                    <a:bodyPr/>
                    <a:lstStyle/>
                    <a:p>
                      <a:pPr marL="0" marR="0" algn="ctr">
                        <a:lnSpc>
                          <a:spcPct val="107000"/>
                        </a:lnSpc>
                        <a:spcBef>
                          <a:spcPts val="0"/>
                        </a:spcBef>
                        <a:spcAft>
                          <a:spcPts val="0"/>
                        </a:spcAft>
                      </a:pPr>
                      <a:r>
                        <a:rPr lang="en-US" sz="1550" b="0" dirty="0">
                          <a:effectLst/>
                          <a:latin typeface="Times New Roman" panose="02020603050405020304" pitchFamily="18" charset="0"/>
                          <a:ea typeface="PMingLiU" panose="02020500000000000000" pitchFamily="18" charset="-120"/>
                          <a:cs typeface="Times New Roman" panose="02020603050405020304" pitchFamily="18" charset="0"/>
                        </a:rPr>
                        <a:t>15.3%</a:t>
                      </a:r>
                    </a:p>
                  </a:txBody>
                  <a:tcPr marL="0" marR="0" marT="0" marB="0" anchor="b"/>
                </a:tc>
                <a:extLst>
                  <a:ext uri="{0D108BD9-81ED-4DB2-BD59-A6C34878D82A}">
                    <a16:rowId xmlns:a16="http://schemas.microsoft.com/office/drawing/2014/main" val="1651626028"/>
                  </a:ext>
                </a:extLst>
              </a:tr>
              <a:tr h="275893">
                <a:tc>
                  <a:txBody>
                    <a:bodyPr/>
                    <a:lstStyle/>
                    <a:p>
                      <a:pPr marL="0" marR="0">
                        <a:lnSpc>
                          <a:spcPct val="107000"/>
                        </a:lnSpc>
                        <a:spcBef>
                          <a:spcPts val="0"/>
                        </a:spcBef>
                        <a:spcAft>
                          <a:spcPts val="0"/>
                        </a:spcAft>
                      </a:pPr>
                      <a:r>
                        <a:rPr lang="zh-TW" altLang="en-US" sz="1550" b="1" dirty="0">
                          <a:effectLst/>
                          <a:latin typeface="Times New Roman" panose="02020603050405020304" pitchFamily="18" charset="0"/>
                          <a:cs typeface="Times New Roman" panose="02020603050405020304" pitchFamily="18" charset="0"/>
                        </a:rPr>
                        <a:t>公司規模</a:t>
                      </a:r>
                      <a:endParaRPr lang="en-US" sz="1550" b="1"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48060" marR="48060" marT="0" marB="0" anchor="b"/>
                </a:tc>
                <a:tc>
                  <a:txBody>
                    <a:bodyPr/>
                    <a:lstStyle/>
                    <a:p>
                      <a:pPr algn="ctr">
                        <a:lnSpc>
                          <a:spcPct val="107000"/>
                        </a:lnSpc>
                      </a:pPr>
                      <a:endParaRPr lang="en-US" sz="1550" b="0">
                        <a:effectLst/>
                        <a:latin typeface="Times New Roman" panose="02020603050405020304" pitchFamily="18" charset="0"/>
                        <a:cs typeface="Times New Roman" panose="02020603050405020304" pitchFamily="18" charset="0"/>
                      </a:endParaRPr>
                    </a:p>
                  </a:txBody>
                  <a:tcPr marL="48060" marR="48060" marT="0" marB="0" anchor="b"/>
                </a:tc>
                <a:tc>
                  <a:txBody>
                    <a:bodyPr/>
                    <a:lstStyle/>
                    <a:p>
                      <a:pPr algn="ctr">
                        <a:lnSpc>
                          <a:spcPct val="107000"/>
                        </a:lnSpc>
                      </a:pPr>
                      <a:endParaRPr lang="en-US" sz="1550" b="0" dirty="0">
                        <a:effectLst/>
                        <a:latin typeface="Times New Roman" panose="02020603050405020304" pitchFamily="18" charset="0"/>
                        <a:cs typeface="Times New Roman" panose="02020603050405020304" pitchFamily="18" charset="0"/>
                      </a:endParaRPr>
                    </a:p>
                  </a:txBody>
                  <a:tcPr marL="48060" marR="48060" marT="0" marB="0" anchor="b"/>
                </a:tc>
                <a:extLst>
                  <a:ext uri="{0D108BD9-81ED-4DB2-BD59-A6C34878D82A}">
                    <a16:rowId xmlns:a16="http://schemas.microsoft.com/office/drawing/2014/main" val="196288372"/>
                  </a:ext>
                </a:extLst>
              </a:tr>
              <a:tr h="257294">
                <a:tc>
                  <a:txBody>
                    <a:bodyPr/>
                    <a:lstStyle/>
                    <a:p>
                      <a:pPr marL="0" marR="0">
                        <a:lnSpc>
                          <a:spcPct val="107000"/>
                        </a:lnSpc>
                        <a:spcBef>
                          <a:spcPts val="0"/>
                        </a:spcBef>
                        <a:spcAft>
                          <a:spcPts val="0"/>
                        </a:spcAft>
                      </a:pPr>
                      <a:r>
                        <a:rPr lang="en-US" sz="1550" b="0" dirty="0">
                          <a:effectLst/>
                          <a:latin typeface="Times New Roman" panose="02020603050405020304" pitchFamily="18" charset="0"/>
                          <a:cs typeface="Times New Roman" panose="02020603050405020304" pitchFamily="18" charset="0"/>
                        </a:rPr>
                        <a:t>    </a:t>
                      </a:r>
                      <a:r>
                        <a:rPr lang="zh-TW" altLang="en-US" sz="1550" b="0" dirty="0">
                          <a:effectLst/>
                          <a:latin typeface="Times New Roman" panose="02020603050405020304" pitchFamily="18" charset="0"/>
                          <a:cs typeface="Times New Roman" panose="02020603050405020304" pitchFamily="18" charset="0"/>
                        </a:rPr>
                        <a:t>小型</a:t>
                      </a:r>
                      <a:r>
                        <a:rPr lang="en-US" sz="1550" b="0" dirty="0">
                          <a:effectLst/>
                          <a:latin typeface="Times New Roman" panose="02020603050405020304" pitchFamily="18" charset="0"/>
                          <a:cs typeface="Times New Roman" panose="02020603050405020304" pitchFamily="18" charset="0"/>
                        </a:rPr>
                        <a:t> </a:t>
                      </a:r>
                      <a:r>
                        <a:rPr lang="zh-TW" altLang="en-US" sz="1550" b="0" dirty="0">
                          <a:effectLst/>
                          <a:latin typeface="Times New Roman" panose="02020603050405020304" pitchFamily="18" charset="0"/>
                          <a:cs typeface="Times New Roman" panose="02020603050405020304" pitchFamily="18" charset="0"/>
                        </a:rPr>
                        <a:t>（少於</a:t>
                      </a:r>
                      <a:r>
                        <a:rPr lang="en-US" sz="1550" b="0" dirty="0">
                          <a:effectLst/>
                          <a:latin typeface="Times New Roman" panose="02020603050405020304" pitchFamily="18" charset="0"/>
                          <a:cs typeface="Times New Roman" panose="02020603050405020304" pitchFamily="18" charset="0"/>
                        </a:rPr>
                        <a:t>50 </a:t>
                      </a:r>
                      <a:r>
                        <a:rPr lang="zh-TW" altLang="en-US" sz="1550" b="0" dirty="0">
                          <a:effectLst/>
                          <a:latin typeface="Times New Roman" panose="02020603050405020304" pitchFamily="18" charset="0"/>
                          <a:cs typeface="Times New Roman" panose="02020603050405020304" pitchFamily="18" charset="0"/>
                        </a:rPr>
                        <a:t>人）</a:t>
                      </a:r>
                      <a:endParaRPr lang="en-US" sz="1550" b="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48060" marR="48060" marT="0" marB="0"/>
                </a:tc>
                <a:tc>
                  <a:txBody>
                    <a:bodyPr/>
                    <a:lstStyle/>
                    <a:p>
                      <a:pPr marL="0" marR="0" algn="ctr">
                        <a:lnSpc>
                          <a:spcPct val="107000"/>
                        </a:lnSpc>
                        <a:spcBef>
                          <a:spcPts val="0"/>
                        </a:spcBef>
                        <a:spcAft>
                          <a:spcPts val="0"/>
                        </a:spcAft>
                      </a:pPr>
                      <a:r>
                        <a:rPr lang="en-US" sz="1550" b="0" dirty="0">
                          <a:effectLst/>
                          <a:latin typeface="Times New Roman" panose="02020603050405020304" pitchFamily="18" charset="0"/>
                          <a:ea typeface="PMingLiU" panose="02020500000000000000" pitchFamily="18" charset="-120"/>
                          <a:cs typeface="Times New Roman" panose="02020603050405020304" pitchFamily="18" charset="0"/>
                        </a:rPr>
                        <a:t>90</a:t>
                      </a:r>
                    </a:p>
                  </a:txBody>
                  <a:tcPr marL="48060" marR="48060" marT="0" marB="0" anchor="b"/>
                </a:tc>
                <a:tc>
                  <a:txBody>
                    <a:bodyPr/>
                    <a:lstStyle/>
                    <a:p>
                      <a:pPr marL="0" marR="0" algn="ctr">
                        <a:lnSpc>
                          <a:spcPct val="107000"/>
                        </a:lnSpc>
                        <a:spcBef>
                          <a:spcPts val="0"/>
                        </a:spcBef>
                        <a:spcAft>
                          <a:spcPts val="0"/>
                        </a:spcAft>
                      </a:pPr>
                      <a:r>
                        <a:rPr lang="en-US" sz="1550" b="0" dirty="0">
                          <a:effectLst/>
                          <a:latin typeface="Times New Roman" panose="02020603050405020304" pitchFamily="18" charset="0"/>
                          <a:cs typeface="Times New Roman" panose="02020603050405020304" pitchFamily="18" charset="0"/>
                        </a:rPr>
                        <a:t>23.7%</a:t>
                      </a:r>
                      <a:endParaRPr lang="en-US" sz="1550" b="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48060" marR="48060" marT="0" marB="0" anchor="b"/>
                </a:tc>
                <a:extLst>
                  <a:ext uri="{0D108BD9-81ED-4DB2-BD59-A6C34878D82A}">
                    <a16:rowId xmlns:a16="http://schemas.microsoft.com/office/drawing/2014/main" val="3311532269"/>
                  </a:ext>
                </a:extLst>
              </a:tr>
              <a:tr h="257294">
                <a:tc>
                  <a:txBody>
                    <a:bodyPr/>
                    <a:lstStyle/>
                    <a:p>
                      <a:pPr marL="0" marR="0">
                        <a:lnSpc>
                          <a:spcPct val="107000"/>
                        </a:lnSpc>
                        <a:spcBef>
                          <a:spcPts val="0"/>
                        </a:spcBef>
                        <a:spcAft>
                          <a:spcPts val="0"/>
                        </a:spcAft>
                      </a:pPr>
                      <a:r>
                        <a:rPr lang="en-US" sz="1550" b="0" dirty="0">
                          <a:effectLst/>
                          <a:latin typeface="Times New Roman" panose="02020603050405020304" pitchFamily="18" charset="0"/>
                          <a:cs typeface="Times New Roman" panose="02020603050405020304" pitchFamily="18" charset="0"/>
                        </a:rPr>
                        <a:t>     </a:t>
                      </a:r>
                      <a:r>
                        <a:rPr lang="zh-TW" altLang="en-US" sz="1550" b="0" dirty="0">
                          <a:effectLst/>
                          <a:latin typeface="Times New Roman" panose="02020603050405020304" pitchFamily="18" charset="0"/>
                          <a:cs typeface="Times New Roman" panose="02020603050405020304" pitchFamily="18" charset="0"/>
                        </a:rPr>
                        <a:t>中型</a:t>
                      </a:r>
                      <a:r>
                        <a:rPr lang="en-US" sz="1550" b="0" dirty="0">
                          <a:effectLst/>
                          <a:latin typeface="Times New Roman" panose="02020603050405020304" pitchFamily="18" charset="0"/>
                          <a:cs typeface="Times New Roman" panose="02020603050405020304" pitchFamily="18" charset="0"/>
                        </a:rPr>
                        <a:t> </a:t>
                      </a:r>
                      <a:r>
                        <a:rPr lang="zh-TW" altLang="en-US" sz="1550" b="0" dirty="0">
                          <a:effectLst/>
                          <a:latin typeface="Times New Roman" panose="02020603050405020304" pitchFamily="18" charset="0"/>
                          <a:cs typeface="Times New Roman" panose="02020603050405020304" pitchFamily="18" charset="0"/>
                        </a:rPr>
                        <a:t>（</a:t>
                      </a:r>
                      <a:r>
                        <a:rPr lang="en-US" sz="1550" b="0" dirty="0">
                          <a:effectLst/>
                          <a:latin typeface="Times New Roman" panose="02020603050405020304" pitchFamily="18" charset="0"/>
                          <a:cs typeface="Times New Roman" panose="02020603050405020304" pitchFamily="18" charset="0"/>
                        </a:rPr>
                        <a:t>50</a:t>
                      </a:r>
                      <a:r>
                        <a:rPr lang="zh-TW" altLang="en-US" sz="1550" b="0" dirty="0">
                          <a:effectLst/>
                          <a:latin typeface="Times New Roman" panose="02020603050405020304" pitchFamily="18" charset="0"/>
                          <a:cs typeface="Times New Roman" panose="02020603050405020304" pitchFamily="18" charset="0"/>
                        </a:rPr>
                        <a:t>至</a:t>
                      </a:r>
                      <a:r>
                        <a:rPr lang="en-US" sz="1550" b="0" dirty="0">
                          <a:effectLst/>
                          <a:latin typeface="Times New Roman" panose="02020603050405020304" pitchFamily="18" charset="0"/>
                          <a:cs typeface="Times New Roman" panose="02020603050405020304" pitchFamily="18" charset="0"/>
                        </a:rPr>
                        <a:t>299</a:t>
                      </a:r>
                      <a:r>
                        <a:rPr lang="zh-TW" altLang="en-US" sz="1550" b="0" dirty="0">
                          <a:effectLst/>
                          <a:latin typeface="Times New Roman" panose="02020603050405020304" pitchFamily="18" charset="0"/>
                          <a:cs typeface="Times New Roman" panose="02020603050405020304" pitchFamily="18" charset="0"/>
                        </a:rPr>
                        <a:t>人）</a:t>
                      </a:r>
                      <a:endParaRPr lang="en-US" sz="1550" b="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0" marR="0" marT="0" marB="0"/>
                </a:tc>
                <a:tc>
                  <a:txBody>
                    <a:bodyPr/>
                    <a:lstStyle/>
                    <a:p>
                      <a:pPr marL="0" marR="0" algn="ctr">
                        <a:lnSpc>
                          <a:spcPct val="107000"/>
                        </a:lnSpc>
                        <a:spcBef>
                          <a:spcPts val="0"/>
                        </a:spcBef>
                        <a:spcAft>
                          <a:spcPts val="0"/>
                        </a:spcAft>
                      </a:pPr>
                      <a:r>
                        <a:rPr lang="en-US" sz="1550" b="0" dirty="0">
                          <a:effectLst/>
                          <a:latin typeface="Times New Roman" panose="02020603050405020304" pitchFamily="18" charset="0"/>
                          <a:ea typeface="PMingLiU" panose="02020500000000000000" pitchFamily="18" charset="-120"/>
                          <a:cs typeface="Times New Roman" panose="02020603050405020304" pitchFamily="18" charset="0"/>
                        </a:rPr>
                        <a:t>120</a:t>
                      </a:r>
                    </a:p>
                  </a:txBody>
                  <a:tcPr marL="0" marR="0" marT="0" marB="0" anchor="b"/>
                </a:tc>
                <a:tc>
                  <a:txBody>
                    <a:bodyPr/>
                    <a:lstStyle/>
                    <a:p>
                      <a:pPr marL="0" marR="0" algn="ctr">
                        <a:lnSpc>
                          <a:spcPct val="107000"/>
                        </a:lnSpc>
                        <a:spcBef>
                          <a:spcPts val="0"/>
                        </a:spcBef>
                        <a:spcAft>
                          <a:spcPts val="0"/>
                        </a:spcAft>
                      </a:pPr>
                      <a:r>
                        <a:rPr lang="en-US" sz="1550" b="0" dirty="0">
                          <a:effectLst/>
                          <a:latin typeface="Times New Roman" panose="02020603050405020304" pitchFamily="18" charset="0"/>
                          <a:cs typeface="Times New Roman" panose="02020603050405020304" pitchFamily="18" charset="0"/>
                        </a:rPr>
                        <a:t>31.7%</a:t>
                      </a:r>
                      <a:endParaRPr lang="en-US" sz="1550" b="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0" marR="0" marT="0" marB="0" anchor="b"/>
                </a:tc>
                <a:extLst>
                  <a:ext uri="{0D108BD9-81ED-4DB2-BD59-A6C34878D82A}">
                    <a16:rowId xmlns:a16="http://schemas.microsoft.com/office/drawing/2014/main" val="3851406060"/>
                  </a:ext>
                </a:extLst>
              </a:tr>
              <a:tr h="257294">
                <a:tc>
                  <a:txBody>
                    <a:bodyPr/>
                    <a:lstStyle/>
                    <a:p>
                      <a:pPr marL="0" marR="0">
                        <a:lnSpc>
                          <a:spcPct val="107000"/>
                        </a:lnSpc>
                        <a:spcBef>
                          <a:spcPts val="0"/>
                        </a:spcBef>
                        <a:spcAft>
                          <a:spcPts val="0"/>
                        </a:spcAft>
                      </a:pPr>
                      <a:r>
                        <a:rPr lang="en-US" sz="1550" b="0" dirty="0">
                          <a:effectLst/>
                          <a:latin typeface="Times New Roman" panose="02020603050405020304" pitchFamily="18" charset="0"/>
                          <a:cs typeface="Times New Roman" panose="02020603050405020304" pitchFamily="18" charset="0"/>
                        </a:rPr>
                        <a:t>    </a:t>
                      </a:r>
                      <a:r>
                        <a:rPr lang="zh-TW" altLang="en-US" sz="1550" b="0" dirty="0">
                          <a:effectLst/>
                          <a:latin typeface="Times New Roman" panose="02020603050405020304" pitchFamily="18" charset="0"/>
                          <a:cs typeface="Times New Roman" panose="02020603050405020304" pitchFamily="18" charset="0"/>
                        </a:rPr>
                        <a:t>大型</a:t>
                      </a:r>
                      <a:r>
                        <a:rPr lang="en-US" sz="1550" b="0" dirty="0">
                          <a:effectLst/>
                          <a:latin typeface="Times New Roman" panose="02020603050405020304" pitchFamily="18" charset="0"/>
                          <a:cs typeface="Times New Roman" panose="02020603050405020304" pitchFamily="18" charset="0"/>
                        </a:rPr>
                        <a:t> </a:t>
                      </a:r>
                      <a:r>
                        <a:rPr lang="zh-TW" altLang="en-US" sz="1550" b="0" dirty="0">
                          <a:effectLst/>
                          <a:latin typeface="Times New Roman" panose="02020603050405020304" pitchFamily="18" charset="0"/>
                          <a:cs typeface="Times New Roman" panose="02020603050405020304" pitchFamily="18" charset="0"/>
                        </a:rPr>
                        <a:t>（</a:t>
                      </a:r>
                      <a:r>
                        <a:rPr lang="en-US" sz="1550" b="0" dirty="0">
                          <a:effectLst/>
                          <a:latin typeface="Times New Roman" panose="02020603050405020304" pitchFamily="18" charset="0"/>
                          <a:cs typeface="Times New Roman" panose="02020603050405020304" pitchFamily="18" charset="0"/>
                        </a:rPr>
                        <a:t>300</a:t>
                      </a:r>
                      <a:r>
                        <a:rPr lang="zh-TW" altLang="en-US" sz="1550" b="0" dirty="0">
                          <a:effectLst/>
                          <a:latin typeface="Times New Roman" panose="02020603050405020304" pitchFamily="18" charset="0"/>
                          <a:cs typeface="Times New Roman" panose="02020603050405020304" pitchFamily="18" charset="0"/>
                        </a:rPr>
                        <a:t>人或以上）</a:t>
                      </a:r>
                      <a:endParaRPr lang="en-US" sz="1550" b="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48060" marR="48060" marT="0" marB="0"/>
                </a:tc>
                <a:tc>
                  <a:txBody>
                    <a:bodyPr/>
                    <a:lstStyle/>
                    <a:p>
                      <a:pPr marL="0" marR="0" algn="ctr">
                        <a:lnSpc>
                          <a:spcPct val="107000"/>
                        </a:lnSpc>
                        <a:spcBef>
                          <a:spcPts val="0"/>
                        </a:spcBef>
                        <a:spcAft>
                          <a:spcPts val="0"/>
                        </a:spcAft>
                      </a:pPr>
                      <a:r>
                        <a:rPr lang="en-US" sz="1550" b="0" dirty="0">
                          <a:effectLst/>
                          <a:latin typeface="Times New Roman" panose="02020603050405020304" pitchFamily="18" charset="0"/>
                          <a:cs typeface="Times New Roman" panose="02020603050405020304" pitchFamily="18" charset="0"/>
                        </a:rPr>
                        <a:t>169</a:t>
                      </a:r>
                      <a:endParaRPr lang="en-US" sz="1550" b="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48060" marR="48060" marT="0" marB="0" anchor="b"/>
                </a:tc>
                <a:tc>
                  <a:txBody>
                    <a:bodyPr/>
                    <a:lstStyle/>
                    <a:p>
                      <a:pPr marL="0" marR="0" algn="ctr">
                        <a:lnSpc>
                          <a:spcPct val="107000"/>
                        </a:lnSpc>
                        <a:spcBef>
                          <a:spcPts val="0"/>
                        </a:spcBef>
                        <a:spcAft>
                          <a:spcPts val="0"/>
                        </a:spcAft>
                      </a:pPr>
                      <a:r>
                        <a:rPr lang="en-US" sz="1550" b="0" dirty="0">
                          <a:effectLst/>
                          <a:latin typeface="Times New Roman" panose="02020603050405020304" pitchFamily="18" charset="0"/>
                          <a:cs typeface="Times New Roman" panose="02020603050405020304" pitchFamily="18" charset="0"/>
                        </a:rPr>
                        <a:t>44.6%</a:t>
                      </a:r>
                      <a:endParaRPr lang="en-US" sz="1550" b="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48060" marR="48060" marT="0" marB="0" anchor="b"/>
                </a:tc>
                <a:extLst>
                  <a:ext uri="{0D108BD9-81ED-4DB2-BD59-A6C34878D82A}">
                    <a16:rowId xmlns:a16="http://schemas.microsoft.com/office/drawing/2014/main" val="2095187321"/>
                  </a:ext>
                </a:extLst>
              </a:tr>
            </a:tbl>
          </a:graphicData>
        </a:graphic>
      </p:graphicFrame>
    </p:spTree>
    <p:extLst>
      <p:ext uri="{BB962C8B-B14F-4D97-AF65-F5344CB8AC3E}">
        <p14:creationId xmlns:p14="http://schemas.microsoft.com/office/powerpoint/2010/main" val="32360408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50AA23-9F31-43F1-9836-B1FBBD699CF9}"/>
              </a:ext>
            </a:extLst>
          </p:cNvPr>
          <p:cNvSpPr>
            <a:spLocks noGrp="1"/>
          </p:cNvSpPr>
          <p:nvPr>
            <p:ph type="title"/>
          </p:nvPr>
        </p:nvSpPr>
        <p:spPr>
          <a:xfrm>
            <a:off x="457200" y="29480"/>
            <a:ext cx="8229600" cy="1143000"/>
          </a:xfrm>
        </p:spPr>
        <p:txBody>
          <a:bodyPr/>
          <a:lstStyle/>
          <a:p>
            <a:r>
              <a:rPr lang="zh-TW" altLang="en-US" dirty="0"/>
              <a:t>家庭責任</a:t>
            </a:r>
            <a:endParaRPr lang="en-US" dirty="0"/>
          </a:p>
        </p:txBody>
      </p:sp>
      <p:sp>
        <p:nvSpPr>
          <p:cNvPr id="3" name="Vertical Text Placeholder 2">
            <a:extLst>
              <a:ext uri="{FF2B5EF4-FFF2-40B4-BE49-F238E27FC236}">
                <a16:creationId xmlns:a16="http://schemas.microsoft.com/office/drawing/2014/main" id="{964AC177-D395-443D-8AD0-A272212B0B22}"/>
              </a:ext>
            </a:extLst>
          </p:cNvPr>
          <p:cNvSpPr>
            <a:spLocks noGrp="1"/>
          </p:cNvSpPr>
          <p:nvPr>
            <p:ph type="body" orient="vert" idx="1"/>
          </p:nvPr>
        </p:nvSpPr>
        <p:spPr>
          <a:xfrm>
            <a:off x="0" y="955750"/>
            <a:ext cx="9252520" cy="5400600"/>
          </a:xfrm>
        </p:spPr>
        <p:txBody>
          <a:bodyPr/>
          <a:lstStyle/>
          <a:p>
            <a:r>
              <a:rPr lang="zh-TW" altLang="en-US" sz="2500" dirty="0"/>
              <a:t>平均每位受訪者照顧約兩名家庭成員，並且每天需三小時來照顧。</a:t>
            </a:r>
            <a:endParaRPr lang="en-HK" sz="2500" dirty="0"/>
          </a:p>
          <a:p>
            <a:endParaRPr lang="en-HK" sz="2500" dirty="0"/>
          </a:p>
        </p:txBody>
      </p:sp>
      <p:sp>
        <p:nvSpPr>
          <p:cNvPr id="4" name="Slide Number Placeholder 3">
            <a:extLst>
              <a:ext uri="{FF2B5EF4-FFF2-40B4-BE49-F238E27FC236}">
                <a16:creationId xmlns:a16="http://schemas.microsoft.com/office/drawing/2014/main" id="{1A30CEF1-9EDC-4BC4-A19A-05E4D43F157C}"/>
              </a:ext>
            </a:extLst>
          </p:cNvPr>
          <p:cNvSpPr>
            <a:spLocks noGrp="1"/>
          </p:cNvSpPr>
          <p:nvPr>
            <p:ph type="sldNum" sz="quarter" idx="12"/>
          </p:nvPr>
        </p:nvSpPr>
        <p:spPr/>
        <p:txBody>
          <a:bodyPr/>
          <a:lstStyle/>
          <a:p>
            <a:pPr>
              <a:defRPr/>
            </a:pPr>
            <a:fld id="{CF8D9605-E1B7-4E01-8A90-B359EB5960CC}" type="slidenum">
              <a:rPr lang="zh-TW" altLang="en-US" smtClean="0"/>
              <a:pPr>
                <a:defRPr/>
              </a:pPr>
              <a:t>9</a:t>
            </a:fld>
            <a:endParaRPr lang="zh-TW" altLang="en-US"/>
          </a:p>
        </p:txBody>
      </p:sp>
      <p:graphicFrame>
        <p:nvGraphicFramePr>
          <p:cNvPr id="5" name="Table 4">
            <a:extLst>
              <a:ext uri="{FF2B5EF4-FFF2-40B4-BE49-F238E27FC236}">
                <a16:creationId xmlns:a16="http://schemas.microsoft.com/office/drawing/2014/main" id="{584B323D-4279-4A7C-84C8-4B139AAA5536}"/>
              </a:ext>
            </a:extLst>
          </p:cNvPr>
          <p:cNvGraphicFramePr>
            <a:graphicFrameLocks noGrp="1"/>
          </p:cNvGraphicFramePr>
          <p:nvPr>
            <p:extLst>
              <p:ext uri="{D42A27DB-BD31-4B8C-83A1-F6EECF244321}">
                <p14:modId xmlns:p14="http://schemas.microsoft.com/office/powerpoint/2010/main" val="226932403"/>
              </p:ext>
            </p:extLst>
          </p:nvPr>
        </p:nvGraphicFramePr>
        <p:xfrm>
          <a:off x="353729" y="1907594"/>
          <a:ext cx="8435280" cy="2371443"/>
        </p:xfrm>
        <a:graphic>
          <a:graphicData uri="http://schemas.openxmlformats.org/drawingml/2006/table">
            <a:tbl>
              <a:tblPr firstRow="1" firstCol="1" bandRow="1">
                <a:tableStyleId>{69CF1AB2-1976-4502-BF36-3FF5EA218861}</a:tableStyleId>
              </a:tblPr>
              <a:tblGrid>
                <a:gridCol w="5806274">
                  <a:extLst>
                    <a:ext uri="{9D8B030D-6E8A-4147-A177-3AD203B41FA5}">
                      <a16:colId xmlns:a16="http://schemas.microsoft.com/office/drawing/2014/main" val="2067330501"/>
                    </a:ext>
                  </a:extLst>
                </a:gridCol>
                <a:gridCol w="1368152">
                  <a:extLst>
                    <a:ext uri="{9D8B030D-6E8A-4147-A177-3AD203B41FA5}">
                      <a16:colId xmlns:a16="http://schemas.microsoft.com/office/drawing/2014/main" val="861722393"/>
                    </a:ext>
                  </a:extLst>
                </a:gridCol>
                <a:gridCol w="1260854">
                  <a:extLst>
                    <a:ext uri="{9D8B030D-6E8A-4147-A177-3AD203B41FA5}">
                      <a16:colId xmlns:a16="http://schemas.microsoft.com/office/drawing/2014/main" val="3342554943"/>
                    </a:ext>
                  </a:extLst>
                </a:gridCol>
              </a:tblGrid>
              <a:tr h="275893">
                <a:tc>
                  <a:txBody>
                    <a:bodyPr/>
                    <a:lstStyle/>
                    <a:p>
                      <a:pPr marL="0" marR="0">
                        <a:lnSpc>
                          <a:spcPct val="107000"/>
                        </a:lnSpc>
                        <a:spcBef>
                          <a:spcPts val="0"/>
                        </a:spcBef>
                        <a:spcAft>
                          <a:spcPts val="0"/>
                        </a:spcAft>
                      </a:pPr>
                      <a:r>
                        <a:rPr lang="zh-TW" altLang="en-US" sz="1550" b="1" dirty="0">
                          <a:effectLst/>
                          <a:latin typeface="Times New Roman" panose="02020603050405020304" pitchFamily="18" charset="0"/>
                          <a:ea typeface="PMingLiU" panose="02020500000000000000" pitchFamily="18" charset="-120"/>
                          <a:cs typeface="Times New Roman" panose="02020603050405020304" pitchFamily="18" charset="0"/>
                        </a:rPr>
                        <a:t>受照顧者的類別</a:t>
                      </a:r>
                      <a:endParaRPr lang="en-US" sz="1550" b="1"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48060" marR="48060" marT="0" marB="0" anchor="b"/>
                </a:tc>
                <a:tc>
                  <a:txBody>
                    <a:bodyPr/>
                    <a:lstStyle/>
                    <a:p>
                      <a:pPr algn="ctr">
                        <a:lnSpc>
                          <a:spcPct val="107000"/>
                        </a:lnSpc>
                      </a:pPr>
                      <a:r>
                        <a:rPr lang="en-HK" sz="1550" b="1" dirty="0">
                          <a:effectLst/>
                          <a:latin typeface="Times New Roman" panose="02020603050405020304" pitchFamily="18" charset="0"/>
                          <a:cs typeface="Times New Roman" panose="02020603050405020304" pitchFamily="18" charset="0"/>
                        </a:rPr>
                        <a:t>n</a:t>
                      </a:r>
                      <a:endParaRPr lang="en-US" sz="1550" b="1" dirty="0">
                        <a:effectLst/>
                        <a:latin typeface="Times New Roman" panose="02020603050405020304" pitchFamily="18" charset="0"/>
                        <a:cs typeface="Times New Roman" panose="02020603050405020304" pitchFamily="18" charset="0"/>
                      </a:endParaRPr>
                    </a:p>
                  </a:txBody>
                  <a:tcPr marL="48060" marR="48060" marT="0" marB="0" anchor="b"/>
                </a:tc>
                <a:tc>
                  <a:txBody>
                    <a:bodyPr/>
                    <a:lstStyle/>
                    <a:p>
                      <a:pPr algn="ctr">
                        <a:lnSpc>
                          <a:spcPct val="107000"/>
                        </a:lnSpc>
                      </a:pPr>
                      <a:r>
                        <a:rPr lang="en-HK" sz="1550" b="1" dirty="0">
                          <a:effectLst/>
                          <a:latin typeface="Times New Roman" panose="02020603050405020304" pitchFamily="18" charset="0"/>
                          <a:cs typeface="Times New Roman" panose="02020603050405020304" pitchFamily="18" charset="0"/>
                        </a:rPr>
                        <a:t>%</a:t>
                      </a:r>
                      <a:endParaRPr lang="en-US" sz="1550" b="1" dirty="0">
                        <a:effectLst/>
                        <a:latin typeface="Times New Roman" panose="02020603050405020304" pitchFamily="18" charset="0"/>
                        <a:cs typeface="Times New Roman" panose="02020603050405020304" pitchFamily="18" charset="0"/>
                      </a:endParaRPr>
                    </a:p>
                  </a:txBody>
                  <a:tcPr marL="48060" marR="48060" marT="0" marB="0" anchor="b"/>
                </a:tc>
                <a:extLst>
                  <a:ext uri="{0D108BD9-81ED-4DB2-BD59-A6C34878D82A}">
                    <a16:rowId xmlns:a16="http://schemas.microsoft.com/office/drawing/2014/main" val="4025003776"/>
                  </a:ext>
                </a:extLst>
              </a:tr>
              <a:tr h="257294">
                <a:tc>
                  <a:txBody>
                    <a:bodyPr/>
                    <a:lstStyle/>
                    <a:p>
                      <a:pPr>
                        <a:lnSpc>
                          <a:spcPct val="107000"/>
                        </a:lnSpc>
                        <a:spcAft>
                          <a:spcPts val="0"/>
                        </a:spcAft>
                      </a:pPr>
                      <a:r>
                        <a:rPr lang="en-US" sz="155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zh-TW" altLang="en-US" sz="155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配偶及父母</a:t>
                      </a:r>
                      <a:endParaRPr lang="en-US" sz="1550" b="0" dirty="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550" b="0" dirty="0">
                          <a:effectLst/>
                          <a:latin typeface="Times New Roman" panose="02020603050405020304" pitchFamily="18" charset="0"/>
                          <a:ea typeface="PMingLiU" panose="02020500000000000000" pitchFamily="18" charset="-120"/>
                          <a:cs typeface="Times New Roman" panose="02020603050405020304" pitchFamily="18" charset="0"/>
                        </a:rPr>
                        <a:t>226</a:t>
                      </a:r>
                    </a:p>
                  </a:txBody>
                  <a:tcPr marL="48060" marR="48060" marT="0" marB="0" anchor="b"/>
                </a:tc>
                <a:tc>
                  <a:txBody>
                    <a:bodyPr/>
                    <a:lstStyle/>
                    <a:p>
                      <a:pPr marL="0" marR="0" algn="ctr">
                        <a:lnSpc>
                          <a:spcPct val="107000"/>
                        </a:lnSpc>
                        <a:spcBef>
                          <a:spcPts val="0"/>
                        </a:spcBef>
                        <a:spcAft>
                          <a:spcPts val="0"/>
                        </a:spcAft>
                      </a:pPr>
                      <a:r>
                        <a:rPr lang="en-US" sz="1550" b="0" dirty="0">
                          <a:effectLst/>
                          <a:latin typeface="Times New Roman" panose="02020603050405020304" pitchFamily="18" charset="0"/>
                          <a:ea typeface="PMingLiU" panose="02020500000000000000" pitchFamily="18" charset="-120"/>
                          <a:cs typeface="Times New Roman" panose="02020603050405020304" pitchFamily="18" charset="0"/>
                        </a:rPr>
                        <a:t>56.5%</a:t>
                      </a:r>
                    </a:p>
                  </a:txBody>
                  <a:tcPr marL="48060" marR="48060" marT="0" marB="0" anchor="b"/>
                </a:tc>
                <a:extLst>
                  <a:ext uri="{0D108BD9-81ED-4DB2-BD59-A6C34878D82A}">
                    <a16:rowId xmlns:a16="http://schemas.microsoft.com/office/drawing/2014/main" val="2434594593"/>
                  </a:ext>
                </a:extLst>
              </a:tr>
              <a:tr h="257294">
                <a:tc>
                  <a:txBody>
                    <a:bodyPr/>
                    <a:lstStyle/>
                    <a:p>
                      <a:pPr>
                        <a:lnSpc>
                          <a:spcPct val="107000"/>
                        </a:lnSpc>
                        <a:spcAft>
                          <a:spcPts val="0"/>
                        </a:spcAft>
                      </a:pPr>
                      <a:r>
                        <a:rPr lang="en-US" sz="155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zh-TW" altLang="en-US" sz="155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長者</a:t>
                      </a:r>
                      <a:endParaRPr lang="en-US" sz="1550" b="0" dirty="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550" b="0" dirty="0">
                          <a:effectLst/>
                          <a:latin typeface="Times New Roman" panose="02020603050405020304" pitchFamily="18" charset="0"/>
                          <a:ea typeface="PMingLiU" panose="02020500000000000000" pitchFamily="18" charset="-120"/>
                          <a:cs typeface="Times New Roman" panose="02020603050405020304" pitchFamily="18" charset="0"/>
                        </a:rPr>
                        <a:t>139</a:t>
                      </a:r>
                    </a:p>
                  </a:txBody>
                  <a:tcPr marL="48060" marR="48060" marT="0" marB="0" anchor="b"/>
                </a:tc>
                <a:tc>
                  <a:txBody>
                    <a:bodyPr/>
                    <a:lstStyle/>
                    <a:p>
                      <a:pPr marL="0" marR="0" algn="ctr">
                        <a:lnSpc>
                          <a:spcPct val="107000"/>
                        </a:lnSpc>
                        <a:spcBef>
                          <a:spcPts val="0"/>
                        </a:spcBef>
                        <a:spcAft>
                          <a:spcPts val="0"/>
                        </a:spcAft>
                      </a:pPr>
                      <a:r>
                        <a:rPr lang="en-US" sz="1550" b="0" dirty="0">
                          <a:effectLst/>
                          <a:latin typeface="Times New Roman" panose="02020603050405020304" pitchFamily="18" charset="0"/>
                          <a:ea typeface="PMingLiU" panose="02020500000000000000" pitchFamily="18" charset="-120"/>
                          <a:cs typeface="Times New Roman" panose="02020603050405020304" pitchFamily="18" charset="0"/>
                        </a:rPr>
                        <a:t>34.8%</a:t>
                      </a:r>
                    </a:p>
                  </a:txBody>
                  <a:tcPr marL="48060" marR="48060" marT="0" marB="0" anchor="b"/>
                </a:tc>
                <a:extLst>
                  <a:ext uri="{0D108BD9-81ED-4DB2-BD59-A6C34878D82A}">
                    <a16:rowId xmlns:a16="http://schemas.microsoft.com/office/drawing/2014/main" val="2315314185"/>
                  </a:ext>
                </a:extLst>
              </a:tr>
              <a:tr h="275893">
                <a:tc>
                  <a:txBody>
                    <a:bodyPr/>
                    <a:lstStyle/>
                    <a:p>
                      <a:pPr>
                        <a:lnSpc>
                          <a:spcPct val="107000"/>
                        </a:lnSpc>
                        <a:spcAft>
                          <a:spcPts val="0"/>
                        </a:spcAft>
                      </a:pPr>
                      <a:r>
                        <a:rPr lang="en-US" sz="155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zh-TW" altLang="en-US" sz="155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兒童</a:t>
                      </a:r>
                      <a:endParaRPr lang="en-US" sz="1550" b="0" dirty="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tc>
                <a:tc>
                  <a:txBody>
                    <a:bodyPr/>
                    <a:lstStyle/>
                    <a:p>
                      <a:pPr algn="ctr">
                        <a:lnSpc>
                          <a:spcPct val="107000"/>
                        </a:lnSpc>
                      </a:pPr>
                      <a:r>
                        <a:rPr lang="en-US" sz="1550" b="0" dirty="0">
                          <a:effectLst/>
                          <a:latin typeface="Times New Roman" panose="02020603050405020304" pitchFamily="18" charset="0"/>
                          <a:cs typeface="Times New Roman" panose="02020603050405020304" pitchFamily="18" charset="0"/>
                        </a:rPr>
                        <a:t>60</a:t>
                      </a:r>
                    </a:p>
                  </a:txBody>
                  <a:tcPr marL="48060" marR="48060" marT="0" marB="0" anchor="b"/>
                </a:tc>
                <a:tc>
                  <a:txBody>
                    <a:bodyPr/>
                    <a:lstStyle/>
                    <a:p>
                      <a:pPr algn="ctr">
                        <a:lnSpc>
                          <a:spcPct val="107000"/>
                        </a:lnSpc>
                      </a:pPr>
                      <a:r>
                        <a:rPr lang="en-US" sz="1550" b="0" dirty="0">
                          <a:effectLst/>
                          <a:latin typeface="Times New Roman" panose="02020603050405020304" pitchFamily="18" charset="0"/>
                          <a:cs typeface="Times New Roman" panose="02020603050405020304" pitchFamily="18" charset="0"/>
                        </a:rPr>
                        <a:t>15%</a:t>
                      </a:r>
                    </a:p>
                  </a:txBody>
                  <a:tcPr marL="48060" marR="48060" marT="0" marB="0" anchor="b"/>
                </a:tc>
                <a:extLst>
                  <a:ext uri="{0D108BD9-81ED-4DB2-BD59-A6C34878D82A}">
                    <a16:rowId xmlns:a16="http://schemas.microsoft.com/office/drawing/2014/main" val="4066877350"/>
                  </a:ext>
                </a:extLst>
              </a:tr>
              <a:tr h="257294">
                <a:tc>
                  <a:txBody>
                    <a:bodyPr/>
                    <a:lstStyle/>
                    <a:p>
                      <a:pPr>
                        <a:lnSpc>
                          <a:spcPct val="107000"/>
                        </a:lnSpc>
                        <a:spcAft>
                          <a:spcPts val="0"/>
                        </a:spcAft>
                      </a:pPr>
                      <a:r>
                        <a:rPr lang="en-US" sz="155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zh-TW" altLang="en-US" sz="1550" b="0" dirty="0">
                          <a:effectLst/>
                          <a:latin typeface="Times New Roman" panose="02020603050405020304" pitchFamily="18" charset="0"/>
                          <a:ea typeface="Times New Roman" panose="02020603050405020304" pitchFamily="18" charset="0"/>
                          <a:cs typeface="Times New Roman" panose="02020603050405020304" pitchFamily="18" charset="0"/>
                        </a:rPr>
                        <a:t>青少年</a:t>
                      </a:r>
                      <a:endParaRPr lang="en-US" sz="1550" b="0" dirty="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550" b="0" dirty="0">
                          <a:effectLst/>
                          <a:latin typeface="Times New Roman" panose="02020603050405020304" pitchFamily="18" charset="0"/>
                          <a:ea typeface="PMingLiU" panose="02020500000000000000" pitchFamily="18" charset="-120"/>
                          <a:cs typeface="Times New Roman" panose="02020603050405020304" pitchFamily="18" charset="0"/>
                        </a:rPr>
                        <a:t>50</a:t>
                      </a:r>
                    </a:p>
                  </a:txBody>
                  <a:tcPr marL="0" marR="0" marT="0" marB="0" anchor="b"/>
                </a:tc>
                <a:tc>
                  <a:txBody>
                    <a:bodyPr/>
                    <a:lstStyle/>
                    <a:p>
                      <a:pPr marL="0" marR="0" algn="ctr">
                        <a:lnSpc>
                          <a:spcPct val="107000"/>
                        </a:lnSpc>
                        <a:spcBef>
                          <a:spcPts val="0"/>
                        </a:spcBef>
                        <a:spcAft>
                          <a:spcPts val="0"/>
                        </a:spcAft>
                      </a:pPr>
                      <a:r>
                        <a:rPr lang="en-US" sz="1550" b="0" dirty="0">
                          <a:effectLst/>
                          <a:latin typeface="Times New Roman" panose="02020603050405020304" pitchFamily="18" charset="0"/>
                          <a:ea typeface="PMingLiU" panose="02020500000000000000" pitchFamily="18" charset="-120"/>
                          <a:cs typeface="Times New Roman" panose="02020603050405020304" pitchFamily="18" charset="0"/>
                        </a:rPr>
                        <a:t>12.5%</a:t>
                      </a:r>
                    </a:p>
                  </a:txBody>
                  <a:tcPr marL="0" marR="0" marT="0" marB="0" anchor="b"/>
                </a:tc>
                <a:extLst>
                  <a:ext uri="{0D108BD9-81ED-4DB2-BD59-A6C34878D82A}">
                    <a16:rowId xmlns:a16="http://schemas.microsoft.com/office/drawing/2014/main" val="635780087"/>
                  </a:ext>
                </a:extLst>
              </a:tr>
              <a:tr h="257294">
                <a:tc>
                  <a:txBody>
                    <a:bodyPr/>
                    <a:lstStyle/>
                    <a:p>
                      <a:pPr>
                        <a:lnSpc>
                          <a:spcPct val="107000"/>
                        </a:lnSpc>
                        <a:spcAft>
                          <a:spcPts val="0"/>
                        </a:spcAft>
                      </a:pPr>
                      <a:r>
                        <a:rPr lang="en-US" sz="155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zh-TW" altLang="en-US" sz="155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長期病患者</a:t>
                      </a:r>
                      <a:endParaRPr lang="en-US" sz="1550" b="0" dirty="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550" b="0" dirty="0">
                          <a:effectLst/>
                          <a:latin typeface="Times New Roman" panose="02020603050405020304" pitchFamily="18" charset="0"/>
                          <a:ea typeface="PMingLiU" panose="02020500000000000000" pitchFamily="18" charset="-120"/>
                          <a:cs typeface="Times New Roman" panose="02020603050405020304" pitchFamily="18" charset="0"/>
                        </a:rPr>
                        <a:t>25</a:t>
                      </a:r>
                    </a:p>
                  </a:txBody>
                  <a:tcPr marL="0" marR="0" marT="0" marB="0" anchor="b"/>
                </a:tc>
                <a:tc>
                  <a:txBody>
                    <a:bodyPr/>
                    <a:lstStyle/>
                    <a:p>
                      <a:pPr marL="0" marR="0" algn="ctr">
                        <a:lnSpc>
                          <a:spcPct val="107000"/>
                        </a:lnSpc>
                        <a:spcBef>
                          <a:spcPts val="0"/>
                        </a:spcBef>
                        <a:spcAft>
                          <a:spcPts val="0"/>
                        </a:spcAft>
                      </a:pPr>
                      <a:r>
                        <a:rPr lang="en-US" sz="1550" b="0" dirty="0">
                          <a:effectLst/>
                          <a:latin typeface="Times New Roman" panose="02020603050405020304" pitchFamily="18" charset="0"/>
                          <a:ea typeface="PMingLiU" panose="02020500000000000000" pitchFamily="18" charset="-120"/>
                          <a:cs typeface="Times New Roman" panose="02020603050405020304" pitchFamily="18" charset="0"/>
                        </a:rPr>
                        <a:t>6.3%</a:t>
                      </a:r>
                    </a:p>
                  </a:txBody>
                  <a:tcPr marL="0" marR="0" marT="0" marB="0" anchor="b"/>
                </a:tc>
                <a:extLst>
                  <a:ext uri="{0D108BD9-81ED-4DB2-BD59-A6C34878D82A}">
                    <a16:rowId xmlns:a16="http://schemas.microsoft.com/office/drawing/2014/main" val="899445827"/>
                  </a:ext>
                </a:extLst>
              </a:tr>
              <a:tr h="257294">
                <a:tc>
                  <a:txBody>
                    <a:bodyPr/>
                    <a:lstStyle/>
                    <a:p>
                      <a:pPr>
                        <a:lnSpc>
                          <a:spcPct val="107000"/>
                        </a:lnSpc>
                        <a:spcAft>
                          <a:spcPts val="0"/>
                        </a:spcAft>
                      </a:pPr>
                      <a:r>
                        <a:rPr lang="en-US" sz="155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zh-TW" altLang="en-US" sz="1550" b="0" dirty="0">
                          <a:effectLst/>
                          <a:latin typeface="Times New Roman" panose="02020603050405020304" pitchFamily="18" charset="0"/>
                          <a:ea typeface="Times New Roman" panose="02020603050405020304" pitchFamily="18" charset="0"/>
                          <a:cs typeface="Times New Roman" panose="02020603050405020304" pitchFamily="18" charset="0"/>
                        </a:rPr>
                        <a:t>嬰兒</a:t>
                      </a:r>
                      <a:endParaRPr lang="en-US" sz="1550" b="0" dirty="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550" b="0" dirty="0">
                          <a:effectLst/>
                          <a:latin typeface="Times New Roman" panose="02020603050405020304" pitchFamily="18" charset="0"/>
                          <a:ea typeface="PMingLiU" panose="02020500000000000000" pitchFamily="18" charset="-120"/>
                          <a:cs typeface="Times New Roman" panose="02020603050405020304" pitchFamily="18" charset="0"/>
                        </a:rPr>
                        <a:t>17</a:t>
                      </a:r>
                    </a:p>
                  </a:txBody>
                  <a:tcPr marL="0" marR="0" marT="0" marB="0" anchor="b"/>
                </a:tc>
                <a:tc>
                  <a:txBody>
                    <a:bodyPr/>
                    <a:lstStyle/>
                    <a:p>
                      <a:pPr marL="0" marR="0" algn="ctr">
                        <a:lnSpc>
                          <a:spcPct val="107000"/>
                        </a:lnSpc>
                        <a:spcBef>
                          <a:spcPts val="0"/>
                        </a:spcBef>
                        <a:spcAft>
                          <a:spcPts val="0"/>
                        </a:spcAft>
                      </a:pPr>
                      <a:r>
                        <a:rPr lang="en-US" sz="1550" b="0" dirty="0">
                          <a:effectLst/>
                          <a:latin typeface="Times New Roman" panose="02020603050405020304" pitchFamily="18" charset="0"/>
                          <a:ea typeface="PMingLiU" panose="02020500000000000000" pitchFamily="18" charset="-120"/>
                          <a:cs typeface="Times New Roman" panose="02020603050405020304" pitchFamily="18" charset="0"/>
                        </a:rPr>
                        <a:t>4.3%</a:t>
                      </a:r>
                    </a:p>
                  </a:txBody>
                  <a:tcPr marL="0" marR="0" marT="0" marB="0" anchor="b"/>
                </a:tc>
                <a:extLst>
                  <a:ext uri="{0D108BD9-81ED-4DB2-BD59-A6C34878D82A}">
                    <a16:rowId xmlns:a16="http://schemas.microsoft.com/office/drawing/2014/main" val="3253783841"/>
                  </a:ext>
                </a:extLst>
              </a:tr>
              <a:tr h="275893">
                <a:tc>
                  <a:txBody>
                    <a:bodyPr/>
                    <a:lstStyle/>
                    <a:p>
                      <a:pPr>
                        <a:lnSpc>
                          <a:spcPct val="107000"/>
                        </a:lnSpc>
                        <a:spcAft>
                          <a:spcPts val="0"/>
                        </a:spcAft>
                      </a:pPr>
                      <a:r>
                        <a:rPr lang="en-US" sz="155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zh-TW" altLang="en-US" sz="1550" b="0" dirty="0">
                          <a:effectLst/>
                          <a:latin typeface="Times New Roman" panose="02020603050405020304" pitchFamily="18" charset="0"/>
                          <a:ea typeface="Times New Roman" panose="02020603050405020304" pitchFamily="18" charset="0"/>
                          <a:cs typeface="Times New Roman" panose="02020603050405020304" pitchFamily="18" charset="0"/>
                        </a:rPr>
                        <a:t>殘疾人士 </a:t>
                      </a:r>
                      <a:endParaRPr lang="en-US" sz="1550" b="0" dirty="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tc>
                <a:tc>
                  <a:txBody>
                    <a:bodyPr/>
                    <a:lstStyle/>
                    <a:p>
                      <a:pPr algn="ctr">
                        <a:lnSpc>
                          <a:spcPct val="107000"/>
                        </a:lnSpc>
                      </a:pPr>
                      <a:r>
                        <a:rPr lang="en-US" sz="1550" b="0" dirty="0">
                          <a:effectLst/>
                          <a:latin typeface="Times New Roman" panose="02020603050405020304" pitchFamily="18" charset="0"/>
                          <a:cs typeface="Times New Roman" panose="02020603050405020304" pitchFamily="18" charset="0"/>
                        </a:rPr>
                        <a:t>6</a:t>
                      </a:r>
                    </a:p>
                  </a:txBody>
                  <a:tcPr marL="48060" marR="48060" marT="0" marB="0" anchor="b"/>
                </a:tc>
                <a:tc>
                  <a:txBody>
                    <a:bodyPr/>
                    <a:lstStyle/>
                    <a:p>
                      <a:pPr algn="ctr">
                        <a:lnSpc>
                          <a:spcPct val="107000"/>
                        </a:lnSpc>
                      </a:pPr>
                      <a:r>
                        <a:rPr lang="en-US" sz="1550" b="0" dirty="0">
                          <a:effectLst/>
                          <a:latin typeface="Times New Roman" panose="02020603050405020304" pitchFamily="18" charset="0"/>
                          <a:cs typeface="Times New Roman" panose="02020603050405020304" pitchFamily="18" charset="0"/>
                        </a:rPr>
                        <a:t>1.5%</a:t>
                      </a:r>
                    </a:p>
                  </a:txBody>
                  <a:tcPr marL="48060" marR="48060" marT="0" marB="0" anchor="b"/>
                </a:tc>
                <a:extLst>
                  <a:ext uri="{0D108BD9-81ED-4DB2-BD59-A6C34878D82A}">
                    <a16:rowId xmlns:a16="http://schemas.microsoft.com/office/drawing/2014/main" val="3396349200"/>
                  </a:ext>
                </a:extLst>
              </a:tr>
              <a:tr h="257294">
                <a:tc>
                  <a:txBody>
                    <a:bodyPr/>
                    <a:lstStyle/>
                    <a:p>
                      <a:pPr>
                        <a:lnSpc>
                          <a:spcPct val="107000"/>
                        </a:lnSpc>
                        <a:spcAft>
                          <a:spcPts val="0"/>
                        </a:spcAft>
                      </a:pPr>
                      <a:r>
                        <a:rPr lang="en-US" sz="155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zh-TW" altLang="en-US" sz="1550" b="0" dirty="0">
                          <a:effectLst/>
                          <a:latin typeface="Times New Roman" panose="02020603050405020304" pitchFamily="18" charset="0"/>
                          <a:ea typeface="Times New Roman" panose="02020603050405020304" pitchFamily="18" charset="0"/>
                          <a:cs typeface="Times New Roman" panose="02020603050405020304" pitchFamily="18" charset="0"/>
                        </a:rPr>
                        <a:t>孕婦</a:t>
                      </a:r>
                      <a:endParaRPr lang="en-US" sz="1550" b="0" dirty="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550" b="0" dirty="0">
                          <a:effectLst/>
                          <a:latin typeface="Times New Roman" panose="02020603050405020304" pitchFamily="18" charset="0"/>
                          <a:ea typeface="PMingLiU" panose="02020500000000000000" pitchFamily="18" charset="-120"/>
                          <a:cs typeface="Times New Roman" panose="02020603050405020304" pitchFamily="18" charset="0"/>
                        </a:rPr>
                        <a:t>4</a:t>
                      </a:r>
                    </a:p>
                  </a:txBody>
                  <a:tcPr marL="48060" marR="48060" marT="0" marB="0"/>
                </a:tc>
                <a:tc>
                  <a:txBody>
                    <a:bodyPr/>
                    <a:lstStyle/>
                    <a:p>
                      <a:pPr marL="0" marR="0" algn="ctr">
                        <a:lnSpc>
                          <a:spcPct val="107000"/>
                        </a:lnSpc>
                        <a:spcBef>
                          <a:spcPts val="0"/>
                        </a:spcBef>
                        <a:spcAft>
                          <a:spcPts val="0"/>
                        </a:spcAft>
                      </a:pPr>
                      <a:r>
                        <a:rPr lang="en-US" sz="1550" b="0" dirty="0">
                          <a:effectLst/>
                          <a:latin typeface="Times New Roman" panose="02020603050405020304" pitchFamily="18" charset="0"/>
                          <a:ea typeface="PMingLiU" panose="02020500000000000000" pitchFamily="18" charset="-120"/>
                          <a:cs typeface="Times New Roman" panose="02020603050405020304" pitchFamily="18" charset="0"/>
                        </a:rPr>
                        <a:t>1%</a:t>
                      </a:r>
                    </a:p>
                  </a:txBody>
                  <a:tcPr marL="48060" marR="48060" marT="0" marB="0" anchor="b"/>
                </a:tc>
                <a:extLst>
                  <a:ext uri="{0D108BD9-81ED-4DB2-BD59-A6C34878D82A}">
                    <a16:rowId xmlns:a16="http://schemas.microsoft.com/office/drawing/2014/main" val="3739610608"/>
                  </a:ext>
                </a:extLst>
              </a:tr>
            </a:tbl>
          </a:graphicData>
        </a:graphic>
      </p:graphicFrame>
      <p:graphicFrame>
        <p:nvGraphicFramePr>
          <p:cNvPr id="6" name="Table 5">
            <a:extLst>
              <a:ext uri="{FF2B5EF4-FFF2-40B4-BE49-F238E27FC236}">
                <a16:creationId xmlns:a16="http://schemas.microsoft.com/office/drawing/2014/main" id="{9D56F0C2-E8F4-40E2-82AA-3CE1131C66EE}"/>
              </a:ext>
            </a:extLst>
          </p:cNvPr>
          <p:cNvGraphicFramePr>
            <a:graphicFrameLocks noGrp="1"/>
          </p:cNvGraphicFramePr>
          <p:nvPr>
            <p:extLst>
              <p:ext uri="{D42A27DB-BD31-4B8C-83A1-F6EECF244321}">
                <p14:modId xmlns:p14="http://schemas.microsoft.com/office/powerpoint/2010/main" val="2936041488"/>
              </p:ext>
            </p:extLst>
          </p:nvPr>
        </p:nvGraphicFramePr>
        <p:xfrm>
          <a:off x="352414" y="4514865"/>
          <a:ext cx="8435280" cy="1838256"/>
        </p:xfrm>
        <a:graphic>
          <a:graphicData uri="http://schemas.openxmlformats.org/drawingml/2006/table">
            <a:tbl>
              <a:tblPr firstRow="1" firstCol="1" bandRow="1">
                <a:tableStyleId>{69CF1AB2-1976-4502-BF36-3FF5EA218861}</a:tableStyleId>
              </a:tblPr>
              <a:tblGrid>
                <a:gridCol w="5806274">
                  <a:extLst>
                    <a:ext uri="{9D8B030D-6E8A-4147-A177-3AD203B41FA5}">
                      <a16:colId xmlns:a16="http://schemas.microsoft.com/office/drawing/2014/main" val="2067330501"/>
                    </a:ext>
                  </a:extLst>
                </a:gridCol>
                <a:gridCol w="1368152">
                  <a:extLst>
                    <a:ext uri="{9D8B030D-6E8A-4147-A177-3AD203B41FA5}">
                      <a16:colId xmlns:a16="http://schemas.microsoft.com/office/drawing/2014/main" val="861722393"/>
                    </a:ext>
                  </a:extLst>
                </a:gridCol>
                <a:gridCol w="1260854">
                  <a:extLst>
                    <a:ext uri="{9D8B030D-6E8A-4147-A177-3AD203B41FA5}">
                      <a16:colId xmlns:a16="http://schemas.microsoft.com/office/drawing/2014/main" val="3342554943"/>
                    </a:ext>
                  </a:extLst>
                </a:gridCol>
              </a:tblGrid>
              <a:tr h="275893">
                <a:tc>
                  <a:txBody>
                    <a:bodyPr/>
                    <a:lstStyle/>
                    <a:p>
                      <a:pPr marL="0" marR="0">
                        <a:lnSpc>
                          <a:spcPct val="107000"/>
                        </a:lnSpc>
                        <a:spcBef>
                          <a:spcPts val="0"/>
                        </a:spcBef>
                        <a:spcAft>
                          <a:spcPts val="0"/>
                        </a:spcAft>
                      </a:pPr>
                      <a:r>
                        <a:rPr lang="zh-TW" altLang="en-US" sz="1550" b="1" dirty="0">
                          <a:effectLst/>
                          <a:latin typeface="Times New Roman" panose="02020603050405020304" pitchFamily="18" charset="0"/>
                          <a:cs typeface="Times New Roman" panose="02020603050405020304" pitchFamily="18" charset="0"/>
                        </a:rPr>
                        <a:t>提供協助的類別</a:t>
                      </a:r>
                      <a:endParaRPr lang="en-US" sz="1550" b="1"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48060" marR="48060" marT="0" marB="0" anchor="b"/>
                </a:tc>
                <a:tc>
                  <a:txBody>
                    <a:bodyPr/>
                    <a:lstStyle/>
                    <a:p>
                      <a:pPr algn="ctr">
                        <a:lnSpc>
                          <a:spcPct val="107000"/>
                        </a:lnSpc>
                      </a:pPr>
                      <a:r>
                        <a:rPr lang="en-HK" sz="1550" b="1" dirty="0">
                          <a:effectLst/>
                          <a:latin typeface="Times New Roman" panose="02020603050405020304" pitchFamily="18" charset="0"/>
                          <a:cs typeface="Times New Roman" panose="02020603050405020304" pitchFamily="18" charset="0"/>
                        </a:rPr>
                        <a:t>n</a:t>
                      </a:r>
                      <a:endParaRPr lang="en-US" sz="1550" b="1" dirty="0">
                        <a:effectLst/>
                        <a:latin typeface="Times New Roman" panose="02020603050405020304" pitchFamily="18" charset="0"/>
                        <a:cs typeface="Times New Roman" panose="02020603050405020304" pitchFamily="18" charset="0"/>
                      </a:endParaRPr>
                    </a:p>
                  </a:txBody>
                  <a:tcPr marL="48060" marR="48060" marT="0" marB="0" anchor="b"/>
                </a:tc>
                <a:tc>
                  <a:txBody>
                    <a:bodyPr/>
                    <a:lstStyle/>
                    <a:p>
                      <a:pPr algn="ctr">
                        <a:lnSpc>
                          <a:spcPct val="107000"/>
                        </a:lnSpc>
                      </a:pPr>
                      <a:r>
                        <a:rPr lang="en-HK" sz="1550" b="1" dirty="0">
                          <a:effectLst/>
                          <a:latin typeface="Times New Roman" panose="02020603050405020304" pitchFamily="18" charset="0"/>
                          <a:cs typeface="Times New Roman" panose="02020603050405020304" pitchFamily="18" charset="0"/>
                        </a:rPr>
                        <a:t>%</a:t>
                      </a:r>
                      <a:endParaRPr lang="en-US" sz="1550" b="1" dirty="0">
                        <a:effectLst/>
                        <a:latin typeface="Times New Roman" panose="02020603050405020304" pitchFamily="18" charset="0"/>
                        <a:cs typeface="Times New Roman" panose="02020603050405020304" pitchFamily="18" charset="0"/>
                      </a:endParaRPr>
                    </a:p>
                  </a:txBody>
                  <a:tcPr marL="48060" marR="48060" marT="0" marB="0" anchor="b"/>
                </a:tc>
                <a:extLst>
                  <a:ext uri="{0D108BD9-81ED-4DB2-BD59-A6C34878D82A}">
                    <a16:rowId xmlns:a16="http://schemas.microsoft.com/office/drawing/2014/main" val="4025003776"/>
                  </a:ext>
                </a:extLst>
              </a:tr>
              <a:tr h="257294">
                <a:tc>
                  <a:txBody>
                    <a:bodyPr/>
                    <a:lstStyle/>
                    <a:p>
                      <a:pPr marL="0" lvl="0" indent="0">
                        <a:lnSpc>
                          <a:spcPct val="107000"/>
                        </a:lnSpc>
                        <a:spcAft>
                          <a:spcPts val="0"/>
                        </a:spcAft>
                        <a:buFont typeface="+mj-lt"/>
                        <a:buNone/>
                      </a:pPr>
                      <a:r>
                        <a:rPr lang="en-US" sz="155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zh-TW" altLang="en-US" sz="155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安慰和開解</a:t>
                      </a:r>
                      <a:endParaRPr lang="en-US" sz="1550" b="0" dirty="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550" b="0" dirty="0">
                          <a:effectLst/>
                          <a:latin typeface="Times New Roman" panose="02020603050405020304" pitchFamily="18" charset="0"/>
                          <a:ea typeface="PMingLiU" panose="02020500000000000000" pitchFamily="18" charset="-120"/>
                          <a:cs typeface="Times New Roman" panose="02020603050405020304" pitchFamily="18" charset="0"/>
                        </a:rPr>
                        <a:t>191</a:t>
                      </a:r>
                    </a:p>
                  </a:txBody>
                  <a:tcPr marL="48060" marR="48060" marT="0" marB="0" anchor="b"/>
                </a:tc>
                <a:tc>
                  <a:txBody>
                    <a:bodyPr/>
                    <a:lstStyle/>
                    <a:p>
                      <a:pPr marL="0" marR="0" algn="ctr">
                        <a:lnSpc>
                          <a:spcPct val="107000"/>
                        </a:lnSpc>
                        <a:spcBef>
                          <a:spcPts val="0"/>
                        </a:spcBef>
                        <a:spcAft>
                          <a:spcPts val="0"/>
                        </a:spcAft>
                      </a:pPr>
                      <a:r>
                        <a:rPr lang="en-US" sz="1550" b="0" dirty="0">
                          <a:effectLst/>
                          <a:latin typeface="Times New Roman" panose="02020603050405020304" pitchFamily="18" charset="0"/>
                          <a:ea typeface="PMingLiU" panose="02020500000000000000" pitchFamily="18" charset="-120"/>
                          <a:cs typeface="Times New Roman" panose="02020603050405020304" pitchFamily="18" charset="0"/>
                        </a:rPr>
                        <a:t>47.8%</a:t>
                      </a:r>
                    </a:p>
                  </a:txBody>
                  <a:tcPr marL="48060" marR="48060" marT="0" marB="0" anchor="b"/>
                </a:tc>
                <a:extLst>
                  <a:ext uri="{0D108BD9-81ED-4DB2-BD59-A6C34878D82A}">
                    <a16:rowId xmlns:a16="http://schemas.microsoft.com/office/drawing/2014/main" val="2434594593"/>
                  </a:ext>
                </a:extLst>
              </a:tr>
              <a:tr h="257294">
                <a:tc>
                  <a:txBody>
                    <a:bodyPr/>
                    <a:lstStyle/>
                    <a:p>
                      <a:pPr marL="0" lvl="0" indent="0">
                        <a:lnSpc>
                          <a:spcPct val="107000"/>
                        </a:lnSpc>
                        <a:spcAft>
                          <a:spcPts val="0"/>
                        </a:spcAft>
                        <a:buFont typeface="+mj-lt"/>
                        <a:buNone/>
                      </a:pPr>
                      <a:r>
                        <a:rPr lang="en-US" sz="155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zh-TW" altLang="en-US" sz="155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料理起居飲食 </a:t>
                      </a:r>
                      <a:endParaRPr lang="en-US" sz="1550" b="0" dirty="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550" b="0" dirty="0">
                          <a:effectLst/>
                          <a:latin typeface="Times New Roman" panose="02020603050405020304" pitchFamily="18" charset="0"/>
                          <a:ea typeface="PMingLiU" panose="02020500000000000000" pitchFamily="18" charset="-120"/>
                          <a:cs typeface="Times New Roman" panose="02020603050405020304" pitchFamily="18" charset="0"/>
                        </a:rPr>
                        <a:t>177</a:t>
                      </a:r>
                    </a:p>
                  </a:txBody>
                  <a:tcPr marL="48060" marR="48060" marT="0" marB="0" anchor="b"/>
                </a:tc>
                <a:tc>
                  <a:txBody>
                    <a:bodyPr/>
                    <a:lstStyle/>
                    <a:p>
                      <a:pPr marL="0" marR="0" algn="ctr">
                        <a:lnSpc>
                          <a:spcPct val="107000"/>
                        </a:lnSpc>
                        <a:spcBef>
                          <a:spcPts val="0"/>
                        </a:spcBef>
                        <a:spcAft>
                          <a:spcPts val="0"/>
                        </a:spcAft>
                      </a:pPr>
                      <a:r>
                        <a:rPr lang="en-US" sz="1550" b="0" dirty="0">
                          <a:effectLst/>
                          <a:latin typeface="Times New Roman" panose="02020603050405020304" pitchFamily="18" charset="0"/>
                          <a:ea typeface="PMingLiU" panose="02020500000000000000" pitchFamily="18" charset="-120"/>
                          <a:cs typeface="Times New Roman" panose="02020603050405020304" pitchFamily="18" charset="0"/>
                        </a:rPr>
                        <a:t>44.3%</a:t>
                      </a:r>
                    </a:p>
                  </a:txBody>
                  <a:tcPr marL="48060" marR="48060" marT="0" marB="0" anchor="b"/>
                </a:tc>
                <a:extLst>
                  <a:ext uri="{0D108BD9-81ED-4DB2-BD59-A6C34878D82A}">
                    <a16:rowId xmlns:a16="http://schemas.microsoft.com/office/drawing/2014/main" val="2315314185"/>
                  </a:ext>
                </a:extLst>
              </a:tr>
              <a:tr h="275893">
                <a:tc>
                  <a:txBody>
                    <a:bodyPr/>
                    <a:lstStyle/>
                    <a:p>
                      <a:pPr marL="0" lvl="0" indent="0">
                        <a:lnSpc>
                          <a:spcPct val="107000"/>
                        </a:lnSpc>
                        <a:spcAft>
                          <a:spcPts val="0"/>
                        </a:spcAft>
                        <a:buFont typeface="+mj-lt"/>
                        <a:buNone/>
                      </a:pPr>
                      <a:r>
                        <a:rPr lang="en-US" sz="155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zh-TW" altLang="en-US" sz="155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陪同覆診</a:t>
                      </a:r>
                      <a:endParaRPr lang="en-US" sz="1550" b="0" dirty="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gn="ctr">
                        <a:lnSpc>
                          <a:spcPct val="107000"/>
                        </a:lnSpc>
                      </a:pPr>
                      <a:r>
                        <a:rPr lang="en-US" sz="1550" b="0" dirty="0">
                          <a:effectLst/>
                          <a:latin typeface="Times New Roman" panose="02020603050405020304" pitchFamily="18" charset="0"/>
                          <a:cs typeface="Times New Roman" panose="02020603050405020304" pitchFamily="18" charset="0"/>
                        </a:rPr>
                        <a:t>90</a:t>
                      </a:r>
                    </a:p>
                  </a:txBody>
                  <a:tcPr marL="48060" marR="48060" marT="0" marB="0" anchor="b"/>
                </a:tc>
                <a:tc>
                  <a:txBody>
                    <a:bodyPr/>
                    <a:lstStyle/>
                    <a:p>
                      <a:pPr algn="ctr">
                        <a:lnSpc>
                          <a:spcPct val="107000"/>
                        </a:lnSpc>
                      </a:pPr>
                      <a:r>
                        <a:rPr lang="en-US" sz="1550" b="0" dirty="0">
                          <a:effectLst/>
                          <a:latin typeface="Times New Roman" panose="02020603050405020304" pitchFamily="18" charset="0"/>
                          <a:cs typeface="Times New Roman" panose="02020603050405020304" pitchFamily="18" charset="0"/>
                        </a:rPr>
                        <a:t>22.5%</a:t>
                      </a:r>
                    </a:p>
                  </a:txBody>
                  <a:tcPr marL="48060" marR="48060" marT="0" marB="0" anchor="b"/>
                </a:tc>
                <a:extLst>
                  <a:ext uri="{0D108BD9-81ED-4DB2-BD59-A6C34878D82A}">
                    <a16:rowId xmlns:a16="http://schemas.microsoft.com/office/drawing/2014/main" val="4066877350"/>
                  </a:ext>
                </a:extLst>
              </a:tr>
              <a:tr h="257294">
                <a:tc>
                  <a:txBody>
                    <a:bodyPr/>
                    <a:lstStyle/>
                    <a:p>
                      <a:pPr marL="0" lvl="0" indent="0">
                        <a:lnSpc>
                          <a:spcPct val="107000"/>
                        </a:lnSpc>
                        <a:spcAft>
                          <a:spcPts val="0"/>
                        </a:spcAft>
                        <a:buFont typeface="+mj-lt"/>
                        <a:buNone/>
                      </a:pPr>
                      <a:r>
                        <a:rPr lang="en-US" sz="155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zh-TW" altLang="en-US" sz="155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教導功課 </a:t>
                      </a:r>
                      <a:endParaRPr lang="en-US" sz="1550" b="0" dirty="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550" b="0" dirty="0">
                          <a:effectLst/>
                          <a:latin typeface="Times New Roman" panose="02020603050405020304" pitchFamily="18" charset="0"/>
                          <a:ea typeface="PMingLiU" panose="02020500000000000000" pitchFamily="18" charset="-120"/>
                          <a:cs typeface="Times New Roman" panose="02020603050405020304" pitchFamily="18" charset="0"/>
                        </a:rPr>
                        <a:t>69</a:t>
                      </a:r>
                    </a:p>
                  </a:txBody>
                  <a:tcPr marL="0" marR="0" marT="0" marB="0" anchor="b"/>
                </a:tc>
                <a:tc>
                  <a:txBody>
                    <a:bodyPr/>
                    <a:lstStyle/>
                    <a:p>
                      <a:pPr marL="0" marR="0" algn="ctr">
                        <a:lnSpc>
                          <a:spcPct val="107000"/>
                        </a:lnSpc>
                        <a:spcBef>
                          <a:spcPts val="0"/>
                        </a:spcBef>
                        <a:spcAft>
                          <a:spcPts val="0"/>
                        </a:spcAft>
                      </a:pPr>
                      <a:r>
                        <a:rPr lang="en-US" sz="1550" b="0" dirty="0">
                          <a:effectLst/>
                          <a:latin typeface="Times New Roman" panose="02020603050405020304" pitchFamily="18" charset="0"/>
                          <a:ea typeface="PMingLiU" panose="02020500000000000000" pitchFamily="18" charset="-120"/>
                          <a:cs typeface="Times New Roman" panose="02020603050405020304" pitchFamily="18" charset="0"/>
                        </a:rPr>
                        <a:t>17.3%</a:t>
                      </a:r>
                    </a:p>
                  </a:txBody>
                  <a:tcPr marL="0" marR="0" marT="0" marB="0" anchor="b"/>
                </a:tc>
                <a:extLst>
                  <a:ext uri="{0D108BD9-81ED-4DB2-BD59-A6C34878D82A}">
                    <a16:rowId xmlns:a16="http://schemas.microsoft.com/office/drawing/2014/main" val="635780087"/>
                  </a:ext>
                </a:extLst>
              </a:tr>
              <a:tr h="257294">
                <a:tc>
                  <a:txBody>
                    <a:bodyPr/>
                    <a:lstStyle/>
                    <a:p>
                      <a:pPr marL="0" lvl="0" indent="0">
                        <a:lnSpc>
                          <a:spcPct val="107000"/>
                        </a:lnSpc>
                        <a:spcAft>
                          <a:spcPts val="0"/>
                        </a:spcAft>
                        <a:buFont typeface="+mj-lt"/>
                        <a:buNone/>
                      </a:pPr>
                      <a:r>
                        <a:rPr lang="en-US" sz="155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zh-TW" altLang="en-US" sz="155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個人衛生 例如 如廁訓練、洗澡、洗頭等</a:t>
                      </a:r>
                      <a:endParaRPr lang="en-US" sz="1550" b="0" dirty="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550" b="0" dirty="0">
                          <a:effectLst/>
                          <a:latin typeface="Times New Roman" panose="02020603050405020304" pitchFamily="18" charset="0"/>
                          <a:ea typeface="PMingLiU" panose="02020500000000000000" pitchFamily="18" charset="-120"/>
                          <a:cs typeface="Times New Roman" panose="02020603050405020304" pitchFamily="18" charset="0"/>
                        </a:rPr>
                        <a:t>62</a:t>
                      </a:r>
                    </a:p>
                  </a:txBody>
                  <a:tcPr marL="0" marR="0" marT="0" marB="0" anchor="b"/>
                </a:tc>
                <a:tc>
                  <a:txBody>
                    <a:bodyPr/>
                    <a:lstStyle/>
                    <a:p>
                      <a:pPr marL="0" marR="0" algn="ctr">
                        <a:lnSpc>
                          <a:spcPct val="107000"/>
                        </a:lnSpc>
                        <a:spcBef>
                          <a:spcPts val="0"/>
                        </a:spcBef>
                        <a:spcAft>
                          <a:spcPts val="0"/>
                        </a:spcAft>
                      </a:pPr>
                      <a:r>
                        <a:rPr lang="en-US" sz="1550" b="0" dirty="0">
                          <a:effectLst/>
                          <a:latin typeface="Times New Roman" panose="02020603050405020304" pitchFamily="18" charset="0"/>
                          <a:ea typeface="PMingLiU" panose="02020500000000000000" pitchFamily="18" charset="-120"/>
                          <a:cs typeface="Times New Roman" panose="02020603050405020304" pitchFamily="18" charset="0"/>
                        </a:rPr>
                        <a:t>15.5%</a:t>
                      </a:r>
                    </a:p>
                  </a:txBody>
                  <a:tcPr marL="0" marR="0" marT="0" marB="0" anchor="b"/>
                </a:tc>
                <a:extLst>
                  <a:ext uri="{0D108BD9-81ED-4DB2-BD59-A6C34878D82A}">
                    <a16:rowId xmlns:a16="http://schemas.microsoft.com/office/drawing/2014/main" val="899445827"/>
                  </a:ext>
                </a:extLst>
              </a:tr>
              <a:tr h="257294">
                <a:tc>
                  <a:txBody>
                    <a:bodyPr/>
                    <a:lstStyle/>
                    <a:p>
                      <a:pPr marL="0" lvl="0" indent="0">
                        <a:lnSpc>
                          <a:spcPct val="107000"/>
                        </a:lnSpc>
                        <a:spcAft>
                          <a:spcPts val="0"/>
                        </a:spcAft>
                        <a:buFont typeface="+mj-lt"/>
                        <a:buNone/>
                      </a:pPr>
                      <a:r>
                        <a:rPr lang="en-US" sz="155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zh-TW" altLang="en-US" sz="155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日常接送 </a:t>
                      </a:r>
                      <a:endParaRPr lang="en-US" sz="1550" b="0" dirty="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550" b="0" dirty="0">
                          <a:effectLst/>
                          <a:latin typeface="Times New Roman" panose="02020603050405020304" pitchFamily="18" charset="0"/>
                          <a:ea typeface="PMingLiU" panose="02020500000000000000" pitchFamily="18" charset="-120"/>
                          <a:cs typeface="Times New Roman" panose="02020603050405020304" pitchFamily="18" charset="0"/>
                        </a:rPr>
                        <a:t>53</a:t>
                      </a:r>
                    </a:p>
                  </a:txBody>
                  <a:tcPr marL="0" marR="0" marT="0" marB="0" anchor="b"/>
                </a:tc>
                <a:tc>
                  <a:txBody>
                    <a:bodyPr/>
                    <a:lstStyle/>
                    <a:p>
                      <a:pPr marL="0" marR="0" algn="ctr">
                        <a:lnSpc>
                          <a:spcPct val="107000"/>
                        </a:lnSpc>
                        <a:spcBef>
                          <a:spcPts val="0"/>
                        </a:spcBef>
                        <a:spcAft>
                          <a:spcPts val="0"/>
                        </a:spcAft>
                      </a:pPr>
                      <a:r>
                        <a:rPr lang="en-US" sz="1550" b="0" dirty="0">
                          <a:effectLst/>
                          <a:latin typeface="Times New Roman" panose="02020603050405020304" pitchFamily="18" charset="0"/>
                          <a:ea typeface="PMingLiU" panose="02020500000000000000" pitchFamily="18" charset="-120"/>
                          <a:cs typeface="Times New Roman" panose="02020603050405020304" pitchFamily="18" charset="0"/>
                        </a:rPr>
                        <a:t>13.3%</a:t>
                      </a:r>
                    </a:p>
                  </a:txBody>
                  <a:tcPr marL="0" marR="0" marT="0" marB="0" anchor="b"/>
                </a:tc>
                <a:extLst>
                  <a:ext uri="{0D108BD9-81ED-4DB2-BD59-A6C34878D82A}">
                    <a16:rowId xmlns:a16="http://schemas.microsoft.com/office/drawing/2014/main" val="3253783841"/>
                  </a:ext>
                </a:extLst>
              </a:tr>
            </a:tbl>
          </a:graphicData>
        </a:graphic>
      </p:graphicFrame>
    </p:spTree>
    <p:extLst>
      <p:ext uri="{BB962C8B-B14F-4D97-AF65-F5344CB8AC3E}">
        <p14:creationId xmlns:p14="http://schemas.microsoft.com/office/powerpoint/2010/main" val="131016874"/>
      </p:ext>
    </p:extLst>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11611</TotalTime>
  <Words>3236</Words>
  <Application>Microsoft Office PowerPoint</Application>
  <PresentationFormat>On-screen Show (4:3)</PresentationFormat>
  <Paragraphs>456</Paragraphs>
  <Slides>35</Slides>
  <Notes>1</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35</vt:i4>
      </vt:variant>
    </vt:vector>
  </HeadingPairs>
  <TitlesOfParts>
    <vt:vector size="47" baseType="lpstr">
      <vt:lpstr>DengXian</vt:lpstr>
      <vt:lpstr>Gulim</vt:lpstr>
      <vt:lpstr>맑은 고딕</vt:lpstr>
      <vt:lpstr>宋体</vt:lpstr>
      <vt:lpstr>新細明體</vt:lpstr>
      <vt:lpstr>新細明體</vt:lpstr>
      <vt:lpstr>新細明體 (Body)</vt:lpstr>
      <vt:lpstr>Arial</vt:lpstr>
      <vt:lpstr>Calibri</vt:lpstr>
      <vt:lpstr>Times New Roman</vt:lpstr>
      <vt:lpstr>Wingdings</vt:lpstr>
      <vt:lpstr>Office 佈景主題</vt:lpstr>
      <vt:lpstr>對家庭友善僱傭措施的混合方法調查：由工作與家庭的衝突到增益</vt:lpstr>
      <vt:lpstr>PowerPoint Presentation</vt:lpstr>
      <vt:lpstr>PowerPoint Presentation</vt:lpstr>
      <vt:lpstr>PowerPoint Presentation</vt:lpstr>
      <vt:lpstr>PowerPoint Presentation</vt:lpstr>
      <vt:lpstr>有照顧家庭責任的僱員 的納入標準</vt:lpstr>
      <vt:lpstr>有照顧家庭責任的僱員的定量 問卷調查之主要研究結果</vt:lpstr>
      <vt:lpstr>有照顧家庭責任的僱員的人口統計特徵</vt:lpstr>
      <vt:lpstr>家庭責任</vt:lpstr>
      <vt:lpstr>有照顧家庭責任的僱員認為家庭友善僱傭措施在工作間的普遍性</vt:lpstr>
      <vt:lpstr>提供家庭友善僱傭措施的需要性</vt:lpstr>
      <vt:lpstr>按類別最受期望的家庭友善僱傭措施</vt:lpstr>
      <vt:lpstr>PowerPoint Presentation</vt:lpstr>
      <vt:lpstr>年齡和彈性上班時間的期望</vt:lpstr>
      <vt:lpstr>家庭責任及最受期望的家庭友善僱傭措施</vt:lpstr>
      <vt:lpstr>PowerPoint Presentation</vt:lpstr>
      <vt:lpstr>不同行業中五天工作周的可用性</vt:lpstr>
      <vt:lpstr>不同行業中彈性上班時間的可用性</vt:lpstr>
      <vt:lpstr>不同行業中居家或遙距辦公的可用性</vt:lpstr>
      <vt:lpstr>家庭友善僱傭措施的使用率</vt:lpstr>
      <vt:lpstr>未充分使用家庭友善僱傭措施的原因</vt:lpstr>
      <vt:lpstr>家庭友善僱傭措施申請困難</vt:lpstr>
      <vt:lpstr>家庭友善機構與僱員幸福感的關係</vt:lpstr>
      <vt:lpstr>僱主及經理深度訪談的主要研究結果</vt:lpstr>
      <vt:lpstr>PowerPoint Presentation</vt:lpstr>
      <vt:lpstr>PowerPoint Presentation</vt:lpstr>
      <vt:lpstr>PowerPoint Presentation</vt:lpstr>
      <vt:lpstr>對家庭友善僱傭措施的認知、認識及普遍性</vt:lpstr>
      <vt:lpstr>PowerPoint Presentation</vt:lpstr>
      <vt:lpstr>經理及僱主對有照顧家庭責任的僱員及家庭友善僱傭措施的看法及態度</vt:lpstr>
      <vt:lpstr>PowerPoint Presentation</vt:lpstr>
      <vt:lpstr>建議</vt:lpstr>
      <vt:lpstr>建議</vt:lpstr>
      <vt:lpstr>建議</vt:lpstr>
      <vt:lpstr>PowerPoint Presentation</vt:lpstr>
    </vt:vector>
  </TitlesOfParts>
  <Company>FDZone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投影片 1</dc:title>
  <dc:creator>TingTingCherry</dc:creator>
  <cp:lastModifiedBy>CHAN, Chung Ho [PS]</cp:lastModifiedBy>
  <cp:revision>755</cp:revision>
  <cp:lastPrinted>2021-11-12T02:15:35Z</cp:lastPrinted>
  <dcterms:created xsi:type="dcterms:W3CDTF">2011-03-25T10:54:31Z</dcterms:created>
  <dcterms:modified xsi:type="dcterms:W3CDTF">2023-06-12T09:15:40Z</dcterms:modified>
</cp:coreProperties>
</file>