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2" r:id="rId11"/>
    <p:sldId id="274" r:id="rId12"/>
    <p:sldId id="278" r:id="rId13"/>
    <p:sldId id="275" r:id="rId14"/>
    <p:sldId id="281" r:id="rId15"/>
    <p:sldId id="270" r:id="rId16"/>
    <p:sldId id="286" r:id="rId17"/>
    <p:sldId id="287" r:id="rId18"/>
    <p:sldId id="288" r:id="rId19"/>
    <p:sldId id="289" r:id="rId20"/>
    <p:sldId id="273" r:id="rId21"/>
    <p:sldId id="282" r:id="rId22"/>
    <p:sldId id="290" r:id="rId23"/>
    <p:sldId id="284" r:id="rId24"/>
    <p:sldId id="277" r:id="rId25"/>
    <p:sldId id="285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00"/>
    <a:srgbClr val="FF7C00"/>
    <a:srgbClr val="7F4300"/>
    <a:srgbClr val="4E8F00"/>
    <a:srgbClr val="FFD579"/>
    <a:srgbClr val="FFA900"/>
    <a:srgbClr val="FF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1C440-0422-A188-796C-26C115DABD2D}" v="78" dt="2021-12-13T10:17:03.837"/>
    <p1510:client id="{858A1020-AB94-4167-BB1A-657BBBD57BD1}" v="73" dt="2021-12-13T08:10:20.18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FEBE1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58" d="100"/>
          <a:sy n="58" d="100"/>
        </p:scale>
        <p:origin x="4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Chung Hei Luke [EPL]" userId="S::lchchan@eduhk.hk::4e84ed00-16a2-4df9-95db-90ce7ae8bf73" providerId="AD" clId="Web-{2691C440-0422-A188-796C-26C115DABD2D}"/>
    <pc:docChg chg="modSld">
      <pc:chgData name="CHAN, Chung Hei Luke [EPL]" userId="S::lchchan@eduhk.hk::4e84ed00-16a2-4df9-95db-90ce7ae8bf73" providerId="AD" clId="Web-{2691C440-0422-A188-796C-26C115DABD2D}" dt="2021-12-13T10:17:03.837" v="38" actId="1076"/>
      <pc:docMkLst>
        <pc:docMk/>
      </pc:docMkLst>
      <pc:sldChg chg="modSp">
        <pc:chgData name="CHAN, Chung Hei Luke [EPL]" userId="S::lchchan@eduhk.hk::4e84ed00-16a2-4df9-95db-90ce7ae8bf73" providerId="AD" clId="Web-{2691C440-0422-A188-796C-26C115DABD2D}" dt="2021-12-13T07:59:10.794" v="37" actId="20577"/>
        <pc:sldMkLst>
          <pc:docMk/>
          <pc:sldMk cId="0" sldId="257"/>
        </pc:sldMkLst>
        <pc:spChg chg="mod">
          <ac:chgData name="CHAN, Chung Hei Luke [EPL]" userId="S::lchchan@eduhk.hk::4e84ed00-16a2-4df9-95db-90ce7ae8bf73" providerId="AD" clId="Web-{2691C440-0422-A188-796C-26C115DABD2D}" dt="2021-12-13T07:59:10.794" v="37" actId="20577"/>
          <ac:spMkLst>
            <pc:docMk/>
            <pc:sldMk cId="0" sldId="257"/>
            <ac:spMk id="3" creationId="{DC900AE6-C892-9848-9D20-B6A670105E2C}"/>
          </ac:spMkLst>
        </pc:spChg>
        <pc:graphicFrameChg chg="mod modGraphic">
          <ac:chgData name="CHAN, Chung Hei Luke [EPL]" userId="S::lchchan@eduhk.hk::4e84ed00-16a2-4df9-95db-90ce7ae8bf73" providerId="AD" clId="Web-{2691C440-0422-A188-796C-26C115DABD2D}" dt="2021-12-13T07:58:51.105" v="25"/>
          <ac:graphicFrameMkLst>
            <pc:docMk/>
            <pc:sldMk cId="0" sldId="257"/>
            <ac:graphicFrameMk id="174" creationId="{00000000-0000-0000-0000-000000000000}"/>
          </ac:graphicFrameMkLst>
        </pc:graphicFrameChg>
      </pc:sldChg>
      <pc:sldChg chg="modSp">
        <pc:chgData name="CHAN, Chung Hei Luke [EPL]" userId="S::lchchan@eduhk.hk::4e84ed00-16a2-4df9-95db-90ce7ae8bf73" providerId="AD" clId="Web-{2691C440-0422-A188-796C-26C115DABD2D}" dt="2021-12-13T10:17:03.837" v="38" actId="1076"/>
        <pc:sldMkLst>
          <pc:docMk/>
          <pc:sldMk cId="0" sldId="263"/>
        </pc:sldMkLst>
        <pc:spChg chg="mod">
          <ac:chgData name="CHAN, Chung Hei Luke [EPL]" userId="S::lchchan@eduhk.hk::4e84ed00-16a2-4df9-95db-90ce7ae8bf73" providerId="AD" clId="Web-{2691C440-0422-A188-796C-26C115DABD2D}" dt="2021-12-13T10:17:03.837" v="38" actId="1076"/>
          <ac:spMkLst>
            <pc:docMk/>
            <pc:sldMk cId="0" sldId="263"/>
            <ac:spMk id="210" creationId="{00000000-0000-0000-0000-000000000000}"/>
          </ac:spMkLst>
        </pc:spChg>
      </pc:sldChg>
    </pc:docChg>
  </pc:docChgLst>
  <pc:docChgLst>
    <pc:chgData name="LEE, Tsz Lok Trevor [EPL]" userId="fa9dd365-a637-42e0-81a0-80eedbb57db1" providerId="ADAL" clId="{4D3576EC-DC5D-4BB9-821D-DB265721539C}"/>
    <pc:docChg chg="addSld delSld modSld">
      <pc:chgData name="LEE, Tsz Lok Trevor [EPL]" userId="fa9dd365-a637-42e0-81a0-80eedbb57db1" providerId="ADAL" clId="{4D3576EC-DC5D-4BB9-821D-DB265721539C}" dt="2021-12-12T02:05:36.181" v="92" actId="20577"/>
      <pc:docMkLst>
        <pc:docMk/>
      </pc:docMkLst>
      <pc:sldChg chg="modSp mod">
        <pc:chgData name="LEE, Tsz Lok Trevor [EPL]" userId="fa9dd365-a637-42e0-81a0-80eedbb57db1" providerId="ADAL" clId="{4D3576EC-DC5D-4BB9-821D-DB265721539C}" dt="2021-12-12T02:05:36.181" v="92" actId="20577"/>
        <pc:sldMkLst>
          <pc:docMk/>
          <pc:sldMk cId="0" sldId="257"/>
        </pc:sldMkLst>
        <pc:spChg chg="mod">
          <ac:chgData name="LEE, Tsz Lok Trevor [EPL]" userId="fa9dd365-a637-42e0-81a0-80eedbb57db1" providerId="ADAL" clId="{4D3576EC-DC5D-4BB9-821D-DB265721539C}" dt="2021-12-12T02:05:04.759" v="79" actId="20577"/>
          <ac:spMkLst>
            <pc:docMk/>
            <pc:sldMk cId="0" sldId="257"/>
            <ac:spMk id="2" creationId="{58780563-488B-C740-AF49-2622F1390AFD}"/>
          </ac:spMkLst>
        </pc:spChg>
        <pc:spChg chg="mod">
          <ac:chgData name="LEE, Tsz Lok Trevor [EPL]" userId="fa9dd365-a637-42e0-81a0-80eedbb57db1" providerId="ADAL" clId="{4D3576EC-DC5D-4BB9-821D-DB265721539C}" dt="2021-12-12T02:05:36.181" v="92" actId="20577"/>
          <ac:spMkLst>
            <pc:docMk/>
            <pc:sldMk cId="0" sldId="257"/>
            <ac:spMk id="3" creationId="{DC900AE6-C892-9848-9D20-B6A670105E2C}"/>
          </ac:spMkLst>
        </pc:spChg>
      </pc:sldChg>
      <pc:sldChg chg="modSp mod">
        <pc:chgData name="LEE, Tsz Lok Trevor [EPL]" userId="fa9dd365-a637-42e0-81a0-80eedbb57db1" providerId="ADAL" clId="{4D3576EC-DC5D-4BB9-821D-DB265721539C}" dt="2021-12-12T01:22:35.445" v="77" actId="20577"/>
        <pc:sldMkLst>
          <pc:docMk/>
          <pc:sldMk cId="0" sldId="277"/>
        </pc:sldMkLst>
        <pc:spChg chg="mod">
          <ac:chgData name="LEE, Tsz Lok Trevor [EPL]" userId="fa9dd365-a637-42e0-81a0-80eedbb57db1" providerId="ADAL" clId="{4D3576EC-DC5D-4BB9-821D-DB265721539C}" dt="2021-12-12T01:22:29.412" v="70" actId="20577"/>
          <ac:spMkLst>
            <pc:docMk/>
            <pc:sldMk cId="0" sldId="277"/>
            <ac:spMk id="2" creationId="{69627C20-A8C5-DD4E-8B4E-5658DEBC84D9}"/>
          </ac:spMkLst>
        </pc:spChg>
        <pc:graphicFrameChg chg="mod modGraphic">
          <ac:chgData name="LEE, Tsz Lok Trevor [EPL]" userId="fa9dd365-a637-42e0-81a0-80eedbb57db1" providerId="ADAL" clId="{4D3576EC-DC5D-4BB9-821D-DB265721539C}" dt="2021-12-12T01:22:35.445" v="77" actId="20577"/>
          <ac:graphicFrameMkLst>
            <pc:docMk/>
            <pc:sldMk cId="0" sldId="277"/>
            <ac:graphicFrameMk id="3" creationId="{E03BBA92-9116-0048-A779-6629E6436372}"/>
          </ac:graphicFrameMkLst>
        </pc:graphicFrameChg>
        <pc:graphicFrameChg chg="mod modGraphic">
          <ac:chgData name="LEE, Tsz Lok Trevor [EPL]" userId="fa9dd365-a637-42e0-81a0-80eedbb57db1" providerId="ADAL" clId="{4D3576EC-DC5D-4BB9-821D-DB265721539C}" dt="2021-12-12T01:03:41.891" v="46" actId="20577"/>
          <ac:graphicFrameMkLst>
            <pc:docMk/>
            <pc:sldMk cId="0" sldId="277"/>
            <ac:graphicFrameMk id="6" creationId="{A0B58C82-12F2-E740-978E-CC9E77E89BC1}"/>
          </ac:graphicFrameMkLst>
        </pc:graphicFrameChg>
      </pc:sldChg>
      <pc:sldChg chg="modSp del mod">
        <pc:chgData name="LEE, Tsz Lok Trevor [EPL]" userId="fa9dd365-a637-42e0-81a0-80eedbb57db1" providerId="ADAL" clId="{4D3576EC-DC5D-4BB9-821D-DB265721539C}" dt="2021-12-12T01:03:54.813" v="47" actId="2696"/>
        <pc:sldMkLst>
          <pc:docMk/>
          <pc:sldMk cId="3519094274" sldId="290"/>
        </pc:sldMkLst>
        <pc:spChg chg="mod">
          <ac:chgData name="LEE, Tsz Lok Trevor [EPL]" userId="fa9dd365-a637-42e0-81a0-80eedbb57db1" providerId="ADAL" clId="{4D3576EC-DC5D-4BB9-821D-DB265721539C}" dt="2021-12-12T00:57:36.092" v="7" actId="20577"/>
          <ac:spMkLst>
            <pc:docMk/>
            <pc:sldMk cId="3519094274" sldId="290"/>
            <ac:spMk id="252" creationId="{00000000-0000-0000-0000-000000000000}"/>
          </ac:spMkLst>
        </pc:spChg>
      </pc:sldChg>
      <pc:sldChg chg="add">
        <pc:chgData name="LEE, Tsz Lok Trevor [EPL]" userId="fa9dd365-a637-42e0-81a0-80eedbb57db1" providerId="ADAL" clId="{4D3576EC-DC5D-4BB9-821D-DB265721539C}" dt="2021-12-12T01:03:59.684" v="48"/>
        <pc:sldMkLst>
          <pc:docMk/>
          <pc:sldMk cId="4115372448" sldId="290"/>
        </pc:sldMkLst>
      </pc:sldChg>
    </pc:docChg>
  </pc:docChgLst>
  <pc:docChgLst>
    <pc:chgData name="LEE, Tsz Lok Trevor [EPL]" userId="fa9dd365-a637-42e0-81a0-80eedbb57db1" providerId="ADAL" clId="{858A1020-AB94-4167-BB1A-657BBBD57BD1}"/>
    <pc:docChg chg="undo custSel modSld">
      <pc:chgData name="LEE, Tsz Lok Trevor [EPL]" userId="fa9dd365-a637-42e0-81a0-80eedbb57db1" providerId="ADAL" clId="{858A1020-AB94-4167-BB1A-657BBBD57BD1}" dt="2021-12-14T03:07:47.143" v="122" actId="20577"/>
      <pc:docMkLst>
        <pc:docMk/>
      </pc:docMkLst>
      <pc:sldChg chg="modSp mod">
        <pc:chgData name="LEE, Tsz Lok Trevor [EPL]" userId="fa9dd365-a637-42e0-81a0-80eedbb57db1" providerId="ADAL" clId="{858A1020-AB94-4167-BB1A-657BBBD57BD1}" dt="2021-12-13T08:10:20.180" v="98" actId="20577"/>
        <pc:sldMkLst>
          <pc:docMk/>
          <pc:sldMk cId="0" sldId="257"/>
        </pc:sldMkLst>
        <pc:spChg chg="mod">
          <ac:chgData name="LEE, Tsz Lok Trevor [EPL]" userId="fa9dd365-a637-42e0-81a0-80eedbb57db1" providerId="ADAL" clId="{858A1020-AB94-4167-BB1A-657BBBD57BD1}" dt="2021-12-13T08:10:20.180" v="98" actId="20577"/>
          <ac:spMkLst>
            <pc:docMk/>
            <pc:sldMk cId="0" sldId="257"/>
            <ac:spMk id="2" creationId="{58780563-488B-C740-AF49-2622F1390AFD}"/>
          </ac:spMkLst>
        </pc:spChg>
        <pc:graphicFrameChg chg="mod modGraphic">
          <ac:chgData name="LEE, Tsz Lok Trevor [EPL]" userId="fa9dd365-a637-42e0-81a0-80eedbb57db1" providerId="ADAL" clId="{858A1020-AB94-4167-BB1A-657BBBD57BD1}" dt="2021-12-13T08:09:38.651" v="69" actId="113"/>
          <ac:graphicFrameMkLst>
            <pc:docMk/>
            <pc:sldMk cId="0" sldId="257"/>
            <ac:graphicFrameMk id="174" creationId="{00000000-0000-0000-0000-000000000000}"/>
          </ac:graphicFrameMkLst>
        </pc:graphicFrameChg>
      </pc:sldChg>
      <pc:sldChg chg="modSp mod">
        <pc:chgData name="LEE, Tsz Lok Trevor [EPL]" userId="fa9dd365-a637-42e0-81a0-80eedbb57db1" providerId="ADAL" clId="{858A1020-AB94-4167-BB1A-657BBBD57BD1}" dt="2021-12-14T03:07:47.143" v="122" actId="20577"/>
        <pc:sldMkLst>
          <pc:docMk/>
          <pc:sldMk cId="0" sldId="277"/>
        </pc:sldMkLst>
        <pc:spChg chg="mod">
          <ac:chgData name="LEE, Tsz Lok Trevor [EPL]" userId="fa9dd365-a637-42e0-81a0-80eedbb57db1" providerId="ADAL" clId="{858A1020-AB94-4167-BB1A-657BBBD57BD1}" dt="2021-12-14T03:07:47.143" v="122" actId="20577"/>
          <ac:spMkLst>
            <pc:docMk/>
            <pc:sldMk cId="0" sldId="277"/>
            <ac:spMk id="2" creationId="{69627C20-A8C5-DD4E-8B4E-5658DEBC84D9}"/>
          </ac:spMkLst>
        </pc:spChg>
        <pc:graphicFrameChg chg="modGraphic">
          <ac:chgData name="LEE, Tsz Lok Trevor [EPL]" userId="fa9dd365-a637-42e0-81a0-80eedbb57db1" providerId="ADAL" clId="{858A1020-AB94-4167-BB1A-657BBBD57BD1}" dt="2021-12-13T07:55:43.748" v="37" actId="20577"/>
          <ac:graphicFrameMkLst>
            <pc:docMk/>
            <pc:sldMk cId="0" sldId="277"/>
            <ac:graphicFrameMk id="3" creationId="{E03BBA92-9116-0048-A779-6629E6436372}"/>
          </ac:graphicFrameMkLst>
        </pc:graphicFrameChg>
        <pc:graphicFrameChg chg="modGraphic">
          <ac:chgData name="LEE, Tsz Lok Trevor [EPL]" userId="fa9dd365-a637-42e0-81a0-80eedbb57db1" providerId="ADAL" clId="{858A1020-AB94-4167-BB1A-657BBBD57BD1}" dt="2021-12-13T07:56:31.728" v="66" actId="20577"/>
          <ac:graphicFrameMkLst>
            <pc:docMk/>
            <pc:sldMk cId="0" sldId="277"/>
            <ac:graphicFrameMk id="6" creationId="{A0B58C82-12F2-E740-978E-CC9E77E89BC1}"/>
          </ac:graphicFrameMkLst>
        </pc:graphicFrameChg>
      </pc:sldChg>
    </pc:docChg>
  </pc:docChgLst>
  <pc:docChgLst>
    <pc:chgData name="LEE, Tsz Lok Trevor [EPL]" userId="fa9dd365-a637-42e0-81a0-80eedbb57db1" providerId="ADAL" clId="{BF72E7C6-1F7B-4CB6-8213-5D4F4F180233}"/>
    <pc:docChg chg="undo custSel addSld delSld modSld sldOrd">
      <pc:chgData name="LEE, Tsz Lok Trevor [EPL]" userId="fa9dd365-a637-42e0-81a0-80eedbb57db1" providerId="ADAL" clId="{BF72E7C6-1F7B-4CB6-8213-5D4F4F180233}" dt="2021-12-12T12:32:01.518" v="384" actId="20577"/>
      <pc:docMkLst>
        <pc:docMk/>
      </pc:docMkLst>
      <pc:sldChg chg="delSp modSp mod">
        <pc:chgData name="LEE, Tsz Lok Trevor [EPL]" userId="fa9dd365-a637-42e0-81a0-80eedbb57db1" providerId="ADAL" clId="{BF72E7C6-1F7B-4CB6-8213-5D4F4F180233}" dt="2021-12-12T03:56:09.987" v="6" actId="478"/>
        <pc:sldMkLst>
          <pc:docMk/>
          <pc:sldMk cId="0" sldId="258"/>
        </pc:sldMkLst>
        <pc:spChg chg="del mod">
          <ac:chgData name="LEE, Tsz Lok Trevor [EPL]" userId="fa9dd365-a637-42e0-81a0-80eedbb57db1" providerId="ADAL" clId="{BF72E7C6-1F7B-4CB6-8213-5D4F4F180233}" dt="2021-12-12T03:56:05.252" v="3" actId="478"/>
          <ac:spMkLst>
            <pc:docMk/>
            <pc:sldMk cId="0" sldId="258"/>
            <ac:spMk id="16" creationId="{3D51C88F-B63F-BA42-9D1B-E8CCC3B2F3B1}"/>
          </ac:spMkLst>
        </pc:spChg>
        <pc:spChg chg="del mod">
          <ac:chgData name="LEE, Tsz Lok Trevor [EPL]" userId="fa9dd365-a637-42e0-81a0-80eedbb57db1" providerId="ADAL" clId="{BF72E7C6-1F7B-4CB6-8213-5D4F4F180233}" dt="2021-12-12T03:56:01.774" v="1" actId="478"/>
          <ac:spMkLst>
            <pc:docMk/>
            <pc:sldMk cId="0" sldId="258"/>
            <ac:spMk id="19" creationId="{4570A805-3C0B-224C-BF30-830602283871}"/>
          </ac:spMkLst>
        </pc:spChg>
        <pc:spChg chg="del mod">
          <ac:chgData name="LEE, Tsz Lok Trevor [EPL]" userId="fa9dd365-a637-42e0-81a0-80eedbb57db1" providerId="ADAL" clId="{BF72E7C6-1F7B-4CB6-8213-5D4F4F180233}" dt="2021-12-12T03:56:09.987" v="6" actId="478"/>
          <ac:spMkLst>
            <pc:docMk/>
            <pc:sldMk cId="0" sldId="258"/>
            <ac:spMk id="20" creationId="{8E97435A-A10E-5049-BD55-09DB2ADF40F2}"/>
          </ac:spMkLst>
        </pc:spChg>
      </pc:sldChg>
      <pc:sldChg chg="modSp mod">
        <pc:chgData name="LEE, Tsz Lok Trevor [EPL]" userId="fa9dd365-a637-42e0-81a0-80eedbb57db1" providerId="ADAL" clId="{BF72E7C6-1F7B-4CB6-8213-5D4F4F180233}" dt="2021-12-12T04:21:56.737" v="8" actId="20577"/>
        <pc:sldMkLst>
          <pc:docMk/>
          <pc:sldMk cId="0" sldId="259"/>
        </pc:sldMkLst>
        <pc:spChg chg="mod">
          <ac:chgData name="LEE, Tsz Lok Trevor [EPL]" userId="fa9dd365-a637-42e0-81a0-80eedbb57db1" providerId="ADAL" clId="{BF72E7C6-1F7B-4CB6-8213-5D4F4F180233}" dt="2021-12-12T04:21:56.737" v="8" actId="20577"/>
          <ac:spMkLst>
            <pc:docMk/>
            <pc:sldMk cId="0" sldId="259"/>
            <ac:spMk id="180" creationId="{00000000-0000-0000-0000-000000000000}"/>
          </ac:spMkLst>
        </pc:spChg>
      </pc:sldChg>
      <pc:sldChg chg="modSp mod">
        <pc:chgData name="LEE, Tsz Lok Trevor [EPL]" userId="fa9dd365-a637-42e0-81a0-80eedbb57db1" providerId="ADAL" clId="{BF72E7C6-1F7B-4CB6-8213-5D4F4F180233}" dt="2021-12-12T04:30:48.608" v="13" actId="20577"/>
        <pc:sldMkLst>
          <pc:docMk/>
          <pc:sldMk cId="0" sldId="261"/>
        </pc:sldMkLst>
        <pc:graphicFrameChg chg="modGraphic">
          <ac:chgData name="LEE, Tsz Lok Trevor [EPL]" userId="fa9dd365-a637-42e0-81a0-80eedbb57db1" providerId="ADAL" clId="{BF72E7C6-1F7B-4CB6-8213-5D4F4F180233}" dt="2021-12-12T04:30:48.608" v="13" actId="20577"/>
          <ac:graphicFrameMkLst>
            <pc:docMk/>
            <pc:sldMk cId="0" sldId="261"/>
            <ac:graphicFrameMk id="6" creationId="{3BA5272F-B3EF-674A-8FA7-E12F74B900E0}"/>
          </ac:graphicFrameMkLst>
        </pc:graphicFrameChg>
      </pc:sldChg>
      <pc:sldChg chg="modSp mod">
        <pc:chgData name="LEE, Tsz Lok Trevor [EPL]" userId="fa9dd365-a637-42e0-81a0-80eedbb57db1" providerId="ADAL" clId="{BF72E7C6-1F7B-4CB6-8213-5D4F4F180233}" dt="2021-12-12T05:13:02.801" v="320" actId="20577"/>
        <pc:sldMkLst>
          <pc:docMk/>
          <pc:sldMk cId="0" sldId="273"/>
        </pc:sldMkLst>
        <pc:spChg chg="mod">
          <ac:chgData name="LEE, Tsz Lok Trevor [EPL]" userId="fa9dd365-a637-42e0-81a0-80eedbb57db1" providerId="ADAL" clId="{BF72E7C6-1F7B-4CB6-8213-5D4F4F180233}" dt="2021-12-12T05:13:02.801" v="320" actId="20577"/>
          <ac:spMkLst>
            <pc:docMk/>
            <pc:sldMk cId="0" sldId="273"/>
            <ac:spMk id="8" creationId="{912AB611-B94C-4B4A-9EF5-6F2E5BF3195E}"/>
          </ac:spMkLst>
        </pc:spChg>
      </pc:sldChg>
      <pc:sldChg chg="addSp delSp modSp mod">
        <pc:chgData name="LEE, Tsz Lok Trevor [EPL]" userId="fa9dd365-a637-42e0-81a0-80eedbb57db1" providerId="ADAL" clId="{BF72E7C6-1F7B-4CB6-8213-5D4F4F180233}" dt="2021-12-12T12:32:01.518" v="384" actId="20577"/>
        <pc:sldMkLst>
          <pc:docMk/>
          <pc:sldMk cId="0" sldId="277"/>
        </pc:sldMkLst>
        <pc:spChg chg="mod">
          <ac:chgData name="LEE, Tsz Lok Trevor [EPL]" userId="fa9dd365-a637-42e0-81a0-80eedbb57db1" providerId="ADAL" clId="{BF72E7C6-1F7B-4CB6-8213-5D4F4F180233}" dt="2021-12-12T12:31:44.421" v="382" actId="122"/>
          <ac:spMkLst>
            <pc:docMk/>
            <pc:sldMk cId="0" sldId="277"/>
            <ac:spMk id="313" creationId="{00000000-0000-0000-0000-000000000000}"/>
          </ac:spMkLst>
        </pc:spChg>
        <pc:graphicFrameChg chg="mod modGraphic">
          <ac:chgData name="LEE, Tsz Lok Trevor [EPL]" userId="fa9dd365-a637-42e0-81a0-80eedbb57db1" providerId="ADAL" clId="{BF72E7C6-1F7B-4CB6-8213-5D4F4F180233}" dt="2021-12-12T09:53:41.251" v="374" actId="20577"/>
          <ac:graphicFrameMkLst>
            <pc:docMk/>
            <pc:sldMk cId="0" sldId="277"/>
            <ac:graphicFrameMk id="3" creationId="{E03BBA92-9116-0048-A779-6629E6436372}"/>
          </ac:graphicFrameMkLst>
        </pc:graphicFrameChg>
        <pc:graphicFrameChg chg="add del mod modGraphic">
          <ac:chgData name="LEE, Tsz Lok Trevor [EPL]" userId="fa9dd365-a637-42e0-81a0-80eedbb57db1" providerId="ADAL" clId="{BF72E7C6-1F7B-4CB6-8213-5D4F4F180233}" dt="2021-12-12T05:07:09.720" v="215" actId="478"/>
          <ac:graphicFrameMkLst>
            <pc:docMk/>
            <pc:sldMk cId="0" sldId="277"/>
            <ac:graphicFrameMk id="4" creationId="{208B0E19-AAF5-CA4A-856E-0F531AC5DBB8}"/>
          </ac:graphicFrameMkLst>
        </pc:graphicFrameChg>
        <pc:graphicFrameChg chg="mod modGraphic">
          <ac:chgData name="LEE, Tsz Lok Trevor [EPL]" userId="fa9dd365-a637-42e0-81a0-80eedbb57db1" providerId="ADAL" clId="{BF72E7C6-1F7B-4CB6-8213-5D4F4F180233}" dt="2021-12-12T12:32:01.518" v="384" actId="20577"/>
          <ac:graphicFrameMkLst>
            <pc:docMk/>
            <pc:sldMk cId="0" sldId="277"/>
            <ac:graphicFrameMk id="6" creationId="{A0B58C82-12F2-E740-978E-CC9E77E89BC1}"/>
          </ac:graphicFrameMkLst>
        </pc:graphicFrameChg>
      </pc:sldChg>
      <pc:sldChg chg="modSp mod">
        <pc:chgData name="LEE, Tsz Lok Trevor [EPL]" userId="fa9dd365-a637-42e0-81a0-80eedbb57db1" providerId="ADAL" clId="{BF72E7C6-1F7B-4CB6-8213-5D4F4F180233}" dt="2021-12-12T09:52:10.148" v="358" actId="20577"/>
        <pc:sldMkLst>
          <pc:docMk/>
          <pc:sldMk cId="3557950599" sldId="289"/>
        </pc:sldMkLst>
        <pc:spChg chg="mod">
          <ac:chgData name="LEE, Tsz Lok Trevor [EPL]" userId="fa9dd365-a637-42e0-81a0-80eedbb57db1" providerId="ADAL" clId="{BF72E7C6-1F7B-4CB6-8213-5D4F4F180233}" dt="2021-12-12T09:52:10.148" v="358" actId="20577"/>
          <ac:spMkLst>
            <pc:docMk/>
            <pc:sldMk cId="3557950599" sldId="289"/>
            <ac:spMk id="252" creationId="{00000000-0000-0000-0000-000000000000}"/>
          </ac:spMkLst>
        </pc:spChg>
      </pc:sldChg>
      <pc:sldChg chg="modSp mod">
        <pc:chgData name="LEE, Tsz Lok Trevor [EPL]" userId="fa9dd365-a637-42e0-81a0-80eedbb57db1" providerId="ADAL" clId="{BF72E7C6-1F7B-4CB6-8213-5D4F4F180233}" dt="2021-12-12T12:31:27.946" v="381" actId="20577"/>
        <pc:sldMkLst>
          <pc:docMk/>
          <pc:sldMk cId="4115372448" sldId="290"/>
        </pc:sldMkLst>
        <pc:spChg chg="mod">
          <ac:chgData name="LEE, Tsz Lok Trevor [EPL]" userId="fa9dd365-a637-42e0-81a0-80eedbb57db1" providerId="ADAL" clId="{BF72E7C6-1F7B-4CB6-8213-5D4F4F180233}" dt="2021-12-12T05:14:11.728" v="349" actId="20577"/>
          <ac:spMkLst>
            <pc:docMk/>
            <pc:sldMk cId="4115372448" sldId="290"/>
            <ac:spMk id="23" creationId="{0A96A3A9-3C1D-4745-94AD-E7320CDA5190}"/>
          </ac:spMkLst>
        </pc:spChg>
        <pc:spChg chg="mod">
          <ac:chgData name="LEE, Tsz Lok Trevor [EPL]" userId="fa9dd365-a637-42e0-81a0-80eedbb57db1" providerId="ADAL" clId="{BF72E7C6-1F7B-4CB6-8213-5D4F4F180233}" dt="2021-12-12T12:31:27.946" v="381" actId="20577"/>
          <ac:spMkLst>
            <pc:docMk/>
            <pc:sldMk cId="4115372448" sldId="290"/>
            <ac:spMk id="252" creationId="{00000000-0000-0000-0000-000000000000}"/>
          </ac:spMkLst>
        </pc:spChg>
      </pc:sldChg>
      <pc:sldChg chg="modSp new mod ord">
        <pc:chgData name="LEE, Tsz Lok Trevor [EPL]" userId="fa9dd365-a637-42e0-81a0-80eedbb57db1" providerId="ADAL" clId="{BF72E7C6-1F7B-4CB6-8213-5D4F4F180233}" dt="2021-12-12T05:11:30.431" v="298"/>
        <pc:sldMkLst>
          <pc:docMk/>
          <pc:sldMk cId="1575830415" sldId="291"/>
        </pc:sldMkLst>
        <pc:spChg chg="mod">
          <ac:chgData name="LEE, Tsz Lok Trevor [EPL]" userId="fa9dd365-a637-42e0-81a0-80eedbb57db1" providerId="ADAL" clId="{BF72E7C6-1F7B-4CB6-8213-5D4F4F180233}" dt="2021-12-12T04:59:49.104" v="40" actId="20577"/>
          <ac:spMkLst>
            <pc:docMk/>
            <pc:sldMk cId="1575830415" sldId="291"/>
            <ac:spMk id="2" creationId="{D898E998-437A-45DD-9AFE-1310CD26FA74}"/>
          </ac:spMkLst>
        </pc:spChg>
        <pc:spChg chg="mod">
          <ac:chgData name="LEE, Tsz Lok Trevor [EPL]" userId="fa9dd365-a637-42e0-81a0-80eedbb57db1" providerId="ADAL" clId="{BF72E7C6-1F7B-4CB6-8213-5D4F4F180233}" dt="2021-12-12T05:11:30.431" v="298"/>
          <ac:spMkLst>
            <pc:docMk/>
            <pc:sldMk cId="1575830415" sldId="291"/>
            <ac:spMk id="4" creationId="{15181EDE-6095-40A1-8532-8863D7781126}"/>
          </ac:spMkLst>
        </pc:spChg>
      </pc:sldChg>
      <pc:sldChg chg="new del">
        <pc:chgData name="LEE, Tsz Lok Trevor [EPL]" userId="fa9dd365-a637-42e0-81a0-80eedbb57db1" providerId="ADAL" clId="{BF72E7C6-1F7B-4CB6-8213-5D4F4F180233}" dt="2021-12-12T04:58:55.352" v="15" actId="680"/>
        <pc:sldMkLst>
          <pc:docMk/>
          <pc:sldMk cId="221889971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71561807201285E-2"/>
          <c:y val="5.0006719885369741E-2"/>
          <c:w val="0.91790373442397366"/>
          <c:h val="0.82908146749745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總體家校合作表現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5-D44F-9B67-03473EDC5F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親職教育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5-D44F-9B67-03473EDC5F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與家長的聯繫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5-D44F-9B67-03473EDC5F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家長參與學校義務工作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F5-D44F-9B67-03473EDC5F2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家長輔助子女在家學習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Sheet1!$F$2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F5-D44F-9B67-03473EDC5F2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家長參與校政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Sheet1!$G$2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F5-D44F-9B67-03473EDC5F2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與社區協作及引入社區資源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Sheet1!$H$2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F5-D44F-9B67-03473EDC5F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53"/>
        <c:axId val="1137860463"/>
        <c:axId val="1140796399"/>
      </c:barChart>
      <c:catAx>
        <c:axId val="1137860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0796399"/>
        <c:crosses val="autoZero"/>
        <c:auto val="1"/>
        <c:lblAlgn val="ctr"/>
        <c:lblOffset val="100"/>
        <c:noMultiLvlLbl val="0"/>
      </c:catAx>
      <c:valAx>
        <c:axId val="1140796399"/>
        <c:scaling>
          <c:orientation val="minMax"/>
          <c:max val="5"/>
          <c:min val="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8604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00" b="0" i="0" u="none" strike="noStrike" kern="1200" baseline="0">
                <a:solidFill>
                  <a:srgbClr val="595959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3800" b="0" i="0" u="none" strike="noStrike">
                <a:solidFill>
                  <a:srgbClr val="595959"/>
                </a:solidFill>
                <a:latin typeface="Helvetica" pitchFamily="2" charset="0"/>
              </a:rPr>
              <a:t>在學子女數目</a:t>
            </a:r>
            <a:r>
              <a:rPr lang="ja-JP" altLang="en-US" sz="1800" b="0" i="0" u="none" strike="noStrike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altLang="ja-JP" sz="1800" b="0" i="0" u="none" strike="noStrike">
                <a:solidFill>
                  <a:srgbClr val="595959"/>
                </a:solidFill>
                <a:latin typeface="Helvetica" pitchFamily="2" charset="0"/>
              </a:rPr>
              <a:t>(</a:t>
            </a:r>
            <a:r>
              <a:rPr lang="en-HK" sz="1800" b="0" i="0" u="none" strike="noStrike">
                <a:solidFill>
                  <a:srgbClr val="595959"/>
                </a:solidFill>
                <a:latin typeface="Helvetica" pitchFamily="2" charset="0"/>
              </a:rPr>
              <a:t>n=767)</a:t>
            </a:r>
          </a:p>
        </c:rich>
      </c:tx>
      <c:layout>
        <c:manualLayout>
          <c:xMode val="edge"/>
          <c:yMode val="edge"/>
          <c:x val="9.5755889377043393E-2"/>
          <c:y val="0.12086010810195892"/>
          <c:w val="0.57018899999999995"/>
          <c:h val="0.2936559999999999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00" b="0" i="0" u="none" strike="noStrike" kern="1200" baseline="0">
              <a:solidFill>
                <a:srgbClr val="595959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981056110691593E-2"/>
          <c:y val="0.26751735962986078"/>
          <c:w val="0.61626396675197159"/>
          <c:h val="0.732482640370139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在學子女數目 (n=767)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A-DB48-8F2D-18D153CA15D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A-DB48-8F2D-18D153CA15D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6A-DB48-8F2D-18D153CA15D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1名</c:v>
                </c:pt>
                <c:pt idx="1">
                  <c:v>2名</c:v>
                </c:pt>
                <c:pt idx="2">
                  <c:v>3名或以上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449</c:v>
                </c:pt>
                <c:pt idx="1">
                  <c:v>273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6A-DB48-8F2D-18D153CA1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3260800000000004"/>
          <c:y val="0.49878600000000001"/>
          <c:w val="0.26739200000000002"/>
          <c:h val="0.294204562974405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595959"/>
              </a:solidFill>
              <a:latin typeface="Avenir Next Regular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000" b="0" i="0" u="none" strike="noStrike" kern="1200" baseline="0">
                <a:solidFill>
                  <a:srgbClr val="595959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3800" b="0" i="0" u="none" strike="noStrike">
                <a:solidFill>
                  <a:srgbClr val="595959"/>
                </a:solidFill>
                <a:latin typeface="Helvetica" pitchFamily="2" charset="0"/>
              </a:rPr>
              <a:t>家庭工作狀況</a:t>
            </a:r>
            <a:r>
              <a:rPr lang="ja-JP" altLang="en-US" sz="5000" b="0" i="0" u="none" strike="noStrike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altLang="ja-JP" sz="1800" b="0" i="0" u="none" strike="noStrike">
                <a:solidFill>
                  <a:srgbClr val="595959"/>
                </a:solidFill>
                <a:latin typeface="Helvetica" pitchFamily="2" charset="0"/>
              </a:rPr>
              <a:t>(</a:t>
            </a:r>
            <a:r>
              <a:rPr lang="en-HK" sz="1800" b="0" i="0" u="none" strike="noStrike">
                <a:solidFill>
                  <a:srgbClr val="595959"/>
                </a:solidFill>
                <a:latin typeface="Helvetica" pitchFamily="2" charset="0"/>
              </a:rPr>
              <a:t>n=766)</a:t>
            </a:r>
          </a:p>
        </c:rich>
      </c:tx>
      <c:layout>
        <c:manualLayout>
          <c:xMode val="edge"/>
          <c:yMode val="edge"/>
          <c:x val="9.6031419636998669E-2"/>
          <c:y val="3.134082848381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0" b="0" i="0" u="none" strike="noStrike" kern="1200" baseline="0">
              <a:solidFill>
                <a:srgbClr val="595959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203051508424072E-2"/>
          <c:y val="0.20615789434274112"/>
          <c:w val="0.628302162707571"/>
          <c:h val="0.793842148897894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家庭工作狀況 (n=766)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F5-AC46-BE05-3A090E502DF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F5-AC46-BE05-3A090E502DF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F5-AC46-BE05-3A090E502DF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在職家庭</c:v>
                </c:pt>
                <c:pt idx="1">
                  <c:v>單職家庭</c:v>
                </c:pt>
                <c:pt idx="2">
                  <c:v>非在職家庭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314</c:v>
                </c:pt>
                <c:pt idx="1">
                  <c:v>390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F5-AC46-BE05-3A090E502D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overlay val="0"/>
      <c:spPr>
        <a:noFill/>
        <a:ln w="12700" cap="flat">
          <a:noFill/>
          <a:miter lim="4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595959"/>
              </a:solidFill>
              <a:latin typeface="Avenir Next Regular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595959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3200" b="0" i="0" u="none" strike="noStrike">
                <a:solidFill>
                  <a:srgbClr val="595959"/>
                </a:solidFill>
                <a:latin typeface="Helvetica" pitchFamily="2" charset="0"/>
              </a:rPr>
              <a:t>領取書簿津貼</a:t>
            </a:r>
            <a:r>
              <a:rPr lang="ja-JP" altLang="en-US" sz="1800" b="0" i="0" u="none" strike="noStrike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altLang="ja-JP" sz="1800" b="0" i="0" u="none" strike="noStrike">
                <a:solidFill>
                  <a:srgbClr val="595959"/>
                </a:solidFill>
                <a:latin typeface="Helvetica" pitchFamily="2" charset="0"/>
              </a:rPr>
              <a:t>(</a:t>
            </a:r>
            <a:r>
              <a:rPr lang="en-HK" sz="1800" b="0" i="0" u="none" strike="noStrike">
                <a:solidFill>
                  <a:srgbClr val="595959"/>
                </a:solidFill>
                <a:latin typeface="Helvetica" pitchFamily="2" charset="0"/>
              </a:rPr>
              <a:t>n=773)</a:t>
            </a:r>
          </a:p>
        </c:rich>
      </c:tx>
      <c:layout>
        <c:manualLayout>
          <c:xMode val="edge"/>
          <c:yMode val="edge"/>
          <c:x val="0.12573411516398603"/>
          <c:y val="0.18498157533799928"/>
          <c:w val="0.57606800000000002"/>
          <c:h val="0.293594999999999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rgbClr val="595959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02478965564934E-2"/>
          <c:y val="0.31711917846695398"/>
          <c:w val="0.60706499620231191"/>
          <c:h val="0.6703808131134909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領取書簿津貼 (n=773)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8-6947-A8BC-822D61E1AF6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8-6947-A8BC-822D61E1AF6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8-6947-A8BC-822D61E1AF6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沒有</c:v>
                </c:pt>
                <c:pt idx="1">
                  <c:v>半額書津</c:v>
                </c:pt>
                <c:pt idx="2">
                  <c:v>全額書津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472</c:v>
                </c:pt>
                <c:pt idx="1">
                  <c:v>141</c:v>
                </c:pt>
                <c:pt idx="2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8-6947-A8BC-822D61E1A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815584992307443"/>
          <c:y val="0.50295124431218086"/>
          <c:w val="0.23441381031870237"/>
          <c:h val="0.229357776536922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595959"/>
              </a:solidFill>
              <a:latin typeface="Avenir Next Regular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3800" b="0" i="0" u="none" strike="noStrike">
                <a:solidFill>
                  <a:srgbClr val="595959"/>
                </a:solidFill>
                <a:latin typeface="Helvetica" pitchFamily="2" charset="0"/>
              </a:defRPr>
            </a:pPr>
            <a:r>
              <a:rPr lang="ja-JP" altLang="en-US" sz="3800" b="0" i="0" u="none" strike="noStrike">
                <a:solidFill>
                  <a:srgbClr val="595959"/>
                </a:solidFill>
                <a:latin typeface="Helvetica" pitchFamily="2" charset="0"/>
              </a:rPr>
              <a:t>性別 </a:t>
            </a:r>
            <a:r>
              <a:rPr lang="en-US" altLang="ja-JP" sz="1800" b="0" i="0" u="none" strike="noStrike">
                <a:solidFill>
                  <a:srgbClr val="595959"/>
                </a:solidFill>
                <a:latin typeface="Helvetica" pitchFamily="2" charset="0"/>
              </a:rPr>
              <a:t>(</a:t>
            </a:r>
            <a:r>
              <a:rPr lang="en-HK" sz="1800" b="0" i="0" u="none" strike="noStrike">
                <a:solidFill>
                  <a:srgbClr val="595959"/>
                </a:solidFill>
                <a:latin typeface="Helvetica" pitchFamily="2" charset="0"/>
              </a:rPr>
              <a:t>n=774)</a:t>
            </a:r>
          </a:p>
        </c:rich>
      </c:tx>
      <c:layout>
        <c:manualLayout>
          <c:xMode val="edge"/>
          <c:yMode val="edge"/>
          <c:x val="0.10399292292770501"/>
          <c:y val="5.4032142232339229E-2"/>
          <c:w val="0.55772699999999997"/>
          <c:h val="0.373902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7.5887543066283231E-2"/>
          <c:y val="0.22045165084787066"/>
          <c:w val="0.66474599999999995"/>
          <c:h val="0.61359699999999995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性別 (n=774)</c:v>
                </c:pt>
              </c:strCache>
            </c:strRef>
          </c:tx>
          <c:spPr>
            <a:solidFill>
              <a:srgbClr val="227AAF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chemeClr val="accent1">
                  <a:alpha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F-4746-AA62-3F790FC39B5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  <a:alpha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F-4746-AA62-3F790FC39B56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rgbClr val="404040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CBF-4746-AA62-3F790FC39B56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rgbClr val="404040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CBF-4746-AA62-3F790FC39B5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 i="0" u="none" strike="noStrike">
                    <a:solidFill>
                      <a:srgbClr val="40404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167</c:v>
                </c:pt>
                <c:pt idx="1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BF-4746-AA62-3F790FC39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0724499999999999"/>
          <c:y val="0.53142800000000001"/>
          <c:w val="0.19275500000000001"/>
          <c:h val="0.12009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595959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3800">
                <a:latin typeface="Helvetica" pitchFamily="2" charset="0"/>
              </a:rPr>
              <a:t>父母最高教育程度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n=755)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1.108038667488615E-2"/>
          <c:y val="0.10132690950361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父母最高教育程度 (n=755)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2B-CC49-A3C0-91714763B6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2B-CC49-A3C0-91714763B6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2B-CC49-A3C0-91714763B6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2B-CC49-A3C0-91714763B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小學或以下</c:v>
                </c:pt>
                <c:pt idx="1">
                  <c:v>中學</c:v>
                </c:pt>
                <c:pt idx="2">
                  <c:v>專上文憑/證書/副學士</c:v>
                </c:pt>
                <c:pt idx="3">
                  <c:v>大學學位或以上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365</c:v>
                </c:pt>
                <c:pt idx="2">
                  <c:v>154</c:v>
                </c:pt>
                <c:pt idx="3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9-004B-B735-F12CD5AD1B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06627642922234"/>
          <c:y val="0.32168601024723936"/>
          <c:w val="0.3256040910764853"/>
          <c:h val="0.64544720576362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title>
      <c:tx>
        <c:rich>
          <a:bodyPr rot="0"/>
          <a:lstStyle/>
          <a:p>
            <a:pPr>
              <a:defRPr sz="3800" b="0" i="0" u="none" strike="noStrike">
                <a:solidFill>
                  <a:srgbClr val="595959"/>
                </a:solidFill>
                <a:latin typeface="Avenir Next Regular"/>
              </a:defRPr>
            </a:pPr>
            <a:r>
              <a:rPr lang="ja-JP" altLang="en-US" sz="3800" b="0" i="0" u="none" strike="noStrike">
                <a:solidFill>
                  <a:srgbClr val="595959"/>
                </a:solidFill>
                <a:latin typeface="Helvetica" pitchFamily="2" charset="0"/>
              </a:rPr>
              <a:t>性別 </a:t>
            </a:r>
            <a:r>
              <a:rPr lang="en-US" altLang="ja-JP" sz="1800" b="0" i="0" u="none" strike="noStrike">
                <a:solidFill>
                  <a:srgbClr val="595959"/>
                </a:solidFill>
                <a:latin typeface="Helvetica" pitchFamily="2" charset="0"/>
              </a:rPr>
              <a:t>(</a:t>
            </a:r>
            <a:r>
              <a:rPr lang="en-HK" sz="1800" b="0" i="0" u="none" strike="noStrike">
                <a:solidFill>
                  <a:srgbClr val="595959"/>
                </a:solidFill>
                <a:latin typeface="Helvetica" pitchFamily="2" charset="0"/>
              </a:rPr>
              <a:t>n=150)</a:t>
            </a:r>
          </a:p>
        </c:rich>
      </c:tx>
      <c:layout>
        <c:manualLayout>
          <c:xMode val="edge"/>
          <c:yMode val="edge"/>
          <c:x val="0.10399292292770501"/>
          <c:y val="5.4032142232339229E-2"/>
          <c:w val="0.55772699999999997"/>
          <c:h val="0.373902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7.5887543066283231E-2"/>
          <c:y val="0.22045165084787066"/>
          <c:w val="0.66474599999999995"/>
          <c:h val="0.61359699999999995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性別 (n=150)</c:v>
                </c:pt>
              </c:strCache>
            </c:strRef>
          </c:tx>
          <c:spPr>
            <a:solidFill>
              <a:srgbClr val="227AAF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chemeClr val="accent1">
                  <a:alpha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01-024E-A9DD-2A116CBC1E71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  <a:alpha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01-024E-A9DD-2A116CBC1E71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rgbClr val="404040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001-024E-A9DD-2A116CBC1E71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rgbClr val="404040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001-024E-A9DD-2A116CBC1E7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 i="0" u="none" strike="noStrike">
                    <a:solidFill>
                      <a:srgbClr val="40404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01-024E-A9DD-2A116CBC1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0724499999999999"/>
          <c:y val="0.53142800000000001"/>
          <c:w val="0.19275500000000001"/>
          <c:h val="0.12009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595959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title>
      <c:tx>
        <c:rich>
          <a:bodyPr rot="0"/>
          <a:lstStyle/>
          <a:p>
            <a:pPr>
              <a:defRPr sz="3800" b="0" i="0" u="none" strike="noStrike">
                <a:solidFill>
                  <a:srgbClr val="595959"/>
                </a:solidFill>
                <a:latin typeface="Helvetica" pitchFamily="2" charset="0"/>
              </a:defRPr>
            </a:pPr>
            <a:r>
              <a:rPr lang="ja-JP" altLang="en-US" sz="3800" b="0" i="0" u="none" strike="noStrike">
                <a:solidFill>
                  <a:srgbClr val="595959"/>
                </a:solidFill>
                <a:latin typeface="Helvetica" pitchFamily="2" charset="0"/>
              </a:rPr>
              <a:t>教師年資 </a:t>
            </a:r>
            <a:r>
              <a:rPr lang="en-US" altLang="ja-JP" sz="1800" b="0" i="0" u="none" strike="noStrike">
                <a:solidFill>
                  <a:srgbClr val="595959"/>
                </a:solidFill>
                <a:latin typeface="Helvetica" pitchFamily="2" charset="0"/>
              </a:rPr>
              <a:t>(</a:t>
            </a:r>
            <a:r>
              <a:rPr lang="en-HK" sz="1800" b="0" i="0" u="none" strike="noStrike">
                <a:solidFill>
                  <a:srgbClr val="595959"/>
                </a:solidFill>
                <a:latin typeface="Helvetica" pitchFamily="2" charset="0"/>
              </a:rPr>
              <a:t>n=150)</a:t>
            </a:r>
          </a:p>
        </c:rich>
      </c:tx>
      <c:layout>
        <c:manualLayout>
          <c:xMode val="edge"/>
          <c:yMode val="edge"/>
          <c:x val="6.1104908816311809E-2"/>
          <c:y val="0.22445820820591331"/>
          <c:w val="0.620004"/>
          <c:h val="0.3663330000000000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9.1700645281570986E-2"/>
          <c:y val="0.3430402365764838"/>
          <c:w val="0.51191353077134993"/>
          <c:h val="0.6153104441094560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教師年資 (n=150)</c:v>
                </c:pt>
              </c:strCache>
            </c:strRef>
          </c:tx>
          <c:spPr>
            <a:solidFill>
              <a:srgbClr val="227AAF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97-AC4D-88F7-6B051D71159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97-AC4D-88F7-6B051D711590}"/>
              </c:ext>
            </c:extLst>
          </c:dPt>
          <c:dPt>
            <c:idx val="2"/>
            <c:bubble3D val="0"/>
            <c:spPr>
              <a:solidFill>
                <a:schemeClr val="accent3">
                  <a:alpha val="47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97-AC4D-88F7-6B051D711590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chemeClr val="tx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497-AC4D-88F7-6B051D711590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chemeClr val="tx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497-AC4D-88F7-6B051D711590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3200" b="0" i="0" u="none" strike="noStrike">
                      <a:solidFill>
                        <a:schemeClr val="tx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497-AC4D-88F7-6B051D71159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 i="0" u="none" strike="noStrike">
                    <a:solidFill>
                      <a:schemeClr val="tx2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0至4年</c:v>
                </c:pt>
                <c:pt idx="1">
                  <c:v>5至9年</c:v>
                </c:pt>
                <c:pt idx="2">
                  <c:v>10年或以上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97-AC4D-88F7-6B051D711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3126301681272134"/>
          <c:y val="0.52318503896505797"/>
          <c:w val="0.36873699999999998"/>
          <c:h val="0.215577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595959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任教科目 (n=150)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80-4023-85ED-C0AB3916F3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80-4023-85ED-C0AB3916F3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80-4023-85ED-C0AB3916F34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80-4023-85ED-C0AB3916F3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80-4023-85ED-C0AB3916F3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80-4023-85ED-C0AB3916F3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80-4023-85ED-C0AB3916F3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80-4023-85ED-C0AB3916F34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80-4023-85ED-C0AB3916F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其他</c:v>
                </c:pt>
                <c:pt idx="1">
                  <c:v>電腦</c:v>
                </c:pt>
                <c:pt idx="2">
                  <c:v>視覺藝術</c:v>
                </c:pt>
                <c:pt idx="3">
                  <c:v>音樂</c:v>
                </c:pt>
                <c:pt idx="4">
                  <c:v>普通話</c:v>
                </c:pt>
                <c:pt idx="5">
                  <c:v>常識</c:v>
                </c:pt>
                <c:pt idx="6">
                  <c:v>數學</c:v>
                </c:pt>
                <c:pt idx="7">
                  <c:v>英國語文</c:v>
                </c:pt>
                <c:pt idx="8">
                  <c:v>中國語文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5.2999999999999999E-2</c:v>
                </c:pt>
                <c:pt idx="1">
                  <c:v>6.7000000000000004E-2</c:v>
                </c:pt>
                <c:pt idx="2">
                  <c:v>0.20699999999999999</c:v>
                </c:pt>
                <c:pt idx="3">
                  <c:v>0.14699999999999999</c:v>
                </c:pt>
                <c:pt idx="4">
                  <c:v>0.16</c:v>
                </c:pt>
                <c:pt idx="5">
                  <c:v>0.32</c:v>
                </c:pt>
                <c:pt idx="6">
                  <c:v>0.32700000000000001</c:v>
                </c:pt>
                <c:pt idx="7">
                  <c:v>0.307</c:v>
                </c:pt>
                <c:pt idx="8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0-4023-85ED-C0AB3916F3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9984256"/>
        <c:axId val="1053445328"/>
      </c:barChart>
      <c:catAx>
        <c:axId val="81998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53445328"/>
        <c:crosses val="autoZero"/>
        <c:auto val="1"/>
        <c:lblAlgn val="ctr"/>
        <c:lblOffset val="100"/>
        <c:noMultiLvlLbl val="0"/>
      </c:catAx>
      <c:valAx>
        <c:axId val="10534453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199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2677099999999998E-2"/>
          <c:y val="3.9757599999999997E-2"/>
          <c:w val="0.94232300000000002"/>
          <c:h val="0.890059999999999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08080"/>
                </a:solidFill>
                <a:latin typeface="Avenir Next Regular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0.4"/>
        </c:scaling>
        <c:delete val="0"/>
        <c:axPos val="l"/>
        <c:minorGridlines>
          <c:spPr>
            <a:ln w="12700" cap="flat">
              <a:noFill/>
              <a:miter lim="400000"/>
            </a:ln>
          </c:spPr>
        </c:min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08080"/>
                </a:solidFill>
                <a:latin typeface="Avenir Next Regular"/>
              </a:defRPr>
            </a:pPr>
            <a:endParaRPr lang="en-US"/>
          </a:p>
        </c:txPr>
        <c:crossAx val="2094734552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88559582553343E-2"/>
          <c:y val="3.1652513489027499E-2"/>
          <c:w val="0.94631144041744664"/>
          <c:h val="0.64131582181089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14D-7F4E-9732-575141F568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14D-7F4E-9732-575141F568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4D-7F4E-9732-575141F568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14D-7F4E-9732-575141F568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4D-7F4E-9732-575141F568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14D-7F4E-9732-575141F568E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4D-7F4E-9732-575141F568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14D-7F4E-9732-575141F568E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D-7F4E-9732-575141F568E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D-7F4E-9732-575141F568E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14D-7F4E-9732-575141F568E2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D-7F4E-9732-575141F568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難以專注</c:v>
                </c:pt>
                <c:pt idx="1">
                  <c:v>跟不上課堂進度 </c:v>
                </c:pt>
                <c:pt idx="2">
                  <c:v>小息時間不足</c:v>
                </c:pt>
                <c:pt idx="3">
                  <c:v>難以與同學溝通 </c:v>
                </c:pt>
                <c:pt idx="4">
                  <c:v>環境嘈吵</c:v>
                </c:pt>
                <c:pt idx="5">
                  <c:v>難以向老師發問</c:v>
                </c:pt>
                <c:pt idx="6">
                  <c:v>功課量大 </c:v>
                </c:pt>
                <c:pt idx="7">
                  <c:v>上課時間表常變動</c:v>
                </c:pt>
                <c:pt idx="8">
                  <c:v>空間不足</c:v>
                </c:pt>
                <c:pt idx="9">
                  <c:v>家長不了解我的需要</c:v>
                </c:pt>
                <c:pt idx="10">
                  <c:v>家長未能提供協助 </c:v>
                </c:pt>
                <c:pt idx="11">
                  <c:v>沒有任何困難 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0.36199999999999999</c:v>
                </c:pt>
                <c:pt idx="1">
                  <c:v>0.33800000000000002</c:v>
                </c:pt>
                <c:pt idx="2">
                  <c:v>0.28399999999999997</c:v>
                </c:pt>
                <c:pt idx="3">
                  <c:v>0.28000000000000003</c:v>
                </c:pt>
                <c:pt idx="4">
                  <c:v>0.26600000000000001</c:v>
                </c:pt>
                <c:pt idx="5">
                  <c:v>0.23100000000000001</c:v>
                </c:pt>
                <c:pt idx="6">
                  <c:v>0.23100000000000001</c:v>
                </c:pt>
                <c:pt idx="7">
                  <c:v>0.20499999999999999</c:v>
                </c:pt>
                <c:pt idx="8">
                  <c:v>0.13800000000000001</c:v>
                </c:pt>
                <c:pt idx="9">
                  <c:v>0.122</c:v>
                </c:pt>
                <c:pt idx="10">
                  <c:v>9.9000000000000005E-2</c:v>
                </c:pt>
                <c:pt idx="1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D-7F4E-9732-575141F568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1219439"/>
        <c:axId val="1133248735"/>
      </c:barChart>
      <c:catAx>
        <c:axId val="109121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248735"/>
        <c:crosses val="autoZero"/>
        <c:auto val="1"/>
        <c:lblAlgn val="ctr"/>
        <c:lblOffset val="100"/>
        <c:noMultiLvlLbl val="0"/>
      </c:catAx>
      <c:valAx>
        <c:axId val="1133248735"/>
        <c:scaling>
          <c:orientation val="minMax"/>
          <c:max val="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840" b="1" i="0" u="none" strike="noStrike" baseline="0">
                <a:effectLst/>
                <a:latin typeface="Helvetica" pitchFamily="2" charset="0"/>
                <a:ea typeface="MS Mincho" panose="02020609040205080304" pitchFamily="49" charset="-128"/>
              </a:rPr>
              <a:t>學生申請書簿津貼計劃</a:t>
            </a:r>
            <a:r>
              <a:rPr lang="zh-TW" altLang="en-US" sz="3840" b="1" i="0" u="none" strike="noStrike" baseline="0">
                <a:effectLst/>
                <a:latin typeface="Helvetica" pitchFamily="2" charset="0"/>
                <a:ea typeface="MS Mincho" panose="02020609040205080304" pitchFamily="49" charset="-128"/>
              </a:rPr>
              <a:t>的</a:t>
            </a:r>
            <a:r>
              <a:rPr lang="ja-JP" altLang="en-US" sz="3840" b="1" i="0" u="none" strike="noStrike" baseline="0">
                <a:effectLst/>
                <a:latin typeface="Helvetica" pitchFamily="2" charset="0"/>
                <a:ea typeface="MS Mincho" panose="02020609040205080304" pitchFamily="49" charset="-128"/>
              </a:rPr>
              <a:t>百分比</a:t>
            </a:r>
            <a:r>
              <a:rPr lang="ja-JP" altLang="en-US" sz="3840" b="1" i="0" u="none" strike="noStrike" baseline="0">
                <a:latin typeface="Helvetica" pitchFamily="2" charset="0"/>
                <a:ea typeface="MS Mincho" panose="02020609040205080304" pitchFamily="49" charset="-128"/>
              </a:rPr>
              <a:t> </a:t>
            </a:r>
            <a:endParaRPr lang="en-US" b="1">
              <a:latin typeface="Helvetica" pitchFamily="2" charset="0"/>
              <a:ea typeface="MS Mincho" panose="02020609040205080304" pitchFamily="49" charset="-128"/>
            </a:endParaRPr>
          </a:p>
        </c:rich>
      </c:tx>
      <c:layout>
        <c:manualLayout>
          <c:xMode val="edge"/>
          <c:yMode val="edge"/>
          <c:x val="0.178596557935969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  <a:alpha val="9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23-5F43-AE11-8C1C0F0FE8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  <a:alpha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23-5F43-AE11-8C1C0F0FE83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  <a:alpha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23-5F43-AE11-8C1C0F0FE836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  <a:alpha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23-5F43-AE11-8C1C0F0FE83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23-5F43-AE11-8C1C0F0FE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20% 或以下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59</c:v>
                </c:pt>
                <c:pt idx="2">
                  <c:v>40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C-9B4E-B783-8ED0D57A27F9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23-5F43-AE11-8C1C0F0FE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20% 或以下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C-9B4E-B783-8ED0D57A27F9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23-5F43-AE11-8C1C0F0FE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20% 或以下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C-9B4E-B783-8ED0D57A27F9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23-5F43-AE11-8C1C0F0FE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20% 或以下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AC-9B4E-B783-8ED0D57A27F9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423-5F43-AE11-8C1C0F0FE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20% 或以下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C-9B4E-B783-8ED0D57A27F9}"/>
            </c:ext>
          </c:extLst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學校整體學生申請學校書簿津貼計劃百分比 %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423-5F43-AE11-8C1C0F0FE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20% 或以下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AC-9B4E-B783-8ED0D57A27F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領書津家庭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協助溫習</c:v>
                </c:pt>
                <c:pt idx="1">
                  <c:v>兼顧個人工作和支援學習</c:v>
                </c:pt>
                <c:pt idx="2">
                  <c:v>協助解決技術問題*</c:v>
                </c:pt>
                <c:pt idx="3">
                  <c:v>處理子女情緒行為*</c:v>
                </c:pt>
                <c:pt idx="4">
                  <c:v>監督上課紀律*</c:v>
                </c:pt>
                <c:pt idx="5">
                  <c:v>處理網上學習開支*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0.87</c:v>
                </c:pt>
                <c:pt idx="1">
                  <c:v>0.86</c:v>
                </c:pt>
                <c:pt idx="2">
                  <c:v>0.83</c:v>
                </c:pt>
                <c:pt idx="3">
                  <c:v>0.84</c:v>
                </c:pt>
                <c:pt idx="4">
                  <c:v>0.82</c:v>
                </c:pt>
                <c:pt idx="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1-D04C-BDB1-58F8E74326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非領書津家庭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4.1238848405389357E-3"/>
                  <c:y val="2.5972012804406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1-D04C-BDB1-58F8E7432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協助溫習</c:v>
                </c:pt>
                <c:pt idx="1">
                  <c:v>兼顧個人工作和支援學習</c:v>
                </c:pt>
                <c:pt idx="2">
                  <c:v>協助解決技術問題*</c:v>
                </c:pt>
                <c:pt idx="3">
                  <c:v>處理子女情緒行為*</c:v>
                </c:pt>
                <c:pt idx="4">
                  <c:v>監督上課紀律*</c:v>
                </c:pt>
                <c:pt idx="5">
                  <c:v>處理網上學習開支*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0.84</c:v>
                </c:pt>
                <c:pt idx="1">
                  <c:v>0.85</c:v>
                </c:pt>
                <c:pt idx="2">
                  <c:v>0.8</c:v>
                </c:pt>
                <c:pt idx="3">
                  <c:v>0.75</c:v>
                </c:pt>
                <c:pt idx="4">
                  <c:v>0.72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1-D04C-BDB1-58F8E74326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8"/>
        <c:overlap val="-20"/>
        <c:axId val="1071815727"/>
        <c:axId val="1109925663"/>
      </c:barChart>
      <c:catAx>
        <c:axId val="10718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925663"/>
        <c:crosses val="autoZero"/>
        <c:auto val="1"/>
        <c:lblAlgn val="ctr"/>
        <c:lblOffset val="100"/>
        <c:noMultiLvlLbl val="0"/>
      </c:catAx>
      <c:valAx>
        <c:axId val="110992566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81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8347799999999998E-2"/>
          <c:y val="4.0500399999999999E-2"/>
          <c:w val="0.93665200000000004"/>
          <c:h val="0.802818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領書津家庭 (n=301)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404040"/>
                    </a:solidFill>
                    <a:latin typeface="Avenir Next Regular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平板電腦</c:v>
                </c:pt>
                <c:pt idx="1">
                  <c:v>良好網絡**</c:v>
                </c:pt>
                <c:pt idx="2">
                  <c:v>耳機</c:v>
                </c:pt>
                <c:pt idx="3">
                  <c:v>視像鏡頭**</c:v>
                </c:pt>
                <c:pt idx="4">
                  <c:v>打印機*</c:v>
                </c:pt>
                <c:pt idx="5">
                  <c:v>個人電腦**</c:v>
                </c:pt>
                <c:pt idx="6">
                  <c:v>麥克風**</c:v>
                </c:pt>
                <c:pt idx="7">
                  <c:v>文書軟件**</c:v>
                </c:pt>
                <c:pt idx="8">
                  <c:v>電腦手寫筆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0.81399999999999995</c:v>
                </c:pt>
                <c:pt idx="1">
                  <c:v>0.67100000000000004</c:v>
                </c:pt>
                <c:pt idx="2">
                  <c:v>0.70099999999999996</c:v>
                </c:pt>
                <c:pt idx="3">
                  <c:v>0.53500000000000003</c:v>
                </c:pt>
                <c:pt idx="4">
                  <c:v>0.57099999999999995</c:v>
                </c:pt>
                <c:pt idx="5">
                  <c:v>0.51800000000000002</c:v>
                </c:pt>
                <c:pt idx="6">
                  <c:v>0.35199999999999998</c:v>
                </c:pt>
                <c:pt idx="7">
                  <c:v>0.23599999999999999</c:v>
                </c:pt>
                <c:pt idx="8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1-C749-9FB0-0E63E15B2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非領書津家庭 (n=472)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404040"/>
                    </a:solidFill>
                    <a:latin typeface="Avenir Next Regular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平板電腦</c:v>
                </c:pt>
                <c:pt idx="1">
                  <c:v>良好網絡**</c:v>
                </c:pt>
                <c:pt idx="2">
                  <c:v>耳機</c:v>
                </c:pt>
                <c:pt idx="3">
                  <c:v>視像鏡頭**</c:v>
                </c:pt>
                <c:pt idx="4">
                  <c:v>打印機*</c:v>
                </c:pt>
                <c:pt idx="5">
                  <c:v>個人電腦**</c:v>
                </c:pt>
                <c:pt idx="6">
                  <c:v>麥克風**</c:v>
                </c:pt>
                <c:pt idx="7">
                  <c:v>文書軟件**</c:v>
                </c:pt>
                <c:pt idx="8">
                  <c:v>電腦手寫筆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0.85</c:v>
                </c:pt>
                <c:pt idx="1">
                  <c:v>0.80900000000000005</c:v>
                </c:pt>
                <c:pt idx="2">
                  <c:v>0.73499999999999999</c:v>
                </c:pt>
                <c:pt idx="3">
                  <c:v>0.69099999999999995</c:v>
                </c:pt>
                <c:pt idx="4">
                  <c:v>0.65300000000000002</c:v>
                </c:pt>
                <c:pt idx="5">
                  <c:v>0.64</c:v>
                </c:pt>
                <c:pt idx="6">
                  <c:v>0.52500000000000002</c:v>
                </c:pt>
                <c:pt idx="7">
                  <c:v>0.47</c:v>
                </c:pt>
                <c:pt idx="8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1-C749-9FB0-0E63E15B2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595959"/>
                </a:solidFill>
                <a:latin typeface="+mn-l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minorGridlines>
          <c:spPr>
            <a:ln w="12700" cap="flat">
              <a:noFill/>
              <a:miter lim="400000"/>
            </a:ln>
          </c:spPr>
        </c:min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595959"/>
                </a:solidFill>
                <a:latin typeface="+mn-lt"/>
              </a:defRPr>
            </a:pPr>
            <a:endParaRPr lang="en-US"/>
          </a:p>
        </c:txPr>
        <c:crossAx val="2094734552"/>
        <c:crosses val="autoZero"/>
        <c:crossBetween val="between"/>
        <c:maj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8347799999999998E-2"/>
          <c:y val="4.0500399999999999E-2"/>
          <c:w val="0.93665200000000004"/>
          <c:h val="0.802818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領書津家庭 (n=301)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404040"/>
                    </a:solidFill>
                    <a:latin typeface="Avenir Next Regular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書枱**</c:v>
                </c:pt>
                <c:pt idx="1">
                  <c:v>寧靜空間**</c:v>
                </c:pt>
                <c:pt idx="2">
                  <c:v>獨立房間**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0.65800000000000003</c:v>
                </c:pt>
                <c:pt idx="1">
                  <c:v>0.54500000000000004</c:v>
                </c:pt>
                <c:pt idx="2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1-C749-9FB0-0E63E15B2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非領書津家庭 (n=472)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404040"/>
                    </a:solidFill>
                    <a:latin typeface="Avenir Next Regular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書枱**</c:v>
                </c:pt>
                <c:pt idx="1">
                  <c:v>寧靜空間**</c:v>
                </c:pt>
                <c:pt idx="2">
                  <c:v>獨立房間**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0.78600000000000003</c:v>
                </c:pt>
                <c:pt idx="1">
                  <c:v>0.69299999999999995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1-C749-9FB0-0E63E15B2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4"/>
        <c:overlap val="-23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595959"/>
                </a:solidFill>
                <a:latin typeface="+mn-l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minorGridlines>
          <c:spPr>
            <a:ln w="12700" cap="flat">
              <a:noFill/>
              <a:miter lim="400000"/>
            </a:ln>
          </c:spPr>
        </c:min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95959"/>
                </a:solidFill>
                <a:latin typeface="+mn-lt"/>
              </a:defRPr>
            </a:pPr>
            <a:endParaRPr lang="en-US"/>
          </a:p>
        </c:txPr>
        <c:crossAx val="2094734552"/>
        <c:crosses val="autoZero"/>
        <c:crossBetween val="between"/>
        <c:maj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有信心
/非常有信心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83-054C-8791-4418E86B5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83-054C-8791-4418E86B5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83-054C-8791-4418E86B5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83-054C-8791-4418E86B5E4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D83-054C-8791-4418E86B5E4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9E-074F-87E2-8AB68D33EE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D83-054C-8791-4418E86B5E4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9E-074F-87E2-8AB68D33EE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83-054C-8791-4418E86B5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83-054C-8791-4418E86B5E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83-054C-8791-4418E86B5E4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83-054C-8791-4418E86B5E4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83-054C-8791-4418E86B5E4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9E-074F-87E2-8AB68D33EE5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83-054C-8791-4418E86B5E4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E-074F-87E2-8AB68D33E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指出問題所在 (301)</c:v>
                </c:pt>
                <c:pt idx="1">
                  <c:v>指出問題所在 (472)</c:v>
                </c:pt>
                <c:pt idx="3">
                  <c:v>提供技術支援 (301)</c:v>
                </c:pt>
                <c:pt idx="4">
                  <c:v>提供技術支援 (470)</c:v>
                </c:pt>
                <c:pt idx="6">
                  <c:v>教導子女如何解決問題 (301)</c:v>
                </c:pt>
                <c:pt idx="7">
                  <c:v>教導子女如何解決問題 (470)</c:v>
                </c:pt>
                <c:pt idx="9">
                  <c:v>鼓勵子女嘗試解決問題 (301)</c:v>
                </c:pt>
                <c:pt idx="10">
                  <c:v>鼓勵子女嘗試解決問題 (469)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0.33200000000000002</c:v>
                </c:pt>
                <c:pt idx="1">
                  <c:v>0.49199999999999999</c:v>
                </c:pt>
                <c:pt idx="3">
                  <c:v>0.31900000000000001</c:v>
                </c:pt>
                <c:pt idx="4">
                  <c:v>0.45300000000000001</c:v>
                </c:pt>
                <c:pt idx="6">
                  <c:v>0.41199999999999998</c:v>
                </c:pt>
                <c:pt idx="7">
                  <c:v>0.55300000000000005</c:v>
                </c:pt>
                <c:pt idx="9">
                  <c:v>0.628</c:v>
                </c:pt>
                <c:pt idx="1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3-054C-8791-4418E86B5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15132783"/>
        <c:axId val="1134298671"/>
      </c:barChart>
      <c:catAx>
        <c:axId val="1115132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298671"/>
        <c:crosses val="autoZero"/>
        <c:auto val="1"/>
        <c:lblAlgn val="ctr"/>
        <c:lblOffset val="100"/>
        <c:noMultiLvlLbl val="0"/>
      </c:catAx>
      <c:valAx>
        <c:axId val="1134298671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13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2582603676195"/>
          <c:y val="1.4376493928169603E-2"/>
          <c:w val="0.86725356034519296"/>
          <c:h val="0.87663014865115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同意/非常同意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4F4-1740-A2DF-8D1B3846F9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F4-1740-A2DF-8D1B3846F9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4F4-1740-A2DF-8D1B3846F9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F4-1740-A2DF-8D1B3846F98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F4-1740-A2DF-8D1B3846F98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4-1740-A2DF-8D1B3846F98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F4-1740-A2DF-8D1B3846F98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F4-1740-A2DF-8D1B3846F9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安排學習時間</c:v>
                </c:pt>
                <c:pt idx="1">
                  <c:v>安排學習時間</c:v>
                </c:pt>
                <c:pt idx="3">
                  <c:v>教導學科內容</c:v>
                </c:pt>
                <c:pt idx="4">
                  <c:v>教導學科內容</c:v>
                </c:pt>
                <c:pt idx="6">
                  <c:v>教導如何學習</c:v>
                </c:pt>
                <c:pt idx="7">
                  <c:v>教導如何學習</c:v>
                </c:pt>
                <c:pt idx="9">
                  <c:v>教導如何解決數碼科技問題</c:v>
                </c:pt>
                <c:pt idx="10">
                  <c:v>教導如何解決數碼科技問題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0.77300000000000002</c:v>
                </c:pt>
                <c:pt idx="1">
                  <c:v>0.86</c:v>
                </c:pt>
                <c:pt idx="3">
                  <c:v>0.72399999999999998</c:v>
                </c:pt>
                <c:pt idx="4">
                  <c:v>0.82199999999999995</c:v>
                </c:pt>
                <c:pt idx="6">
                  <c:v>0.75</c:v>
                </c:pt>
                <c:pt idx="7">
                  <c:v>0.83899999999999997</c:v>
                </c:pt>
                <c:pt idx="9">
                  <c:v>0.57899999999999996</c:v>
                </c:pt>
                <c:pt idx="10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E-0040-A8F9-B629E4105D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71090847"/>
        <c:axId val="1166500767"/>
      </c:barChart>
      <c:catAx>
        <c:axId val="1071090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6500767"/>
        <c:crosses val="autoZero"/>
        <c:auto val="1"/>
        <c:lblAlgn val="ctr"/>
        <c:lblOffset val="100"/>
        <c:noMultiLvlLbl val="0"/>
      </c:catAx>
      <c:valAx>
        <c:axId val="116650076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090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0至4年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結合教學內容、教學方法和數碼技術**</c:v>
                </c:pt>
                <c:pt idx="1">
                  <c:v>選用不同數碼科技提升教與學*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0.86699999999999999</c:v>
                </c:pt>
                <c:pt idx="1">
                  <c:v>0.83299999999999996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9-304B-A457-1A474DB13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5至9年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結合教學內容、教學方法和數碼技術**</c:v>
                </c:pt>
                <c:pt idx="1">
                  <c:v>選用不同數碼科技提升教與學*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0.59399999999999997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9-304B-A457-1A474DB13A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10年或以上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結合教學內容、教學方法和數碼技術**</c:v>
                </c:pt>
                <c:pt idx="1">
                  <c:v>選用不同數碼科技提升教與學*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0.54500000000000004</c:v>
                </c:pt>
                <c:pt idx="1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19-304B-A457-1A474DB13A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-18"/>
        <c:axId val="723422959"/>
        <c:axId val="723426111"/>
      </c:barChart>
      <c:catAx>
        <c:axId val="72342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26111"/>
        <c:crosses val="autoZero"/>
        <c:auto val="1"/>
        <c:lblAlgn val="ctr"/>
        <c:lblOffset val="100"/>
        <c:noMultiLvlLbl val="0"/>
      </c:catAx>
      <c:valAx>
        <c:axId val="72342611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2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疫情復課期間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上課</c:v>
                </c:pt>
                <c:pt idx="1">
                  <c:v>行政工作</c:v>
                </c:pt>
                <c:pt idx="2">
                  <c:v>支援學生</c:v>
                </c:pt>
                <c:pt idx="3">
                  <c:v>備課</c:v>
                </c:pt>
                <c:pt idx="4">
                  <c:v>追交及批改功課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0.33300000000000002</c:v>
                </c:pt>
                <c:pt idx="1">
                  <c:v>0.56699999999999995</c:v>
                </c:pt>
                <c:pt idx="2">
                  <c:v>0.50700000000000001</c:v>
                </c:pt>
                <c:pt idx="3">
                  <c:v>0.35299999999999998</c:v>
                </c:pt>
                <c:pt idx="4">
                  <c:v>0.82699999999999996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4-F143-9977-F23EB0DF19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疫情期間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上課</c:v>
                </c:pt>
                <c:pt idx="1">
                  <c:v>行政工作</c:v>
                </c:pt>
                <c:pt idx="2">
                  <c:v>支援學生</c:v>
                </c:pt>
                <c:pt idx="3">
                  <c:v>備課</c:v>
                </c:pt>
                <c:pt idx="4">
                  <c:v>追交及批改功課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0.38</c:v>
                </c:pt>
                <c:pt idx="1">
                  <c:v>0.38700000000000001</c:v>
                </c:pt>
                <c:pt idx="2">
                  <c:v>0.39300000000000002</c:v>
                </c:pt>
                <c:pt idx="3">
                  <c:v>0.55300000000000005</c:v>
                </c:pt>
                <c:pt idx="4">
                  <c:v>0.85299999999999998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4-F143-9977-F23EB0DF19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疫情前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上課</c:v>
                </c:pt>
                <c:pt idx="1">
                  <c:v>行政工作</c:v>
                </c:pt>
                <c:pt idx="2">
                  <c:v>支援學生</c:v>
                </c:pt>
                <c:pt idx="3">
                  <c:v>備課</c:v>
                </c:pt>
                <c:pt idx="4">
                  <c:v>追交及批改功課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0.27300000000000002</c:v>
                </c:pt>
                <c:pt idx="1">
                  <c:v>0.68700000000000006</c:v>
                </c:pt>
                <c:pt idx="2">
                  <c:v>0.40699999999999997</c:v>
                </c:pt>
                <c:pt idx="3">
                  <c:v>0.34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4-F143-9977-F23EB0DF19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0377823"/>
        <c:axId val="1139218575"/>
      </c:barChart>
      <c:catAx>
        <c:axId val="117037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218575"/>
        <c:crosses val="autoZero"/>
        <c:auto val="1"/>
        <c:lblAlgn val="ctr"/>
        <c:lblOffset val="100"/>
        <c:noMultiLvlLbl val="0"/>
      </c:catAx>
      <c:valAx>
        <c:axId val="1139218575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nextTo"/>
        <c:crossAx val="117037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沒有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49C-4444-A952-CF6DE406B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130-364C-9630-01B0629BF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9C-4444-A952-CF6DE406BB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130-364C-9630-01B0629BF7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130-364C-9630-01B0629BF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復課期間</c:v>
                </c:pt>
                <c:pt idx="1">
                  <c:v>停課期間</c:v>
                </c:pt>
                <c:pt idx="2">
                  <c:v>疫情前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4.7E-2</c:v>
                </c:pt>
                <c:pt idx="1">
                  <c:v>0.02</c:v>
                </c:pt>
                <c:pt idx="2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0-364C-9630-01B0629BF7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一次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9C-4444-A952-CF6DE406B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30-364C-9630-01B0629BF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9C-4444-A952-CF6DE406BB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130-364C-9630-01B0629BF7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130-364C-9630-01B0629BF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復課期間</c:v>
                </c:pt>
                <c:pt idx="1">
                  <c:v>停課期間</c:v>
                </c:pt>
                <c:pt idx="2">
                  <c:v>疫情前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0.18</c:v>
                </c:pt>
                <c:pt idx="1">
                  <c:v>0.08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0-364C-9630-01B0629BF7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兩次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49C-4444-A952-CF6DE406B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30-364C-9630-01B0629BF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9C-4444-A952-CF6DE406BB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130-364C-9630-01B0629BF7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130-364C-9630-01B0629BF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復課期間</c:v>
                </c:pt>
                <c:pt idx="1">
                  <c:v>停課期間</c:v>
                </c:pt>
                <c:pt idx="2">
                  <c:v>疫情前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0.247</c:v>
                </c:pt>
                <c:pt idx="1">
                  <c:v>0.18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0-364C-9630-01B0629BF7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三次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9C-4444-A952-CF6DE406B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30-364C-9630-01B0629BF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9C-4444-A952-CF6DE406BB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130-364C-9630-01B0629BF7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130-364C-9630-01B0629BF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復課期間</c:v>
                </c:pt>
                <c:pt idx="1">
                  <c:v>停課期間</c:v>
                </c:pt>
                <c:pt idx="2">
                  <c:v>疫情前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0.21299999999999999</c:v>
                </c:pt>
                <c:pt idx="1">
                  <c:v>0.187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30-364C-9630-01B0629BF7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四次或以上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9C-4444-A952-CF6DE406B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130-364C-9630-01B0629BF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9C-4444-A952-CF6DE406BB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30-364C-9630-01B0629BF7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30-364C-9630-01B0629BF714}"/>
              </c:ext>
            </c:extLst>
          </c:dPt>
          <c:dLbls>
            <c:dLbl>
              <c:idx val="1"/>
              <c:layout>
                <c:manualLayout>
                  <c:x val="3.2117103804916139E-3"/>
                  <c:y val="-8.3612608956995255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30-364C-9630-01B0629BF714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30-364C-9630-01B0629BF714}"/>
                </c:ext>
              </c:extLst>
            </c:dLbl>
            <c:dLbl>
              <c:idx val="7"/>
              <c:layout>
                <c:manualLayout>
                  <c:x val="1.1636363636363636E-2"/>
                  <c:y val="-2.6366610785938778E-2"/>
                </c:manualLayout>
              </c:layout>
              <c:tx>
                <c:rich>
                  <a:bodyPr/>
                  <a:lstStyle/>
                  <a:p>
                    <a:fld id="{923973EA-ED33-DA40-9EA4-481FC8316FA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130-364C-9630-01B0629BF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復課期間</c:v>
                </c:pt>
                <c:pt idx="1">
                  <c:v>停課期間</c:v>
                </c:pt>
                <c:pt idx="2">
                  <c:v>疫情前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0.313</c:v>
                </c:pt>
                <c:pt idx="1">
                  <c:v>0.53500000000000003</c:v>
                </c:pt>
                <c:pt idx="2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30-364C-9630-01B0629BF7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71664223"/>
        <c:axId val="1171665855"/>
      </c:barChart>
      <c:catAx>
        <c:axId val="1171664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1665855"/>
        <c:crosses val="autoZero"/>
        <c:auto val="1"/>
        <c:lblAlgn val="ctr"/>
        <c:lblOffset val="100"/>
        <c:noMultiLvlLbl val="0"/>
      </c:catAx>
      <c:valAx>
        <c:axId val="11716658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166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家長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學生身心健康</c:v>
                </c:pt>
                <c:pt idx="1">
                  <c:v>學生學業</c:v>
                </c:pt>
                <c:pt idx="2">
                  <c:v>時間表安排</c:v>
                </c:pt>
                <c:pt idx="3">
                  <c:v>家長支援</c:v>
                </c:pt>
                <c:pt idx="4">
                  <c:v>學生操行</c:v>
                </c:pt>
                <c:pt idx="5">
                  <c:v>防疫安排</c:v>
                </c:pt>
                <c:pt idx="6">
                  <c:v>教學進度</c:v>
                </c:pt>
                <c:pt idx="7">
                  <c:v>教學深淺度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0.85499999999999998</c:v>
                </c:pt>
                <c:pt idx="1">
                  <c:v>0.80500000000000005</c:v>
                </c:pt>
                <c:pt idx="2">
                  <c:v>0.6</c:v>
                </c:pt>
                <c:pt idx="3">
                  <c:v>0.68300000000000005</c:v>
                </c:pt>
                <c:pt idx="4">
                  <c:v>0.78500000000000003</c:v>
                </c:pt>
                <c:pt idx="5">
                  <c:v>0.625</c:v>
                </c:pt>
                <c:pt idx="6">
                  <c:v>0.76700000000000002</c:v>
                </c:pt>
                <c:pt idx="7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B-6544-A49C-46F5B1AA06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老師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學生身心健康</c:v>
                </c:pt>
                <c:pt idx="1">
                  <c:v>學生學業</c:v>
                </c:pt>
                <c:pt idx="2">
                  <c:v>時間表安排</c:v>
                </c:pt>
                <c:pt idx="3">
                  <c:v>家長支援</c:v>
                </c:pt>
                <c:pt idx="4">
                  <c:v>學生操行</c:v>
                </c:pt>
                <c:pt idx="5">
                  <c:v>防疫安排</c:v>
                </c:pt>
                <c:pt idx="6">
                  <c:v>教學進度</c:v>
                </c:pt>
                <c:pt idx="7">
                  <c:v>教學深淺度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0.93300000000000005</c:v>
                </c:pt>
                <c:pt idx="1">
                  <c:v>0.92700000000000005</c:v>
                </c:pt>
                <c:pt idx="2">
                  <c:v>0.9</c:v>
                </c:pt>
                <c:pt idx="3">
                  <c:v>0.88</c:v>
                </c:pt>
                <c:pt idx="4">
                  <c:v>0.85299999999999998</c:v>
                </c:pt>
                <c:pt idx="5">
                  <c:v>0.76</c:v>
                </c:pt>
                <c:pt idx="6">
                  <c:v>0.67300000000000004</c:v>
                </c:pt>
                <c:pt idx="7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B-6544-A49C-46F5B1AA0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97432463"/>
        <c:axId val="1193311103"/>
      </c:barChart>
      <c:catAx>
        <c:axId val="119743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311103"/>
        <c:crosses val="autoZero"/>
        <c:auto val="1"/>
        <c:lblAlgn val="ctr"/>
        <c:lblOffset val="100"/>
        <c:noMultiLvlLbl val="0"/>
      </c:catAx>
      <c:valAx>
        <c:axId val="1193311103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43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8062272672768"/>
          <c:y val="2.3287610677389291E-2"/>
          <c:w val="0.87610940857972308"/>
          <c:h val="0.87187280917191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滿意/非常滿意</c:v>
                </c:pt>
              </c:strCache>
            </c:strRef>
          </c:tx>
          <c:spPr>
            <a:solidFill>
              <a:schemeClr val="accent2">
                <a:lumMod val="50000"/>
                <a:alpha val="8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滿意學校應變安排</c:v>
                </c:pt>
                <c:pt idx="1">
                  <c:v>滿意老師在網上學習的支援</c:v>
                </c:pt>
                <c:pt idx="2">
                  <c:v>滿意與學校和老師的溝通</c:v>
                </c:pt>
                <c:pt idx="3">
                  <c:v>滿意網上學習資源質量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0.77500000000000002</c:v>
                </c:pt>
                <c:pt idx="1">
                  <c:v>0.749</c:v>
                </c:pt>
                <c:pt idx="2">
                  <c:v>0.745</c:v>
                </c:pt>
                <c:pt idx="3">
                  <c:v>0.63300000000000001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C-3C4C-A2B3-64B2EC70BF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71"/>
        <c:axId val="688020559"/>
        <c:axId val="1030680831"/>
      </c:barChart>
      <c:catAx>
        <c:axId val="688020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680831"/>
        <c:crosses val="autoZero"/>
        <c:auto val="1"/>
        <c:lblAlgn val="ctr"/>
        <c:lblOffset val="100"/>
        <c:noMultiLvlLbl val="0"/>
      </c:catAx>
      <c:valAx>
        <c:axId val="1030680831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020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defRPr>
            </a:pPr>
            <a:r>
              <a:rPr lang="ja-JP" altLang="en-US" b="1">
                <a:latin typeface="Helvetica" pitchFamily="2" charset="0"/>
              </a:rPr>
              <a:t>每週上課時間表改成網上教學的百分比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491926004033016"/>
          <c:y val="0.23617034576491186"/>
          <c:w val="0.46863517771073776"/>
          <c:h val="0.676154323107053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每週上課時間表改成網上教學的百分比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  <a:alpha val="23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C-7541-AFB1-4612658621A5}"/>
              </c:ext>
            </c:extLst>
          </c:dPt>
          <c:dPt>
            <c:idx val="1"/>
            <c:bubble3D val="0"/>
            <c:spPr>
              <a:solidFill>
                <a:srgbClr val="7F4300">
                  <a:alpha val="24000"/>
                </a:srgb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C-7541-AFB1-4612658621A5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  <a:alpha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AC-7541-AFB1-4612658621A5}"/>
              </c:ext>
            </c:extLst>
          </c:dPt>
          <c:dPt>
            <c:idx val="3"/>
            <c:bubble3D val="0"/>
            <c:spPr>
              <a:solidFill>
                <a:schemeClr val="accent4">
                  <a:alpha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AC-7541-AFB1-4612658621A5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  <a:alpha val="9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AC-7541-AFB1-4612658621A5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AC-7541-AFB1-4612658621A5}"/>
              </c:ext>
            </c:extLst>
          </c:dPt>
          <c:dLbls>
            <c:dLbl>
              <c:idx val="0"/>
              <c:layout>
                <c:manualLayout>
                  <c:x val="-8.2493908076993222E-2"/>
                  <c:y val="-1.081184683883439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AC-7541-AFB1-4612658621A5}"/>
                </c:ext>
              </c:extLst>
            </c:dLbl>
            <c:dLbl>
              <c:idx val="1"/>
              <c:layout>
                <c:manualLayout>
                  <c:x val="-1.7821503732750182E-2"/>
                  <c:y val="-3.953036973914689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C-7541-AFB1-4612658621A5}"/>
                </c:ext>
              </c:extLst>
            </c:dLbl>
            <c:dLbl>
              <c:idx val="2"/>
              <c:layout>
                <c:manualLayout>
                  <c:x val="2.7633876907849599E-2"/>
                  <c:y val="-7.0123258639066882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C-7541-AFB1-4612658621A5}"/>
                </c:ext>
              </c:extLst>
            </c:dLbl>
            <c:dLbl>
              <c:idx val="3"/>
              <c:layout>
                <c:manualLayout>
                  <c:x val="-9.4943702689337748E-3"/>
                  <c:y val="-4.1830811580254165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C-7541-AFB1-4612658621A5}"/>
                </c:ext>
              </c:extLst>
            </c:dLbl>
            <c:dLbl>
              <c:idx val="4"/>
              <c:layout>
                <c:manualLayout>
                  <c:x val="3.1447088135722165E-3"/>
                  <c:y val="-1.9367146381182063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C-7541-AFB1-4612658621A5}"/>
                </c:ext>
              </c:extLst>
            </c:dLbl>
            <c:dLbl>
              <c:idx val="5"/>
              <c:layout>
                <c:manualLayout>
                  <c:x val="2.0255620221385369E-3"/>
                  <c:y val="-2.606163897173691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AC-7541-AFB1-461265862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不適用</c:v>
                </c:pt>
                <c:pt idx="1">
                  <c:v>1-20%</c:v>
                </c:pt>
                <c:pt idx="2">
                  <c:v>21-40%</c:v>
                </c:pt>
                <c:pt idx="3">
                  <c:v>41-60%</c:v>
                </c:pt>
                <c:pt idx="4">
                  <c:v>61-80%</c:v>
                </c:pt>
                <c:pt idx="5">
                  <c:v>81-100%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20</c:v>
                </c:pt>
                <c:pt idx="4">
                  <c:v>49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AC-7541-AFB1-4612658621A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754590655772556"/>
          <c:y val="0.25414460609213624"/>
          <c:w val="0.1018077158945197"/>
          <c:h val="0.49049658985413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ea typeface="MS Mincho" panose="02020609040205080304" pitchFamily="49" charset="-128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4200">
                <a:latin typeface="Helvetica" pitchFamily="2" charset="0"/>
              </a:rPr>
              <a:t>性別</a:t>
            </a:r>
            <a:r>
              <a:rPr lang="ja-JP" altLang="en-US">
                <a:latin typeface="Helvetica" pitchFamily="2" charset="0"/>
              </a:rPr>
              <a:t>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n=848)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28229092680392048"/>
          <c:y val="6.8283504084449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性別 (n=848)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23-4B47-9002-91E6AF522079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A3B-754C-A229-901C03AE6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417</c:v>
                </c:pt>
                <c:pt idx="1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B-754C-A229-901C03AE62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4200">
                <a:latin typeface="Helvetica" pitchFamily="2" charset="0"/>
              </a:rPr>
              <a:t>年級</a:t>
            </a:r>
            <a:r>
              <a:rPr lang="ja-JP" altLang="en-US">
                <a:latin typeface="Helvetica" pitchFamily="2" charset="0"/>
              </a:rPr>
              <a:t>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n=850)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23733298269174186"/>
          <c:y val="7.6451863415391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年級 (n=850)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B-ED49-AC92-204C91DF889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B-ED49-AC92-204C91DF889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1B-ED49-AC92-204C91DF88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一年級</c:v>
                </c:pt>
                <c:pt idx="1">
                  <c:v>二年級</c:v>
                </c:pt>
                <c:pt idx="2">
                  <c:v>三年級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244</c:v>
                </c:pt>
                <c:pt idx="1">
                  <c:v>253</c:v>
                </c:pt>
                <c:pt idx="2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2-B94E-8F5B-D167C05A4D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4200">
                <a:latin typeface="Helvetica" pitchFamily="2" charset="0"/>
              </a:rPr>
              <a:t>自己房間進行網上學習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n=778)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13298197500182735"/>
          <c:y val="7.9296637929588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自己房間進行網上學習 (n=778)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C-9041-9CDE-5DE11C4471B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C-9041-9CDE-5DE11C4471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421</c:v>
                </c:pt>
                <c:pt idx="1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5-0F4F-B0B6-0E3B388EEC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22100723631307"/>
          <c:y val="0.47179590740150718"/>
          <c:w val="0.14697276514874644"/>
          <c:h val="0.19143903149994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200"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4200">
                <a:latin typeface="Helvetica" pitchFamily="2" charset="0"/>
              </a:rPr>
              <a:t>性別</a:t>
            </a:r>
            <a:r>
              <a:rPr lang="ja-JP" altLang="en-US">
                <a:latin typeface="Helvetica" pitchFamily="2" charset="0"/>
              </a:rPr>
              <a:t>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n=846)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28229092680392048"/>
          <c:y val="6.8283504084449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性別 (n=846)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5-2043-BD0D-731B4BF4497B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5-2043-BD0D-731B4BF44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417</c:v>
                </c:pt>
                <c:pt idx="1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85-2043-BD0D-731B4BF449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4200">
                <a:latin typeface="Helvetica" pitchFamily="2" charset="0"/>
              </a:rPr>
              <a:t>年級</a:t>
            </a:r>
            <a:r>
              <a:rPr lang="ja-JP" altLang="en-US">
                <a:latin typeface="Helvetica" pitchFamily="2" charset="0"/>
              </a:rPr>
              <a:t>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n=845)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23733298269174186"/>
          <c:y val="7.6451863415391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年級 (n=845)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5-0849-BB31-EE6F5A4C16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5-0849-BB31-EE6F5A4C16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5-0849-BB31-EE6F5A4C16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四年級</c:v>
                </c:pt>
                <c:pt idx="1">
                  <c:v>五年級</c:v>
                </c:pt>
                <c:pt idx="2">
                  <c:v>六年級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225</c:v>
                </c:pt>
                <c:pt idx="1">
                  <c:v>290</c:v>
                </c:pt>
                <c:pt idx="2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B5-0849-BB31-EE6F5A4C167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ja-JP" altLang="en-US" sz="4200">
                <a:latin typeface="Helvetica" pitchFamily="2" charset="0"/>
              </a:rPr>
              <a:t>自己房間進行網上學習 </a:t>
            </a:r>
            <a:r>
              <a:rPr lang="en-US" altLang="ja-JP" sz="1800">
                <a:latin typeface="Helvetica" pitchFamily="2" charset="0"/>
              </a:rPr>
              <a:t>(</a:t>
            </a:r>
            <a:r>
              <a:rPr lang="en-HK" altLang="ja-JP" sz="1800">
                <a:latin typeface="Helvetica" pitchFamily="2" charset="0"/>
              </a:rPr>
              <a:t>n=843)</a:t>
            </a:r>
            <a:endParaRPr lang="en-HK" sz="180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13298197500182735"/>
          <c:y val="7.9296637929588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自己房間進行網上學習 (n=843)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4-C345-A607-9152AA08158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4-C345-A607-9152AA0815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310</c:v>
                </c:pt>
                <c:pt idx="1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4-C345-A607-9152AA081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22100723631307"/>
          <c:y val="0.47179590740150718"/>
          <c:w val="0.14697276514874644"/>
          <c:h val="0.19143903149994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2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註</a:t>
            </a:r>
            <a:r>
              <a:rPr lang="ja-JP" altLang="en-HK"/>
              <a:t>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2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pPr>
            <a:r>
              <a:rPr err="1">
                <a:latin typeface="Helvetica"/>
                <a:ea typeface="Helvetica"/>
                <a:cs typeface="Helvetica"/>
                <a:sym typeface="Helvetica"/>
              </a:rPr>
              <a:t>參考文獻：</a:t>
            </a:r>
            <a:r>
              <a:rPr lang="en-US" sz="120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Borup</a:t>
            </a:r>
            <a:r>
              <a:rPr lang="en-US" sz="1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Jered, Richard E. West, Charles R. Graham, and Randall S. Davies. 2015. “The Adolescent Community of Engagement: A Framework for Research on K-12 Online Learning.” </a:t>
            </a:r>
            <a:r>
              <a:rPr lang="en-US" sz="1200" i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Journal of Technology and Teacher Education</a:t>
            </a:r>
            <a:r>
              <a:rPr lang="en-US" sz="1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22 (1): 107–29.  </a:t>
            </a:r>
            <a:endParaRPr lang="en-HK" sz="120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914400">
              <a:defRPr sz="1200"/>
            </a:pPr>
            <a:endParaRPr lang="en-HK"/>
          </a:p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pP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註</a:t>
            </a:r>
            <a:r>
              <a:rPr lang="ja-JP" altLang="en-HK">
                <a:latin typeface="Helvetica"/>
                <a:ea typeface="Helvetica"/>
                <a:cs typeface="Helvetica"/>
                <a:sym typeface="Helvetica"/>
              </a:rPr>
              <a:t>：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獨</a:t>
            </a:r>
            <a:r>
              <a:rPr lang="ja-JP" altLang="en-HK">
                <a:latin typeface="Helvetica"/>
                <a:ea typeface="Helvetica"/>
                <a:cs typeface="Helvetica"/>
                <a:sym typeface="Helvetica"/>
              </a:rPr>
              <a:t>立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樣本</a:t>
            </a:r>
            <a:r>
              <a:rPr lang="en-US" altLang="ja-JP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檢定</a:t>
            </a:r>
            <a:r>
              <a:rPr lang="en-US" altLang="ja-JP">
                <a:latin typeface="Helvetica"/>
                <a:ea typeface="Helvetica"/>
                <a:cs typeface="Helvetica"/>
                <a:sym typeface="Helvetica"/>
              </a:rPr>
              <a:t> (Independent t test), </a:t>
            </a:r>
            <a:r>
              <a:rPr lang="ja-JP" altLang="en-US"/>
              <a:t>*</a:t>
            </a:r>
            <a:r>
              <a:rPr lang="en-US" altLang="ja-JP" i="1"/>
              <a:t>p&lt;</a:t>
            </a:r>
            <a:r>
              <a:rPr lang="en-US" altLang="ja-JP" i="0"/>
              <a:t>0.05, </a:t>
            </a:r>
            <a:r>
              <a:rPr lang="ja-JP" altLang="en-US"/>
              <a:t>**</a:t>
            </a:r>
            <a:r>
              <a:rPr lang="en-US" altLang="ja-JP" i="1"/>
              <a:t>p&lt;</a:t>
            </a:r>
            <a:r>
              <a:rPr lang="en-US" altLang="ja-JP" i="0"/>
              <a:t>0.01 </a:t>
            </a:r>
            <a:r>
              <a:rPr lang="ja-JP" altLang="en-US" i="0"/>
              <a:t>表示有</a:t>
            </a:r>
            <a:r>
              <a:rPr lang="ja-JP" altLang="en-HK" i="0"/>
              <a:t>顯</a:t>
            </a:r>
            <a:r>
              <a:rPr lang="ja-JP" altLang="en-US" i="0"/>
              <a:t>著差異。</a:t>
            </a:r>
            <a:endParaRPr lang="en-HK" altLang="ja-JP" i="0"/>
          </a:p>
          <a:p>
            <a:pPr defTabSz="914400">
              <a:defRPr sz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720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註</a:t>
            </a:r>
            <a:r>
              <a:rPr lang="ja-JP" altLang="en-HK">
                <a:latin typeface="Helvetica"/>
                <a:ea typeface="Helvetica"/>
                <a:cs typeface="Helvetica"/>
                <a:sym typeface="Helvetica"/>
              </a:rPr>
              <a:t>：</a:t>
            </a:r>
            <a:r>
              <a:rPr lang="en-US" altLang="ja-JP">
                <a:latin typeface="Helvetica"/>
                <a:ea typeface="Helvetica"/>
                <a:cs typeface="Helvetica"/>
                <a:sym typeface="Helvetica"/>
              </a:rPr>
              <a:t>Chi-square test, </a:t>
            </a:r>
            <a:r>
              <a:rPr lang="ja-JP" altLang="en-US"/>
              <a:t>*</a:t>
            </a:r>
            <a:r>
              <a:rPr lang="en-US" altLang="ja-JP" i="1"/>
              <a:t>p&lt;</a:t>
            </a:r>
            <a:r>
              <a:rPr lang="en-US" altLang="ja-JP" i="0"/>
              <a:t>0.05, </a:t>
            </a:r>
            <a:r>
              <a:rPr lang="ja-JP" altLang="en-US"/>
              <a:t>**</a:t>
            </a:r>
            <a:r>
              <a:rPr lang="en-US" altLang="ja-JP" i="1"/>
              <a:t>p&lt;</a:t>
            </a:r>
            <a:r>
              <a:rPr lang="en-US" altLang="ja-JP" i="0"/>
              <a:t>0.01 </a:t>
            </a:r>
            <a:r>
              <a:rPr lang="ja-JP" altLang="en-US" i="0"/>
              <a:t>表示有</a:t>
            </a:r>
            <a:r>
              <a:rPr lang="ja-JP" altLang="en-HK" i="0"/>
              <a:t>顯</a:t>
            </a:r>
            <a:r>
              <a:rPr lang="ja-JP" altLang="en-US" i="0"/>
              <a:t>著差異。</a:t>
            </a:r>
            <a:endParaRPr lang="en-HK" altLang="ja-JP" i="0"/>
          </a:p>
          <a:p>
            <a:endParaRPr lang="en-HK" i="0"/>
          </a:p>
          <a:p>
            <a:r>
              <a:rPr lang="ja-JP" altLang="en-US"/>
              <a:t>科技內容教學知識（</a:t>
            </a:r>
            <a:r>
              <a:rPr lang="en-HK"/>
              <a:t>TPACK）</a:t>
            </a:r>
            <a:endParaRPr lang="en-HK" i="0"/>
          </a:p>
          <a:p>
            <a:r>
              <a:rPr lang="ja-JP" altLang="en-US"/>
              <a:t>學科內容知識（</a:t>
            </a:r>
            <a:r>
              <a:rPr lang="en-HK"/>
              <a:t>Content Knowledge, CK）：</a:t>
            </a:r>
            <a:r>
              <a:rPr lang="ja-JP" altLang="en-US"/>
              <a:t>學習與傳授知識的實際主題。</a:t>
            </a:r>
            <a:endParaRPr lang="en-HK"/>
          </a:p>
          <a:p>
            <a:r>
              <a:rPr lang="ja-JP" altLang="en-US"/>
              <a:t>教學知識（</a:t>
            </a:r>
            <a:r>
              <a:rPr lang="en-HK"/>
              <a:t>Pedagogical Knowledge, PK）：</a:t>
            </a:r>
            <a:r>
              <a:rPr lang="ja-JP" altLang="en-US"/>
              <a:t>教學和學習歷程中所涵蓋的知識與方式</a:t>
            </a:r>
            <a:endParaRPr lang="en-HK"/>
          </a:p>
          <a:p>
            <a:r>
              <a:rPr lang="ja-JP" altLang="en-US"/>
              <a:t>科技知識（</a:t>
            </a:r>
            <a:r>
              <a:rPr lang="en-HK"/>
              <a:t>Technological Knowledge, TK）：</a:t>
            </a:r>
            <a:r>
              <a:rPr lang="ja-JP" altLang="en-US"/>
              <a:t>建構知識指標之技術</a:t>
            </a:r>
            <a:endParaRPr lang="en-HK"/>
          </a:p>
          <a:p>
            <a:r>
              <a:rPr lang="ja-JP" altLang="en-US"/>
              <a:t>內容教學知識 （</a:t>
            </a:r>
            <a:r>
              <a:rPr lang="en-HK"/>
              <a:t>Pedagogical Content Knowledge, PCK）：</a:t>
            </a:r>
            <a:r>
              <a:rPr lang="ja-JP" altLang="en-US"/>
              <a:t>考量學生所具有之先備知識與認知，結合教學與學習理論基礎，透過教學設計過 程與評量，將學科內容知識與教學知識做最有效之結合與傳達。</a:t>
            </a:r>
            <a:endParaRPr lang="en-HK"/>
          </a:p>
          <a:p>
            <a:r>
              <a:rPr lang="ja-JP" altLang="en-US"/>
              <a:t>內容科技知識（</a:t>
            </a:r>
            <a:r>
              <a:rPr lang="en-HK"/>
              <a:t>Technological Content Knowledge, TCK）：</a:t>
            </a:r>
            <a:r>
              <a:rPr lang="ja-JP" altLang="en-US"/>
              <a:t>教師所需知道的 不只是完整的內容知識，更當思索於改善教學限制之科技知識。</a:t>
            </a:r>
            <a:endParaRPr lang="en-HK"/>
          </a:p>
          <a:p>
            <a:r>
              <a:rPr lang="ja-JP" altLang="en-US"/>
              <a:t>科技教學知識（</a:t>
            </a:r>
            <a:r>
              <a:rPr lang="en-HK"/>
              <a:t>Technological Pedagogical Knowledge, TPK）：</a:t>
            </a:r>
            <a:r>
              <a:rPr lang="ja-JP" altLang="en-US"/>
              <a:t>善應用可行的科技知能建構利於學習者主動學習之環境，如應用部落格激發學生表達想法，亦或利用討論區提供學生學 習回饋與提問。</a:t>
            </a:r>
            <a:endParaRPr lang="en-HK" altLang="ja-JP"/>
          </a:p>
          <a:p>
            <a:r>
              <a:rPr lang="ja-JP" altLang="en-US"/>
              <a:t>科技內容教學知識（</a:t>
            </a:r>
            <a:r>
              <a:rPr lang="en-HK"/>
              <a:t>Technological Pedagogical Content Knowledge, TPACK）：</a:t>
            </a:r>
            <a:r>
              <a:rPr lang="ja-JP" altLang="en-US"/>
              <a:t>內容教學知識、教學科技知識、內容科技知識之相關性與聯繫性，進而在教學活動進行期間有效發揮科技內容教學知識。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>
                <a:latin typeface="Helvetica Neue"/>
                <a:ea typeface="Helvetica"/>
                <a:cs typeface="Helvetica"/>
                <a:sym typeface="Helvetica"/>
              </a:rPr>
              <a:t>過半</a:t>
            </a:r>
            <a:r>
              <a:rPr lang="ja-JP" altLang="en-US" sz="2000" b="0">
                <a:solidFill>
                  <a:srgbClr val="000000"/>
                </a:solidFill>
                <a:latin typeface="Helvetica Neue"/>
                <a:ea typeface="Helvetica"/>
                <a:cs typeface="Helvetica"/>
                <a:sym typeface="Helvetica"/>
              </a:rPr>
              <a:t>老師在停課期間</a:t>
            </a:r>
            <a:r>
              <a:rPr lang="ja-JP" altLang="en-US" sz="2000" b="1">
                <a:solidFill>
                  <a:srgbClr val="000000"/>
                </a:solidFill>
                <a:latin typeface="Helvetica Neue"/>
                <a:ea typeface="Helvetica"/>
                <a:cs typeface="Helvetica"/>
                <a:sym typeface="Helvetica"/>
              </a:rPr>
              <a:t>每月</a:t>
            </a:r>
            <a:r>
              <a:rPr lang="ja-JP" altLang="en-US" sz="2000" b="0">
                <a:solidFill>
                  <a:srgbClr val="000000"/>
                </a:solidFill>
                <a:latin typeface="Helvetica Neue"/>
                <a:ea typeface="Helvetica"/>
                <a:cs typeface="Helvetica"/>
                <a:sym typeface="Helvetica"/>
              </a:rPr>
              <a:t>會有</a:t>
            </a:r>
            <a:r>
              <a:rPr lang="ja-JP" altLang="en-US" sz="2000">
                <a:latin typeface="Helvetica Neue"/>
                <a:ea typeface="Helvetica"/>
                <a:cs typeface="Helvetica"/>
                <a:sym typeface="Helvetica"/>
              </a:rPr>
              <a:t>四次或以上</a:t>
            </a:r>
            <a:r>
              <a:rPr lang="ja-JP" altLang="en-US" sz="2000" b="0">
                <a:solidFill>
                  <a:srgbClr val="000000"/>
                </a:solidFill>
                <a:latin typeface="Helvetica Neue"/>
                <a:ea typeface="Helvetica"/>
                <a:cs typeface="Helvetica"/>
                <a:sym typeface="Helvetica"/>
              </a:rPr>
              <a:t>以電話、面見或視像會議方式與家長聯繫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5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9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4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469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5245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ja-JP" altLang="en-US" b="0">
                <a:latin typeface="Helvetica"/>
                <a:ea typeface="Helvetica"/>
                <a:cs typeface="Helvetica"/>
                <a:sym typeface="Helvetica"/>
              </a:rPr>
              <a:t>註</a:t>
            </a:r>
            <a:r>
              <a:rPr lang="ja-JP" altLang="en-HK" b="0">
                <a:latin typeface="Helvetica"/>
                <a:ea typeface="Helvetica"/>
                <a:cs typeface="Helvetica"/>
                <a:sym typeface="Helvetica"/>
              </a:rPr>
              <a:t>：</a:t>
            </a:r>
            <a:r>
              <a:rPr lang="ja-JP" altLang="en-US" b="0"/>
              <a:t>卡方檢定</a:t>
            </a:r>
            <a:r>
              <a:rPr lang="en-US" altLang="ja-JP" b="0"/>
              <a:t> (Chi square test)</a:t>
            </a:r>
            <a:r>
              <a:rPr lang="en-US" altLang="ja-JP" b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ja-JP" altLang="en-US" b="0"/>
              <a:t>*</a:t>
            </a:r>
            <a:r>
              <a:rPr lang="en-US" altLang="ja-JP" b="0" i="1"/>
              <a:t>p&lt;</a:t>
            </a:r>
            <a:r>
              <a:rPr lang="en-US" altLang="ja-JP" b="0" i="0"/>
              <a:t>0.05, </a:t>
            </a:r>
            <a:r>
              <a:rPr lang="ja-JP" altLang="en-US" b="0"/>
              <a:t>**</a:t>
            </a:r>
            <a:r>
              <a:rPr lang="en-US" altLang="ja-JP" b="0" i="1"/>
              <a:t>p&lt;</a:t>
            </a:r>
            <a:r>
              <a:rPr lang="en-US" altLang="ja-JP" b="0" i="0"/>
              <a:t>0.01 </a:t>
            </a:r>
            <a:r>
              <a:rPr lang="ja-JP" altLang="en-US" b="0" i="0"/>
              <a:t>表示有</a:t>
            </a:r>
            <a:r>
              <a:rPr lang="ja-JP" altLang="en-HK" b="0" i="0"/>
              <a:t>顯</a:t>
            </a:r>
            <a:r>
              <a:rPr lang="ja-JP" altLang="en-US" b="0" i="0"/>
              <a:t>著差異。</a:t>
            </a:r>
            <a:endParaRPr lang="en-HK" altLang="ja-JP" b="0" i="0"/>
          </a:p>
          <a:p>
            <a:pPr defTabSz="914400">
              <a:defRPr sz="1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註</a:t>
            </a:r>
            <a:r>
              <a:rPr lang="ja-JP" altLang="en-HK"/>
              <a:t>：</a:t>
            </a:r>
            <a:r>
              <a:rPr lang="ja-JP" altLang="en-US"/>
              <a:t>低收入與非低收入家</a:t>
            </a:r>
            <a:r>
              <a:rPr lang="ja-JP" altLang="en-HK"/>
              <a:t>庭</a:t>
            </a:r>
            <a:r>
              <a:rPr lang="ja-JP" altLang="en-US"/>
              <a:t>在數碼資源及家居空間上的差異以卡方檢定進行分析，</a:t>
            </a:r>
            <a:r>
              <a:rPr lang="en-US" altLang="ja-JP" i="0"/>
              <a:t>*</a:t>
            </a:r>
            <a:r>
              <a:rPr lang="en-US" altLang="ja-JP" i="1"/>
              <a:t>p</a:t>
            </a:r>
            <a:r>
              <a:rPr lang="en-US" altLang="ja-JP" i="0"/>
              <a:t>&lt;0.05</a:t>
            </a:r>
            <a:r>
              <a:rPr lang="en-US" altLang="ja-JP"/>
              <a:t>, </a:t>
            </a:r>
            <a:r>
              <a:rPr lang="ja-JP" altLang="en-US"/>
              <a:t>**</a:t>
            </a:r>
            <a:r>
              <a:rPr lang="en-US" altLang="ja-JP" i="1"/>
              <a:t>p&lt;</a:t>
            </a:r>
            <a:r>
              <a:rPr lang="en-US" altLang="ja-JP" i="0"/>
              <a:t>0.01 </a:t>
            </a:r>
            <a:r>
              <a:rPr lang="ja-JP" altLang="en-US" i="0"/>
              <a:t>表示有明</a:t>
            </a:r>
            <a:r>
              <a:rPr lang="ja-JP" altLang="en-HK" i="0"/>
              <a:t>顯</a:t>
            </a:r>
            <a:r>
              <a:rPr lang="ja-JP" altLang="en-US" i="0"/>
              <a:t>差異。</a:t>
            </a:r>
            <a:endParaRPr lang="en-HK" altLang="ja-JP" i="0"/>
          </a:p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ja-JP" i="0"/>
          </a:p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i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註</a:t>
            </a:r>
            <a:r>
              <a:rPr lang="ja-JP" altLang="en-HK"/>
              <a:t>：</a:t>
            </a:r>
            <a:r>
              <a:rPr lang="ja-JP" altLang="en-US"/>
              <a:t>低收入與非低收入家</a:t>
            </a:r>
            <a:r>
              <a:rPr lang="ja-JP" altLang="en-HK"/>
              <a:t>庭</a:t>
            </a:r>
            <a:r>
              <a:rPr lang="ja-JP" altLang="en-US"/>
              <a:t>在數碼資源及家居空間上的差異以卡方檢定進行分析，</a:t>
            </a:r>
            <a:r>
              <a:rPr lang="en-US" altLang="ja-JP" i="0"/>
              <a:t>*</a:t>
            </a:r>
            <a:r>
              <a:rPr lang="en-US" altLang="ja-JP" i="1"/>
              <a:t>p</a:t>
            </a:r>
            <a:r>
              <a:rPr lang="en-US" altLang="ja-JP" i="0"/>
              <a:t>&lt;0.05</a:t>
            </a:r>
            <a:r>
              <a:rPr lang="en-US" altLang="ja-JP"/>
              <a:t>, </a:t>
            </a:r>
            <a:r>
              <a:rPr lang="ja-JP" altLang="en-US"/>
              <a:t>**</a:t>
            </a:r>
            <a:r>
              <a:rPr lang="en-US" altLang="ja-JP" i="1"/>
              <a:t>p&lt;</a:t>
            </a:r>
            <a:r>
              <a:rPr lang="en-US" altLang="ja-JP" i="0"/>
              <a:t>0.01 </a:t>
            </a:r>
            <a:r>
              <a:rPr lang="ja-JP" altLang="en-US" i="0"/>
              <a:t>表示有明</a:t>
            </a:r>
            <a:r>
              <a:rPr lang="ja-JP" altLang="en-HK" i="0"/>
              <a:t>顯</a:t>
            </a:r>
            <a:r>
              <a:rPr lang="ja-JP" altLang="en-US" i="0"/>
              <a:t>差異。</a:t>
            </a:r>
            <a:endParaRPr lang="en-HK" altLang="ja-JP" i="0"/>
          </a:p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ja-JP" i="0"/>
          </a:p>
          <a:p>
            <a:pPr marL="0" marR="0" lvl="0" indent="0" defTabSz="9144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i="0"/>
          </a:p>
        </p:txBody>
      </p:sp>
    </p:spTree>
    <p:extLst>
      <p:ext uri="{BB962C8B-B14F-4D97-AF65-F5344CB8AC3E}">
        <p14:creationId xmlns:p14="http://schemas.microsoft.com/office/powerpoint/2010/main" val="193901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 latinLnBrk="0"/>
            <a:r>
              <a:rPr lang="ja-JP" altLang="en-US" sz="2200" b="0" i="0" u="none" strike="noStrike" baseline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家長的數碼素養，尤其是非領書津家庭，對支援子女數碼技</a:t>
            </a:r>
            <a:r>
              <a:rPr lang="ja-JP" altLang="en-HK" sz="2200" b="0" i="0" u="none" strike="noStrike" baseline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術</a:t>
            </a:r>
            <a:r>
              <a:rPr lang="ja-JP" altLang="en-US" sz="2200" b="0" i="0" u="none" strike="noStrike" baseline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都較有信心</a:t>
            </a:r>
            <a:endParaRPr lang="en-HK" altLang="ja-JP" sz="2200" b="0" i="0" u="none" strike="noStrike" baseline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fontAlgn="ctr" latinLnBrk="0"/>
            <a:r>
              <a:rPr lang="ja-JP" altLang="en-US"/>
              <a:t>註</a:t>
            </a:r>
            <a:r>
              <a:rPr lang="ja-JP" altLang="en-HK"/>
              <a:t>：</a:t>
            </a:r>
            <a:r>
              <a:rPr lang="ja-JP" altLang="en-US"/>
              <a:t>低收入與非低收入家</a:t>
            </a:r>
            <a:r>
              <a:rPr lang="ja-JP" altLang="en-HK"/>
              <a:t>庭</a:t>
            </a:r>
            <a:r>
              <a:rPr lang="ja-JP" altLang="en-US"/>
              <a:t>在數碼素養上的差異以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獨</a:t>
            </a:r>
            <a:r>
              <a:rPr lang="ja-JP" altLang="en-HK">
                <a:latin typeface="Helvetica"/>
                <a:ea typeface="Helvetica"/>
                <a:cs typeface="Helvetica"/>
                <a:sym typeface="Helvetica"/>
              </a:rPr>
              <a:t>立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樣本</a:t>
            </a:r>
            <a:r>
              <a:rPr lang="en-US" altLang="ja-JP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檢定</a:t>
            </a:r>
            <a:r>
              <a:rPr lang="en-US" altLang="ja-JP">
                <a:latin typeface="Helvetica"/>
                <a:ea typeface="Helvetica"/>
                <a:cs typeface="Helvetica"/>
                <a:sym typeface="Helvetica"/>
              </a:rPr>
              <a:t> (Independent t test), </a:t>
            </a:r>
            <a:r>
              <a:rPr lang="ja-JP" altLang="en-US"/>
              <a:t>*</a:t>
            </a:r>
            <a:r>
              <a:rPr lang="en-US" altLang="ja-JP" i="1"/>
              <a:t>p&lt;</a:t>
            </a:r>
            <a:r>
              <a:rPr lang="en-US" altLang="ja-JP" i="0"/>
              <a:t>0.05, </a:t>
            </a:r>
            <a:r>
              <a:rPr lang="ja-JP" altLang="en-US"/>
              <a:t>**</a:t>
            </a:r>
            <a:r>
              <a:rPr lang="en-US" altLang="ja-JP" i="1"/>
              <a:t>p&lt;</a:t>
            </a:r>
            <a:r>
              <a:rPr lang="en-US" altLang="ja-JP" i="0"/>
              <a:t>0.01 </a:t>
            </a:r>
            <a:r>
              <a:rPr lang="ja-JP" altLang="en-US" i="0"/>
              <a:t>表示有</a:t>
            </a:r>
            <a:r>
              <a:rPr lang="ja-JP" altLang="en-HK" i="0"/>
              <a:t>顯</a:t>
            </a:r>
            <a:r>
              <a:rPr lang="ja-JP" altLang="en-US" i="0"/>
              <a:t>著差異。</a:t>
            </a:r>
            <a:endParaRPr lang="en-HK" sz="2200" b="0" i="0" u="none" strike="noStrike" baseline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111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4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idx="21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</p:spPr>
        <p:txBody>
          <a:bodyPr/>
          <a:lstStyle>
            <a:lvl1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1" name="Attribu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spc="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sz="quarter" idx="21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609701706_939x626.jpeg"/>
          <p:cNvSpPr>
            <a:spLocks noGrp="1"/>
          </p:cNvSpPr>
          <p:nvPr>
            <p:ph type="pic" sz="quarter" idx="22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139465515_1890x1620.jpeg"/>
          <p:cNvSpPr>
            <a:spLocks noGrp="1"/>
          </p:cNvSpPr>
          <p:nvPr>
            <p:ph type="pic" idx="23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age"/>
          <p:cNvSpPr>
            <a:spLocks noGrp="1"/>
          </p:cNvSpPr>
          <p:nvPr>
            <p:ph type="pic" idx="21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78465776_2880x1920.jpeg"/>
          <p:cNvSpPr>
            <a:spLocks noGrp="1"/>
          </p:cNvSpPr>
          <p:nvPr>
            <p:ph type="pic" idx="21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F0EBE0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39465515_1890x1620.jpeg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40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13665200" y="95250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凸版文久見出しゴシック エクストラボールド"/>
                <a:ea typeface="凸版文久見出しゴシック エクストラボールド"/>
                <a:cs typeface="凸版文久見出しゴシック エクストラボールド"/>
                <a:sym typeface="凸版文久見出しゴシック エクストラボールド"/>
              </a:defRPr>
            </a:lvl1pPr>
          </a:lstStyle>
          <a:p>
            <a:r>
              <a:t>Slide Title</a:t>
            </a:r>
          </a:p>
        </p:txBody>
      </p:sp>
      <p:sp>
        <p:nvSpPr>
          <p:cNvPr id="5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凸版文久ゴシック レギュラー"/>
                <a:ea typeface="凸版文久ゴシック レギュラー"/>
                <a:cs typeface="凸版文久ゴシック レギュラー"/>
                <a:sym typeface="凸版文久ゴシック レギュラー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凸版文久ゴシック レギュラー"/>
                <a:ea typeface="凸版文久ゴシック レギュラー"/>
                <a:cs typeface="凸版文久ゴシック レギュラー"/>
                <a:sym typeface="凸版文久ゴシック レギュラー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凸版文久ゴシック レギュラー"/>
                <a:ea typeface="凸版文久ゴシック レギュラー"/>
                <a:cs typeface="凸版文久ゴシック レギュラー"/>
                <a:sym typeface="凸版文久ゴシック レギュラー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凸版文久ゴシック レギュラー"/>
                <a:ea typeface="凸版文久ゴシック レギュラー"/>
                <a:cs typeface="凸版文久ゴシック レギュラー"/>
                <a:sym typeface="凸版文久ゴシック レギュラー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凸版文久ゴシック レギュラー"/>
                <a:ea typeface="凸版文久ゴシック レギュラー"/>
                <a:cs typeface="凸版文久ゴシック レギュラー"/>
                <a:sym typeface="凸版文久ゴシック レギュラー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139465515_1890x1620.jpeg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7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71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2" name="Line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81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2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9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Agenda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1531">
              <a:spcBef>
                <a:spcPts val="0"/>
              </a:spcBef>
              <a:defRPr sz="1800">
                <a:solidFill>
                  <a:srgbClr val="227AA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3CCBA7-FB5C-43E2-A2BA-50625EF1A6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defTabSz="397256">
              <a:lnSpc>
                <a:spcPct val="100000"/>
              </a:lnSpc>
              <a:defRPr sz="5440" spc="-54">
                <a:latin typeface="凸版文久見出しゴシック エクストラボールド"/>
                <a:ea typeface="凸版文久見出しゴシック エクストラボールド"/>
                <a:cs typeface="凸版文久見出しゴシック エクストラボールド"/>
                <a:sym typeface="凸版文久見出しゴシック エクストラボールド"/>
              </a:defRPr>
            </a:pPr>
            <a:r>
              <a:rPr lang="ja-JP" altLang="en-US" sz="7800" b="1">
                <a:solidFill>
                  <a:srgbClr val="004000"/>
                </a:solidFill>
                <a:latin typeface="Helvetica" pitchFamily="2" charset="0"/>
                <a:ea typeface="MS Mincho" panose="02020609040205080304" pitchFamily="49" charset="-128"/>
              </a:rPr>
              <a:t>疫情期間小學網上學習</a:t>
            </a:r>
            <a:br>
              <a:rPr lang="ja-JP" altLang="en-US" sz="7800" b="1">
                <a:solidFill>
                  <a:srgbClr val="004000"/>
                </a:solidFill>
                <a:latin typeface="Helvetica" pitchFamily="2" charset="0"/>
                <a:ea typeface="MS Mincho" panose="02020609040205080304" pitchFamily="49" charset="-128"/>
              </a:rPr>
            </a:br>
            <a:r>
              <a:rPr lang="ja-JP" altLang="en-US" sz="7800" b="1" spc="-72">
                <a:solidFill>
                  <a:srgbClr val="004000"/>
                </a:solidFill>
                <a:latin typeface="Helvetica" pitchFamily="2" charset="0"/>
                <a:ea typeface="MS Mincho" panose="02020609040205080304" pitchFamily="49" charset="-128"/>
              </a:rPr>
              <a:t>個案研究</a:t>
            </a:r>
            <a:endParaRPr sz="7800" b="1" spc="-72">
              <a:solidFill>
                <a:srgbClr val="004000"/>
              </a:solidFill>
              <a:latin typeface="Helvetica" pitchFamily="2" charset="0"/>
              <a:ea typeface="MS Mincho" panose="02020609040205080304" pitchFamily="49" charset="-128"/>
            </a:endParaRPr>
          </a:p>
        </p:txBody>
      </p:sp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49EE034F-5A44-1543-B1E4-A78F20A2A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27" y="1380123"/>
            <a:ext cx="5848152" cy="223767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C7A9ECC-6657-A140-BAE5-F9617CBE4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436" y="2100105"/>
            <a:ext cx="3838864" cy="1517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A6FD2-C034-0A47-A458-F8051BEACB78}"/>
              </a:ext>
            </a:extLst>
          </p:cNvPr>
          <p:cNvSpPr txBox="1"/>
          <p:nvPr/>
        </p:nvSpPr>
        <p:spPr>
          <a:xfrm>
            <a:off x="4415406" y="11491853"/>
            <a:ext cx="16366746" cy="12208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鳴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謝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：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本研究由政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策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創新與統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籌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辦事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處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公共政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策研究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資助計劃資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助</a:t>
            </a:r>
            <a:endParaRPr kumimoji="0" lang="en-US" altLang="ja-JP" sz="28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MS Mincho" panose="02020609040205080304" pitchFamily="49" charset="-128"/>
              <a:ea typeface="MS Mincho" panose="02020609040205080304" pitchFamily="49" charset="-128"/>
              <a:sym typeface="Avenir Next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（項目編</a:t>
            </a:r>
            <a:r>
              <a:rPr kumimoji="0" lang="ja-JP" altLang="en-HK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號：</a:t>
            </a:r>
            <a:r>
              <a:rPr kumimoji="0" lang="en-HK" altLang="ja-JP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Avenir Next Medium"/>
              </a:rPr>
              <a:t>2020.A.076.20C</a:t>
            </a: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）</a:t>
            </a:r>
            <a:endParaRPr kumimoji="0" lang="en-US" sz="28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MS Mincho" panose="02020609040205080304" pitchFamily="49" charset="-128"/>
              <a:ea typeface="MS Mincho" panose="02020609040205080304" pitchFamily="49" charset="-128"/>
              <a:sym typeface="Avenir Next Medium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733212-7B8C-E040-868D-A9EC83F97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77796"/>
              </p:ext>
            </p:extLst>
          </p:nvPr>
        </p:nvGraphicFramePr>
        <p:xfrm>
          <a:off x="6728114" y="8036984"/>
          <a:ext cx="10927772" cy="2797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3886">
                  <a:extLst>
                    <a:ext uri="{9D8B030D-6E8A-4147-A177-3AD203B41FA5}">
                      <a16:colId xmlns:a16="http://schemas.microsoft.com/office/drawing/2014/main" val="1070462123"/>
                    </a:ext>
                  </a:extLst>
                </a:gridCol>
                <a:gridCol w="5463886">
                  <a:extLst>
                    <a:ext uri="{9D8B030D-6E8A-4147-A177-3AD203B41FA5}">
                      <a16:colId xmlns:a16="http://schemas.microsoft.com/office/drawing/2014/main" val="485420844"/>
                    </a:ext>
                  </a:extLst>
                </a:gridCol>
              </a:tblGrid>
              <a:tr h="594537">
                <a:tc gridSpan="2"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</a:rPr>
                        <a:t>講者：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29542"/>
                  </a:ext>
                </a:extLst>
              </a:tr>
              <a:tr h="2203283">
                <a:tc>
                  <a:txBody>
                    <a:bodyPr/>
                    <a:lstStyle/>
                    <a:p>
                      <a:pPr algn="ctr"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r>
                        <a:rPr lang="ja-JP" altLang="en-US" sz="36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</a:rPr>
                        <a:t>李子樂博士</a:t>
                      </a:r>
                    </a:p>
                    <a:p>
                      <a:pPr algn="ctr"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r>
                        <a:rPr lang="ja-JP" altLang="en-US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</a:rPr>
                        <a:t>教育政策與領導學系</a:t>
                      </a:r>
                      <a:endParaRPr lang="en-US" altLang="ja-JP" sz="2800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r>
                        <a:rPr lang="ja-JP" altLang="en-US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</a:rPr>
                        <a:t>助理教授暨 首席研究員</a:t>
                      </a:r>
                      <a:endParaRPr lang="ja-JP" altLang="en-US" sz="2800" b="0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凸版文久ゴシック デミボールド"/>
                        <a:sym typeface="凸版文久ゴシック デミボールド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r>
                        <a:rPr lang="ja-JP" altLang="en-US" sz="36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凸版文久ゴシック デミボールド"/>
                          <a:sym typeface="凸版文久ゴシック デミボールド"/>
                        </a:rPr>
                        <a:t>白達仁博士</a:t>
                      </a:r>
                      <a:endParaRPr lang="en-HK" altLang="ja-JP" sz="36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凸版文久ゴシック デミボールド"/>
                        <a:sym typeface="凸版文久ゴシック デミボールド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r>
                        <a:rPr lang="ja-JP" altLang="en-US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凸版文久ゴシック デミボールド"/>
                          <a:sym typeface="凸版文久ゴシック デミボールド"/>
                        </a:rPr>
                        <a:t>教育政策與領導學系</a:t>
                      </a:r>
                      <a:endParaRPr lang="en-US" altLang="ja-JP" sz="2800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凸版文久ゴシック デミボールド"/>
                        <a:sym typeface="凸版文久ゴシック デミボールド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r>
                        <a:rPr lang="ja-JP" altLang="en-US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凸版文久ゴシック デミボールド"/>
                          <a:sym typeface="凸版文久ゴシック デミボールド"/>
                        </a:rPr>
                        <a:t>副教授</a:t>
                      </a:r>
                      <a:r>
                        <a:rPr lang="ja-JP" altLang="en-US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  <a:sym typeface="凸版文久ゴシック デミボールド"/>
                        </a:rPr>
                        <a:t>暨</a:t>
                      </a:r>
                      <a:r>
                        <a:rPr lang="en-HK" altLang="ja-JP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凸版文久ゴシック デミボールド"/>
                          <a:sym typeface="凸版文久ゴシック デミボールド"/>
                        </a:rPr>
                        <a:t> </a:t>
                      </a:r>
                      <a:r>
                        <a:rPr lang="ja-JP" altLang="en-US" sz="2800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凸版文久ゴシック デミボールド"/>
                          <a:sym typeface="凸版文久ゴシック デミボールド"/>
                        </a:rPr>
                        <a:t>系主任</a:t>
                      </a:r>
                      <a:endParaRPr lang="en-US" altLang="ja-JP" sz="2800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凸版文久ゴシック デミボールド"/>
                        <a:sym typeface="凸版文久ゴシック デミボールド"/>
                      </a:endParaRPr>
                    </a:p>
                    <a:p>
                      <a:pPr algn="ctr">
                        <a:defRPr b="0">
                          <a:latin typeface="凸版文久ゴシック デミボールド"/>
                          <a:ea typeface="凸版文久ゴシック デミボールド"/>
                          <a:cs typeface="凸版文久ゴシック デミボールド"/>
                          <a:sym typeface="凸版文久ゴシック デミボールド"/>
                        </a:defRPr>
                      </a:pPr>
                      <a:endParaRPr lang="ja-JP" altLang="en-US" sz="2800" b="0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凸版文久ゴシック デミボールド"/>
                        <a:sym typeface="凸版文久ゴシック デミボールド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08125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xfrm>
            <a:off x="856760" y="1648444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老師背景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195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97" name="Content Placeholder 4"/>
          <p:cNvGraphicFramePr/>
          <p:nvPr>
            <p:extLst>
              <p:ext uri="{D42A27DB-BD31-4B8C-83A1-F6EECF244321}">
                <p14:modId xmlns:p14="http://schemas.microsoft.com/office/powerpoint/2010/main" val="2718232287"/>
              </p:ext>
            </p:extLst>
          </p:nvPr>
        </p:nvGraphicFramePr>
        <p:xfrm>
          <a:off x="1974678" y="2889599"/>
          <a:ext cx="5534492" cy="587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8" name="Chart 6"/>
          <p:cNvGraphicFramePr/>
          <p:nvPr>
            <p:extLst>
              <p:ext uri="{D42A27DB-BD31-4B8C-83A1-F6EECF244321}">
                <p14:modId xmlns:p14="http://schemas.microsoft.com/office/powerpoint/2010/main" val="2996501033"/>
              </p:ext>
            </p:extLst>
          </p:nvPr>
        </p:nvGraphicFramePr>
        <p:xfrm>
          <a:off x="1727200" y="6858000"/>
          <a:ext cx="7208946" cy="599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0" name="TextBox 2"/>
          <p:cNvSpPr txBox="1"/>
          <p:nvPr/>
        </p:nvSpPr>
        <p:spPr>
          <a:xfrm>
            <a:off x="21581016" y="12382499"/>
            <a:ext cx="19431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err="1">
                <a:latin typeface="Helvetica"/>
                <a:ea typeface="Helvetica"/>
                <a:cs typeface="Helvetica"/>
                <a:sym typeface="Helvetica"/>
              </a:rPr>
              <a:t>註：可選多項題目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EB3DC230-0BA6-D34A-A951-5F3BA99C9F51}"/>
              </a:ext>
            </a:extLst>
          </p:cNvPr>
          <p:cNvSpPr/>
          <p:nvPr/>
        </p:nvSpPr>
        <p:spPr>
          <a:xfrm>
            <a:off x="19817389" y="18112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老師問卷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n=150)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3C4F41-A6E3-487F-A53F-9DC9EB00F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814109"/>
              </p:ext>
            </p:extLst>
          </p:nvPr>
        </p:nvGraphicFramePr>
        <p:xfrm>
          <a:off x="9846197" y="2864548"/>
          <a:ext cx="14095429" cy="93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/>
          <p:cNvSpPr txBox="1">
            <a:spLocks noGrp="1"/>
          </p:cNvSpPr>
          <p:nvPr>
            <p:ph type="title"/>
          </p:nvPr>
        </p:nvSpPr>
        <p:spPr>
          <a:xfrm>
            <a:off x="883919" y="1739900"/>
            <a:ext cx="22616159" cy="161267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高小學生在網上學習遇到的困難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9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98" name="Content Placeholder 7"/>
          <p:cNvGraphicFramePr/>
          <p:nvPr>
            <p:extLst>
              <p:ext uri="{D42A27DB-BD31-4B8C-83A1-F6EECF244321}">
                <p14:modId xmlns:p14="http://schemas.microsoft.com/office/powerpoint/2010/main" val="3130600012"/>
              </p:ext>
            </p:extLst>
          </p:nvPr>
        </p:nvGraphicFramePr>
        <p:xfrm>
          <a:off x="2144278" y="3352578"/>
          <a:ext cx="20095443" cy="958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D905E0A-1FA6-E545-A9C2-23EF81C67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476628"/>
              </p:ext>
            </p:extLst>
          </p:nvPr>
        </p:nvGraphicFramePr>
        <p:xfrm>
          <a:off x="883919" y="3870959"/>
          <a:ext cx="22616159" cy="88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6B5186E-D2AD-014E-91EA-6330519BCFC8}"/>
              </a:ext>
            </a:extLst>
          </p:cNvPr>
          <p:cNvGrpSpPr/>
          <p:nvPr/>
        </p:nvGrpSpPr>
        <p:grpSpPr>
          <a:xfrm>
            <a:off x="19817389" y="2185989"/>
            <a:ext cx="4312868" cy="1842881"/>
            <a:chOff x="17831557" y="2393148"/>
            <a:chExt cx="5668521" cy="184288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026AADD-B9C3-924D-A97B-990D9C38425F}"/>
                </a:ext>
              </a:extLst>
            </p:cNvPr>
            <p:cNvSpPr/>
            <p:nvPr/>
          </p:nvSpPr>
          <p:spPr>
            <a:xfrm>
              <a:off x="17831557" y="2393148"/>
              <a:ext cx="5668521" cy="184288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23000"/>
              </a:schemeClr>
            </a:solidFill>
            <a:ln w="12700" cap="flat">
              <a:solidFill>
                <a:schemeClr val="accent4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DDFDCA-3A25-564F-AC30-D3925378B24D}"/>
                </a:ext>
              </a:extLst>
            </p:cNvPr>
            <p:cNvSpPr txBox="1"/>
            <p:nvPr/>
          </p:nvSpPr>
          <p:spPr>
            <a:xfrm>
              <a:off x="18092065" y="2415647"/>
              <a:ext cx="5140762" cy="1590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defRPr>
                  <a:solidFill>
                    <a:srgbClr val="44546A"/>
                  </a:solidFill>
                </a:defRPr>
              </a:pPr>
              <a:r>
                <a:rPr lang="en-US" altLang="ja-JP" sz="4800" b="1">
                  <a:solidFill>
                    <a:srgbClr val="C00000"/>
                  </a:solidFill>
                  <a:latin typeface="+mn-lt"/>
                  <a:ea typeface="MS Mincho" panose="02020609040205080304" pitchFamily="49" charset="-128"/>
                  <a:cs typeface="Calibri"/>
                  <a:sym typeface="Calibri"/>
                </a:rPr>
                <a:t>81.1%</a:t>
              </a:r>
              <a:r>
                <a:rPr lang="ja-JP" altLang="en-US" sz="4800" b="1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ja-JP" altLang="en-US" sz="3200">
                  <a:solidFill>
                    <a:schemeClr val="tx2"/>
                  </a:solidFill>
                  <a:latin typeface="+mn-lt"/>
                  <a:ea typeface="MS Mincho" panose="02020609040205080304" pitchFamily="49" charset="-128"/>
                  <a:cs typeface="Times New Roman" panose="02020603050405020304" pitchFamily="18" charset="0"/>
                  <a:sym typeface="Helvetica"/>
                </a:rPr>
                <a:t>高小學生</a:t>
              </a:r>
            </a:p>
            <a:p>
              <a:pPr algn="l">
                <a:defRPr>
                  <a:solidFill>
                    <a:srgbClr val="44546A"/>
                  </a:solidFill>
                </a:defRPr>
              </a:pPr>
              <a:r>
                <a:rPr lang="ja-JP" altLang="en-US" sz="3200" b="1">
                  <a:solidFill>
                    <a:schemeClr val="tx2"/>
                  </a:solidFill>
                  <a:latin typeface="+mn-lt"/>
                  <a:ea typeface="MS Mincho" panose="02020609040205080304" pitchFamily="49" charset="-128"/>
                  <a:cs typeface="Times New Roman" panose="02020603050405020304" pitchFamily="18" charset="0"/>
                  <a:sym typeface="Helvetica"/>
                </a:rPr>
                <a:t>遇到不同種類的困難</a:t>
              </a: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Next Medium"/>
              </a:endParaRPr>
            </a:p>
          </p:txBody>
        </p:sp>
      </p:grp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75A05C8F-CA19-F746-A8E1-C30891806719}"/>
              </a:ext>
            </a:extLst>
          </p:cNvPr>
          <p:cNvSpPr/>
          <p:nvPr/>
        </p:nvSpPr>
        <p:spPr>
          <a:xfrm>
            <a:off x="19817389" y="-3456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accent3"/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ja-JP" altLang="en-US" sz="3000" cap="all">
                <a:solidFill>
                  <a:schemeClr val="tx2"/>
                </a:solidFill>
                <a:latin typeface="+mn-lt"/>
                <a:ea typeface="Publico Text Roman"/>
                <a:cs typeface="Publico Text Roman"/>
                <a:sym typeface="Publico Text Roman"/>
              </a:rPr>
              <a:t>高小學生</a:t>
            </a: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n=850)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F758BC1-37D4-5046-BC2E-C385117C5FB7}"/>
              </a:ext>
            </a:extLst>
          </p:cNvPr>
          <p:cNvSpPr txBox="1"/>
          <p:nvPr/>
        </p:nvSpPr>
        <p:spPr>
          <a:xfrm>
            <a:off x="21581016" y="12382499"/>
            <a:ext cx="19431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err="1">
                <a:latin typeface="Helvetica"/>
                <a:ea typeface="Helvetica"/>
                <a:cs typeface="Helvetica"/>
                <a:sym typeface="Helvetica"/>
              </a:rPr>
              <a:t>註：可選多項題目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5344A-4C93-9947-9821-FF648D530A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97BBEBEB-844F-3449-A557-96E52C5C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9" y="3352578"/>
            <a:ext cx="3260725" cy="3260725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B203698-335B-CE43-9C21-7DCAAA947517}"/>
              </a:ext>
            </a:extLst>
          </p:cNvPr>
          <p:cNvSpPr/>
          <p:nvPr/>
        </p:nvSpPr>
        <p:spPr>
          <a:xfrm>
            <a:off x="5857874" y="3775647"/>
            <a:ext cx="11715751" cy="2837656"/>
          </a:xfrm>
          <a:prstGeom prst="wedgeRoundRectCallout">
            <a:avLst>
              <a:gd name="adj1" fmla="val -51983"/>
              <a:gd name="adj2" fmla="val 17071"/>
              <a:gd name="adj3" fmla="val 16667"/>
            </a:avLst>
          </a:prstGeom>
          <a:solidFill>
            <a:schemeClr val="accent3">
              <a:lumMod val="40000"/>
              <a:lumOff val="60000"/>
              <a:alpha val="62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上網課</a:t>
            </a:r>
            <a:r>
              <a:rPr lang="zh-TW" altLang="en-US" sz="3200" dirty="0">
                <a:solidFill>
                  <a:schemeClr val="tx2"/>
                </a:solidFill>
                <a:ea typeface="MS Mincho" panose="02020609040205080304" pitchFamily="49" charset="-128"/>
              </a:rPr>
              <a:t>會比起學校上堂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無咁專心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，因為都係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喺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屋企嘛，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誘惑會多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咗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啲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嘅。</a:t>
            </a:r>
            <a:r>
              <a:rPr lang="zh-CN" altLang="en-US" sz="3200" dirty="0">
                <a:solidFill>
                  <a:schemeClr val="tx2"/>
                </a:solidFill>
                <a:latin typeface="+mn-lt"/>
                <a:ea typeface="PingFang HK" panose="020B0400000000000000" pitchFamily="34" charset="-120"/>
              </a:rPr>
              <a:t>⋯⋯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因為如果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喺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實體課嘅話，同學</a:t>
            </a:r>
            <a:r>
              <a:rPr lang="zh-TW" altLang="en-US" sz="3200" dirty="0">
                <a:solidFill>
                  <a:schemeClr val="tx2"/>
                </a:solidFill>
                <a:ea typeface="MS Mincho" panose="02020609040205080304" pitchFamily="49" charset="-128"/>
              </a:rPr>
              <a:t>分心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講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嘢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嘅話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老師會即刻</a:t>
            </a:r>
            <a:r>
              <a:rPr lang="en-US" altLang="zh-CN" sz="3200" b="1" dirty="0">
                <a:solidFill>
                  <a:schemeClr val="tx2"/>
                </a:solidFill>
                <a:latin typeface="+mn-lt"/>
                <a:ea typeface="PingFang HK" panose="020B0400000000000000" pitchFamily="34" charset="-120"/>
              </a:rPr>
              <a:t>stop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我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，叫我唔好再講專心上堂，但係依家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喺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網上面老師就要成日望住部</a:t>
            </a:r>
            <a:r>
              <a:rPr lang="en-US" altLang="zh-CN" sz="3200" dirty="0">
                <a:solidFill>
                  <a:schemeClr val="tx2"/>
                </a:solidFill>
                <a:latin typeface="+mn-lt"/>
                <a:ea typeface="PingFang HK" panose="020B0400000000000000" pitchFamily="34" charset="-120"/>
              </a:rPr>
              <a:t>mon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，大多數時間都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顧唔哂咁多學生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，所以就會無咁專心。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163372-211B-7E42-BAAB-EFC0E3246E85}"/>
              </a:ext>
            </a:extLst>
          </p:cNvPr>
          <p:cNvSpPr txBox="1">
            <a:spLocks/>
          </p:cNvSpPr>
          <p:nvPr/>
        </p:nvSpPr>
        <p:spPr>
          <a:xfrm>
            <a:off x="883919" y="1739900"/>
            <a:ext cx="22616159" cy="1612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1" i="0" u="none" strike="noStrike" cap="none" spc="-86" baseline="0">
                <a:solidFill>
                  <a:srgbClr val="222A35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2pPr>
            <a:lvl3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3pPr>
            <a:lvl4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4pPr>
            <a:lvl5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5pPr>
            <a:lvl6pPr marL="0" marR="0" indent="2286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6pPr>
            <a:lvl7pPr marL="0" marR="0" indent="2743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7pPr>
            <a:lvl8pPr marL="0" marR="0" indent="3200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8pPr>
            <a:lvl9pPr marL="0" marR="0" indent="3657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9pPr>
          </a:lstStyle>
          <a:p>
            <a:pPr algn="l" hangingPunct="1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+mj-cs"/>
              </a:rPr>
              <a:t>高小學生在網上學習遇到的困難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326AC32-50D6-B846-9D7B-88942E796C45}"/>
              </a:ext>
            </a:extLst>
          </p:cNvPr>
          <p:cNvSpPr/>
          <p:nvPr/>
        </p:nvSpPr>
        <p:spPr>
          <a:xfrm>
            <a:off x="10701599" y="7796712"/>
            <a:ext cx="7772399" cy="1203166"/>
          </a:xfrm>
          <a:prstGeom prst="wedgeRoundRectCallout">
            <a:avLst>
              <a:gd name="adj1" fmla="val 53348"/>
              <a:gd name="adj2" fmla="val 21099"/>
              <a:gd name="adj3" fmla="val 16667"/>
            </a:avLst>
          </a:prstGeom>
          <a:solidFill>
            <a:schemeClr val="accent2">
              <a:lumMod val="20000"/>
              <a:lumOff val="80000"/>
              <a:alpha val="62000"/>
            </a:schemeClr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有陣時可能</a:t>
            </a:r>
            <a:r>
              <a:rPr lang="en-US" altLang="zh-CN" sz="32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Wi-Fi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唔係咁好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，或者有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</a:rPr>
              <a:t>啲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技術上嘅問題聽唔到片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，跟住</a:t>
            </a:r>
            <a:r>
              <a:rPr lang="zh-TW" altLang="en-US" sz="3200" b="1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功課又唔識做。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8431959A-276D-8C47-BD75-330C3FF92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048" y="6338204"/>
            <a:ext cx="3312852" cy="3318674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B9CE0EB-ECF9-F04B-A8C1-DF6E13756E41}"/>
              </a:ext>
            </a:extLst>
          </p:cNvPr>
          <p:cNvSpPr/>
          <p:nvPr/>
        </p:nvSpPr>
        <p:spPr>
          <a:xfrm>
            <a:off x="5857874" y="10228103"/>
            <a:ext cx="9621612" cy="1747996"/>
          </a:xfrm>
          <a:prstGeom prst="wedgeRoundRectCallout">
            <a:avLst>
              <a:gd name="adj1" fmla="val -52948"/>
              <a:gd name="adj2" fmla="val 17363"/>
              <a:gd name="adj3" fmla="val 16667"/>
            </a:avLst>
          </a:prstGeom>
          <a:solidFill>
            <a:schemeClr val="accent3">
              <a:lumMod val="60000"/>
              <a:lumOff val="40000"/>
              <a:alpha val="62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zh-TW" altLang="en-US" sz="320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我鍾意實體課，因為可以同同學傾計，如果係網課，</a:t>
            </a:r>
            <a:r>
              <a:rPr lang="zh-TW" altLang="en-US" sz="3200" b="1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一開咪就會全世界都聽到</a:t>
            </a:r>
            <a:r>
              <a:rPr lang="zh-TW" altLang="en-US" sz="320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，但喺學校就</a:t>
            </a:r>
            <a:r>
              <a:rPr lang="zh-TW" altLang="en-US" sz="3200" b="1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可以單獨咁傾計</a:t>
            </a:r>
            <a:r>
              <a:rPr lang="zh-TW" altLang="en-US" sz="320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en-US" sz="3200">
              <a:solidFill>
                <a:schemeClr val="tx2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3C22A8C-FD46-1248-B904-0FDC5F73C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8999878"/>
            <a:ext cx="3260724" cy="32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054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-side Corner of Rectangle 12">
            <a:extLst>
              <a:ext uri="{FF2B5EF4-FFF2-40B4-BE49-F238E27FC236}">
                <a16:creationId xmlns:a16="http://schemas.microsoft.com/office/drawing/2014/main" id="{C6541F0D-17D9-7C43-A241-86FE41AD1E6D}"/>
              </a:ext>
            </a:extLst>
          </p:cNvPr>
          <p:cNvSpPr/>
          <p:nvPr/>
        </p:nvSpPr>
        <p:spPr>
          <a:xfrm>
            <a:off x="18205443" y="12292404"/>
            <a:ext cx="6148813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301" name="Title 1"/>
          <p:cNvSpPr txBox="1">
            <a:spLocks noGrp="1"/>
          </p:cNvSpPr>
          <p:nvPr>
            <p:ph type="title"/>
          </p:nvPr>
        </p:nvSpPr>
        <p:spPr>
          <a:xfrm>
            <a:off x="840509" y="1739900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家長在支援網上學習的壓力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302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DA3B79-01D7-8C48-A645-D585F7368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520159"/>
              </p:ext>
            </p:extLst>
          </p:nvPr>
        </p:nvGraphicFramePr>
        <p:xfrm>
          <a:off x="1727199" y="3362632"/>
          <a:ext cx="21557343" cy="824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A42351-8B96-554B-A17D-54BAC81F9088}"/>
              </a:ext>
            </a:extLst>
          </p:cNvPr>
          <p:cNvSpPr/>
          <p:nvPr/>
        </p:nvSpPr>
        <p:spPr>
          <a:xfrm>
            <a:off x="19817388" y="2011501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9A266-A803-D841-8C69-39FC67BA60A8}"/>
              </a:ext>
            </a:extLst>
          </p:cNvPr>
          <p:cNvSpPr txBox="1"/>
          <p:nvPr/>
        </p:nvSpPr>
        <p:spPr>
          <a:xfrm>
            <a:off x="20073302" y="2163050"/>
            <a:ext cx="3810338" cy="1497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約八成</a:t>
            </a:r>
            <a:r>
              <a:rPr lang="en-US" altLang="ja-JP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r>
              <a:rPr lang="ja-JP" altLang="en-US" sz="3200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家長</a:t>
            </a:r>
            <a:endParaRPr lang="en-HK" altLang="ja-JP" sz="3200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algn="l"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支援網上學習感壓力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D1A1CA-1EB0-B44A-834D-9D77A3B2B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2184"/>
              </p:ext>
            </p:extLst>
          </p:nvPr>
        </p:nvGraphicFramePr>
        <p:xfrm>
          <a:off x="18205443" y="12292404"/>
          <a:ext cx="6133999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72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非領書津家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有壓力</a:t>
                      </a:r>
                      <a:endParaRPr lang="en-US" altLang="ja-JP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A322A3F-346D-FA47-86B7-C72D6463C5B1}"/>
              </a:ext>
            </a:extLst>
          </p:cNvPr>
          <p:cNvGrpSpPr/>
          <p:nvPr/>
        </p:nvGrpSpPr>
        <p:grpSpPr>
          <a:xfrm rot="10800000">
            <a:off x="20831129" y="13083672"/>
            <a:ext cx="2643759" cy="432000"/>
            <a:chOff x="18546036" y="3094668"/>
            <a:chExt cx="1195383" cy="39838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E68D58F-013D-E849-8F59-F8AF1E772328}"/>
                </a:ext>
              </a:extLst>
            </p:cNvPr>
            <p:cNvSpPr/>
            <p:nvPr/>
          </p:nvSpPr>
          <p:spPr>
            <a:xfrm rot="16200000">
              <a:off x="19444562" y="3196195"/>
              <a:ext cx="398383" cy="19533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76D7598-5F61-064C-BFAF-D2663A74B4A9}"/>
                </a:ext>
              </a:extLst>
            </p:cNvPr>
            <p:cNvSpPr/>
            <p:nvPr/>
          </p:nvSpPr>
          <p:spPr>
            <a:xfrm rot="16200000">
              <a:off x="18444509" y="3196195"/>
              <a:ext cx="398383" cy="19533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D272D3F1-2E83-3842-902D-DEE5F4DBC959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3875C-92DD-8A4B-995D-22D35FAC59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B76565-3F5F-3C4B-A866-943C4F0157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5927" y="1789165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家長在支援網上學習的壓力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708F27D-5CD7-BE4D-AA56-BFD86D75D692}"/>
              </a:ext>
            </a:extLst>
          </p:cNvPr>
          <p:cNvSpPr/>
          <p:nvPr/>
        </p:nvSpPr>
        <p:spPr>
          <a:xfrm>
            <a:off x="5077945" y="3915431"/>
            <a:ext cx="10036550" cy="2434709"/>
          </a:xfrm>
          <a:prstGeom prst="wedgeRoundRectCallout">
            <a:avLst>
              <a:gd name="adj1" fmla="val -54280"/>
              <a:gd name="adj2" fmla="val 8329"/>
              <a:gd name="adj3" fmla="val 16667"/>
            </a:avLst>
          </a:prstGeom>
          <a:solidFill>
            <a:schemeClr val="accent3">
              <a:lumMod val="40000"/>
              <a:lumOff val="60000"/>
              <a:alpha val="62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網課期間最主要嘅壓力就係</a:t>
            </a:r>
            <a:r>
              <a:rPr lang="zh-TW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要自己教返晒</a:t>
            </a:r>
            <a:r>
              <a:rPr lang="zh-TW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佢，其實我</a:t>
            </a:r>
            <a:r>
              <a:rPr lang="zh-TW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都唔係全部識</a:t>
            </a:r>
            <a:r>
              <a:rPr lang="zh-TW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，真係要自己上網搵返啲資料去教返小朋友，但係</a:t>
            </a:r>
            <a:r>
              <a:rPr lang="zh-TW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始終唔似老師咁可以好完整解答</a:t>
            </a:r>
            <a:r>
              <a:rPr lang="zh-TW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到俾小朋友知點樣去做。</a:t>
            </a:r>
            <a:endParaRPr lang="en-US" sz="3200">
              <a:solidFill>
                <a:schemeClr val="tx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A8C9C-2F8B-CF44-A64D-60A6CC15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3370601"/>
            <a:ext cx="2974312" cy="2979539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2489AAA-F6F3-C145-8BDD-3C9156BC9C27}"/>
              </a:ext>
            </a:extLst>
          </p:cNvPr>
          <p:cNvSpPr/>
          <p:nvPr/>
        </p:nvSpPr>
        <p:spPr>
          <a:xfrm>
            <a:off x="10139082" y="6931992"/>
            <a:ext cx="9328058" cy="2292826"/>
          </a:xfrm>
          <a:prstGeom prst="wedgeRoundRectCallout">
            <a:avLst>
              <a:gd name="adj1" fmla="val 53348"/>
              <a:gd name="adj2" fmla="val 21099"/>
              <a:gd name="adj3" fmla="val 16667"/>
            </a:avLst>
          </a:prstGeom>
          <a:solidFill>
            <a:schemeClr val="accent2">
              <a:lumMod val="20000"/>
              <a:lumOff val="80000"/>
              <a:alpha val="62000"/>
            </a:schemeClr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老師一叫佢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答問題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，佢就會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好驚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。可能佢喺學校真係好驚呢個老師，但係佢會忍住。但係喺屋企佢知阿媽喺度，佢嘅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情緒就會好容易發咗出嚟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，就會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走入嚟喊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。 </a:t>
            </a:r>
            <a:endParaRPr lang="en-US" sz="3200">
              <a:solidFill>
                <a:schemeClr val="tx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5975739-ED7F-9D4D-B7A1-5A418334F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30" y="6483555"/>
            <a:ext cx="3184105" cy="3189700"/>
          </a:xfrm>
          <a:prstGeom prst="rect">
            <a:avLst/>
          </a:prstGeom>
        </p:spPr>
      </p:pic>
      <p:pic>
        <p:nvPicPr>
          <p:cNvPr id="14" name="Picture 13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A33A9787-83BC-164B-B8F2-8C4ABD7D9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9462565"/>
            <a:ext cx="2974312" cy="2979539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D9C706B-80B7-0545-BC9F-E25712FA26C2}"/>
              </a:ext>
            </a:extLst>
          </p:cNvPr>
          <p:cNvSpPr/>
          <p:nvPr/>
        </p:nvSpPr>
        <p:spPr>
          <a:xfrm>
            <a:off x="5077945" y="9839055"/>
            <a:ext cx="10036550" cy="2979539"/>
          </a:xfrm>
          <a:prstGeom prst="wedgeRoundRectCallout">
            <a:avLst>
              <a:gd name="adj1" fmla="val -54280"/>
              <a:gd name="adj2" fmla="val 8329"/>
              <a:gd name="adj3" fmla="val 16667"/>
            </a:avLst>
          </a:prstGeom>
          <a:solidFill>
            <a:schemeClr val="accent3">
              <a:lumMod val="40000"/>
              <a:lumOff val="60000"/>
              <a:alpha val="62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最主要忍受唔到就係上課嗰時，我已經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全心全意喺隔離輔助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佢，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唔理個細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㗎啦，即係都睇住佢啦，佢仲喺度玩喎。嗰一下真係</a:t>
            </a:r>
            <a:r>
              <a:rPr lang="ja-JP" altLang="en-US" sz="3200" b="1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精神崩潰</a:t>
            </a:r>
            <a:r>
              <a:rPr lang="ja-JP" altLang="en-US" sz="3200">
                <a:solidFill>
                  <a:schemeClr val="tx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。鬧又唔聽，鬧完都係咁。佢知驚一陣，下一堂又係咁樣，真係一步都行唔開。 </a:t>
            </a:r>
            <a:endParaRPr lang="en-US" sz="3200">
              <a:solidFill>
                <a:schemeClr val="tx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67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>
            <a:spLocks noGrp="1"/>
          </p:cNvSpPr>
          <p:nvPr>
            <p:ph type="title"/>
          </p:nvPr>
        </p:nvSpPr>
        <p:spPr>
          <a:xfrm>
            <a:off x="857250" y="1767609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Hadassah Friedlaender" panose="020F0502020204030204" pitchFamily="34" charset="0"/>
                <a:sym typeface="Helvetica"/>
              </a:rPr>
              <a:t>家庭數碼資</a:t>
            </a: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Hadassah Friedlaender" panose="020F0502020204030204" pitchFamily="34" charset="0"/>
                <a:sym typeface="Helvetica"/>
              </a:rPr>
              <a:t>源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cs typeface="Hadassah Friedlaender" panose="020F0502020204030204" pitchFamily="34" charset="0"/>
              <a:sym typeface="Helvetica"/>
            </a:endParaRPr>
          </a:p>
        </p:txBody>
      </p:sp>
      <p:sp>
        <p:nvSpPr>
          <p:cNvPr id="27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73" name="Content Placeholder 3"/>
          <p:cNvGraphicFramePr/>
          <p:nvPr>
            <p:extLst>
              <p:ext uri="{D42A27DB-BD31-4B8C-83A1-F6EECF244321}">
                <p14:modId xmlns:p14="http://schemas.microsoft.com/office/powerpoint/2010/main" val="3664050055"/>
              </p:ext>
            </p:extLst>
          </p:nvPr>
        </p:nvGraphicFramePr>
        <p:xfrm>
          <a:off x="857250" y="3600449"/>
          <a:ext cx="22688549" cy="940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C24F06DB-BAC7-A84A-BD55-FF8E173D02C0}"/>
              </a:ext>
            </a:extLst>
          </p:cNvPr>
          <p:cNvSpPr/>
          <p:nvPr/>
        </p:nvSpPr>
        <p:spPr>
          <a:xfrm>
            <a:off x="18205443" y="12292404"/>
            <a:ext cx="6148813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5DCB30-F8D0-1C4E-8AEC-3361EC851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99932"/>
              </p:ext>
            </p:extLst>
          </p:nvPr>
        </p:nvGraphicFramePr>
        <p:xfrm>
          <a:off x="18205443" y="12292404"/>
          <a:ext cx="6133999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72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非領書津家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有數碼資源</a:t>
                      </a:r>
                      <a:endParaRPr lang="en-US" altLang="ja-JP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8740939-1881-EB40-9C35-11FBF09C6888}"/>
              </a:ext>
            </a:extLst>
          </p:cNvPr>
          <p:cNvGrpSpPr/>
          <p:nvPr/>
        </p:nvGrpSpPr>
        <p:grpSpPr>
          <a:xfrm rot="10800000">
            <a:off x="20831129" y="13083672"/>
            <a:ext cx="2643759" cy="432000"/>
            <a:chOff x="18546036" y="3094668"/>
            <a:chExt cx="1195383" cy="39838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7911CE1-0591-6A40-9E1B-2E714053C32D}"/>
                </a:ext>
              </a:extLst>
            </p:cNvPr>
            <p:cNvSpPr/>
            <p:nvPr/>
          </p:nvSpPr>
          <p:spPr>
            <a:xfrm rot="16200000">
              <a:off x="19444562" y="3196195"/>
              <a:ext cx="398383" cy="19533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BB35D1F-994A-E146-BA03-5A09CE8528A8}"/>
                </a:ext>
              </a:extLst>
            </p:cNvPr>
            <p:cNvSpPr/>
            <p:nvPr/>
          </p:nvSpPr>
          <p:spPr>
            <a:xfrm rot="16200000">
              <a:off x="18444509" y="3196195"/>
              <a:ext cx="398383" cy="19533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25ED20-C448-FD4F-B382-ECDBBF6ECA28}"/>
              </a:ext>
            </a:extLst>
          </p:cNvPr>
          <p:cNvSpPr/>
          <p:nvPr/>
        </p:nvSpPr>
        <p:spPr>
          <a:xfrm>
            <a:off x="19817388" y="2011501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BFA06-DA33-614A-A8AE-562029F79301}"/>
              </a:ext>
            </a:extLst>
          </p:cNvPr>
          <p:cNvSpPr txBox="1"/>
          <p:nvPr/>
        </p:nvSpPr>
        <p:spPr>
          <a:xfrm>
            <a:off x="20488509" y="2184018"/>
            <a:ext cx="2986395" cy="1497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領書津家</a:t>
            </a:r>
            <a:r>
              <a:rPr lang="ja-JP" altLang="en-HK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庭</a:t>
            </a:r>
            <a:r>
              <a:rPr lang="en-US" altLang="ja-JP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endParaRPr lang="en-HK" altLang="ja-JP" sz="3200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數碼資源較匱</a:t>
            </a:r>
            <a:r>
              <a:rPr lang="ja-JP" altLang="en-HK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乏</a:t>
            </a:r>
            <a:endParaRPr lang="ja-JP" altLang="en-US" sz="3200" b="1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690EF727-BBE3-324B-958B-02AF237C8505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-side Corner of Rectangle 11">
            <a:extLst>
              <a:ext uri="{FF2B5EF4-FFF2-40B4-BE49-F238E27FC236}">
                <a16:creationId xmlns:a16="http://schemas.microsoft.com/office/drawing/2014/main" id="{57B5AC09-0A4F-794A-9960-4C1F8D36B484}"/>
              </a:ext>
            </a:extLst>
          </p:cNvPr>
          <p:cNvSpPr/>
          <p:nvPr/>
        </p:nvSpPr>
        <p:spPr>
          <a:xfrm>
            <a:off x="18205443" y="12292404"/>
            <a:ext cx="6148813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70" name="Title 1"/>
          <p:cNvSpPr txBox="1">
            <a:spLocks noGrp="1"/>
          </p:cNvSpPr>
          <p:nvPr>
            <p:ph type="title"/>
          </p:nvPr>
        </p:nvSpPr>
        <p:spPr>
          <a:xfrm>
            <a:off x="857250" y="1767609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  <a:sym typeface="Helvetica"/>
              </a:rPr>
              <a:t>家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  <a:sym typeface="Helvetica"/>
              </a:rPr>
              <a:t>居學習</a:t>
            </a: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  <a:sym typeface="Helvetica"/>
              </a:rPr>
              <a:t>空間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7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73" name="Content Placeholder 3"/>
          <p:cNvGraphicFramePr/>
          <p:nvPr>
            <p:extLst>
              <p:ext uri="{D42A27DB-BD31-4B8C-83A1-F6EECF244321}">
                <p14:modId xmlns:p14="http://schemas.microsoft.com/office/powerpoint/2010/main" val="734250198"/>
              </p:ext>
            </p:extLst>
          </p:nvPr>
        </p:nvGraphicFramePr>
        <p:xfrm>
          <a:off x="4022725" y="3305389"/>
          <a:ext cx="16338549" cy="940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CF93C-388D-304D-A8A7-584FF0A3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87355"/>
              </p:ext>
            </p:extLst>
          </p:nvPr>
        </p:nvGraphicFramePr>
        <p:xfrm>
          <a:off x="18205443" y="12292404"/>
          <a:ext cx="6133999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72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非領書津家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有學習空間</a:t>
                      </a:r>
                      <a:endParaRPr lang="en-US" altLang="ja-JP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C46EAE2-1CB4-1B43-A11D-03A6C6EBDBC1}"/>
              </a:ext>
            </a:extLst>
          </p:cNvPr>
          <p:cNvGrpSpPr/>
          <p:nvPr/>
        </p:nvGrpSpPr>
        <p:grpSpPr>
          <a:xfrm rot="10800000">
            <a:off x="20831129" y="13083672"/>
            <a:ext cx="2643759" cy="432000"/>
            <a:chOff x="18546036" y="3094668"/>
            <a:chExt cx="1195383" cy="39838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5CA3869-8439-084C-B8BC-06ACF787EAC9}"/>
                </a:ext>
              </a:extLst>
            </p:cNvPr>
            <p:cNvSpPr/>
            <p:nvPr/>
          </p:nvSpPr>
          <p:spPr>
            <a:xfrm rot="16200000">
              <a:off x="19444562" y="3196195"/>
              <a:ext cx="398383" cy="19533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C843E4C-FB3E-8E47-9951-48E0391054CB}"/>
                </a:ext>
              </a:extLst>
            </p:cNvPr>
            <p:cNvSpPr/>
            <p:nvPr/>
          </p:nvSpPr>
          <p:spPr>
            <a:xfrm rot="16200000">
              <a:off x="18444509" y="3196195"/>
              <a:ext cx="398383" cy="19533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901167-E8E2-EB45-9FA7-CCC32DC2E6EB}"/>
              </a:ext>
            </a:extLst>
          </p:cNvPr>
          <p:cNvSpPr/>
          <p:nvPr/>
        </p:nvSpPr>
        <p:spPr>
          <a:xfrm>
            <a:off x="19817388" y="2011501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27B24-78C4-184D-97E9-F955AB2366D0}"/>
              </a:ext>
            </a:extLst>
          </p:cNvPr>
          <p:cNvSpPr txBox="1"/>
          <p:nvPr/>
        </p:nvSpPr>
        <p:spPr>
          <a:xfrm>
            <a:off x="19906191" y="2185276"/>
            <a:ext cx="4222310" cy="1497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領書津家</a:t>
            </a:r>
            <a:r>
              <a:rPr lang="ja-JP" altLang="en-HK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庭</a:t>
            </a:r>
            <a:r>
              <a:rPr lang="en-US" altLang="ja-JP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endParaRPr lang="en-HK" altLang="ja-JP" sz="3200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algn="l"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家居學習空間顯著較差</a:t>
            </a:r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D5CE4159-21F5-384C-99CF-5718ACF699BD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</p:spTree>
    <p:extLst>
      <p:ext uri="{BB962C8B-B14F-4D97-AF65-F5344CB8AC3E}">
        <p14:creationId xmlns:p14="http://schemas.microsoft.com/office/powerpoint/2010/main" val="14525469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-side Corner of Rectangle 37">
            <a:extLst>
              <a:ext uri="{FF2B5EF4-FFF2-40B4-BE49-F238E27FC236}">
                <a16:creationId xmlns:a16="http://schemas.microsoft.com/office/drawing/2014/main" id="{B1D28366-DFC4-954A-8501-7644A410D906}"/>
              </a:ext>
            </a:extLst>
          </p:cNvPr>
          <p:cNvSpPr/>
          <p:nvPr/>
        </p:nvSpPr>
        <p:spPr>
          <a:xfrm>
            <a:off x="18205443" y="12292404"/>
            <a:ext cx="6148813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77" name="Title 1"/>
          <p:cNvSpPr txBox="1">
            <a:spLocks noGrp="1"/>
          </p:cNvSpPr>
          <p:nvPr>
            <p:ph type="title"/>
          </p:nvPr>
        </p:nvSpPr>
        <p:spPr>
          <a:xfrm>
            <a:off x="923925" y="1711531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家長數碼素養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78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572DBB-CE2C-6843-A994-C485786F5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792868"/>
              </p:ext>
            </p:extLst>
          </p:nvPr>
        </p:nvGraphicFramePr>
        <p:xfrm>
          <a:off x="3393330" y="2853207"/>
          <a:ext cx="18460195" cy="800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0F60960-C9BB-BE4C-887F-67EA3C6673DF}"/>
              </a:ext>
            </a:extLst>
          </p:cNvPr>
          <p:cNvGrpSpPr/>
          <p:nvPr/>
        </p:nvGrpSpPr>
        <p:grpSpPr>
          <a:xfrm>
            <a:off x="4996543" y="10862793"/>
            <a:ext cx="16768039" cy="1124876"/>
            <a:chOff x="3520883" y="11409749"/>
            <a:chExt cx="19754597" cy="11248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9A1252-292B-E849-A60B-783B80A29798}"/>
                </a:ext>
              </a:extLst>
            </p:cNvPr>
            <p:cNvSpPr/>
            <p:nvPr/>
          </p:nvSpPr>
          <p:spPr>
            <a:xfrm>
              <a:off x="3520883" y="11754602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>
                  <a:solidFill>
                    <a:schemeClr val="tx2"/>
                  </a:solidFill>
                  <a:latin typeface="Helvetica" pitchFamily="2" charset="0"/>
                  <a:ea typeface="MS Mincho" panose="02020609040205080304" pitchFamily="49" charset="-128"/>
                  <a:cs typeface="Helvetica"/>
                  <a:sym typeface="Helvetica"/>
                </a:rPr>
                <a:t>指出問題所在</a:t>
              </a:r>
              <a:r>
                <a:rPr lang="ja-JP" altLang="en-US" sz="2800" b="1">
                  <a:solidFill>
                    <a:schemeClr val="tx2"/>
                  </a:solidFill>
                  <a:latin typeface="Helvetica" pitchFamily="2" charset="0"/>
                  <a:ea typeface="MS Mincho" panose="02020609040205080304" pitchFamily="49" charset="-128"/>
                </a:rPr>
                <a:t>**</a:t>
              </a:r>
              <a:endParaRPr lang="en-US" sz="2800" b="1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124F88-6D7C-BD45-B98A-4C887F2A2DCD}"/>
                </a:ext>
              </a:extLst>
            </p:cNvPr>
            <p:cNvSpPr/>
            <p:nvPr/>
          </p:nvSpPr>
          <p:spPr>
            <a:xfrm>
              <a:off x="9154519" y="11754602"/>
              <a:ext cx="2789545" cy="499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>
                  <a:solidFill>
                    <a:schemeClr val="tx2"/>
                  </a:solidFill>
                  <a:latin typeface="+mn-lt"/>
                  <a:ea typeface="Helvetica"/>
                  <a:cs typeface="Helvetica"/>
                  <a:sym typeface="Helvetica"/>
                </a:rPr>
                <a:t>提供技術支援 </a:t>
              </a:r>
              <a:r>
                <a:rPr lang="ja-JP" altLang="en-US" sz="2800" b="1">
                  <a:solidFill>
                    <a:schemeClr val="tx2"/>
                  </a:solidFill>
                  <a:latin typeface="+mn-lt"/>
                </a:rPr>
                <a:t>**</a:t>
              </a:r>
              <a:endParaRPr lang="en-US" sz="2800" b="1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79FECB-9A9B-8648-BB87-D839604348F9}"/>
                </a:ext>
              </a:extLst>
            </p:cNvPr>
            <p:cNvSpPr/>
            <p:nvPr/>
          </p:nvSpPr>
          <p:spPr>
            <a:xfrm>
              <a:off x="14626293" y="11409749"/>
              <a:ext cx="3286393" cy="1082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>
                  <a:solidFill>
                    <a:schemeClr val="tx2"/>
                  </a:solidFill>
                  <a:latin typeface="+mn-lt"/>
                  <a:ea typeface="Helvetica"/>
                  <a:cs typeface="Helvetica"/>
                  <a:sym typeface="Helvetica"/>
                </a:rPr>
                <a:t>教導子女</a:t>
              </a:r>
              <a:endParaRPr lang="en-HK" altLang="ja-JP" sz="28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endParaRPr>
            </a:p>
            <a:p>
              <a:r>
                <a:rPr lang="ja-JP" altLang="en-US" sz="2800" b="1">
                  <a:solidFill>
                    <a:schemeClr val="tx2"/>
                  </a:solidFill>
                  <a:latin typeface="+mn-lt"/>
                  <a:ea typeface="Helvetica"/>
                  <a:cs typeface="Helvetica"/>
                  <a:sym typeface="Helvetica"/>
                </a:rPr>
                <a:t>如何解決問題 </a:t>
              </a:r>
              <a:r>
                <a:rPr lang="ja-JP" altLang="en-US" sz="2800" b="1">
                  <a:solidFill>
                    <a:schemeClr val="tx2"/>
                  </a:solidFill>
                  <a:latin typeface="+mn-lt"/>
                </a:rPr>
                <a:t>**</a:t>
              </a:r>
              <a:endParaRPr lang="en-US" sz="2800" b="1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4C3F1B-0C5D-9A41-99AA-F58F55878168}"/>
                </a:ext>
              </a:extLst>
            </p:cNvPr>
            <p:cNvSpPr/>
            <p:nvPr/>
          </p:nvSpPr>
          <p:spPr>
            <a:xfrm>
              <a:off x="19989087" y="11452277"/>
              <a:ext cx="3286393" cy="1082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>
                  <a:solidFill>
                    <a:schemeClr val="tx2"/>
                  </a:solidFill>
                  <a:latin typeface="+mn-lt"/>
                  <a:ea typeface="Helvetica"/>
                  <a:cs typeface="Helvetica"/>
                  <a:sym typeface="Helvetica"/>
                </a:rPr>
                <a:t>鼓勵子女</a:t>
              </a:r>
              <a:endParaRPr lang="en-HK" altLang="ja-JP" sz="28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endParaRPr>
            </a:p>
            <a:p>
              <a:r>
                <a:rPr lang="ja-JP" altLang="en-US" sz="2800" b="1">
                  <a:solidFill>
                    <a:schemeClr val="tx2"/>
                  </a:solidFill>
                  <a:latin typeface="+mn-lt"/>
                  <a:ea typeface="Helvetica"/>
                  <a:cs typeface="Helvetica"/>
                  <a:sym typeface="Helvetica"/>
                </a:rPr>
                <a:t>嘗試解決問題 </a:t>
              </a:r>
              <a:r>
                <a:rPr lang="ja-JP" altLang="en-US" sz="2800" b="1">
                  <a:solidFill>
                    <a:schemeClr val="tx2"/>
                  </a:solidFill>
                  <a:latin typeface="+mn-lt"/>
                </a:rPr>
                <a:t>**</a:t>
              </a:r>
              <a:endParaRPr lang="en-US" sz="2800" b="1">
                <a:solidFill>
                  <a:schemeClr val="tx2"/>
                </a:solidFill>
                <a:latin typeface="+mn-lt"/>
              </a:endParaRP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5A0A54E-0648-8F4E-A3CE-065191627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88593"/>
              </p:ext>
            </p:extLst>
          </p:nvPr>
        </p:nvGraphicFramePr>
        <p:xfrm>
          <a:off x="18205443" y="12292404"/>
          <a:ext cx="6133999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72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非領書津家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有信心</a:t>
                      </a:r>
                      <a:r>
                        <a:rPr lang="en-US" altLang="ja-JP" sz="2400">
                          <a:solidFill>
                            <a:schemeClr val="tx2"/>
                          </a:solidFill>
                        </a:rPr>
                        <a:t>/</a:t>
                      </a: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非常有信心</a:t>
                      </a:r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311A15E-CAE0-BA43-9C21-A901F3F8DE0D}"/>
              </a:ext>
            </a:extLst>
          </p:cNvPr>
          <p:cNvGrpSpPr/>
          <p:nvPr/>
        </p:nvGrpSpPr>
        <p:grpSpPr>
          <a:xfrm rot="10800000">
            <a:off x="20831145" y="13083672"/>
            <a:ext cx="2643758" cy="432000"/>
            <a:chOff x="18546036" y="3094668"/>
            <a:chExt cx="1195383" cy="39838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39FF519-BD14-744E-B8C6-3591DD22D0D7}"/>
                </a:ext>
              </a:extLst>
            </p:cNvPr>
            <p:cNvSpPr/>
            <p:nvPr/>
          </p:nvSpPr>
          <p:spPr>
            <a:xfrm rot="16200000">
              <a:off x="19444562" y="3196195"/>
              <a:ext cx="398383" cy="19533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05E3D7B-0F2D-C245-8107-BA24B24E6060}"/>
                </a:ext>
              </a:extLst>
            </p:cNvPr>
            <p:cNvSpPr/>
            <p:nvPr/>
          </p:nvSpPr>
          <p:spPr>
            <a:xfrm rot="16200000">
              <a:off x="18444509" y="3196195"/>
              <a:ext cx="398383" cy="19533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496C2D-8986-0B4F-AA76-B880F3CDEF9C}"/>
              </a:ext>
            </a:extLst>
          </p:cNvPr>
          <p:cNvSpPr/>
          <p:nvPr/>
        </p:nvSpPr>
        <p:spPr>
          <a:xfrm>
            <a:off x="19817388" y="2011501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4A77E-4E5F-AC49-958F-5CA4A3104516}"/>
              </a:ext>
            </a:extLst>
          </p:cNvPr>
          <p:cNvSpPr txBox="1"/>
          <p:nvPr/>
        </p:nvSpPr>
        <p:spPr>
          <a:xfrm>
            <a:off x="20282524" y="2194398"/>
            <a:ext cx="3398366" cy="1497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領書津家</a:t>
            </a:r>
            <a:r>
              <a:rPr lang="ja-JP" altLang="en-HK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庭</a:t>
            </a:r>
            <a:r>
              <a:rPr lang="en-US" altLang="ja-JP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數碼素養顯著較弱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A7E17D5D-5C27-6448-A8D7-58E9E9EC9D39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</p:spTree>
    <p:extLst>
      <p:ext uri="{BB962C8B-B14F-4D97-AF65-F5344CB8AC3E}">
        <p14:creationId xmlns:p14="http://schemas.microsoft.com/office/powerpoint/2010/main" val="20222494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0592A95B-EE54-EC43-B9C0-F16251CE3DB0}"/>
              </a:ext>
            </a:extLst>
          </p:cNvPr>
          <p:cNvSpPr/>
          <p:nvPr/>
        </p:nvSpPr>
        <p:spPr>
          <a:xfrm>
            <a:off x="18205443" y="12292404"/>
            <a:ext cx="6148813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83" name="Title 1"/>
          <p:cNvSpPr txBox="1">
            <a:spLocks noGrp="1"/>
          </p:cNvSpPr>
          <p:nvPr>
            <p:ph type="title"/>
          </p:nvPr>
        </p:nvSpPr>
        <p:spPr>
          <a:xfrm>
            <a:off x="812800" y="1684481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家長參與程度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84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EDBACF-2896-DA44-AEDC-5017920DA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239717"/>
              </p:ext>
            </p:extLst>
          </p:nvPr>
        </p:nvGraphicFramePr>
        <p:xfrm>
          <a:off x="2410691" y="3074163"/>
          <a:ext cx="19331709" cy="836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C82C71C-F9DE-4343-861D-C120F2EF0C3D}"/>
              </a:ext>
            </a:extLst>
          </p:cNvPr>
          <p:cNvGrpSpPr/>
          <p:nvPr/>
        </p:nvGrpSpPr>
        <p:grpSpPr>
          <a:xfrm>
            <a:off x="4661210" y="10880061"/>
            <a:ext cx="17081189" cy="1220847"/>
            <a:chOff x="1376658" y="3132865"/>
            <a:chExt cx="20362443" cy="12208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041A26-18A6-4F44-8D03-7A5ECD2C8309}"/>
                </a:ext>
              </a:extLst>
            </p:cNvPr>
            <p:cNvSpPr txBox="1"/>
            <p:nvPr/>
          </p:nvSpPr>
          <p:spPr>
            <a:xfrm>
              <a:off x="1376658" y="3369947"/>
              <a:ext cx="3247124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安排學習時間**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ea typeface="MS Mincho" panose="02020609040205080304" pitchFamily="49" charset="-128"/>
                <a:sym typeface="Avenir Next Medium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3F1A89-3FF4-D546-90A7-A9DC06D76D24}"/>
                </a:ext>
              </a:extLst>
            </p:cNvPr>
            <p:cNvSpPr txBox="1"/>
            <p:nvPr/>
          </p:nvSpPr>
          <p:spPr>
            <a:xfrm>
              <a:off x="6759399" y="3369947"/>
              <a:ext cx="3245140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教導學科內容**</a:t>
              </a:r>
              <a:endParaRPr kumimoji="0" lang="en-US" sz="2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ea typeface="MS Mincho" panose="02020609040205080304" pitchFamily="49" charset="-128"/>
                <a:sym typeface="Avenir Next Medium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D395D0-14B9-1C42-B868-AB397536B25A}"/>
                </a:ext>
              </a:extLst>
            </p:cNvPr>
            <p:cNvSpPr txBox="1"/>
            <p:nvPr/>
          </p:nvSpPr>
          <p:spPr>
            <a:xfrm>
              <a:off x="12140158" y="3364443"/>
              <a:ext cx="3247124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教導如</a:t>
              </a:r>
              <a:r>
                <a:rPr kumimoji="0" lang="ja-JP" altLang="en-HK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何</a:t>
              </a:r>
              <a:r>
                <a:rPr kumimoji="0" lang="ja-JP" altLang="en-US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學習</a:t>
              </a:r>
              <a:r>
                <a:rPr kumimoji="0" lang="en-US" altLang="ja-JP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**</a:t>
              </a:r>
              <a:endParaRPr kumimoji="0" lang="en-US" sz="2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ea typeface="MS Mincho" panose="02020609040205080304" pitchFamily="49" charset="-128"/>
                <a:sym typeface="Avenir Next Medium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B1A0F-9CEB-3542-ADBA-F650C38F9C1D}"/>
                </a:ext>
              </a:extLst>
            </p:cNvPr>
            <p:cNvSpPr txBox="1"/>
            <p:nvPr/>
          </p:nvSpPr>
          <p:spPr>
            <a:xfrm>
              <a:off x="18158228" y="3132865"/>
              <a:ext cx="3580873" cy="1220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教導如何解決</a:t>
              </a:r>
              <a:endParaRPr kumimoji="0" lang="en-HK" altLang="ja-JP" sz="2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ea typeface="MS Mincho" panose="02020609040205080304" pitchFamily="49" charset="-128"/>
                <a:sym typeface="Avenir Next Medium"/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數碼科技問題</a:t>
              </a:r>
              <a:r>
                <a:rPr kumimoji="0" lang="en-US" altLang="ja-JP" sz="28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Helvetica" pitchFamily="2" charset="0"/>
                  <a:ea typeface="MS Mincho" panose="02020609040205080304" pitchFamily="49" charset="-128"/>
                  <a:sym typeface="Avenir Next Medium"/>
                </a:rPr>
                <a:t>**</a:t>
              </a:r>
              <a:endParaRPr kumimoji="0" lang="en-HK" altLang="ja-JP" sz="28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ea typeface="MS Mincho" panose="02020609040205080304" pitchFamily="49" charset="-128"/>
                <a:sym typeface="Avenir Next Medium"/>
              </a:endParaRP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34DE866-51A5-F347-B037-D800D57BC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01338"/>
              </p:ext>
            </p:extLst>
          </p:nvPr>
        </p:nvGraphicFramePr>
        <p:xfrm>
          <a:off x="18205443" y="12292404"/>
          <a:ext cx="6133999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72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2194139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非領書津家</a:t>
                      </a:r>
                      <a:r>
                        <a:rPr lang="ja-JP" altLang="en-HK" sz="2400">
                          <a:solidFill>
                            <a:schemeClr val="tx2"/>
                          </a:solidFill>
                          <a:latin typeface="+mn-lt"/>
                        </a:rPr>
                        <a:t>庭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同意</a:t>
                      </a:r>
                      <a:r>
                        <a:rPr lang="en-US" altLang="ja-JP" sz="2400">
                          <a:solidFill>
                            <a:schemeClr val="tx2"/>
                          </a:solidFill>
                        </a:rPr>
                        <a:t>/</a:t>
                      </a: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非常同意</a:t>
                      </a:r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FA7BBE01-AA69-8F46-91C4-B0B0DBD2C962}"/>
              </a:ext>
            </a:extLst>
          </p:cNvPr>
          <p:cNvGrpSpPr/>
          <p:nvPr/>
        </p:nvGrpSpPr>
        <p:grpSpPr>
          <a:xfrm rot="10800000">
            <a:off x="20831145" y="13083672"/>
            <a:ext cx="2643758" cy="432000"/>
            <a:chOff x="18546036" y="3094668"/>
            <a:chExt cx="1195383" cy="398383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3655AF4-EAA8-6B47-9F7F-D9B00AC3ED0E}"/>
                </a:ext>
              </a:extLst>
            </p:cNvPr>
            <p:cNvSpPr/>
            <p:nvPr/>
          </p:nvSpPr>
          <p:spPr>
            <a:xfrm rot="16200000">
              <a:off x="19444562" y="3196195"/>
              <a:ext cx="398383" cy="19533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B30F7EA-7EC6-DA42-AEC7-C19487CC85A0}"/>
                </a:ext>
              </a:extLst>
            </p:cNvPr>
            <p:cNvSpPr/>
            <p:nvPr/>
          </p:nvSpPr>
          <p:spPr>
            <a:xfrm rot="16200000">
              <a:off x="18444509" y="3196195"/>
              <a:ext cx="398383" cy="19533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9F90BA-14DF-E143-B53C-F291D447159C}"/>
              </a:ext>
            </a:extLst>
          </p:cNvPr>
          <p:cNvSpPr/>
          <p:nvPr/>
        </p:nvSpPr>
        <p:spPr>
          <a:xfrm>
            <a:off x="19817388" y="2011501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1012FF-863A-4148-ADF6-991275CE5CA2}"/>
              </a:ext>
            </a:extLst>
          </p:cNvPr>
          <p:cNvSpPr txBox="1"/>
          <p:nvPr/>
        </p:nvSpPr>
        <p:spPr>
          <a:xfrm>
            <a:off x="19870553" y="2194398"/>
            <a:ext cx="4222310" cy="1497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領書津家</a:t>
            </a:r>
            <a:r>
              <a:rPr lang="ja-JP" altLang="en-HK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庭</a:t>
            </a:r>
            <a:r>
              <a:rPr lang="en-US" altLang="ja-JP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家長參</a:t>
            </a:r>
            <a:r>
              <a:rPr lang="ja-JP" altLang="en-HK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與</a:t>
            </a: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程</a:t>
            </a:r>
            <a:r>
              <a:rPr lang="ja-JP" altLang="en-HK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度</a:t>
            </a: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顯著較低</a:t>
            </a:r>
          </a:p>
        </p:txBody>
      </p:sp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02222064-0FA9-2B41-BE19-573A17C9F73C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</p:spTree>
    <p:extLst>
      <p:ext uri="{BB962C8B-B14F-4D97-AF65-F5344CB8AC3E}">
        <p14:creationId xmlns:p14="http://schemas.microsoft.com/office/powerpoint/2010/main" val="12138984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-side Corner of Rectangle 17">
            <a:extLst>
              <a:ext uri="{FF2B5EF4-FFF2-40B4-BE49-F238E27FC236}">
                <a16:creationId xmlns:a16="http://schemas.microsoft.com/office/drawing/2014/main" id="{EACA13DA-6C7F-B14B-952D-661EC1670B4C}"/>
              </a:ext>
            </a:extLst>
          </p:cNvPr>
          <p:cNvSpPr/>
          <p:nvPr/>
        </p:nvSpPr>
        <p:spPr>
          <a:xfrm>
            <a:off x="17516475" y="12292404"/>
            <a:ext cx="6837781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xfrm>
            <a:off x="785090" y="1767609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zh-TW" altLang="en-US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老師</a:t>
            </a:r>
            <a:r>
              <a:rPr lang="ja-JP" altLang="en-US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融入資</a:t>
            </a:r>
            <a:r>
              <a:rPr lang="ja-JP" altLang="en-HK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訊科技</a:t>
            </a:r>
            <a:r>
              <a:rPr lang="ja-JP" altLang="en-US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rPr>
              <a:t>的知</a:t>
            </a:r>
            <a:r>
              <a:rPr lang="ja-JP" altLang="en-HK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rPr>
              <a:t>識</a:t>
            </a:r>
            <a:r>
              <a:rPr lang="ja-JP" altLang="en-US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rPr>
              <a:t>與</a:t>
            </a:r>
            <a:r>
              <a:rPr lang="ja-JP" altLang="en-HK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rPr>
              <a:t>技能</a:t>
            </a:r>
            <a:endParaRPr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53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F71618-CF4F-EB41-8661-C8DEB8B91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06772"/>
              </p:ext>
            </p:extLst>
          </p:nvPr>
        </p:nvGraphicFramePr>
        <p:xfrm>
          <a:off x="17516475" y="12292404"/>
          <a:ext cx="6822966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21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1797585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1797585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  <a:gridCol w="1797585">
                  <a:extLst>
                    <a:ext uri="{9D8B030D-6E8A-4147-A177-3AD203B41FA5}">
                      <a16:colId xmlns:a16="http://schemas.microsoft.com/office/drawing/2014/main" val="2493203209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r>
                        <a:rPr lang="ja-JP" altLang="en-US" sz="2400" b="0">
                          <a:solidFill>
                            <a:schemeClr val="tx2"/>
                          </a:solidFill>
                          <a:latin typeface="+mn-lt"/>
                        </a:rPr>
                        <a:t>教學經</a:t>
                      </a:r>
                      <a:r>
                        <a:rPr lang="ja-JP" altLang="en-HK" sz="2400" b="0">
                          <a:solidFill>
                            <a:schemeClr val="tx2"/>
                          </a:solidFill>
                          <a:latin typeface="+mn-lt"/>
                        </a:rPr>
                        <a:t>驗</a:t>
                      </a:r>
                      <a:endParaRPr lang="en-US" sz="2400" b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ja-JP" sz="2400">
                          <a:solidFill>
                            <a:schemeClr val="tx2"/>
                          </a:solidFill>
                          <a:latin typeface="+mn-lt"/>
                        </a:rPr>
                        <a:t>0</a:t>
                      </a: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至</a:t>
                      </a:r>
                      <a:r>
                        <a:rPr lang="en-HK" altLang="ja-JP" sz="240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年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ja-JP" sz="240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至</a:t>
                      </a:r>
                      <a:r>
                        <a:rPr lang="en-HK" altLang="ja-JP" sz="2400">
                          <a:solidFill>
                            <a:schemeClr val="tx2"/>
                          </a:solidFill>
                          <a:latin typeface="+mn-lt"/>
                        </a:rPr>
                        <a:t>9</a:t>
                      </a: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年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ja-JP" sz="2400">
                          <a:solidFill>
                            <a:schemeClr val="tx2"/>
                          </a:solidFill>
                          <a:latin typeface="+mn-lt"/>
                        </a:rPr>
                        <a:t>10</a:t>
                      </a: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年或以上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同意</a:t>
                      </a:r>
                      <a:r>
                        <a:rPr lang="en-US" altLang="ja-JP" sz="2400">
                          <a:solidFill>
                            <a:schemeClr val="tx2"/>
                          </a:solidFill>
                        </a:rPr>
                        <a:t>/</a:t>
                      </a: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</a:rPr>
                        <a:t>非常同意</a:t>
                      </a:r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9DB2E57-90DA-1C44-B4FD-4C67C7CFB1B6}"/>
              </a:ext>
            </a:extLst>
          </p:cNvPr>
          <p:cNvGrpSpPr/>
          <p:nvPr/>
        </p:nvGrpSpPr>
        <p:grpSpPr>
          <a:xfrm rot="10800000">
            <a:off x="19632317" y="13054391"/>
            <a:ext cx="4014046" cy="444289"/>
            <a:chOff x="18468512" y="3110341"/>
            <a:chExt cx="1814963" cy="40971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6F6E29A-7975-DA40-BB1F-DCA60D8EDA8F}"/>
                </a:ext>
              </a:extLst>
            </p:cNvPr>
            <p:cNvSpPr/>
            <p:nvPr/>
          </p:nvSpPr>
          <p:spPr>
            <a:xfrm rot="16200000">
              <a:off x="19986618" y="3211868"/>
              <a:ext cx="398383" cy="195330"/>
            </a:xfrm>
            <a:prstGeom prst="round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0F9C4E9-9627-2547-8489-C50C855A6992}"/>
                </a:ext>
              </a:extLst>
            </p:cNvPr>
            <p:cNvSpPr/>
            <p:nvPr/>
          </p:nvSpPr>
          <p:spPr>
            <a:xfrm rot="16200000">
              <a:off x="18366985" y="3223201"/>
              <a:ext cx="398383" cy="19533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C0245C-EFF1-674D-BAA9-845D3E6A40D8}"/>
              </a:ext>
            </a:extLst>
          </p:cNvPr>
          <p:cNvSpPr/>
          <p:nvPr/>
        </p:nvSpPr>
        <p:spPr>
          <a:xfrm rot="5400000">
            <a:off x="21423338" y="13066673"/>
            <a:ext cx="432000" cy="432000"/>
          </a:xfrm>
          <a:prstGeom prst="round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672FEA0-396F-0F49-9B9A-5453C5B9516C}"/>
              </a:ext>
            </a:extLst>
          </p:cNvPr>
          <p:cNvSpPr/>
          <p:nvPr/>
        </p:nvSpPr>
        <p:spPr>
          <a:xfrm>
            <a:off x="19046610" y="2011501"/>
            <a:ext cx="5292831" cy="184288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 w="12700" cap="flat">
            <a:solidFill>
              <a:schemeClr val="accent2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754FA4-8B61-764E-B0AA-1C6E1CFDBD53}"/>
              </a:ext>
            </a:extLst>
          </p:cNvPr>
          <p:cNvSpPr txBox="1"/>
          <p:nvPr/>
        </p:nvSpPr>
        <p:spPr>
          <a:xfrm>
            <a:off x="19220688" y="2197626"/>
            <a:ext cx="4904440" cy="1374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800" b="1">
                <a:solidFill>
                  <a:srgbClr val="004000"/>
                </a:solidFill>
                <a:latin typeface="+mn-lt"/>
                <a:ea typeface="Helvetica"/>
                <a:cs typeface="Helvetica"/>
                <a:sym typeface="Helvetica"/>
              </a:rPr>
              <a:t>年資輕的老師</a:t>
            </a:r>
            <a:r>
              <a:rPr lang="en-US" altLang="ja-JP" sz="3800" b="1">
                <a:solidFill>
                  <a:srgbClr val="004000"/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zh-TW" altLang="en-US" sz="28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融入資訊科技的知能較高</a:t>
            </a:r>
            <a:endParaRPr lang="ja-JP" altLang="en-US" sz="2800" b="1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B518EF4D-14E9-F546-832D-1CF71357162C}"/>
              </a:ext>
            </a:extLst>
          </p:cNvPr>
          <p:cNvSpPr/>
          <p:nvPr/>
        </p:nvSpPr>
        <p:spPr>
          <a:xfrm>
            <a:off x="19817389" y="18112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老師問卷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n=150)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D4D518-BF10-F640-A95F-98D2140DA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560139"/>
              </p:ext>
            </p:extLst>
          </p:nvPr>
        </p:nvGraphicFramePr>
        <p:xfrm>
          <a:off x="3857625" y="3472990"/>
          <a:ext cx="17348200" cy="870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79505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082EF-115B-4172-87E9-73BC523AD8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1EDE-6095-40A1-8532-8863D77811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37135" y="3221728"/>
            <a:ext cx="17329088" cy="875898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800" b="1">
                <a:latin typeface="Helvetica" pitchFamily="2" charset="0"/>
                <a:ea typeface="MS Mincho" panose="02020609040205080304" pitchFamily="49" charset="-128"/>
              </a:rPr>
              <a:t>     </a:t>
            </a:r>
            <a:r>
              <a:rPr lang="zh-TW" altLang="en-US" sz="4800" b="1">
                <a:latin typeface="Helvetica" pitchFamily="2" charset="0"/>
                <a:ea typeface="MS Mincho" panose="02020609040205080304" pitchFamily="49" charset="-128"/>
              </a:rPr>
              <a:t>研究背景</a:t>
            </a: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HK" altLang="zh-TW" sz="4800" b="1">
                <a:latin typeface="Helvetica" pitchFamily="2" charset="0"/>
                <a:ea typeface="MS Mincho" panose="02020609040205080304" pitchFamily="49" charset="-128"/>
              </a:rPr>
              <a:t>   </a:t>
            </a:r>
            <a:r>
              <a:rPr lang="en-US" altLang="zh-TW" sz="4800" b="1">
                <a:latin typeface="Helvetica" pitchFamily="2" charset="0"/>
                <a:ea typeface="MS Mincho" panose="02020609040205080304" pitchFamily="49" charset="-128"/>
              </a:rPr>
              <a:t>     </a:t>
            </a:r>
            <a:r>
              <a:rPr lang="zh-TW" altLang="en-US" sz="4800" b="1">
                <a:latin typeface="Helvetica" pitchFamily="2" charset="0"/>
                <a:ea typeface="MS Mincho" panose="02020609040205080304" pitchFamily="49" charset="-128"/>
              </a:rPr>
              <a:t>學生及家長情況</a:t>
            </a: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>
              <a:buFont typeface="Wingdings" pitchFamily="2" charset="2"/>
              <a:buChar char="v"/>
            </a:pP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altLang="zh-TW" sz="4800" b="1">
                <a:latin typeface="Helvetica" pitchFamily="2" charset="0"/>
                <a:ea typeface="MS Mincho" panose="02020609040205080304" pitchFamily="49" charset="-128"/>
              </a:rPr>
              <a:t>      </a:t>
            </a:r>
            <a:r>
              <a:rPr lang="zh-TW" altLang="en-US" sz="4800" b="1">
                <a:latin typeface="Helvetica" pitchFamily="2" charset="0"/>
                <a:ea typeface="MS Mincho" panose="02020609040205080304" pitchFamily="49" charset="-128"/>
              </a:rPr>
              <a:t>老師情況</a:t>
            </a: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HK" altLang="zh-TW" sz="3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HK" altLang="zh-TW" sz="3800" b="1">
              <a:latin typeface="Helvetica" pitchFamily="2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altLang="zh-TW" sz="4800" b="1">
                <a:latin typeface="Helvetica" pitchFamily="2" charset="0"/>
                <a:ea typeface="MS Mincho" panose="02020609040205080304" pitchFamily="49" charset="-128"/>
              </a:rPr>
              <a:t> </a:t>
            </a:r>
            <a:r>
              <a:rPr lang="zh-TW" altLang="en-US" sz="4800" b="1">
                <a:latin typeface="Helvetica" pitchFamily="2" charset="0"/>
                <a:ea typeface="MS Mincho" panose="02020609040205080304" pitchFamily="49" charset="-128"/>
              </a:rPr>
              <a:t>總結及建議</a:t>
            </a:r>
            <a:endParaRPr lang="en-HK" altLang="zh-TW" sz="4800" b="1">
              <a:latin typeface="Helvetica" pitchFamily="2" charset="0"/>
              <a:ea typeface="MS Mincho" panose="02020609040205080304" pitchFamily="49" charset="-128"/>
            </a:endParaRPr>
          </a:p>
          <a:p>
            <a:endParaRPr lang="en-H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3259A3-32E1-C948-95F2-C8DC7D28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ja-JP" altLang="en-US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Microsoft Tai Le" panose="020B0502040204020203" pitchFamily="34" charset="0"/>
              </a:rPr>
              <a:t>內容大網</a:t>
            </a:r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MS Mincho" panose="02020609040205080304" pitchFamily="49" charset="-128"/>
              <a:ea typeface="MS Mincho" panose="02020609040205080304" pitchFamily="49" charset="-128"/>
              <a:cs typeface="Microsoft Tai Le" panose="020B0502040204020203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9C21020-E996-DF4E-A04B-3FA8C656B2B0}"/>
              </a:ext>
            </a:extLst>
          </p:cNvPr>
          <p:cNvSpPr/>
          <p:nvPr/>
        </p:nvSpPr>
        <p:spPr>
          <a:xfrm>
            <a:off x="-3061368" y="893679"/>
            <a:ext cx="7550572" cy="11963400"/>
          </a:xfrm>
          <a:prstGeom prst="arc">
            <a:avLst>
              <a:gd name="adj1" fmla="val 16200000"/>
              <a:gd name="adj2" fmla="val 5391198"/>
            </a:avLst>
          </a:prstGeom>
          <a:noFill/>
          <a:ln w="5080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0278DC-03D5-6047-B18C-7AF469A3F6A4}"/>
              </a:ext>
            </a:extLst>
          </p:cNvPr>
          <p:cNvGrpSpPr/>
          <p:nvPr/>
        </p:nvGrpSpPr>
        <p:grpSpPr>
          <a:xfrm>
            <a:off x="3782192" y="8210745"/>
            <a:ext cx="1080000" cy="1080000"/>
            <a:chOff x="5157664" y="8453828"/>
            <a:chExt cx="1080000" cy="108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5D379B-78A8-714D-9236-BDF59F5EBD53}"/>
                </a:ext>
              </a:extLst>
            </p:cNvPr>
            <p:cNvSpPr/>
            <p:nvPr/>
          </p:nvSpPr>
          <p:spPr>
            <a:xfrm>
              <a:off x="5157664" y="8453828"/>
              <a:ext cx="1080000" cy="1080000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C6CD42-4747-1845-9E45-57D64D5C6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557" y="8493488"/>
              <a:ext cx="942214" cy="94386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38BB16-AE62-3944-BBB5-DCD82EE539BA}"/>
              </a:ext>
            </a:extLst>
          </p:cNvPr>
          <p:cNvGrpSpPr/>
          <p:nvPr/>
        </p:nvGrpSpPr>
        <p:grpSpPr>
          <a:xfrm>
            <a:off x="3888010" y="5486300"/>
            <a:ext cx="1205728" cy="1167691"/>
            <a:chOff x="5492082" y="5729383"/>
            <a:chExt cx="1205728" cy="116769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AFF3DD-0D10-3C47-B5CE-8184FF45D9BB}"/>
                </a:ext>
              </a:extLst>
            </p:cNvPr>
            <p:cNvSpPr/>
            <p:nvPr/>
          </p:nvSpPr>
          <p:spPr>
            <a:xfrm>
              <a:off x="5523915" y="5817074"/>
              <a:ext cx="1080000" cy="1080000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CEE59D-D80A-5C45-847D-F7599DF75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082" y="5729383"/>
              <a:ext cx="733845" cy="735135"/>
            </a:xfrm>
            <a:prstGeom prst="rect">
              <a:avLst/>
            </a:prstGeom>
          </p:spPr>
        </p:pic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962BC0A-9262-6E46-8808-45EAD3E66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256" y="6141509"/>
              <a:ext cx="746554" cy="74786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6ED99-4979-C340-A143-2997A3CBD23C}"/>
              </a:ext>
            </a:extLst>
          </p:cNvPr>
          <p:cNvGrpSpPr/>
          <p:nvPr/>
        </p:nvGrpSpPr>
        <p:grpSpPr>
          <a:xfrm>
            <a:off x="3143306" y="2968012"/>
            <a:ext cx="1080000" cy="1080000"/>
            <a:chOff x="3143306" y="2968012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F059FF-F598-2E41-A0A1-B05FE0037FE2}"/>
                </a:ext>
              </a:extLst>
            </p:cNvPr>
            <p:cNvSpPr/>
            <p:nvPr/>
          </p:nvSpPr>
          <p:spPr>
            <a:xfrm>
              <a:off x="3143306" y="2968012"/>
              <a:ext cx="1080000" cy="1080000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1332DD-6B31-9545-B0DD-0EFFCCD17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6906" y="3101612"/>
              <a:ext cx="812800" cy="8128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9457B4-CFC4-7248-B206-B9331B749910}"/>
              </a:ext>
            </a:extLst>
          </p:cNvPr>
          <p:cNvGrpSpPr/>
          <p:nvPr/>
        </p:nvGrpSpPr>
        <p:grpSpPr>
          <a:xfrm>
            <a:off x="2727636" y="10678417"/>
            <a:ext cx="1080000" cy="1080000"/>
            <a:chOff x="2727636" y="10678417"/>
            <a:chExt cx="1080000" cy="108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410C5D-73CE-3641-BB8B-DF23544D96B8}"/>
                </a:ext>
              </a:extLst>
            </p:cNvPr>
            <p:cNvSpPr/>
            <p:nvPr/>
          </p:nvSpPr>
          <p:spPr>
            <a:xfrm>
              <a:off x="2727636" y="10678417"/>
              <a:ext cx="1080000" cy="1080000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9F4306-DB1A-2F4C-8749-1749558C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3356" y="10747988"/>
              <a:ext cx="927100" cy="92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8304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 txBox="1">
            <a:spLocks noGrp="1"/>
          </p:cNvSpPr>
          <p:nvPr>
            <p:ph type="title"/>
          </p:nvPr>
        </p:nvSpPr>
        <p:spPr>
          <a:xfrm>
            <a:off x="720964" y="1700118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不同時期老師的主要工作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壓力來源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9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360A8CD-166A-F44D-BAEF-4EACDFF0C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173503"/>
              </p:ext>
            </p:extLst>
          </p:nvPr>
        </p:nvGraphicFramePr>
        <p:xfrm>
          <a:off x="1727200" y="3017520"/>
          <a:ext cx="20614640" cy="96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id="{4A9DE34C-237F-254E-A5A6-37A4122C4D8F}"/>
              </a:ext>
            </a:extLst>
          </p:cNvPr>
          <p:cNvSpPr/>
          <p:nvPr/>
        </p:nvSpPr>
        <p:spPr>
          <a:xfrm>
            <a:off x="19817389" y="18112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老師問卷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n=150)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1B8C88-9488-9047-867F-4DC8E7AF4532}"/>
              </a:ext>
            </a:extLst>
          </p:cNvPr>
          <p:cNvSpPr/>
          <p:nvPr/>
        </p:nvSpPr>
        <p:spPr>
          <a:xfrm>
            <a:off x="19046610" y="2011501"/>
            <a:ext cx="5292831" cy="184288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 w="12700" cap="flat">
            <a:solidFill>
              <a:schemeClr val="accent2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AB611-B94C-4B4A-9EF5-6F2E5BF3195E}"/>
              </a:ext>
            </a:extLst>
          </p:cNvPr>
          <p:cNvSpPr txBox="1"/>
          <p:nvPr/>
        </p:nvSpPr>
        <p:spPr>
          <a:xfrm>
            <a:off x="19220688" y="2166848"/>
            <a:ext cx="4904440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疫下</a:t>
            </a:r>
            <a:r>
              <a:rPr lang="ja-JP" altLang="en-US" sz="3800" b="1">
                <a:solidFill>
                  <a:srgbClr val="004000"/>
                </a:solidFill>
                <a:latin typeface="+mn-lt"/>
                <a:ea typeface="Helvetica"/>
                <a:cs typeface="Helvetica"/>
                <a:sym typeface="Helvetica"/>
              </a:rPr>
              <a:t>追交</a:t>
            </a:r>
            <a:r>
              <a:rPr lang="zh-TW" altLang="en-US" sz="3800" b="1">
                <a:solidFill>
                  <a:srgbClr val="004000"/>
                </a:solidFill>
                <a:latin typeface="+mn-lt"/>
                <a:ea typeface="Helvetica"/>
                <a:cs typeface="Helvetica"/>
                <a:sym typeface="Helvetica"/>
              </a:rPr>
              <a:t>及</a:t>
            </a:r>
            <a:r>
              <a:rPr lang="ja-JP" altLang="en-US" sz="3800" b="1">
                <a:solidFill>
                  <a:srgbClr val="004000"/>
                </a:solidFill>
                <a:latin typeface="+mn-lt"/>
                <a:ea typeface="Helvetica"/>
                <a:cs typeface="Helvetica"/>
                <a:sym typeface="Helvetica"/>
              </a:rPr>
              <a:t>批改功</a:t>
            </a:r>
            <a:r>
              <a:rPr lang="ja-JP" altLang="en-HK" sz="3800" b="1">
                <a:solidFill>
                  <a:srgbClr val="004000"/>
                </a:solidFill>
                <a:latin typeface="+mn-lt"/>
                <a:ea typeface="Helvetica"/>
                <a:cs typeface="Helvetica"/>
                <a:sym typeface="Helvetica"/>
              </a:rPr>
              <a:t>課</a:t>
            </a:r>
            <a:endParaRPr lang="en-HK" altLang="ja-JP" sz="3800" b="1">
              <a:solidFill>
                <a:srgbClr val="004000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為老師最</a:t>
            </a:r>
            <a:r>
              <a:rPr lang="zh-TW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普遍</a:t>
            </a: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壓力</a:t>
            </a:r>
            <a:r>
              <a:rPr lang="zh-TW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來源</a:t>
            </a:r>
            <a:endParaRPr lang="en-US" altLang="ja-JP" sz="3800" b="1">
              <a:solidFill>
                <a:srgbClr val="004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E57F6-5501-3049-B742-EA6E0D898051}"/>
              </a:ext>
            </a:extLst>
          </p:cNvPr>
          <p:cNvSpPr txBox="1"/>
          <p:nvPr/>
        </p:nvSpPr>
        <p:spPr>
          <a:xfrm>
            <a:off x="17742664" y="12712700"/>
            <a:ext cx="5745163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ja-JP" altLang="en-US">
                <a:solidFill>
                  <a:schemeClr val="tx2">
                    <a:lumMod val="50000"/>
                  </a:schemeClr>
                </a:solidFill>
              </a:rPr>
              <a:t>註</a:t>
            </a:r>
            <a:r>
              <a:rPr lang="ja-JP" altLang="en-HK">
                <a:solidFill>
                  <a:schemeClr val="tx2">
                    <a:lumMod val="50000"/>
                  </a:schemeClr>
                </a:solidFill>
              </a:rPr>
              <a:t>：</a:t>
            </a:r>
            <a:r>
              <a:rPr lang="ja-JP" altLang="en-US">
                <a:solidFill>
                  <a:schemeClr val="tx2">
                    <a:lumMod val="50000"/>
                  </a:schemeClr>
                </a:solidFill>
              </a:rPr>
              <a:t>數據整合自老師排列三項帶來最大壓力的工作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>
            <a:spLocks noGrp="1"/>
          </p:cNvSpPr>
          <p:nvPr>
            <p:ph type="title"/>
          </p:nvPr>
        </p:nvSpPr>
        <p:spPr>
          <a:xfrm>
            <a:off x="702683" y="1725421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不同時期教師每月聯</a:t>
            </a:r>
            <a:r>
              <a:rPr lang="ja-JP" altLang="en-HK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絡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家長次數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8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1411D6-7351-0D49-ABDF-246B83EF0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443924"/>
              </p:ext>
            </p:extLst>
          </p:nvPr>
        </p:nvGraphicFramePr>
        <p:xfrm>
          <a:off x="2751717" y="4370873"/>
          <a:ext cx="20565482" cy="792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1219A69-E7A7-6D40-804D-98EF62F434BE}"/>
              </a:ext>
            </a:extLst>
          </p:cNvPr>
          <p:cNvGrpSpPr/>
          <p:nvPr/>
        </p:nvGrpSpPr>
        <p:grpSpPr>
          <a:xfrm>
            <a:off x="702683" y="5190298"/>
            <a:ext cx="1846659" cy="5955966"/>
            <a:chOff x="453089" y="4129989"/>
            <a:chExt cx="1846659" cy="64862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1D8307-9458-DA41-A141-B7C8D11097D2}"/>
                </a:ext>
              </a:extLst>
            </p:cNvPr>
            <p:cNvSpPr txBox="1"/>
            <p:nvPr/>
          </p:nvSpPr>
          <p:spPr>
            <a:xfrm>
              <a:off x="671096" y="4129989"/>
              <a:ext cx="1410643" cy="754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3400">
                  <a:solidFill>
                    <a:schemeClr val="tx2"/>
                  </a:solidFill>
                </a:rPr>
                <a:t>疫情前</a:t>
              </a:r>
              <a:endParaRPr lang="en-US" sz="340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989F44-0541-1842-A36F-4E87E0A55400}"/>
                </a:ext>
              </a:extLst>
            </p:cNvPr>
            <p:cNvSpPr txBox="1"/>
            <p:nvPr/>
          </p:nvSpPr>
          <p:spPr>
            <a:xfrm>
              <a:off x="453089" y="6995281"/>
              <a:ext cx="1846659" cy="754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3400">
                  <a:solidFill>
                    <a:schemeClr val="tx2"/>
                  </a:solidFill>
                </a:rPr>
                <a:t>疫情期間</a:t>
              </a:r>
              <a:endParaRPr lang="en-US" sz="3400">
                <a:solidFill>
                  <a:schemeClr val="tx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E2EFE8-32B8-2242-8086-74D842C5F2E0}"/>
                </a:ext>
              </a:extLst>
            </p:cNvPr>
            <p:cNvSpPr txBox="1"/>
            <p:nvPr/>
          </p:nvSpPr>
          <p:spPr>
            <a:xfrm>
              <a:off x="453089" y="9862230"/>
              <a:ext cx="1846659" cy="754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3400">
                  <a:solidFill>
                    <a:schemeClr val="tx2"/>
                  </a:solidFill>
                </a:rPr>
                <a:t>復課期間</a:t>
              </a:r>
              <a:endParaRPr lang="en-US" sz="3400">
                <a:solidFill>
                  <a:schemeClr val="tx2"/>
                </a:solidFill>
              </a:endParaRPr>
            </a:p>
          </p:txBody>
        </p:sp>
      </p:grpSp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45655098-E59A-764C-9D04-0CA88B89F232}"/>
              </a:ext>
            </a:extLst>
          </p:cNvPr>
          <p:cNvSpPr/>
          <p:nvPr/>
        </p:nvSpPr>
        <p:spPr>
          <a:xfrm>
            <a:off x="19817389" y="18112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老師問卷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n=150)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CBEBC89-2049-2544-877E-7760D7F68934}"/>
              </a:ext>
            </a:extLst>
          </p:cNvPr>
          <p:cNvSpPr/>
          <p:nvPr/>
        </p:nvSpPr>
        <p:spPr>
          <a:xfrm>
            <a:off x="19046610" y="2011501"/>
            <a:ext cx="5292831" cy="184288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 w="12700" cap="flat">
            <a:solidFill>
              <a:schemeClr val="accent2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EEA75-C7A9-594A-B0B7-372074F8E42E}"/>
              </a:ext>
            </a:extLst>
          </p:cNvPr>
          <p:cNvSpPr txBox="1"/>
          <p:nvPr/>
        </p:nvSpPr>
        <p:spPr>
          <a:xfrm>
            <a:off x="19220688" y="2120683"/>
            <a:ext cx="4904440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800" b="1">
                <a:solidFill>
                  <a:srgbClr val="004000"/>
                </a:solidFill>
                <a:ea typeface="Helvetica"/>
                <a:cs typeface="Helvetica"/>
                <a:sym typeface="Helvetica"/>
              </a:rPr>
              <a:t>逾半老師</a:t>
            </a:r>
            <a:r>
              <a:rPr lang="ja-JP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每月聯</a:t>
            </a:r>
            <a:r>
              <a:rPr lang="ja-JP" altLang="en-HK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絡</a:t>
            </a:r>
            <a:r>
              <a:rPr lang="ja-JP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家長</a:t>
            </a:r>
            <a:endParaRPr lang="en-HK" altLang="ja-JP" sz="3200" b="1">
              <a:solidFill>
                <a:schemeClr val="tx2"/>
              </a:solidFill>
              <a:ea typeface="Helvetica"/>
              <a:cs typeface="Helvetica"/>
              <a:sym typeface="Helvetica"/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達</a:t>
            </a:r>
            <a:r>
              <a:rPr lang="ja-JP" altLang="en-US" sz="3800" b="1">
                <a:solidFill>
                  <a:schemeClr val="accent5">
                    <a:lumMod val="50000"/>
                  </a:schemeClr>
                </a:solidFill>
                <a:ea typeface="Helvetica"/>
                <a:cs typeface="Helvetica"/>
                <a:sym typeface="Helvetica"/>
              </a:rPr>
              <a:t>四次或以上</a:t>
            </a:r>
            <a:endParaRPr lang="en-US" altLang="ja-JP" sz="3800" b="1">
              <a:solidFill>
                <a:schemeClr val="accent5">
                  <a:lumMod val="50000"/>
                </a:schemeClr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16460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-side Corner of Rectangle 19">
            <a:extLst>
              <a:ext uri="{FF2B5EF4-FFF2-40B4-BE49-F238E27FC236}">
                <a16:creationId xmlns:a16="http://schemas.microsoft.com/office/drawing/2014/main" id="{9D0FB5A7-B4F8-AD4F-B4FD-03655CEED721}"/>
              </a:ext>
            </a:extLst>
          </p:cNvPr>
          <p:cNvSpPr/>
          <p:nvPr/>
        </p:nvSpPr>
        <p:spPr>
          <a:xfrm>
            <a:off x="18205443" y="12292404"/>
            <a:ext cx="6148813" cy="1460616"/>
          </a:xfrm>
          <a:prstGeom prst="round2SameRect">
            <a:avLst>
              <a:gd name="adj1" fmla="val 22341"/>
              <a:gd name="adj2" fmla="val 0"/>
            </a:avLst>
          </a:prstGeom>
          <a:solidFill>
            <a:schemeClr val="accent3">
              <a:lumMod val="60000"/>
              <a:lumOff val="40000"/>
              <a:alpha val="23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xfrm>
            <a:off x="809153" y="1767609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ja-JP" altLang="en-US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rPr>
              <a:t>家校聯絡溝通的重要</a:t>
            </a:r>
            <a:r>
              <a:rPr err="1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事項</a:t>
            </a:r>
            <a:endParaRPr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53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F19A9-5E2B-9E43-B402-DFADAF5ECE46}"/>
              </a:ext>
            </a:extLst>
          </p:cNvPr>
          <p:cNvGrpSpPr/>
          <p:nvPr/>
        </p:nvGrpSpPr>
        <p:grpSpPr>
          <a:xfrm>
            <a:off x="19836901" y="-44761"/>
            <a:ext cx="4284768" cy="1750053"/>
            <a:chOff x="19836901" y="-44761"/>
            <a:chExt cx="4284768" cy="1750053"/>
          </a:xfrm>
        </p:grpSpPr>
        <p:sp>
          <p:nvSpPr>
            <p:cNvPr id="13" name="Round Diagonal Corner of Rectangle 12">
              <a:extLst>
                <a:ext uri="{FF2B5EF4-FFF2-40B4-BE49-F238E27FC236}">
                  <a16:creationId xmlns:a16="http://schemas.microsoft.com/office/drawing/2014/main" id="{5C50A085-566B-6A40-AAB0-F2060849B85E}"/>
                </a:ext>
              </a:extLst>
            </p:cNvPr>
            <p:cNvSpPr/>
            <p:nvPr/>
          </p:nvSpPr>
          <p:spPr>
            <a:xfrm>
              <a:off x="19836901" y="-44761"/>
              <a:ext cx="4284768" cy="8367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6">
                  <a:lumMod val="75000"/>
                </a:schemeClr>
              </a:solidFill>
              <a:miter lim="400000"/>
            </a:ln>
            <a:effectLst>
              <a:outerShdw blurRad="50800" dist="3429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家長問卷</a:t>
              </a:r>
              <a:r>
                <a:rPr kumimoji="0" lang="en-HK" altLang="ja-JP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 </a:t>
              </a:r>
              <a:r>
                <a:rPr lang="en-US" altLang="ja-JP" sz="3200">
                  <a:solidFill>
                    <a:schemeClr val="tx2"/>
                  </a:solidFill>
                  <a:latin typeface="+mn-lt"/>
                </a:rPr>
                <a:t>(</a:t>
              </a:r>
              <a:r>
                <a:rPr lang="en-HK" sz="3200">
                  <a:solidFill>
                    <a:schemeClr val="tx2"/>
                  </a:solidFill>
                  <a:latin typeface="+mn-lt"/>
                </a:rPr>
                <a:t>n=775)</a:t>
              </a:r>
            </a:p>
          </p:txBody>
        </p:sp>
        <p:sp>
          <p:nvSpPr>
            <p:cNvPr id="14" name="Round Diagonal Corner of Rectangle 13">
              <a:extLst>
                <a:ext uri="{FF2B5EF4-FFF2-40B4-BE49-F238E27FC236}">
                  <a16:creationId xmlns:a16="http://schemas.microsoft.com/office/drawing/2014/main" id="{A2681138-E06C-6944-9E41-98F0C6A608BE}"/>
                </a:ext>
              </a:extLst>
            </p:cNvPr>
            <p:cNvSpPr/>
            <p:nvPr/>
          </p:nvSpPr>
          <p:spPr>
            <a:xfrm>
              <a:off x="19836901" y="868560"/>
              <a:ext cx="4284768" cy="8367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miter lim="400000"/>
            </a:ln>
            <a:effectLst>
              <a:outerShdw blurRad="50800" dist="3429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老師問卷</a:t>
              </a:r>
              <a:r>
                <a:rPr kumimoji="0" lang="en-HK" altLang="ja-JP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 </a:t>
              </a:r>
              <a:r>
                <a:rPr lang="en-US" altLang="ja-JP" sz="3200">
                  <a:solidFill>
                    <a:schemeClr val="tx2"/>
                  </a:solidFill>
                  <a:latin typeface="+mn-lt"/>
                </a:rPr>
                <a:t>(</a:t>
              </a:r>
              <a:r>
                <a:rPr lang="en-HK" sz="3200">
                  <a:solidFill>
                    <a:schemeClr val="tx2"/>
                  </a:solidFill>
                  <a:latin typeface="+mn-lt"/>
                </a:rPr>
                <a:t>n=150)</a:t>
              </a: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EAC1F28-C224-2A41-9591-34045BA95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05240"/>
              </p:ext>
            </p:extLst>
          </p:nvPr>
        </p:nvGraphicFramePr>
        <p:xfrm>
          <a:off x="1675871" y="4522759"/>
          <a:ext cx="21461082" cy="755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A66FCE51-BFF5-0A4B-8A94-0DC90E3411B2}"/>
              </a:ext>
            </a:extLst>
          </p:cNvPr>
          <p:cNvSpPr txBox="1"/>
          <p:nvPr/>
        </p:nvSpPr>
        <p:spPr>
          <a:xfrm>
            <a:off x="1675871" y="1293969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8418258-52E5-EC4B-B267-86261525A215}"/>
              </a:ext>
            </a:extLst>
          </p:cNvPr>
          <p:cNvGraphicFramePr>
            <a:graphicFrameLocks noGrp="1"/>
          </p:cNvGraphicFramePr>
          <p:nvPr/>
        </p:nvGraphicFramePr>
        <p:xfrm>
          <a:off x="18205443" y="12292404"/>
          <a:ext cx="6133999" cy="141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9721">
                  <a:extLst>
                    <a:ext uri="{9D8B030D-6E8A-4147-A177-3AD203B41FA5}">
                      <a16:colId xmlns:a16="http://schemas.microsoft.com/office/drawing/2014/main" val="2827683442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2274986044"/>
                    </a:ext>
                  </a:extLst>
                </a:gridCol>
                <a:gridCol w="1257769">
                  <a:extLst>
                    <a:ext uri="{9D8B030D-6E8A-4147-A177-3AD203B41FA5}">
                      <a16:colId xmlns:a16="http://schemas.microsoft.com/office/drawing/2014/main" val="14726200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家長</a:t>
                      </a:r>
                      <a:endParaRPr lang="en-HK" altLang="ja-JP" sz="2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solidFill>
                            <a:schemeClr val="tx2"/>
                          </a:solidFill>
                          <a:latin typeface="+mn-lt"/>
                        </a:rPr>
                        <a:t>老師</a:t>
                      </a:r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7044"/>
                  </a:ext>
                </a:extLst>
              </a:tr>
              <a:tr h="848437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重</a:t>
                      </a:r>
                      <a:r>
                        <a:rPr lang="ja-JP" altLang="en-HK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要</a:t>
                      </a:r>
                      <a:r>
                        <a:rPr lang="en-US" altLang="ja-JP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/</a:t>
                      </a:r>
                      <a:r>
                        <a:rPr lang="ja-JP" altLang="en-US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非</a:t>
                      </a:r>
                      <a:r>
                        <a:rPr lang="ja-JP" altLang="en-HK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常</a:t>
                      </a:r>
                      <a:r>
                        <a:rPr lang="ja-JP" altLang="en-US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重要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HK" altLang="ja-JP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1508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3AC83C06-D5F1-CF43-ACE4-6A7C3C2348F5}"/>
              </a:ext>
            </a:extLst>
          </p:cNvPr>
          <p:cNvGrpSpPr/>
          <p:nvPr/>
        </p:nvGrpSpPr>
        <p:grpSpPr>
          <a:xfrm>
            <a:off x="21979295" y="13090924"/>
            <a:ext cx="1982604" cy="444356"/>
            <a:chOff x="18546036" y="3083273"/>
            <a:chExt cx="896440" cy="40977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7CA9C79-23A2-BA4A-8851-CEAE2F290462}"/>
                </a:ext>
              </a:extLst>
            </p:cNvPr>
            <p:cNvSpPr/>
            <p:nvPr/>
          </p:nvSpPr>
          <p:spPr>
            <a:xfrm rot="16200000">
              <a:off x="19145619" y="3184800"/>
              <a:ext cx="398383" cy="195330"/>
            </a:xfrm>
            <a:prstGeom prst="roundRect">
              <a:avLst/>
            </a:prstGeom>
            <a:solidFill>
              <a:schemeClr val="accent3"/>
            </a:solidFill>
            <a:ln w="12700" cap="flat">
              <a:solidFill>
                <a:schemeClr val="accent3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0DB43FA-57CE-6B4E-898B-A2B3B4F41AC5}"/>
                </a:ext>
              </a:extLst>
            </p:cNvPr>
            <p:cNvSpPr/>
            <p:nvPr/>
          </p:nvSpPr>
          <p:spPr>
            <a:xfrm rot="16200000">
              <a:off x="18444509" y="3196195"/>
              <a:ext cx="398383" cy="195330"/>
            </a:xfrm>
            <a:prstGeom prst="roundRect">
              <a:avLst/>
            </a:prstGeom>
            <a:solidFill>
              <a:schemeClr val="accent4"/>
            </a:solidFill>
            <a:ln w="12700" cap="flat">
              <a:solidFill>
                <a:schemeClr val="accent4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kumimoji="0" lang="en-US" sz="3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Publico Text Roman"/>
                <a:cs typeface="Publico Text Roman"/>
                <a:sym typeface="Publico Text Roman"/>
              </a:endParaRP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61FF68-5B4B-F348-A8AB-0770BA5732BE}"/>
              </a:ext>
            </a:extLst>
          </p:cNvPr>
          <p:cNvSpPr/>
          <p:nvPr/>
        </p:nvSpPr>
        <p:spPr>
          <a:xfrm>
            <a:off x="19813930" y="2640910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96A3A9-3C1D-4745-94AD-E7320CDA5190}"/>
              </a:ext>
            </a:extLst>
          </p:cNvPr>
          <p:cNvSpPr txBox="1"/>
          <p:nvPr/>
        </p:nvSpPr>
        <p:spPr>
          <a:xfrm>
            <a:off x="20016181" y="2756613"/>
            <a:ext cx="3924151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更</a:t>
            </a:r>
            <a:r>
              <a:rPr lang="zh-TW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多</a:t>
            </a: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家長</a:t>
            </a:r>
            <a:r>
              <a:rPr lang="ja-JP" altLang="en-US" sz="3200" b="1">
                <a:solidFill>
                  <a:schemeClr val="tx2"/>
                </a:solidFill>
                <a:ea typeface="Helvetica"/>
                <a:cs typeface="Helvetica"/>
                <a:sym typeface="Helvetica"/>
              </a:rPr>
              <a:t>着緊</a:t>
            </a:r>
            <a:endParaRPr lang="en-HK" altLang="ja-JP" sz="3200" b="1">
              <a:solidFill>
                <a:schemeClr val="tx2"/>
              </a:solidFill>
              <a:ea typeface="Helvetica"/>
              <a:cs typeface="Helvetica"/>
              <a:sym typeface="Helvetica"/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8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教學進度</a:t>
            </a: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及</a:t>
            </a:r>
            <a:r>
              <a:rPr lang="ja-JP" altLang="en-US" sz="38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深淺度</a:t>
            </a:r>
            <a:endParaRPr lang="en-HK" altLang="ja-JP" sz="3800" b="1">
              <a:solidFill>
                <a:schemeClr val="accent5">
                  <a:lumMod val="50000"/>
                </a:schemeClr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537244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1"/>
          <p:cNvSpPr txBox="1">
            <a:spLocks noGrp="1"/>
          </p:cNvSpPr>
          <p:nvPr>
            <p:ph type="title"/>
          </p:nvPr>
        </p:nvSpPr>
        <p:spPr>
          <a:xfrm>
            <a:off x="812800" y="1684481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家長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對學校安排滿意度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84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2A03A5B-B784-B547-8915-783C8D15A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197491"/>
              </p:ext>
            </p:extLst>
          </p:nvPr>
        </p:nvGraphicFramePr>
        <p:xfrm>
          <a:off x="1727200" y="3297159"/>
          <a:ext cx="20929600" cy="889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496A40C-4740-0449-90E2-9D6E927D429F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C25F9A-60EB-D04F-BC66-71E133F96C23}"/>
              </a:ext>
            </a:extLst>
          </p:cNvPr>
          <p:cNvSpPr/>
          <p:nvPr/>
        </p:nvSpPr>
        <p:spPr>
          <a:xfrm>
            <a:off x="19813930" y="2640910"/>
            <a:ext cx="4307739" cy="184288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>
            <a:outerShdw blurRad="469900" dist="203200" dir="2700000" algn="tl" rotWithShape="0">
              <a:schemeClr val="bg1">
                <a:lumMod val="25000"/>
                <a:alpha val="3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3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ublico Text Roman"/>
              <a:ea typeface="Publico Text Roman"/>
              <a:cs typeface="Publico Text Roman"/>
              <a:sym typeface="Publico Text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66516-6880-E142-BD63-40B1B684CE86}"/>
              </a:ext>
            </a:extLst>
          </p:cNvPr>
          <p:cNvSpPr txBox="1"/>
          <p:nvPr/>
        </p:nvSpPr>
        <p:spPr>
          <a:xfrm>
            <a:off x="20279074" y="2725836"/>
            <a:ext cx="3398366" cy="1497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en-US" altLang="ja-JP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r>
              <a:rPr lang="ja-JP" altLang="en-US" sz="4200" b="1">
                <a:solidFill>
                  <a:schemeClr val="accent5">
                    <a:lumMod val="50000"/>
                  </a:schemeClr>
                </a:solidFill>
                <a:latin typeface="+mn-lt"/>
                <a:ea typeface="Helvetica"/>
                <a:cs typeface="Helvetica"/>
                <a:sym typeface="Helvetica"/>
              </a:rPr>
              <a:t>約七成</a:t>
            </a: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家長</a:t>
            </a:r>
            <a:endParaRPr lang="en-HK" altLang="ja-JP" sz="3200" b="1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ja-JP" altLang="en-US" sz="3200" b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對學校安排感滿意</a:t>
            </a:r>
            <a:endParaRPr lang="en-HK" altLang="ja-JP" sz="3200" b="1">
              <a:solidFill>
                <a:schemeClr val="tx2"/>
              </a:solidFill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527706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1"/>
          <p:cNvSpPr txBox="1">
            <a:spLocks noGrp="1"/>
          </p:cNvSpPr>
          <p:nvPr>
            <p:ph type="title"/>
          </p:nvPr>
        </p:nvSpPr>
        <p:spPr>
          <a:xfrm>
            <a:off x="889000" y="1709711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凸版文久見出しゴシック エクストラボールド"/>
                <a:ea typeface="凸版文久見出しゴシック エクストラボールド"/>
                <a:cs typeface="凸版文久見出しゴシック エクストラボールド"/>
                <a:sym typeface="凸版文久見出しゴシック エクストラボールド"/>
              </a:defRPr>
            </a:pPr>
            <a:r>
              <a:rPr b="1" err="1">
                <a:latin typeface="Helvetica"/>
                <a:ea typeface="Helvetica"/>
                <a:cs typeface="Helvetica"/>
                <a:sym typeface="Helvetica"/>
              </a:rPr>
              <a:t>總結及建議</a:t>
            </a:r>
            <a:endParaRPr lang="en-HK" b="1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14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3BBA92-9116-0048-A779-6629E6436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2024"/>
              </p:ext>
            </p:extLst>
          </p:nvPr>
        </p:nvGraphicFramePr>
        <p:xfrm>
          <a:off x="1610660" y="4893164"/>
          <a:ext cx="8740181" cy="7678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7970">
                  <a:extLst>
                    <a:ext uri="{9D8B030D-6E8A-4147-A177-3AD203B41FA5}">
                      <a16:colId xmlns:a16="http://schemas.microsoft.com/office/drawing/2014/main" val="3001128104"/>
                    </a:ext>
                  </a:extLst>
                </a:gridCol>
                <a:gridCol w="1467970">
                  <a:extLst>
                    <a:ext uri="{9D8B030D-6E8A-4147-A177-3AD203B41FA5}">
                      <a16:colId xmlns:a16="http://schemas.microsoft.com/office/drawing/2014/main" val="1105710108"/>
                    </a:ext>
                  </a:extLst>
                </a:gridCol>
                <a:gridCol w="5804241">
                  <a:extLst>
                    <a:ext uri="{9D8B030D-6E8A-4147-A177-3AD203B41FA5}">
                      <a16:colId xmlns:a16="http://schemas.microsoft.com/office/drawing/2014/main" val="3061439455"/>
                    </a:ext>
                  </a:extLst>
                </a:gridCol>
              </a:tblGrid>
              <a:tr h="729574">
                <a:tc gridSpan="2">
                  <a:txBody>
                    <a:bodyPr/>
                    <a:lstStyle/>
                    <a:p>
                      <a:endParaRPr lang="en-US" sz="32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主要的困</a:t>
                      </a:r>
                      <a:r>
                        <a:rPr lang="ja-JP" altLang="en-HK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難</a:t>
                      </a:r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和挑</a:t>
                      </a:r>
                      <a:r>
                        <a:rPr lang="ja-JP" altLang="en-HK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戰</a:t>
                      </a:r>
                      <a:endParaRPr lang="en-US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21528"/>
                  </a:ext>
                </a:extLst>
              </a:tr>
              <a:tr h="1356433">
                <a:tc gridSpan="2">
                  <a:txBody>
                    <a:bodyPr/>
                    <a:lstStyle/>
                    <a:p>
                      <a:pPr algn="l"/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 校</a:t>
                      </a:r>
                      <a:r>
                        <a:rPr lang="zh-TW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長</a:t>
                      </a:r>
                      <a:endParaRPr lang="en-US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/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停課政策清晰度</a:t>
                      </a:r>
                      <a:endParaRPr lang="en-HK" altLang="ja-JP" sz="3200" b="0">
                        <a:solidFill>
                          <a:schemeClr val="tx2"/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/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行政</a:t>
                      </a:r>
                      <a:r>
                        <a:rPr lang="en-US" altLang="ja-JP" sz="3200" b="0">
                          <a:solidFill>
                            <a:schemeClr val="tx2"/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/</a:t>
                      </a:r>
                      <a:r>
                        <a:rPr lang="ja-JP" altLang="en-US" sz="3200" b="0">
                          <a:solidFill>
                            <a:schemeClr val="tx2"/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課堂編排</a:t>
                      </a:r>
                      <a:endParaRPr lang="en-HK" altLang="ja-JP" sz="3200" b="0">
                        <a:solidFill>
                          <a:schemeClr val="tx2"/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擴大教育不平等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08581"/>
                  </a:ext>
                </a:extLst>
              </a:tr>
              <a:tr h="167594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老師</a:t>
                      </a:r>
                      <a:endParaRPr lang="en-HK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HK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追交功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課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marR="0" lvl="0" indent="-45720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聯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絡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家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長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marR="0" lvl="0" indent="-45720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備課、支援學生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185209"/>
                  </a:ext>
                </a:extLst>
              </a:tr>
              <a:tr h="190267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家長</a:t>
                      </a:r>
                      <a:endParaRPr lang="en-HK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HK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監</a:t>
                      </a:r>
                      <a:r>
                        <a:rPr lang="ja-JP" altLang="en-HK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督</a:t>
                      </a: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子女紀</a:t>
                      </a:r>
                      <a:r>
                        <a:rPr lang="ja-JP" altLang="en-HK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律</a:t>
                      </a:r>
                      <a:endParaRPr lang="en-HK" altLang="ja-JP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支援子女情緒</a:t>
                      </a:r>
                      <a:endParaRPr lang="en-HK" altLang="ja-JP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支援子女學習及完成功課</a:t>
                      </a:r>
                      <a:endParaRPr lang="en-HK" altLang="ja-JP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平衡工作及支援子女學習</a:t>
                      </a:r>
                      <a:endParaRPr lang="en-US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479106"/>
                  </a:ext>
                </a:extLst>
              </a:tr>
              <a:tr h="167594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學生</a:t>
                      </a:r>
                      <a:endParaRPr lang="en-US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難以專注</a:t>
                      </a:r>
                      <a:endParaRPr lang="en-HK" altLang="ja-JP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跟不上進度</a:t>
                      </a:r>
                      <a:endParaRPr lang="en-HK" altLang="ja-JP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marR="0" lvl="0" indent="-45720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難以與老師和同學溝通</a:t>
                      </a:r>
                      <a:endParaRPr lang="en-HK" altLang="ja-JP" sz="320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829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B58C82-12F2-E740-978E-CC9E77E89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23024"/>
              </p:ext>
            </p:extLst>
          </p:nvPr>
        </p:nvGraphicFramePr>
        <p:xfrm>
          <a:off x="10709833" y="5598489"/>
          <a:ext cx="12284638" cy="6249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2319">
                  <a:extLst>
                    <a:ext uri="{9D8B030D-6E8A-4147-A177-3AD203B41FA5}">
                      <a16:colId xmlns:a16="http://schemas.microsoft.com/office/drawing/2014/main" val="1713604239"/>
                    </a:ext>
                  </a:extLst>
                </a:gridCol>
                <a:gridCol w="6142319">
                  <a:extLst>
                    <a:ext uri="{9D8B030D-6E8A-4147-A177-3AD203B41FA5}">
                      <a16:colId xmlns:a16="http://schemas.microsoft.com/office/drawing/2014/main" val="1282402253"/>
                    </a:ext>
                  </a:extLst>
                </a:gridCol>
              </a:tblGrid>
              <a:tr h="701673">
                <a:tc gridSpan="2">
                  <a:txBody>
                    <a:bodyPr/>
                    <a:lstStyle/>
                    <a:p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建</a:t>
                      </a:r>
                      <a:r>
                        <a:rPr lang="ja-JP" altLang="en-HK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議</a:t>
                      </a:r>
                      <a:endParaRPr lang="en-US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76185"/>
                  </a:ext>
                </a:extLst>
              </a:tr>
              <a:tr h="2385919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TW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政府</a:t>
                      </a:r>
                      <a:endParaRPr lang="en-HK" altLang="zh-TW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增撥津貼</a:t>
                      </a:r>
                      <a:endParaRPr lang="en-HK" altLang="zh-TW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給予學校更大彈性因應校情、策略性地運用資源</a:t>
                      </a:r>
                      <a:endParaRPr lang="en-HK" altLang="zh-TW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主導對疫下教學經驗作全面檢視、長遠政策規劃</a:t>
                      </a:r>
                      <a:endParaRPr lang="en-HK" altLang="zh-TW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83255"/>
                  </a:ext>
                </a:extLst>
              </a:tr>
              <a:tr h="2845855">
                <a:tc>
                  <a:txBody>
                    <a:bodyPr/>
                    <a:lstStyle/>
                    <a:p>
                      <a:pPr marL="0" lvl="2" indent="0" algn="l">
                        <a:buFont typeface="Arial" panose="020B0604020202020204" pitchFamily="34" charset="0"/>
                        <a:buNone/>
                      </a:pPr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學校</a:t>
                      </a:r>
                      <a:endParaRPr lang="en-HK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調適課程與教學策略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了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解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家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庭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支援</a:t>
                      </a: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上的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需要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加強家校支援網絡</a:t>
                      </a:r>
                      <a:endParaRPr lang="en-HK" altLang="zh-TW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提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供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資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源</a:t>
                      </a: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推動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家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長</a:t>
                      </a: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參與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ja-JP" alt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家庭</a:t>
                      </a:r>
                      <a:endParaRPr lang="en-HK" altLang="ja-JP" sz="3200" b="1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主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動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了解學校安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排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營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造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合適網上學習環境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關注子女情</a:t>
                      </a:r>
                      <a:r>
                        <a:rPr lang="ja-JP" altLang="en-HK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緒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壓力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參與</a:t>
                      </a:r>
                      <a:r>
                        <a:rPr lang="ja-JP" altLang="en-US" sz="32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子女學習</a:t>
                      </a: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HK" altLang="ja-JP" sz="3200" b="0">
                        <a:solidFill>
                          <a:schemeClr val="tx2">
                            <a:lumMod val="75000"/>
                          </a:schemeClr>
                        </a:solidFill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636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627C20-A8C5-DD4E-8B4E-5658DEBC84D9}"/>
              </a:ext>
            </a:extLst>
          </p:cNvPr>
          <p:cNvSpPr txBox="1"/>
          <p:nvPr/>
        </p:nvSpPr>
        <p:spPr>
          <a:xfrm>
            <a:off x="1610660" y="2728253"/>
            <a:ext cx="21383811" cy="1708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學校管理層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、老師、家長和學生</a:t>
            </a:r>
            <a:r>
              <a:rPr lang="ja-JP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在</a:t>
            </a:r>
            <a:r>
              <a:rPr lang="zh-TW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疫下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網上學習中均遇到不同的困</a:t>
            </a:r>
            <a:r>
              <a:rPr kumimoji="0" lang="ja-JP" altLang="en-HK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難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和挑</a:t>
            </a:r>
            <a:r>
              <a:rPr kumimoji="0" lang="ja-JP" altLang="en-HK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戰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，而且挑</a:t>
            </a:r>
            <a:r>
              <a:rPr kumimoji="0" lang="ja-JP" altLang="en-HK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戰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並不限於線上</a:t>
            </a:r>
            <a:r>
              <a:rPr kumimoji="0" lang="en-HK" altLang="ja-JP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/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數碼問</a:t>
            </a:r>
            <a:r>
              <a:rPr kumimoji="0" lang="ja-JP" altLang="en-HK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題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，同時線下</a:t>
            </a:r>
            <a:r>
              <a:rPr kumimoji="0" lang="en-HK" altLang="ja-JP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/</a:t>
            </a:r>
            <a:r>
              <a:rPr kumimoji="0" lang="zh-TW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非數碼</a:t>
            </a:r>
            <a:r>
              <a:rPr kumimoji="0" lang="ja-JP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問</a:t>
            </a:r>
            <a:r>
              <a:rPr kumimoji="0" lang="ja-JP" altLang="en-HK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題</a:t>
            </a:r>
            <a:r>
              <a:rPr kumimoji="0" lang="zh-TW" altLang="en-US" sz="3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MS Mincho" panose="02020609040205080304" pitchFamily="49" charset="-128"/>
                <a:ea typeface="MS Mincho" panose="02020609040205080304" pitchFamily="49" charset="-128"/>
                <a:sym typeface="Avenir Next Medium"/>
              </a:rPr>
              <a:t>也</a:t>
            </a:r>
            <a:r>
              <a:rPr lang="zh-TW" altLang="en-US" sz="320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大大</a:t>
            </a:r>
            <a:r>
              <a:rPr lang="ja-JP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影</a:t>
            </a:r>
            <a:r>
              <a:rPr lang="ja-JP" altLang="en-HK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響</a:t>
            </a:r>
            <a:r>
              <a:rPr lang="ja-JP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學生學習的經</a:t>
            </a:r>
            <a:r>
              <a:rPr lang="ja-JP" altLang="en-HK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驗</a:t>
            </a:r>
            <a:r>
              <a:rPr lang="ja-JP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和成效</a:t>
            </a:r>
            <a:r>
              <a:rPr lang="zh-TW" altLang="en-US" sz="3200" dirty="0">
                <a:solidFill>
                  <a:schemeClr val="tx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MS Mincho" panose="02020609040205080304" pitchFamily="49" charset="-128"/>
              <a:ea typeface="MS Mincho" panose="02020609040205080304" pitchFamily="49" charset="-128"/>
              <a:sym typeface="Avenir Next Medium"/>
            </a:endParaRPr>
          </a:p>
        </p:txBody>
      </p:sp>
      <p:pic>
        <p:nvPicPr>
          <p:cNvPr id="8" name="Picture 7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04F32008-B99B-554A-BCE7-5C2C166BB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63" y="5715503"/>
            <a:ext cx="1309688" cy="1309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F5658-C5AA-CF48-9C6D-029507C75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60" y="7345653"/>
            <a:ext cx="1307391" cy="130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84126-3E1D-0340-84FD-C0505C4D5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63" y="9081621"/>
            <a:ext cx="1309688" cy="131199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A9285CE-E77E-324A-BE99-820D97D80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0" y="11065928"/>
            <a:ext cx="1307391" cy="13096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990D-774F-214F-BA11-38AA3661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740344"/>
            <a:ext cx="20929600" cy="3225356"/>
          </a:xfrm>
        </p:spPr>
        <p:txBody>
          <a:bodyPr/>
          <a:lstStyle/>
          <a:p>
            <a:br>
              <a:rPr lang="en-US" b="1"/>
            </a:br>
            <a:r>
              <a:rPr lang="en-US" b="1"/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13D6C-AFFF-D24B-864D-60E618DE31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300F9-1A53-A242-A26C-A46C3DD95CC6}"/>
              </a:ext>
            </a:extLst>
          </p:cNvPr>
          <p:cNvSpPr/>
          <p:nvPr/>
        </p:nvSpPr>
        <p:spPr>
          <a:xfrm>
            <a:off x="1107440" y="7481977"/>
            <a:ext cx="2216912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800" i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感謝各位傳媒參與是次新聞發布會。</a:t>
            </a:r>
            <a:endParaRPr lang="en-HK" altLang="ja-JP" sz="3800" i="1">
              <a:solidFill>
                <a:schemeClr val="tx2">
                  <a:lumMod val="50000"/>
                </a:schemeClr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請於</a:t>
            </a:r>
            <a:r>
              <a:rPr lang="en-US" altLang="ja-JP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Chatroom 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以私訊方式填寫</a:t>
            </a:r>
            <a:r>
              <a:rPr lang="en-HK" altLang="ja-JP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4200" b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姓名、機構名稱、聯絡電郵、聯絡電話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，</a:t>
            </a:r>
            <a:endParaRPr lang="en-HK" altLang="ja-JP" sz="3800">
              <a:solidFill>
                <a:schemeClr val="tx2">
                  <a:lumMod val="50000"/>
                </a:schemeClr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以便稍後發送相關新聞稿。謝謝。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0EBFB-EA55-1A4B-AC35-B55A015EC4DE}"/>
              </a:ext>
            </a:extLst>
          </p:cNvPr>
          <p:cNvSpPr/>
          <p:nvPr/>
        </p:nvSpPr>
        <p:spPr>
          <a:xfrm>
            <a:off x="1332411" y="10305557"/>
            <a:ext cx="21632092" cy="197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800" i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傳媒查詢</a:t>
            </a:r>
            <a:r>
              <a:rPr lang="ja-JP" altLang="en-HK" sz="3800" i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：</a:t>
            </a:r>
            <a:endParaRPr lang="en-HK" altLang="ja-JP" sz="3800" i="1">
              <a:solidFill>
                <a:schemeClr val="tx2">
                  <a:lumMod val="50000"/>
                </a:schemeClr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請聯絡教大教育政策與領導學系助理教授</a:t>
            </a:r>
            <a:r>
              <a:rPr lang="ja-JP" altLang="en-US" sz="3800" b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李子樂博士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（電話：</a:t>
            </a:r>
            <a:r>
              <a:rPr lang="en-US" altLang="ja-JP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2948 8312 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或電郵：</a:t>
            </a:r>
            <a:r>
              <a:rPr lang="en-HK" sz="3800" err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ttllee@eduhk.hk</a:t>
            </a:r>
            <a:r>
              <a:rPr lang="en-HK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或高級研究助理</a:t>
            </a:r>
            <a:r>
              <a:rPr lang="ja-JP" altLang="en-US" sz="3800" b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陳仲熙先生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（電話：</a:t>
            </a:r>
            <a:r>
              <a:rPr lang="en-US" altLang="ja-JP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2948 8914 </a:t>
            </a:r>
            <a:r>
              <a:rPr lang="ja-JP" altLang="en-US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或電郵：</a:t>
            </a:r>
            <a:r>
              <a:rPr lang="en-HK" sz="3800" err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lchchan@eduhk.hk</a:t>
            </a:r>
            <a:r>
              <a:rPr lang="en-HK" sz="3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）。</a:t>
            </a:r>
            <a:endParaRPr lang="en-US" sz="3800">
              <a:solidFill>
                <a:schemeClr val="tx2">
                  <a:lumMod val="50000"/>
                </a:schemeClr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4FBBD-6E79-2B46-AE65-E6A223A3F721}"/>
              </a:ext>
            </a:extLst>
          </p:cNvPr>
          <p:cNvSpPr/>
          <p:nvPr/>
        </p:nvSpPr>
        <p:spPr>
          <a:xfrm>
            <a:off x="1107440" y="4736836"/>
            <a:ext cx="2216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請各位傳</a:t>
            </a:r>
            <a:r>
              <a:rPr lang="ja-JP" altLang="en-HK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媒</a:t>
            </a:r>
            <a:r>
              <a:rPr lang="ja-JP" altLang="en-US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於會議聊天室填寫</a:t>
            </a:r>
            <a:r>
              <a:rPr lang="en-HK" altLang="ja-JP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4800" b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機構名稱</a:t>
            </a:r>
            <a:r>
              <a:rPr lang="en-US" altLang="ja-JP" sz="4800" b="1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以便主持安</a:t>
            </a:r>
            <a:r>
              <a:rPr lang="ja-JP" altLang="en-HK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排</a:t>
            </a:r>
            <a:r>
              <a:rPr lang="ja-JP" altLang="en-US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發問問</a:t>
            </a:r>
            <a:r>
              <a:rPr lang="ja-JP" altLang="en-HK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題</a:t>
            </a:r>
            <a:r>
              <a:rPr lang="ja-JP" altLang="en-US" sz="480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FD358B-3476-AA48-8FC4-1CA49843C56F}"/>
              </a:ext>
            </a:extLst>
          </p:cNvPr>
          <p:cNvCxnSpPr/>
          <p:nvPr/>
        </p:nvCxnSpPr>
        <p:spPr>
          <a:xfrm>
            <a:off x="1691640" y="6918960"/>
            <a:ext cx="20929600" cy="0"/>
          </a:xfrm>
          <a:prstGeom prst="line">
            <a:avLst/>
          </a:prstGeom>
          <a:noFill/>
          <a:ln w="50800" cap="flat">
            <a:solidFill>
              <a:schemeClr val="accent3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624319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845458" y="1583144"/>
            <a:ext cx="20929600" cy="3225356"/>
          </a:xfrm>
          <a:prstGeom prst="rect">
            <a:avLst/>
          </a:prstGeom>
        </p:spPr>
        <p:txBody>
          <a:bodyPr/>
          <a:lstStyle/>
          <a:p>
            <a:pPr algn="l"/>
            <a:r>
              <a:rPr b="1" err="1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</a:rPr>
              <a:t>研究背景</a:t>
            </a:r>
            <a:endParaRPr b="1"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</a:endParaRPr>
          </a:p>
        </p:txBody>
      </p:sp>
      <p:sp>
        <p:nvSpPr>
          <p:cNvPr id="172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74" name="Table 3"/>
          <p:cNvGraphicFramePr/>
          <p:nvPr>
            <p:extLst>
              <p:ext uri="{D42A27DB-BD31-4B8C-83A1-F6EECF244321}">
                <p14:modId xmlns:p14="http://schemas.microsoft.com/office/powerpoint/2010/main" val="1876410463"/>
              </p:ext>
            </p:extLst>
          </p:nvPr>
        </p:nvGraphicFramePr>
        <p:xfrm>
          <a:off x="1682750" y="7499282"/>
          <a:ext cx="21018500" cy="48835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25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903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1663700" algn="l"/>
                        </a:tabLst>
                        <a:defRPr sz="3200">
                          <a:sym typeface="Avenir Next Regular"/>
                        </a:defRPr>
                      </a:pPr>
                      <a:endParaRPr sz="3200">
                        <a:latin typeface="Helvetica" pitchFamily="2" charset="0"/>
                      </a:endParaRP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1663700" algn="l"/>
                        </a:tabLst>
                        <a:defRPr sz="3200">
                          <a:sym typeface="Avenir Next Regular"/>
                        </a:defRPr>
                      </a:pPr>
                      <a:r>
                        <a:rPr sz="3800" err="1">
                          <a:latin typeface="Helvetica" pitchFamily="2" charset="0"/>
                          <a:ea typeface="Helvetica"/>
                          <a:cs typeface="Helvetica"/>
                          <a:sym typeface="Helvetica"/>
                        </a:rPr>
                        <a:t>初步問卷調查</a:t>
                      </a:r>
                      <a:endParaRPr sz="3800">
                        <a:latin typeface="Helvetica" pitchFamily="2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1663700" algn="l"/>
                        </a:tabLst>
                        <a:defRPr sz="3200">
                          <a:sym typeface="Avenir Next Regular"/>
                        </a:defRPr>
                      </a:pPr>
                      <a:r>
                        <a:rPr sz="3800" err="1">
                          <a:latin typeface="Helvetica" pitchFamily="2" charset="0"/>
                          <a:ea typeface="Helvetica"/>
                          <a:cs typeface="Helvetica"/>
                          <a:sym typeface="Helvetica"/>
                        </a:rPr>
                        <a:t>問卷調查</a:t>
                      </a:r>
                      <a:endParaRPr sz="3800">
                        <a:latin typeface="Helvetica" pitchFamily="2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1663700" algn="l"/>
                        </a:tabLst>
                        <a:defRPr sz="3200">
                          <a:sym typeface="Avenir Next Regular"/>
                        </a:defRPr>
                      </a:pPr>
                      <a:r>
                        <a:rPr sz="3800" err="1">
                          <a:latin typeface="Helvetica" pitchFamily="2" charset="0"/>
                          <a:ea typeface="Helvetica"/>
                          <a:cs typeface="Helvetica"/>
                          <a:sym typeface="Helvetica"/>
                        </a:rPr>
                        <a:t>深入訪談</a:t>
                      </a:r>
                      <a:endParaRPr sz="3800">
                        <a:latin typeface="Helvetica" pitchFamily="2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>
                      <a:noFill/>
                      <a:prstDash val="solid"/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165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600"/>
                        </a:lnSpc>
                        <a:defRPr sz="32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zh-TW" altLang="en-US" sz="3800" b="1" dirty="0">
                          <a:solidFill>
                            <a:schemeClr val="tx2"/>
                          </a:solidFill>
                          <a:latin typeface="Helvetica" pitchFamily="2" charset="0"/>
                          <a:ea typeface="MS Mincho"/>
                          <a:cs typeface="Helvetica"/>
                          <a:sym typeface="Helvetica"/>
                        </a:rPr>
                        <a:t>校長</a:t>
                      </a:r>
                      <a:endParaRPr sz="3800" b="1" dirty="0">
                        <a:solidFill>
                          <a:schemeClr val="tx2"/>
                        </a:solidFill>
                        <a:latin typeface="Helvetica" pitchFamily="2" charset="0"/>
                        <a:ea typeface="MS Mincho"/>
                        <a:cs typeface="Helvetica"/>
                        <a:sym typeface="Helvetica"/>
                      </a:endParaRPr>
                    </a:p>
                  </a:txBody>
                  <a:tcPr marL="45720" marR="45720" anchor="b" horzOverflow="overflow">
                    <a:lnL w="254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141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i="1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8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8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254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165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600"/>
                        </a:lnSpc>
                        <a:defRPr sz="32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3800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老師</a:t>
                      </a:r>
                      <a:endParaRPr sz="3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45720" marR="45720" anchor="b" horzOverflow="overflow">
                    <a:lnL w="254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-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150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37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25400">
                      <a:noFill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65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600"/>
                        </a:lnSpc>
                        <a:defRPr sz="32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380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家長</a:t>
                      </a:r>
                    </a:p>
                  </a:txBody>
                  <a:tcPr marL="45720" marR="45720" anchor="b" horzOverflow="overflow">
                    <a:lnL w="254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-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775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32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25400">
                      <a:noFill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165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600"/>
                        </a:lnSpc>
                        <a:defRPr sz="32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380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低小學生</a:t>
                      </a:r>
                      <a:r>
                        <a:rPr sz="3800">
                          <a:latin typeface="Helvetica"/>
                        </a:rPr>
                        <a:t> (P1 – P3)</a:t>
                      </a:r>
                    </a:p>
                  </a:txBody>
                  <a:tcPr marL="45720" marR="45720" anchor="b" horzOverflow="overflow">
                    <a:lnL w="254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-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855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12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25400">
                      <a:noFill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165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600"/>
                        </a:lnSpc>
                        <a:defRPr sz="32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380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高小學生</a:t>
                      </a:r>
                      <a:r>
                        <a:rPr sz="3800">
                          <a:latin typeface="Helvetica"/>
                        </a:rPr>
                        <a:t> (P4 – P6)</a:t>
                      </a:r>
                    </a:p>
                  </a:txBody>
                  <a:tcPr marL="45720" marR="45720" anchor="b" horzOverflow="overflow">
                    <a:lnL w="254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-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850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6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800">
                          <a:solidFill>
                            <a:srgbClr val="4A4A4B"/>
                          </a:solidFill>
                          <a:latin typeface="Helvetica"/>
                          <a:sym typeface="Avenir Next Regular"/>
                        </a:rPr>
                        <a:t>50</a:t>
                      </a:r>
                      <a:endParaRPr sz="3800">
                        <a:solidFill>
                          <a:srgbClr val="4A4A4B"/>
                        </a:solidFill>
                        <a:latin typeface="Helvetica"/>
                        <a:sym typeface="Avenir Next Regular"/>
                      </a:endParaRP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25400">
                      <a:noFill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165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defRPr sz="32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380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合共</a:t>
                      </a:r>
                      <a:endParaRPr sz="3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45720" marR="45720" anchor="b" horzOverflow="overflow">
                    <a:lnL w="25400">
                      <a:noFill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>
                          <a:solidFill>
                            <a:srgbClr val="4A4A4B"/>
                          </a:solidFill>
                          <a:latin typeface="Helvetica"/>
                          <a:ea typeface="Trebuchet MS"/>
                          <a:cs typeface="Trebuchet MS"/>
                          <a:sym typeface="Trebuchet MS"/>
                        </a:rPr>
                        <a:t>141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>
                          <a:solidFill>
                            <a:srgbClr val="4A4A4B"/>
                          </a:solidFill>
                          <a:latin typeface="Helvetica"/>
                          <a:ea typeface="Trebuchet MS"/>
                          <a:cs typeface="Trebuchet MS"/>
                          <a:sym typeface="Trebuchet MS"/>
                        </a:rPr>
                        <a:t>2638</a:t>
                      </a: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 dirty="0">
                          <a:solidFill>
                            <a:srgbClr val="4A4A4B"/>
                          </a:solidFill>
                          <a:latin typeface="Helvetica"/>
                          <a:ea typeface="Trebuchet MS"/>
                          <a:cs typeface="Trebuchet MS"/>
                          <a:sym typeface="Trebuchet MS"/>
                        </a:rPr>
                        <a:t>13</a:t>
                      </a:r>
                      <a:r>
                        <a:rPr lang="en-US" sz="3800" b="1" dirty="0">
                          <a:solidFill>
                            <a:srgbClr val="4A4A4B"/>
                          </a:solidFill>
                          <a:latin typeface="Helvetica"/>
                          <a:ea typeface="Trebuchet MS"/>
                          <a:cs typeface="Trebuchet MS"/>
                          <a:sym typeface="Trebuchet MS"/>
                        </a:rPr>
                        <a:t>9</a:t>
                      </a:r>
                      <a:endParaRPr sz="3800" b="1" dirty="0">
                        <a:solidFill>
                          <a:srgbClr val="4A4A4B"/>
                        </a:solidFill>
                        <a:latin typeface="Helvetica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45720" marR="45720" anchor="b" horzOverflow="overflow">
                    <a:lnL w="12700" cap="flat">
                      <a:noFill/>
                      <a:prstDash val="solid"/>
                      <a:miter lim="400000"/>
                    </a:lnL>
                    <a:lnR w="254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780563-488B-C740-AF49-2622F1390AFD}"/>
              </a:ext>
            </a:extLst>
          </p:cNvPr>
          <p:cNvSpPr txBox="1"/>
          <p:nvPr/>
        </p:nvSpPr>
        <p:spPr>
          <a:xfrm>
            <a:off x="1111648" y="2862303"/>
            <a:ext cx="14106426" cy="5068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1" algn="just"/>
            <a:r>
              <a:rPr lang="ja-JP" altLang="en-US" sz="3200" b="1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研究目的：</a:t>
            </a:r>
            <a:endParaRPr lang="en-HK" altLang="ja-JP" sz="3200" b="1"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  <a:sym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暸解學校</a:t>
            </a:r>
            <a:r>
              <a:rPr lang="zh-TW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管理層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、老師、家長以及學生在網上學習中所遇到的困難和挑戰</a:t>
            </a:r>
            <a:endParaRPr lang="en-HK" altLang="ja-JP" sz="3200"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  <a:sym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檢視現時學校和家</a:t>
            </a:r>
            <a:r>
              <a:rPr lang="ja-JP" altLang="en-HK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庭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支援學生網上學習的政</a:t>
            </a:r>
            <a:r>
              <a:rPr lang="ja-JP" altLang="en-HK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策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和做法</a:t>
            </a:r>
            <a:endParaRPr lang="en-HK" altLang="ja-JP" sz="3200"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  <a:sym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探討家校協作如何促進和支援學生網上學習</a:t>
            </a:r>
            <a:endParaRPr lang="en-HK" altLang="ja-JP" sz="3200"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  <a:sym typeface="Helvetica"/>
            </a:endParaRPr>
          </a:p>
          <a:p>
            <a:pPr lvl="1" algn="just"/>
            <a:r>
              <a:rPr lang="ja-JP" altLang="en-US" sz="3200" b="1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研究方法</a:t>
            </a:r>
            <a:r>
              <a:rPr lang="ja-JP" altLang="en-HK" sz="3200" b="1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：</a:t>
            </a:r>
            <a:endParaRPr lang="en-HK" altLang="ja-JP" sz="3200" b="1">
              <a:solidFill>
                <a:schemeClr val="tx2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  <a:sym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個案研究</a:t>
            </a:r>
            <a:r>
              <a:rPr lang="zh-TW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，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混合性方法</a:t>
            </a:r>
            <a:r>
              <a:rPr lang="zh-TW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分析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（量性問卷 </a:t>
            </a:r>
            <a:r>
              <a:rPr lang="en-US" altLang="ja-JP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+ 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質性</a:t>
            </a:r>
            <a:r>
              <a:rPr lang="zh-TW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訪談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）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數據收集期：</a:t>
            </a:r>
            <a:r>
              <a:rPr lang="en-US" altLang="zh-TW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2</a:t>
            </a:r>
            <a:r>
              <a:rPr lang="en-US" altLang="ja-JP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/2021</a:t>
            </a:r>
            <a:r>
              <a:rPr lang="ja-JP" altLang="en-US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Helvetica"/>
              </a:rPr>
              <a:t>－</a:t>
            </a:r>
            <a:r>
              <a:rPr lang="en-US" altLang="ja-JP" sz="320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11/2021</a:t>
            </a: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Helvetica" pitchFamily="2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900AE6-C892-9848-9D20-B6A670105E2C}"/>
              </a:ext>
            </a:extLst>
          </p:cNvPr>
          <p:cNvSpPr/>
          <p:nvPr/>
        </p:nvSpPr>
        <p:spPr>
          <a:xfrm>
            <a:off x="845458" y="13078902"/>
            <a:ext cx="7167347" cy="42037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 algn="l" defTabSz="457200" hangingPunct="1">
              <a:lnSpc>
                <a:spcPct val="117999"/>
              </a:lnSpc>
              <a:spcBef>
                <a:spcPts val="0"/>
              </a:spcBef>
              <a:defRPr/>
            </a:pPr>
            <a:r>
              <a:rPr lang="ja-JP" altLang="en-US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註</a:t>
            </a:r>
            <a:r>
              <a:rPr lang="ja-JP" altLang="en-HK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：</a:t>
            </a:r>
            <a:r>
              <a:rPr lang="ja-JP" altLang="en-US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個案研究的</a:t>
            </a:r>
            <a:r>
              <a:rPr lang="en-HK" altLang="ja-JP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8</a:t>
            </a:r>
            <a:r>
              <a:rPr lang="ja-JP" altLang="en-US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份學校校長問卷調查</a:t>
            </a:r>
            <a:r>
              <a:rPr lang="zh-TW" altLang="en-US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來自</a:t>
            </a:r>
            <a:r>
              <a:rPr lang="en-HK" altLang="ja-JP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141</a:t>
            </a:r>
            <a:r>
              <a:rPr lang="ja-JP" altLang="en-US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份初步問</a:t>
            </a:r>
            <a:r>
              <a:rPr lang="ja-JP" altLang="en-HK">
                <a:solidFill>
                  <a:schemeClr val="tx2"/>
                </a:solidFill>
                <a:latin typeface="Helvetica"/>
                <a:ea typeface="MS Mincho"/>
                <a:cs typeface="Helvetica"/>
              </a:rPr>
              <a:t>卷調查</a:t>
            </a:r>
            <a:endParaRPr lang="en-US">
              <a:solidFill>
                <a:schemeClr val="tx2"/>
              </a:solidFill>
              <a:latin typeface="Helvetica"/>
              <a:ea typeface="MS Mincho"/>
              <a:cs typeface="Helvetic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xfrm>
            <a:off x="881343" y="1582152"/>
            <a:ext cx="20929600" cy="3225356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222A35"/>
                </a:solidFill>
              </a:defRPr>
            </a:pPr>
            <a:r>
              <a:rPr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</a:rPr>
              <a:t>家校協作程度</a:t>
            </a:r>
            <a:endParaRPr sz="4800" b="1" spc="-48">
              <a:latin typeface="Helvetica" pitchFamily="2" charset="0"/>
              <a:ea typeface="MS Mincho" panose="02020609040205080304" pitchFamily="49" charset="-128"/>
            </a:endParaRPr>
          </a:p>
        </p:txBody>
      </p:sp>
      <p:sp>
        <p:nvSpPr>
          <p:cNvPr id="177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D56244-0BD0-D948-A0A8-A49B5851C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1161"/>
              </p:ext>
            </p:extLst>
          </p:nvPr>
        </p:nvGraphicFramePr>
        <p:xfrm>
          <a:off x="2542787" y="2734907"/>
          <a:ext cx="20929600" cy="939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DB90C-3E2E-4048-A23C-FC9D35D6AD60}"/>
              </a:ext>
            </a:extLst>
          </p:cNvPr>
          <p:cNvGrpSpPr/>
          <p:nvPr/>
        </p:nvGrpSpPr>
        <p:grpSpPr>
          <a:xfrm>
            <a:off x="3296686" y="11300204"/>
            <a:ext cx="18619517" cy="1122475"/>
            <a:chOff x="3706195" y="11367110"/>
            <a:chExt cx="15882693" cy="11224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5F353F-D591-CA44-B635-B2559B595C82}"/>
                </a:ext>
              </a:extLst>
            </p:cNvPr>
            <p:cNvSpPr txBox="1"/>
            <p:nvPr/>
          </p:nvSpPr>
          <p:spPr>
            <a:xfrm rot="19333814">
              <a:off x="3706195" y="11612258"/>
              <a:ext cx="2187812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總體家校合作表現</a:t>
              </a:r>
              <a:endParaRPr kumimoji="0" lang="en-US" sz="24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A7DA8B-C342-C44F-9C0D-9784DD1D23BB}"/>
                </a:ext>
              </a:extLst>
            </p:cNvPr>
            <p:cNvSpPr txBox="1"/>
            <p:nvPr/>
          </p:nvSpPr>
          <p:spPr>
            <a:xfrm rot="19333814">
              <a:off x="6606451" y="11422467"/>
              <a:ext cx="1137662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親職教育</a:t>
              </a: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7011B4-9315-A843-A1C9-9D66AE75F9F9}"/>
                </a:ext>
              </a:extLst>
            </p:cNvPr>
            <p:cNvSpPr txBox="1"/>
            <p:nvPr/>
          </p:nvSpPr>
          <p:spPr>
            <a:xfrm rot="19333814">
              <a:off x="8501191" y="11612259"/>
              <a:ext cx="1662738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與家長的聯繫</a:t>
              </a: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DD1011-AECA-DE40-947C-3F1B21B2864C}"/>
                </a:ext>
              </a:extLst>
            </p:cNvPr>
            <p:cNvSpPr txBox="1"/>
            <p:nvPr/>
          </p:nvSpPr>
          <p:spPr>
            <a:xfrm rot="19333814">
              <a:off x="13305412" y="11388171"/>
              <a:ext cx="1662738" cy="1097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家長輔助</a:t>
              </a:r>
              <a:endParaRPr lang="en-HK" altLang="ja-JP" sz="2400">
                <a:solidFill>
                  <a:schemeClr val="tx2"/>
                </a:solidFill>
                <a:latin typeface="Helvetica" pitchFamily="2" charset="0"/>
              </a:endParaRPr>
            </a:p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子女在家學習</a:t>
              </a: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8D4D54-7DC6-7A4C-9D34-3D91F74AD7C0}"/>
                </a:ext>
              </a:extLst>
            </p:cNvPr>
            <p:cNvSpPr txBox="1"/>
            <p:nvPr/>
          </p:nvSpPr>
          <p:spPr>
            <a:xfrm rot="19333814">
              <a:off x="15576195" y="11612259"/>
              <a:ext cx="1662738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家長參與校政</a:t>
              </a: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21522-B7D0-1F43-995A-CBF91227F8E5}"/>
                </a:ext>
              </a:extLst>
            </p:cNvPr>
            <p:cNvSpPr txBox="1"/>
            <p:nvPr/>
          </p:nvSpPr>
          <p:spPr>
            <a:xfrm rot="19333814">
              <a:off x="17926150" y="11391849"/>
              <a:ext cx="1662738" cy="1097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與社區協作及</a:t>
              </a:r>
              <a:endParaRPr lang="en-HK" altLang="ja-JP" sz="2400">
                <a:solidFill>
                  <a:schemeClr val="tx2"/>
                </a:solidFill>
                <a:latin typeface="Helvetica" pitchFamily="2" charset="0"/>
              </a:endParaRPr>
            </a:p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引入社區資源</a:t>
              </a: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14643-00B6-0349-B452-2FDB10C725E9}"/>
                </a:ext>
              </a:extLst>
            </p:cNvPr>
            <p:cNvSpPr txBox="1"/>
            <p:nvPr/>
          </p:nvSpPr>
          <p:spPr>
            <a:xfrm rot="19369089">
              <a:off x="10804018" y="11367110"/>
              <a:ext cx="1662738" cy="1097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家長參與</a:t>
              </a:r>
              <a:endParaRPr lang="en-HK" altLang="ja-JP" sz="2400">
                <a:solidFill>
                  <a:schemeClr val="tx2"/>
                </a:solidFill>
                <a:latin typeface="Helvetica" pitchFamily="2" charset="0"/>
              </a:endParaRPr>
            </a:p>
            <a:p>
              <a:r>
                <a:rPr lang="ja-JP" altLang="en-US" sz="2400">
                  <a:solidFill>
                    <a:schemeClr val="tx2"/>
                  </a:solidFill>
                  <a:latin typeface="Helvetica" pitchFamily="2" charset="0"/>
                </a:rPr>
                <a:t>學校義務工作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EA9462-1CB4-A04B-B9A8-BC340F4218ED}"/>
              </a:ext>
            </a:extLst>
          </p:cNvPr>
          <p:cNvSpPr txBox="1"/>
          <p:nvPr/>
        </p:nvSpPr>
        <p:spPr>
          <a:xfrm>
            <a:off x="1598293" y="10658641"/>
            <a:ext cx="718145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 pitchFamily="2" charset="0"/>
                <a:sym typeface="Avenir Next Medium"/>
              </a:rPr>
              <a:t>從不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Helvetica" pitchFamily="2" charset="0"/>
              <a:sym typeface="Avenir Next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8D5199-A52B-E940-A634-EC1D28D6D2C6}"/>
              </a:ext>
            </a:extLst>
          </p:cNvPr>
          <p:cNvSpPr txBox="1"/>
          <p:nvPr/>
        </p:nvSpPr>
        <p:spPr>
          <a:xfrm>
            <a:off x="1598293" y="2785707"/>
            <a:ext cx="718145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400">
                <a:solidFill>
                  <a:schemeClr val="tx2"/>
                </a:solidFill>
                <a:latin typeface="Helvetica" pitchFamily="2" charset="0"/>
                <a:ea typeface="Avenir Next Medium"/>
                <a:cs typeface="Avenir Next Medium"/>
              </a:rPr>
              <a:t>經常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17" name="Round Diagonal Corner of Rectangle 16">
            <a:extLst>
              <a:ext uri="{FF2B5EF4-FFF2-40B4-BE49-F238E27FC236}">
                <a16:creationId xmlns:a16="http://schemas.microsoft.com/office/drawing/2014/main" id="{82B3DA4C-41B6-5A40-80AF-CD9395AA7252}"/>
              </a:ext>
            </a:extLst>
          </p:cNvPr>
          <p:cNvSpPr/>
          <p:nvPr/>
        </p:nvSpPr>
        <p:spPr>
          <a:xfrm>
            <a:off x="19817389" y="8826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0000"/>
            </a:schemeClr>
          </a:solidFill>
          <a:ln w="12700" cap="flat">
            <a:solidFill>
              <a:schemeClr val="bg1">
                <a:lumMod val="2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初</a:t>
            </a:r>
            <a:r>
              <a:rPr kumimoji="0" lang="ja-JP" altLang="en-HK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步</a:t>
            </a: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問卷</a:t>
            </a:r>
            <a:r>
              <a:rPr kumimoji="0" lang="ja-JP" altLang="en-HK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調查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n=141)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812800" y="1656259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pPr algn="l"/>
            <a:r>
              <a:rPr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</a:rPr>
              <a:t>學校整體學生社經狀況的組成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</a:endParaRPr>
          </a:p>
        </p:txBody>
      </p:sp>
      <p:sp>
        <p:nvSpPr>
          <p:cNvPr id="18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E39714-6423-CD4A-ACDD-1B97BD697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538677"/>
              </p:ext>
            </p:extLst>
          </p:nvPr>
        </p:nvGraphicFramePr>
        <p:xfrm>
          <a:off x="6258903" y="3360377"/>
          <a:ext cx="14406879" cy="960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40551575-94DD-3F41-83F0-7526BA0E918C}"/>
              </a:ext>
            </a:extLst>
          </p:cNvPr>
          <p:cNvSpPr/>
          <p:nvPr/>
        </p:nvSpPr>
        <p:spPr>
          <a:xfrm>
            <a:off x="19817389" y="8826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0000"/>
            </a:schemeClr>
          </a:solidFill>
          <a:ln w="12700" cap="flat">
            <a:solidFill>
              <a:schemeClr val="bg1">
                <a:lumMod val="2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初</a:t>
            </a:r>
            <a:r>
              <a:rPr kumimoji="0" lang="ja-JP" altLang="en-HK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步</a:t>
            </a: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問卷</a:t>
            </a:r>
            <a:r>
              <a:rPr kumimoji="0" lang="ja-JP" altLang="en-HK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調查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n=141)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F3C6E2-EE40-4140-9DBB-C63E3611C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557013"/>
              </p:ext>
            </p:extLst>
          </p:nvPr>
        </p:nvGraphicFramePr>
        <p:xfrm>
          <a:off x="2787000" y="2826741"/>
          <a:ext cx="19371960" cy="1046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840509" y="1539441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pPr algn="l"/>
            <a:r>
              <a:rPr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</a:rPr>
              <a:t>停課期間實行網上學習</a:t>
            </a:r>
            <a:r>
              <a: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</a:rPr>
              <a:t>的</a:t>
            </a:r>
            <a:r>
              <a:rPr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</a:rPr>
              <a:t>規模</a:t>
            </a: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</a:endParaRPr>
          </a:p>
        </p:txBody>
      </p:sp>
      <p:sp>
        <p:nvSpPr>
          <p:cNvPr id="185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EA6BBD39-0BB4-6245-A508-BB64DB66163F}"/>
              </a:ext>
            </a:extLst>
          </p:cNvPr>
          <p:cNvSpPr/>
          <p:nvPr/>
        </p:nvSpPr>
        <p:spPr>
          <a:xfrm>
            <a:off x="19817389" y="8826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0000"/>
            </a:schemeClr>
          </a:solidFill>
          <a:ln w="12700" cap="flat">
            <a:solidFill>
              <a:schemeClr val="bg1">
                <a:lumMod val="2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初</a:t>
            </a:r>
            <a:r>
              <a:rPr kumimoji="0" lang="ja-JP" altLang="en-HK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步</a:t>
            </a: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問卷</a:t>
            </a:r>
            <a:r>
              <a:rPr kumimoji="0" lang="ja-JP" altLang="en-HK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調查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n=141)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A5272F-B3EF-674A-8FA7-E12F74B9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16639"/>
              </p:ext>
            </p:extLst>
          </p:nvPr>
        </p:nvGraphicFramePr>
        <p:xfrm>
          <a:off x="923636" y="4212664"/>
          <a:ext cx="22472029" cy="732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9253">
                  <a:extLst>
                    <a:ext uri="{9D8B030D-6E8A-4147-A177-3AD203B41FA5}">
                      <a16:colId xmlns:a16="http://schemas.microsoft.com/office/drawing/2014/main" val="355282641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1640491545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3476605912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1282690029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25345178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4227399740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3019117592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1895255093"/>
                    </a:ext>
                  </a:extLst>
                </a:gridCol>
                <a:gridCol w="2339097">
                  <a:extLst>
                    <a:ext uri="{9D8B030D-6E8A-4147-A177-3AD203B41FA5}">
                      <a16:colId xmlns:a16="http://schemas.microsoft.com/office/drawing/2014/main" val="1147508226"/>
                    </a:ext>
                  </a:extLst>
                </a:gridCol>
              </a:tblGrid>
              <a:tr h="1465802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地區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新界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新界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新界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HK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港</a:t>
                      </a:r>
                      <a:r>
                        <a:rPr lang="zh-TW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島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新界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九</a:t>
                      </a:r>
                      <a:r>
                        <a:rPr lang="ja-JP" altLang="en-HK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龍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HK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港</a:t>
                      </a:r>
                      <a:r>
                        <a:rPr lang="zh-TW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島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九</a:t>
                      </a:r>
                      <a:r>
                        <a:rPr lang="ja-JP" altLang="en-HK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龍</a:t>
                      </a:r>
                      <a:endParaRPr lang="en-US" sz="38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9723510"/>
                  </a:ext>
                </a:extLst>
              </a:tr>
              <a:tr h="1465802"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ja-JP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900016"/>
                  </a:ext>
                </a:extLst>
              </a:tr>
              <a:tr h="1465802">
                <a:tc>
                  <a:txBody>
                    <a:bodyPr/>
                    <a:lstStyle/>
                    <a:p>
                      <a:r>
                        <a:rPr lang="ja-JP" altLang="en-US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zh-TW" altLang="en-US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ja-JP" altLang="en-US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社經狀況組成</a:t>
                      </a:r>
                      <a:endParaRPr lang="en-US" sz="34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6878087"/>
                  </a:ext>
                </a:extLst>
              </a:tr>
              <a:tr h="1465802">
                <a:tc>
                  <a:txBody>
                    <a:bodyPr/>
                    <a:lstStyle/>
                    <a:p>
                      <a:r>
                        <a:rPr lang="ja-JP" altLang="en-US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家校協作程</a:t>
                      </a:r>
                      <a:r>
                        <a:rPr lang="ja-JP" altLang="en-HK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度</a:t>
                      </a:r>
                      <a:endParaRPr lang="en-US" sz="34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1446373"/>
                  </a:ext>
                </a:extLst>
              </a:tr>
              <a:tr h="1465802">
                <a:tc>
                  <a:txBody>
                    <a:bodyPr/>
                    <a:lstStyle/>
                    <a:p>
                      <a:r>
                        <a:rPr lang="ja-JP" altLang="en-US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網上學習規</a:t>
                      </a:r>
                      <a:r>
                        <a:rPr lang="ja-JP" altLang="en-HK" sz="3400" b="1">
                          <a:solidFill>
                            <a:schemeClr val="tx2"/>
                          </a:solidFill>
                          <a:latin typeface="Helvetica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模</a:t>
                      </a:r>
                      <a:endParaRPr lang="en-US" sz="3400" b="1">
                        <a:solidFill>
                          <a:schemeClr val="tx2"/>
                        </a:solidFill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Helvetica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7419620"/>
                  </a:ext>
                </a:extLst>
              </a:tr>
            </a:tbl>
          </a:graphicData>
        </a:graphic>
      </p:graphicFrame>
      <p:sp>
        <p:nvSpPr>
          <p:cNvPr id="189" name="Title 1"/>
          <p:cNvSpPr txBox="1">
            <a:spLocks noGrp="1"/>
          </p:cNvSpPr>
          <p:nvPr>
            <p:ph type="title"/>
          </p:nvPr>
        </p:nvSpPr>
        <p:spPr>
          <a:xfrm>
            <a:off x="923636" y="1684482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選取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MS Mincho" panose="02020609040205080304" pitchFamily="49" charset="-128"/>
                <a:sym typeface="Helvetica"/>
              </a:rPr>
              <a:t>八間學校作深入個案研究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190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08923-8624-9E4B-97C1-A2B69054587E}"/>
              </a:ext>
            </a:extLst>
          </p:cNvPr>
          <p:cNvSpPr txBox="1"/>
          <p:nvPr/>
        </p:nvSpPr>
        <p:spPr>
          <a:xfrm>
            <a:off x="23889327" y="7877169"/>
            <a:ext cx="102657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C8C271-7DCC-CB41-9208-022BC074D326}"/>
              </a:ext>
            </a:extLst>
          </p:cNvPr>
          <p:cNvGrpSpPr/>
          <p:nvPr/>
        </p:nvGrpSpPr>
        <p:grpSpPr>
          <a:xfrm>
            <a:off x="5401824" y="7289425"/>
            <a:ext cx="17397600" cy="3975302"/>
            <a:chOff x="5299245" y="6422120"/>
            <a:chExt cx="17397600" cy="397530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7828726-F5D6-724B-80B5-7F0FE96A6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9245" y="6460358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D2EC98B-79E4-FD46-97D4-60AEF52DE6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3381" y="9439889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252EFC7-EC2A-E94D-934C-943DF5925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9245" y="7982794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7AD7540-CA38-EF41-A73C-2001310B1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9245" y="9439890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0C97CB8-D47B-3747-B184-1A28C28A1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9112" y="6460358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A114DE-C455-7442-87DB-C8CE6A187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9112" y="7950402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B4A8950-3EBE-7548-934A-43B3B5D6C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38979" y="6460358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9F6337A-0F1B-D94D-A8B3-2112D4848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7517" y="9439889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4CAA4B2-4AB4-984E-861D-CE53E0F2B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7517" y="7948192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DF67D22-2677-F744-ABCF-0F8FCA394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58846" y="6460358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2BACB02-6CB7-2C49-94FD-5A0A6511B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58846" y="7948192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2305BAF-FB46-874C-8BBF-A1E04F930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1653" y="9436026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704D3E-6954-3C45-801C-E178E40A1D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4890" y="6460358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D44CF8E-28C8-F340-BA48-F4920445C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50934" y="6442768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849865-AA37-A541-A670-A44F61DD2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0801" y="6434820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AF5E877-229E-884D-9B25-D1B274AC7D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16845" y="6422120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469BB03-C3FD-3C4C-95C8-38BC79BB2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90175" y="7875412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032ADA1-DD2F-5C41-A0E6-3E44E46A86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71769" y="9466671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4418014-5378-F44C-A644-4643D2EEA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62987" y="7875411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2D52E46-5590-4B4A-9EAF-D80DC87DC4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0801" y="9435429"/>
              <a:ext cx="1080000" cy="93075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kumimoji="0" lang="ja-JP" altLang="en-US" sz="4800" b="0" i="0" u="none" strike="noStrike" cap="all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高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729D657-3EF5-7B48-84E2-9E4FF3CC8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0801" y="7871040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E94F884-9EAB-7643-862C-0099F37A6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62987" y="9446578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C48A170-5991-5F4D-B3F7-8D2416F03B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16845" y="7875410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E188EB30-FD55-B846-98C6-8EC4F694E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06324" y="9446577"/>
              <a:ext cx="1080000" cy="930751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2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4800" cap="all">
                  <a:solidFill>
                    <a:srgbClr val="FFFFFF"/>
                  </a:solidFill>
                  <a:latin typeface="Publico Text Roman"/>
                  <a:ea typeface="MS Mincho" panose="02020609040205080304" pitchFamily="49" charset="-128"/>
                  <a:cs typeface="Publico Text Roman"/>
                  <a:sym typeface="Publico Text Roman"/>
                </a:rPr>
                <a:t>低</a:t>
              </a:r>
              <a:endParaRPr kumimoji="0" lang="en-US" sz="4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ublico Text Roman"/>
                <a:ea typeface="MS Mincho" panose="02020609040205080304" pitchFamily="49" charset="-128"/>
                <a:cs typeface="Publico Text Roman"/>
                <a:sym typeface="Publico Text Roman"/>
              </a:endParaRP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 11"/>
          <p:cNvSpPr/>
          <p:nvPr/>
        </p:nvSpPr>
        <p:spPr>
          <a:xfrm>
            <a:off x="700607" y="7961485"/>
            <a:ext cx="23108093" cy="4943265"/>
          </a:xfrm>
          <a:prstGeom prst="roundRect">
            <a:avLst>
              <a:gd name="adj" fmla="val 8000"/>
            </a:avLst>
          </a:prstGeom>
          <a:solidFill>
            <a:srgbClr val="70AD47">
              <a:alpha val="15000"/>
            </a:srgbClr>
          </a:solidFill>
          <a:ln w="25400">
            <a:solidFill>
              <a:srgbClr val="70AD47">
                <a:alpha val="15000"/>
              </a:srgbClr>
            </a:solidFill>
            <a:miter/>
          </a:ln>
        </p:spPr>
        <p:txBody>
          <a:bodyPr lIns="50800" tIns="50800" rIns="50800" bIns="5080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14" name="Rounded Rectangle 10"/>
          <p:cNvSpPr/>
          <p:nvPr/>
        </p:nvSpPr>
        <p:spPr>
          <a:xfrm>
            <a:off x="637953" y="2939030"/>
            <a:ext cx="23108093" cy="4811823"/>
          </a:xfrm>
          <a:prstGeom prst="roundRect">
            <a:avLst>
              <a:gd name="adj" fmla="val 5524"/>
            </a:avLst>
          </a:prstGeom>
          <a:solidFill>
            <a:srgbClr val="5B9BD5">
              <a:alpha val="15000"/>
            </a:srgbClr>
          </a:solidFill>
          <a:ln w="25400">
            <a:solidFill>
              <a:srgbClr val="4472C4">
                <a:alpha val="15000"/>
              </a:srgbClr>
            </a:solidFill>
            <a:miter/>
          </a:ln>
        </p:spPr>
        <p:txBody>
          <a:bodyPr lIns="50800" tIns="50800" rIns="50800" bIns="5080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xfrm>
            <a:off x="954482" y="1659099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  <a:sym typeface="Helvetica"/>
              </a:rPr>
              <a:t>學生背景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TextBox 9"/>
          <p:cNvSpPr txBox="1"/>
          <p:nvPr/>
        </p:nvSpPr>
        <p:spPr>
          <a:xfrm>
            <a:off x="637953" y="9530305"/>
            <a:ext cx="3474721" cy="1805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ja-JP" altLang="en-US" sz="3800">
                <a:solidFill>
                  <a:schemeClr val="tx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高</a:t>
            </a:r>
            <a:r>
              <a:rPr sz="3800" err="1">
                <a:solidFill>
                  <a:schemeClr val="tx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小</a:t>
            </a:r>
            <a:r>
              <a:rPr sz="3800">
                <a:solidFill>
                  <a:schemeClr val="tx2"/>
                </a:solidFill>
                <a:latin typeface="Helvetica" pitchFamily="2" charset="0"/>
              </a:rPr>
              <a:t> </a:t>
            </a:r>
            <a:endParaRPr lang="en-HK" sz="3800">
              <a:solidFill>
                <a:schemeClr val="tx2"/>
              </a:solidFill>
              <a:latin typeface="Helvetica" pitchFamily="2" charset="0"/>
            </a:endParaRPr>
          </a:p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800">
                <a:solidFill>
                  <a:schemeClr val="tx2"/>
                </a:solidFill>
                <a:latin typeface="Helvetica" pitchFamily="2" charset="0"/>
              </a:rPr>
              <a:t>P4</a:t>
            </a:r>
            <a:r>
              <a:rPr lang="en-HK" sz="38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sz="3800">
                <a:solidFill>
                  <a:schemeClr val="tx2"/>
                </a:solidFill>
                <a:latin typeface="Helvetica" pitchFamily="2" charset="0"/>
              </a:rPr>
              <a:t>-</a:t>
            </a:r>
            <a:r>
              <a:rPr lang="en-HK" sz="38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sz="3800">
                <a:solidFill>
                  <a:schemeClr val="tx2"/>
                </a:solidFill>
                <a:latin typeface="Helvetica" pitchFamily="2" charset="0"/>
              </a:rPr>
              <a:t>P6</a:t>
            </a:r>
          </a:p>
          <a:p>
            <a:r>
              <a:rPr lang="en-US" sz="1800">
                <a:solidFill>
                  <a:schemeClr val="tx2"/>
                </a:solidFill>
                <a:latin typeface="Helvetica" pitchFamily="2" charset="0"/>
              </a:rPr>
              <a:t>(</a:t>
            </a:r>
            <a:r>
              <a:rPr sz="1800">
                <a:solidFill>
                  <a:schemeClr val="tx2"/>
                </a:solidFill>
                <a:latin typeface="Helvetica" pitchFamily="2" charset="0"/>
              </a:rPr>
              <a:t>n=850</a:t>
            </a:r>
            <a:r>
              <a:rPr lang="en-HK" sz="1800">
                <a:solidFill>
                  <a:schemeClr val="tx2"/>
                </a:solidFill>
                <a:latin typeface="Helvetica" pitchFamily="2" charset="0"/>
              </a:rPr>
              <a:t>)</a:t>
            </a:r>
            <a:endParaRPr sz="1800">
              <a:solidFill>
                <a:schemeClr val="tx2"/>
              </a:solidFill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6335AE-0053-D24F-A5D6-4F14BC56889F}"/>
              </a:ext>
            </a:extLst>
          </p:cNvPr>
          <p:cNvGrpSpPr/>
          <p:nvPr/>
        </p:nvGrpSpPr>
        <p:grpSpPr>
          <a:xfrm>
            <a:off x="637953" y="2516682"/>
            <a:ext cx="23923325" cy="5638054"/>
            <a:chOff x="637953" y="2516682"/>
            <a:chExt cx="23923325" cy="5638054"/>
          </a:xfrm>
        </p:grpSpPr>
        <p:sp>
          <p:nvSpPr>
            <p:cNvPr id="224" name="TextBox 2"/>
            <p:cNvSpPr txBox="1"/>
            <p:nvPr/>
          </p:nvSpPr>
          <p:spPr>
            <a:xfrm>
              <a:off x="637953" y="4611532"/>
              <a:ext cx="3474721" cy="18056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3800" err="1">
                  <a:solidFill>
                    <a:schemeClr val="tx2"/>
                  </a:solidFill>
                  <a:latin typeface="Helvetica" pitchFamily="2" charset="0"/>
                  <a:ea typeface="Helvetica"/>
                  <a:cs typeface="Helvetica"/>
                  <a:sym typeface="Helvetica"/>
                </a:rPr>
                <a:t>初小</a:t>
              </a:r>
              <a:r>
                <a:rPr sz="3800">
                  <a:solidFill>
                    <a:schemeClr val="tx2"/>
                  </a:solidFill>
                  <a:latin typeface="Helvetica" pitchFamily="2" charset="0"/>
                </a:rPr>
                <a:t> </a:t>
              </a:r>
              <a:endParaRPr lang="en-HK" sz="3800">
                <a:solidFill>
                  <a:schemeClr val="tx2"/>
                </a:solidFill>
                <a:latin typeface="Helvetica" pitchFamily="2" charset="0"/>
              </a:endParaRPr>
            </a:p>
            <a:p>
              <a:pPr>
                <a:defRPr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3800">
                  <a:solidFill>
                    <a:schemeClr val="tx2"/>
                  </a:solidFill>
                  <a:latin typeface="Helvetica" pitchFamily="2" charset="0"/>
                </a:rPr>
                <a:t>P1</a:t>
              </a:r>
              <a:r>
                <a:rPr lang="en-HK" sz="3800">
                  <a:solidFill>
                    <a:schemeClr val="tx2"/>
                  </a:solidFill>
                  <a:latin typeface="Helvetica" pitchFamily="2" charset="0"/>
                </a:rPr>
                <a:t> - </a:t>
              </a:r>
              <a:r>
                <a:rPr sz="3800">
                  <a:solidFill>
                    <a:schemeClr val="tx2"/>
                  </a:solidFill>
                  <a:latin typeface="Helvetica" pitchFamily="2" charset="0"/>
                </a:rPr>
                <a:t>P3</a:t>
              </a:r>
            </a:p>
            <a:p>
              <a:r>
                <a:rPr lang="en-US" sz="1800">
                  <a:solidFill>
                    <a:schemeClr val="tx2"/>
                  </a:solidFill>
                  <a:latin typeface="Helvetica" pitchFamily="2" charset="0"/>
                </a:rPr>
                <a:t>(</a:t>
              </a:r>
              <a:r>
                <a:rPr sz="1800">
                  <a:solidFill>
                    <a:schemeClr val="tx2"/>
                  </a:solidFill>
                  <a:latin typeface="Helvetica" pitchFamily="2" charset="0"/>
                </a:rPr>
                <a:t>n= 855</a:t>
              </a:r>
              <a:r>
                <a:rPr lang="en-US" sz="1800">
                  <a:solidFill>
                    <a:schemeClr val="tx2"/>
                  </a:solidFill>
                  <a:latin typeface="Helvetica" pitchFamily="2" charset="0"/>
                </a:rPr>
                <a:t>)</a:t>
              </a:r>
              <a:endParaRPr sz="1800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D1BAE92-6DFE-484A-80CF-E51E9A4E52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7318201"/>
                </p:ext>
              </p:extLst>
            </p:nvPr>
          </p:nvGraphicFramePr>
          <p:xfrm>
            <a:off x="4287806" y="2577642"/>
            <a:ext cx="5565503" cy="5567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C7DCC57-7290-3946-ABD9-E771896B72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5277809"/>
                </p:ext>
              </p:extLst>
            </p:nvPr>
          </p:nvGraphicFramePr>
          <p:xfrm>
            <a:off x="10299990" y="2516682"/>
            <a:ext cx="6494761" cy="56380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886B630-CCDE-384E-8F69-1CA9159F6E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6348466"/>
                </p:ext>
              </p:extLst>
            </p:nvPr>
          </p:nvGraphicFramePr>
          <p:xfrm>
            <a:off x="16010653" y="2549202"/>
            <a:ext cx="8550625" cy="5605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B518751-52B6-4D43-8F87-AF77982DE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745147"/>
              </p:ext>
            </p:extLst>
          </p:nvPr>
        </p:nvGraphicFramePr>
        <p:xfrm>
          <a:off x="4319133" y="7715152"/>
          <a:ext cx="5565503" cy="556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190D6E6-E315-D748-A4F8-DFB1D89D3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861396"/>
              </p:ext>
            </p:extLst>
          </p:nvPr>
        </p:nvGraphicFramePr>
        <p:xfrm>
          <a:off x="10362644" y="7614089"/>
          <a:ext cx="6494761" cy="563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D613AEF-86D6-954B-BC18-7B023686C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983395"/>
              </p:ext>
            </p:extLst>
          </p:nvPr>
        </p:nvGraphicFramePr>
        <p:xfrm>
          <a:off x="16079630" y="7574011"/>
          <a:ext cx="8550625" cy="560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E60F8AA7-14C2-9C4F-A85B-59935F02A57B}"/>
              </a:ext>
            </a:extLst>
          </p:cNvPr>
          <p:cNvGrpSpPr/>
          <p:nvPr/>
        </p:nvGrpSpPr>
        <p:grpSpPr>
          <a:xfrm>
            <a:off x="19836901" y="-44761"/>
            <a:ext cx="4284768" cy="1750053"/>
            <a:chOff x="19836901" y="-44761"/>
            <a:chExt cx="4284768" cy="1750053"/>
          </a:xfrm>
        </p:grpSpPr>
        <p:sp>
          <p:nvSpPr>
            <p:cNvPr id="27" name="Round Diagonal Corner of Rectangle 26">
              <a:extLst>
                <a:ext uri="{FF2B5EF4-FFF2-40B4-BE49-F238E27FC236}">
                  <a16:creationId xmlns:a16="http://schemas.microsoft.com/office/drawing/2014/main" id="{E8DB6FE3-E48A-A948-8A8D-3DCF1044402A}"/>
                </a:ext>
              </a:extLst>
            </p:cNvPr>
            <p:cNvSpPr/>
            <p:nvPr/>
          </p:nvSpPr>
          <p:spPr>
            <a:xfrm>
              <a:off x="19836901" y="-44761"/>
              <a:ext cx="4284768" cy="8367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>
              <a:outerShdw blurRad="50800" dist="3429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3000" cap="all">
                  <a:solidFill>
                    <a:schemeClr val="tx2"/>
                  </a:solidFill>
                  <a:latin typeface="+mn-lt"/>
                  <a:ea typeface="Publico Text Roman"/>
                  <a:cs typeface="Publico Text Roman"/>
                  <a:sym typeface="Publico Text Roman"/>
                </a:rPr>
                <a:t>初小學生</a:t>
              </a:r>
              <a:r>
                <a:rPr kumimoji="0" lang="ja-JP" altLang="en-US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問卷</a:t>
              </a:r>
              <a:r>
                <a:rPr kumimoji="0" lang="en-HK" altLang="ja-JP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 </a:t>
              </a:r>
              <a:r>
                <a:rPr lang="en-US" altLang="ja-JP" sz="3200">
                  <a:solidFill>
                    <a:schemeClr val="tx2"/>
                  </a:solidFill>
                  <a:latin typeface="+mn-lt"/>
                </a:rPr>
                <a:t>(</a:t>
              </a:r>
              <a:r>
                <a:rPr lang="en-HK" sz="3200">
                  <a:solidFill>
                    <a:schemeClr val="tx2"/>
                  </a:solidFill>
                  <a:latin typeface="+mn-lt"/>
                </a:rPr>
                <a:t>n=855)</a:t>
              </a:r>
            </a:p>
          </p:txBody>
        </p:sp>
        <p:sp>
          <p:nvSpPr>
            <p:cNvPr id="28" name="Round Diagonal Corner of Rectangle 27">
              <a:extLst>
                <a:ext uri="{FF2B5EF4-FFF2-40B4-BE49-F238E27FC236}">
                  <a16:creationId xmlns:a16="http://schemas.microsoft.com/office/drawing/2014/main" id="{4C4354D9-CEB1-4047-93D2-1F70D81025CC}"/>
                </a:ext>
              </a:extLst>
            </p:cNvPr>
            <p:cNvSpPr/>
            <p:nvPr/>
          </p:nvSpPr>
          <p:spPr>
            <a:xfrm>
              <a:off x="19836901" y="868560"/>
              <a:ext cx="4284768" cy="8367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solidFill>
                <a:schemeClr val="accent3"/>
              </a:solidFill>
              <a:miter lim="400000"/>
            </a:ln>
            <a:effectLst>
              <a:outerShdw blurRad="50800" dist="3429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ja-JP" altLang="en-US" sz="3000" cap="all">
                  <a:solidFill>
                    <a:schemeClr val="tx2"/>
                  </a:solidFill>
                  <a:latin typeface="+mn-lt"/>
                  <a:ea typeface="Publico Text Roman"/>
                  <a:cs typeface="Publico Text Roman"/>
                  <a:sym typeface="Publico Text Roman"/>
                </a:rPr>
                <a:t>高小學生</a:t>
              </a:r>
              <a:r>
                <a:rPr kumimoji="0" lang="ja-JP" altLang="en-US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問卷</a:t>
              </a:r>
              <a:r>
                <a:rPr kumimoji="0" lang="en-HK" altLang="ja-JP" sz="3000" b="0" i="0" u="none" strike="noStrike" cap="all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Publico Text Roman"/>
                  <a:cs typeface="Publico Text Roman"/>
                  <a:sym typeface="Publico Text Roman"/>
                </a:rPr>
                <a:t> </a:t>
              </a:r>
              <a:r>
                <a:rPr lang="en-US" altLang="ja-JP" sz="3200">
                  <a:solidFill>
                    <a:schemeClr val="tx2"/>
                  </a:solidFill>
                  <a:latin typeface="+mn-lt"/>
                </a:rPr>
                <a:t>(</a:t>
              </a:r>
              <a:r>
                <a:rPr lang="en-HK" sz="3200">
                  <a:solidFill>
                    <a:schemeClr val="tx2"/>
                  </a:solidFill>
                  <a:latin typeface="+mn-lt"/>
                </a:rPr>
                <a:t>n=850)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>
            <a:spLocks noGrp="1"/>
          </p:cNvSpPr>
          <p:nvPr>
            <p:ph type="title"/>
          </p:nvPr>
        </p:nvSpPr>
        <p:spPr>
          <a:xfrm>
            <a:off x="840509" y="1662248"/>
            <a:ext cx="20929600" cy="32253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2A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err="1">
                <a:latin typeface="Helvetica" pitchFamily="2" charset="0"/>
                <a:ea typeface="MS Mincho" panose="02020609040205080304" pitchFamily="49" charset="-128"/>
              </a:rPr>
              <a:t>家長背景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MS Mincho" panose="02020609040205080304" pitchFamily="49" charset="-128"/>
              <a:sym typeface="Helvetica"/>
            </a:endParaRPr>
          </a:p>
        </p:txBody>
      </p:sp>
      <p:sp>
        <p:nvSpPr>
          <p:cNvPr id="203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07" name="Chart 6"/>
          <p:cNvGraphicFramePr/>
          <p:nvPr>
            <p:extLst>
              <p:ext uri="{D42A27DB-BD31-4B8C-83A1-F6EECF244321}">
                <p14:modId xmlns:p14="http://schemas.microsoft.com/office/powerpoint/2010/main" val="3265683981"/>
              </p:ext>
            </p:extLst>
          </p:nvPr>
        </p:nvGraphicFramePr>
        <p:xfrm>
          <a:off x="15584220" y="2123759"/>
          <a:ext cx="6352497" cy="534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8" name="Chart 7"/>
          <p:cNvGraphicFramePr/>
          <p:nvPr>
            <p:extLst>
              <p:ext uri="{D42A27DB-BD31-4B8C-83A1-F6EECF244321}">
                <p14:modId xmlns:p14="http://schemas.microsoft.com/office/powerpoint/2010/main" val="188952736"/>
              </p:ext>
            </p:extLst>
          </p:nvPr>
        </p:nvGraphicFramePr>
        <p:xfrm>
          <a:off x="7682041" y="7556243"/>
          <a:ext cx="6557937" cy="499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9" name="Chart 8"/>
          <p:cNvGraphicFramePr/>
          <p:nvPr>
            <p:extLst>
              <p:ext uri="{D42A27DB-BD31-4B8C-83A1-F6EECF244321}">
                <p14:modId xmlns:p14="http://schemas.microsoft.com/office/powerpoint/2010/main" val="611955426"/>
              </p:ext>
            </p:extLst>
          </p:nvPr>
        </p:nvGraphicFramePr>
        <p:xfrm>
          <a:off x="15584219" y="6616120"/>
          <a:ext cx="6557937" cy="593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0" name="TextBox 2"/>
          <p:cNvSpPr txBox="1"/>
          <p:nvPr/>
        </p:nvSpPr>
        <p:spPr>
          <a:xfrm>
            <a:off x="11644098" y="12076635"/>
            <a:ext cx="4651329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200"/>
            </a:pP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註</a:t>
            </a:r>
            <a:r>
              <a:rPr sz="1600">
                <a:solidFill>
                  <a:schemeClr val="tx2"/>
                </a:solidFill>
                <a:latin typeface="+mn-lt"/>
              </a:rPr>
              <a:t>: </a:t>
            </a:r>
            <a:r>
              <a:rPr sz="1600" b="1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在職家庭</a:t>
            </a:r>
            <a:r>
              <a:rPr sz="1600">
                <a:solidFill>
                  <a:schemeClr val="tx2"/>
                </a:solidFill>
                <a:latin typeface="+mn-lt"/>
              </a:rPr>
              <a:t>: </a:t>
            </a: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雙親雙職</a:t>
            </a:r>
            <a:r>
              <a:rPr sz="1600">
                <a:solidFill>
                  <a:schemeClr val="tx2"/>
                </a:solidFill>
                <a:latin typeface="+mn-lt"/>
              </a:rPr>
              <a:t>, </a:t>
            </a: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單親在職</a:t>
            </a:r>
            <a:r>
              <a:rPr sz="1600">
                <a:solidFill>
                  <a:schemeClr val="tx2"/>
                </a:solidFill>
                <a:latin typeface="+mn-lt"/>
              </a:rPr>
              <a:t>; </a:t>
            </a:r>
          </a:p>
          <a:p>
            <a:pPr algn="l">
              <a:defRPr sz="1200"/>
            </a:pPr>
            <a:r>
              <a:rPr sz="1600" b="1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單職家庭</a:t>
            </a:r>
            <a:r>
              <a:rPr sz="1600">
                <a:solidFill>
                  <a:schemeClr val="tx2"/>
                </a:solidFill>
                <a:latin typeface="+mn-lt"/>
              </a:rPr>
              <a:t>: </a:t>
            </a: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雙親單職</a:t>
            </a:r>
            <a:r>
              <a:rPr sz="1600">
                <a:solidFill>
                  <a:schemeClr val="tx2"/>
                </a:solidFill>
                <a:latin typeface="+mn-lt"/>
              </a:rPr>
              <a:t>; </a:t>
            </a: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非在職家庭</a:t>
            </a:r>
            <a:r>
              <a:rPr sz="1600">
                <a:solidFill>
                  <a:schemeClr val="tx2"/>
                </a:solidFill>
                <a:latin typeface="+mn-lt"/>
              </a:rPr>
              <a:t>: </a:t>
            </a: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雙親</a:t>
            </a:r>
            <a:r>
              <a:rPr sz="1600">
                <a:solidFill>
                  <a:schemeClr val="tx2"/>
                </a:solidFill>
                <a:latin typeface="+mn-lt"/>
              </a:rPr>
              <a:t>/</a:t>
            </a:r>
            <a:r>
              <a:rPr sz="1600" err="1">
                <a:solidFill>
                  <a:schemeClr val="tx2"/>
                </a:solidFill>
                <a:latin typeface="+mn-lt"/>
                <a:ea typeface="Helvetica"/>
                <a:cs typeface="Helvetica"/>
                <a:sym typeface="Helvetica"/>
              </a:rPr>
              <a:t>單親非在職</a:t>
            </a:r>
            <a:endParaRPr sz="1600">
              <a:solidFill>
                <a:schemeClr val="tx2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58754958-E6DF-C143-9D34-7D250EB78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518360"/>
              </p:ext>
            </p:extLst>
          </p:nvPr>
        </p:nvGraphicFramePr>
        <p:xfrm>
          <a:off x="2147664" y="4492651"/>
          <a:ext cx="5534492" cy="587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F10830-12B4-704A-87E3-F1FD7066D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562914"/>
              </p:ext>
            </p:extLst>
          </p:nvPr>
        </p:nvGraphicFramePr>
        <p:xfrm>
          <a:off x="7682156" y="2212705"/>
          <a:ext cx="7231153" cy="54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F4618B51-41D4-AB4C-A958-6BEFBD840F32}"/>
              </a:ext>
            </a:extLst>
          </p:cNvPr>
          <p:cNvSpPr/>
          <p:nvPr/>
        </p:nvSpPr>
        <p:spPr>
          <a:xfrm>
            <a:off x="19782847" y="-9780"/>
            <a:ext cx="4307739" cy="8367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429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ja-JP" altLang="en-US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家長問卷</a:t>
            </a:r>
            <a:r>
              <a:rPr kumimoji="0" lang="en-HK" altLang="ja-JP" sz="30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Publico Text Roman"/>
                <a:cs typeface="Publico Text Roman"/>
                <a:sym typeface="Publico Text Roman"/>
              </a:rPr>
              <a:t> </a:t>
            </a:r>
            <a:r>
              <a:rPr lang="en-US" altLang="ja-JP" sz="3200">
                <a:solidFill>
                  <a:schemeClr val="tx2"/>
                </a:solidFill>
                <a:latin typeface="+mn-lt"/>
              </a:rPr>
              <a:t>(</a:t>
            </a:r>
            <a:r>
              <a:rPr lang="en-HK" sz="3200">
                <a:solidFill>
                  <a:schemeClr val="tx2"/>
                </a:solidFill>
                <a:latin typeface="+mn-lt"/>
              </a:rPr>
              <a:t>n=775)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1559</Words>
  <Application>Microsoft Macintosh PowerPoint</Application>
  <PresentationFormat>Custom</PresentationFormat>
  <Paragraphs>332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MS Mincho</vt:lpstr>
      <vt:lpstr>Publico Headline Black</vt:lpstr>
      <vt:lpstr>Publico Headline Roman</vt:lpstr>
      <vt:lpstr>Publico Text Roman</vt:lpstr>
      <vt:lpstr>Publico Text Semibold</vt:lpstr>
      <vt:lpstr>凸版文久ゴシック レギュラー</vt:lpstr>
      <vt:lpstr>凸版文久見出しゴシック エクストラボールド</vt:lpstr>
      <vt:lpstr>Arial</vt:lpstr>
      <vt:lpstr>Avenir Next</vt:lpstr>
      <vt:lpstr>Avenir Next Medium</vt:lpstr>
      <vt:lpstr>Helvetica</vt:lpstr>
      <vt:lpstr>Helvetica Neue</vt:lpstr>
      <vt:lpstr>Times New Roman</vt:lpstr>
      <vt:lpstr>Trebuchet MS</vt:lpstr>
      <vt:lpstr>Wingdings</vt:lpstr>
      <vt:lpstr>26_FeatureStory</vt:lpstr>
      <vt:lpstr>疫情期間小學網上學習 個案研究</vt:lpstr>
      <vt:lpstr>內容大網</vt:lpstr>
      <vt:lpstr>研究背景</vt:lpstr>
      <vt:lpstr>家校協作程度</vt:lpstr>
      <vt:lpstr>學校整體學生社經狀況的組成</vt:lpstr>
      <vt:lpstr>停課期間實行網上學習的規模</vt:lpstr>
      <vt:lpstr>選取八間學校作深入個案研究</vt:lpstr>
      <vt:lpstr>學生背景</vt:lpstr>
      <vt:lpstr>家長背景</vt:lpstr>
      <vt:lpstr>老師背景</vt:lpstr>
      <vt:lpstr>高小學生在網上學習遇到的困難</vt:lpstr>
      <vt:lpstr>PowerPoint Presentation</vt:lpstr>
      <vt:lpstr>家長在支援網上學習的壓力</vt:lpstr>
      <vt:lpstr>家長在支援網上學習的壓力</vt:lpstr>
      <vt:lpstr>家庭數碼資源</vt:lpstr>
      <vt:lpstr>家居學習空間</vt:lpstr>
      <vt:lpstr>家長數碼素養</vt:lpstr>
      <vt:lpstr>家長參與程度</vt:lpstr>
      <vt:lpstr>老師融入資訊科技的知識與技能</vt:lpstr>
      <vt:lpstr>不同時期老師的主要工作壓力來源</vt:lpstr>
      <vt:lpstr>不同時期教師每月聯絡家長次數</vt:lpstr>
      <vt:lpstr>家校聯絡溝通的重要事項</vt:lpstr>
      <vt:lpstr>家長對學校安排滿意度</vt:lpstr>
      <vt:lpstr>總結及建議</vt:lpstr>
      <vt:lpstr>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停課期間的家校協作支援 小學網上學習個案研究</dc:title>
  <dc:creator>CHAN, Chung Hei Luke [EPL]</dc:creator>
  <cp:lastModifiedBy>CHAN, Chung Hei Luke [EPL]</cp:lastModifiedBy>
  <cp:revision>2</cp:revision>
  <dcterms:modified xsi:type="dcterms:W3CDTF">2021-12-14T07:36:03Z</dcterms:modified>
</cp:coreProperties>
</file>