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  <p:sldMasterId id="2147483930" r:id="rId2"/>
  </p:sldMasterIdLst>
  <p:notesMasterIdLst>
    <p:notesMasterId r:id="rId29"/>
  </p:notesMasterIdLst>
  <p:handoutMasterIdLst>
    <p:handoutMasterId r:id="rId30"/>
  </p:handoutMasterIdLst>
  <p:sldIdLst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324E"/>
    <a:srgbClr val="56BB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6" autoAdjust="0"/>
    <p:restoredTop sz="73254" autoAdjust="0"/>
  </p:normalViewPr>
  <p:slideViewPr>
    <p:cSldViewPr>
      <p:cViewPr varScale="1">
        <p:scale>
          <a:sx n="111" d="100"/>
          <a:sy n="111" d="100"/>
        </p:scale>
        <p:origin x="10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4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64.27\homes\saoccd\Survey\Graduate%20Employment%20Survey\GES%202018\11.%20Press%20Release\data%20for%20PPT_press%20conference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64.27\homes\saoccd\Survey\Graduate%20Employment%20Survey\GES%202018\11.%20Press%20Release\data%20for%20PPT_press%20conference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graph!$A$3</c:f>
              <c:strCache>
                <c:ptCount val="1"/>
                <c:pt idx="0">
                  <c:v>平均起薪點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[$$-380A]\ 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graph!$B$2:$K$2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graph!$B$3:$K$3</c:f>
              <c:numCache>
                <c:formatCode>General</c:formatCode>
                <c:ptCount val="10"/>
                <c:pt idx="0">
                  <c:v>17829</c:v>
                </c:pt>
                <c:pt idx="1">
                  <c:v>18202</c:v>
                </c:pt>
                <c:pt idx="2">
                  <c:v>19535</c:v>
                </c:pt>
                <c:pt idx="3">
                  <c:v>19658</c:v>
                </c:pt>
                <c:pt idx="4">
                  <c:v>20230</c:v>
                </c:pt>
                <c:pt idx="5">
                  <c:v>21598</c:v>
                </c:pt>
                <c:pt idx="6">
                  <c:v>23059</c:v>
                </c:pt>
                <c:pt idx="7">
                  <c:v>24586</c:v>
                </c:pt>
                <c:pt idx="8">
                  <c:v>25175</c:v>
                </c:pt>
                <c:pt idx="9">
                  <c:v>26971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D1-4C9F-A7A6-078B4FF87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overlap val="-37"/>
        <c:axId val="979867775"/>
        <c:axId val="979877343"/>
      </c:barChart>
      <c:lineChart>
        <c:grouping val="standard"/>
        <c:varyColors val="0"/>
        <c:ser>
          <c:idx val="1"/>
          <c:order val="1"/>
          <c:tx>
            <c:strRef>
              <c:f>graph!$A$4</c:f>
              <c:strCache>
                <c:ptCount val="1"/>
                <c:pt idx="0">
                  <c:v>就業或繼續升學百分比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236590273910842E-2"/>
                  <c:y val="-1.5414258188824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D1-4C9F-A7A6-078B4FF87409}"/>
                </c:ext>
              </c:extLst>
            </c:dLbl>
            <c:dLbl>
              <c:idx val="1"/>
              <c:layout>
                <c:manualLayout>
                  <c:x val="-2.5236590273910866E-2"/>
                  <c:y val="-2.3121387283236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D1-4C9F-A7A6-078B4FF87409}"/>
                </c:ext>
              </c:extLst>
            </c:dLbl>
            <c:dLbl>
              <c:idx val="2"/>
              <c:layout>
                <c:manualLayout>
                  <c:x val="-2.5236590273910894E-2"/>
                  <c:y val="-2.0552407224265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D1-4C9F-A7A6-078B4FF87409}"/>
                </c:ext>
              </c:extLst>
            </c:dLbl>
            <c:dLbl>
              <c:idx val="3"/>
              <c:layout>
                <c:manualLayout>
                  <c:x val="-2.3834557480915845E-2"/>
                  <c:y val="-2.0901232484493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0D1-4C9F-A7A6-078B4FF87409}"/>
                </c:ext>
              </c:extLst>
            </c:dLbl>
            <c:dLbl>
              <c:idx val="4"/>
              <c:layout>
                <c:manualLayout>
                  <c:x val="-3.3648787031881122E-2"/>
                  <c:y val="-1.7401289522137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D1-4C9F-A7A6-078B4FF87409}"/>
                </c:ext>
              </c:extLst>
            </c:dLbl>
            <c:dLbl>
              <c:idx val="5"/>
              <c:layout>
                <c:manualLayout>
                  <c:x val="-2.6638623066905887E-2"/>
                  <c:y val="-2.0464352415332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0D1-4C9F-A7A6-078B4FF87409}"/>
                </c:ext>
              </c:extLst>
            </c:dLbl>
            <c:dLbl>
              <c:idx val="6"/>
              <c:layout>
                <c:manualLayout>
                  <c:x val="-3.5050819824876171E-2"/>
                  <c:y val="-2.586492166044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301838009793474E-2"/>
                      <c:h val="3.64105692168307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0D1-4C9F-A7A6-078B4FF87409}"/>
                </c:ext>
              </c:extLst>
            </c:dLbl>
            <c:dLbl>
              <c:idx val="7"/>
              <c:layout>
                <c:manualLayout>
                  <c:x val="-3.6452852617871213E-2"/>
                  <c:y val="-2.5642993373262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0D1-4C9F-A7A6-078B4FF87409}"/>
                </c:ext>
              </c:extLst>
            </c:dLbl>
            <c:dLbl>
              <c:idx val="8"/>
              <c:layout>
                <c:manualLayout>
                  <c:x val="-3.5050819824876171E-2"/>
                  <c:y val="-2.3053578617200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0D1-4C9F-A7A6-078B4FF87409}"/>
                </c:ext>
              </c:extLst>
            </c:dLbl>
            <c:dLbl>
              <c:idx val="9"/>
              <c:layout>
                <c:manualLayout>
                  <c:x val="-2.8040655859901037E-2"/>
                  <c:y val="-1.7983301220295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0D1-4C9F-A7A6-078B4FF8740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graph!$B$2:$K$2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graph!$B$4:$K$4</c:f>
              <c:numCache>
                <c:formatCode>0.00%</c:formatCode>
                <c:ptCount val="10"/>
                <c:pt idx="0">
                  <c:v>0.99199999999999999</c:v>
                </c:pt>
                <c:pt idx="1">
                  <c:v>0.98299999999999998</c:v>
                </c:pt>
                <c:pt idx="2">
                  <c:v>0.98399999999999999</c:v>
                </c:pt>
                <c:pt idx="3">
                  <c:v>0.97899999999999998</c:v>
                </c:pt>
                <c:pt idx="4">
                  <c:v>0.98399999999999999</c:v>
                </c:pt>
                <c:pt idx="5">
                  <c:v>0.98599999999999999</c:v>
                </c:pt>
                <c:pt idx="6">
                  <c:v>0.97499999999999998</c:v>
                </c:pt>
                <c:pt idx="7">
                  <c:v>0.98</c:v>
                </c:pt>
                <c:pt idx="8">
                  <c:v>0.98299999999999998</c:v>
                </c:pt>
                <c:pt idx="9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0D1-4C9F-A7A6-078B4FF87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879839"/>
        <c:axId val="979879423"/>
      </c:lineChart>
      <c:catAx>
        <c:axId val="979867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77343"/>
        <c:crosses val="autoZero"/>
        <c:auto val="1"/>
        <c:lblAlgn val="ctr"/>
        <c:lblOffset val="100"/>
        <c:noMultiLvlLbl val="0"/>
      </c:catAx>
      <c:valAx>
        <c:axId val="979877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$-409]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67775"/>
        <c:crosses val="autoZero"/>
        <c:crossBetween val="between"/>
      </c:valAx>
      <c:valAx>
        <c:axId val="97987942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79839"/>
        <c:crosses val="max"/>
        <c:crossBetween val="between"/>
      </c:valAx>
      <c:catAx>
        <c:axId val="97987983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987942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graph!$A$9</c:f>
              <c:strCache>
                <c:ptCount val="1"/>
                <c:pt idx="0">
                  <c:v>平均起薪點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[$$-380A]\ 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graph!$B$8:$K$8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graph!$B$9:$K$9</c:f>
              <c:numCache>
                <c:formatCode>General</c:formatCode>
                <c:ptCount val="10"/>
                <c:pt idx="0">
                  <c:v>18014</c:v>
                </c:pt>
                <c:pt idx="1">
                  <c:v>18675</c:v>
                </c:pt>
                <c:pt idx="2">
                  <c:v>20600</c:v>
                </c:pt>
                <c:pt idx="3">
                  <c:v>19885</c:v>
                </c:pt>
                <c:pt idx="4">
                  <c:v>20507</c:v>
                </c:pt>
                <c:pt idx="5">
                  <c:v>22901</c:v>
                </c:pt>
                <c:pt idx="6">
                  <c:v>23342</c:v>
                </c:pt>
                <c:pt idx="7">
                  <c:v>25202</c:v>
                </c:pt>
                <c:pt idx="8">
                  <c:v>25091</c:v>
                </c:pt>
                <c:pt idx="9">
                  <c:v>27527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4A-4AFD-8EDC-7F3E99B2BF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overlap val="-37"/>
        <c:axId val="979867775"/>
        <c:axId val="979877343"/>
      </c:barChart>
      <c:lineChart>
        <c:grouping val="standard"/>
        <c:varyColors val="0"/>
        <c:ser>
          <c:idx val="1"/>
          <c:order val="1"/>
          <c:tx>
            <c:strRef>
              <c:f>graph!$A$10</c:f>
              <c:strCache>
                <c:ptCount val="1"/>
                <c:pt idx="0">
                  <c:v>就業或繼續升學百分比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866844453838382E-2"/>
                  <c:y val="-3.2931499887203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4A-4AFD-8EDC-7F3E99B2BF6E}"/>
                </c:ext>
              </c:extLst>
            </c:dLbl>
            <c:dLbl>
              <c:idx val="1"/>
              <c:layout>
                <c:manualLayout>
                  <c:x val="-3.2290436614016663E-2"/>
                  <c:y val="-2.5874749911373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4A-4AFD-8EDC-7F3E99B2BF6E}"/>
                </c:ext>
              </c:extLst>
            </c:dLbl>
            <c:dLbl>
              <c:idx val="2"/>
              <c:layout>
                <c:manualLayout>
                  <c:x val="-2.3866844453838382E-2"/>
                  <c:y val="-1.8817999935544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4A-4AFD-8EDC-7F3E99B2BF6E}"/>
                </c:ext>
              </c:extLst>
            </c:dLbl>
            <c:dLbl>
              <c:idx val="3"/>
              <c:layout>
                <c:manualLayout>
                  <c:x val="-2.3866844453838382E-2"/>
                  <c:y val="-4.9397249830804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4A-4AFD-8EDC-7F3E99B2BF6E}"/>
                </c:ext>
              </c:extLst>
            </c:dLbl>
            <c:dLbl>
              <c:idx val="4"/>
              <c:layout>
                <c:manualLayout>
                  <c:x val="-2.527077648053476E-2"/>
                  <c:y val="-2.5874749911373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4A-4AFD-8EDC-7F3E99B2BF6E}"/>
                </c:ext>
              </c:extLst>
            </c:dLbl>
            <c:dLbl>
              <c:idx val="5"/>
              <c:layout>
                <c:manualLayout>
                  <c:x val="-1.6847184320356506E-2"/>
                  <c:y val="-7.0567499758292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4A-4AFD-8EDC-7F3E99B2BF6E}"/>
                </c:ext>
              </c:extLst>
            </c:dLbl>
            <c:dLbl>
              <c:idx val="6"/>
              <c:layout>
                <c:manualLayout>
                  <c:x val="-2.527077648053476E-2"/>
                  <c:y val="-3.0579249895260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44A-4AFD-8EDC-7F3E99B2BF6E}"/>
                </c:ext>
              </c:extLst>
            </c:dLbl>
            <c:dLbl>
              <c:idx val="7"/>
              <c:layout>
                <c:manualLayout>
                  <c:x val="-3.3694368640713013E-2"/>
                  <c:y val="-2.5874749911373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4A-4AFD-8EDC-7F3E99B2BF6E}"/>
                </c:ext>
              </c:extLst>
            </c:dLbl>
            <c:dLbl>
              <c:idx val="8"/>
              <c:layout>
                <c:manualLayout>
                  <c:x val="-2.527077648053476E-2"/>
                  <c:y val="-1.8817999935544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44A-4AFD-8EDC-7F3E99B2BF6E}"/>
                </c:ext>
              </c:extLst>
            </c:dLbl>
            <c:dLbl>
              <c:idx val="9"/>
              <c:layout>
                <c:manualLayout>
                  <c:x val="-3.3694368640713013E-2"/>
                  <c:y val="-7.0567499758292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44A-4AFD-8EDC-7F3E99B2BF6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graph!$B$8:$K$8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graph!$B$10:$K$10</c:f>
              <c:numCache>
                <c:formatCode>0.00%</c:formatCode>
                <c:ptCount val="10"/>
                <c:pt idx="0" formatCode="0%">
                  <c:v>0.97</c:v>
                </c:pt>
                <c:pt idx="1">
                  <c:v>0.97599999999999998</c:v>
                </c:pt>
                <c:pt idx="2">
                  <c:v>0.98699999999999999</c:v>
                </c:pt>
                <c:pt idx="3">
                  <c:v>0.95099999999999996</c:v>
                </c:pt>
                <c:pt idx="4">
                  <c:v>0.97699999999999998</c:v>
                </c:pt>
                <c:pt idx="5" formatCode="0%">
                  <c:v>1</c:v>
                </c:pt>
                <c:pt idx="6">
                  <c:v>0.97099999999999997</c:v>
                </c:pt>
                <c:pt idx="7">
                  <c:v>0.97099999999999997</c:v>
                </c:pt>
                <c:pt idx="8">
                  <c:v>0.98599999999999999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4A-4AFD-8EDC-7F3E99B2BF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879839"/>
        <c:axId val="979879423"/>
      </c:lineChart>
      <c:catAx>
        <c:axId val="979867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77343"/>
        <c:crosses val="autoZero"/>
        <c:auto val="1"/>
        <c:lblAlgn val="ctr"/>
        <c:lblOffset val="100"/>
        <c:noMultiLvlLbl val="0"/>
      </c:catAx>
      <c:valAx>
        <c:axId val="979877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$-409]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67775"/>
        <c:crosses val="autoZero"/>
        <c:crossBetween val="between"/>
      </c:valAx>
      <c:valAx>
        <c:axId val="97987942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79839"/>
        <c:crosses val="max"/>
        <c:crossBetween val="between"/>
      </c:valAx>
      <c:catAx>
        <c:axId val="97987983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987942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80ACE3-EA9B-4A8A-81DA-4DB1F002F831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BBFA641-B208-409B-9D50-20E5743C4ED9}">
      <dgm:prSet/>
      <dgm:spPr/>
      <dgm:t>
        <a:bodyPr/>
        <a:lstStyle/>
        <a:p>
          <a:pPr rtl="0"/>
          <a:r>
            <a:rPr kumimoji="1" lang="en-US" dirty="0" smtClean="0"/>
            <a:t>Annual survey to understand the employment situation of </a:t>
          </a:r>
          <a:r>
            <a:rPr kumimoji="1" lang="en-US" dirty="0" err="1" smtClean="0"/>
            <a:t>EdUHK’s</a:t>
          </a:r>
          <a:r>
            <a:rPr kumimoji="1" lang="en-US" dirty="0" smtClean="0"/>
            <a:t> full-time graduates</a:t>
          </a:r>
          <a:endParaRPr lang="en-US" dirty="0"/>
        </a:p>
      </dgm:t>
    </dgm:pt>
    <dgm:pt modelId="{F4A740DC-2B28-430A-83F4-27C30F262EA8}" type="parTrans" cxnId="{92246366-3282-4BF6-A9BF-C16F10BBCC47}">
      <dgm:prSet/>
      <dgm:spPr/>
      <dgm:t>
        <a:bodyPr/>
        <a:lstStyle/>
        <a:p>
          <a:endParaRPr lang="en-US"/>
        </a:p>
      </dgm:t>
    </dgm:pt>
    <dgm:pt modelId="{F84B5D3A-2D79-4DE1-834E-32B5B9D2B2C4}" type="sibTrans" cxnId="{92246366-3282-4BF6-A9BF-C16F10BBCC47}">
      <dgm:prSet/>
      <dgm:spPr/>
      <dgm:t>
        <a:bodyPr/>
        <a:lstStyle/>
        <a:p>
          <a:endParaRPr lang="en-US"/>
        </a:p>
      </dgm:t>
    </dgm:pt>
    <dgm:pt modelId="{8CDC02E5-63FA-4A35-8E25-C30B8DE561B6}">
      <dgm:prSet/>
      <dgm:spPr/>
      <dgm:t>
        <a:bodyPr/>
        <a:lstStyle/>
        <a:p>
          <a:pPr rtl="0"/>
          <a:r>
            <a:rPr kumimoji="1" lang="en-US" dirty="0" smtClean="0"/>
            <a:t>Data collection from Sep to Dec 2018</a:t>
          </a:r>
          <a:endParaRPr lang="en-US" dirty="0"/>
        </a:p>
      </dgm:t>
    </dgm:pt>
    <dgm:pt modelId="{D719B92C-A736-445B-B557-A29A7DCCF040}" type="parTrans" cxnId="{A43480A7-2397-4974-855D-55ECF1CDD681}">
      <dgm:prSet/>
      <dgm:spPr/>
      <dgm:t>
        <a:bodyPr/>
        <a:lstStyle/>
        <a:p>
          <a:endParaRPr lang="en-US"/>
        </a:p>
      </dgm:t>
    </dgm:pt>
    <dgm:pt modelId="{873B6CE1-E93A-4284-8B1E-FA893C0B2079}" type="sibTrans" cxnId="{A43480A7-2397-4974-855D-55ECF1CDD681}">
      <dgm:prSet/>
      <dgm:spPr/>
      <dgm:t>
        <a:bodyPr/>
        <a:lstStyle/>
        <a:p>
          <a:endParaRPr lang="en-US"/>
        </a:p>
      </dgm:t>
    </dgm:pt>
    <dgm:pt modelId="{D564B9D3-AC0B-43DB-9EF9-3573DBFEFF14}">
      <dgm:prSet/>
      <dgm:spPr/>
      <dgm:t>
        <a:bodyPr/>
        <a:lstStyle/>
        <a:p>
          <a:pPr rtl="0"/>
          <a:r>
            <a:rPr kumimoji="1" lang="en-US" dirty="0" smtClean="0"/>
            <a:t>Online questionnaires sent to all full-time graduates</a:t>
          </a:r>
          <a:endParaRPr lang="en-US" dirty="0"/>
        </a:p>
      </dgm:t>
    </dgm:pt>
    <dgm:pt modelId="{9B23DADE-E0A4-4504-B462-64DE10D51689}" type="parTrans" cxnId="{7A7BBF34-14FB-4178-89D2-F130850ECEC5}">
      <dgm:prSet/>
      <dgm:spPr/>
      <dgm:t>
        <a:bodyPr/>
        <a:lstStyle/>
        <a:p>
          <a:endParaRPr lang="en-US"/>
        </a:p>
      </dgm:t>
    </dgm:pt>
    <dgm:pt modelId="{84EBB2C1-CAA2-4444-8B92-A3D50E0B0ABD}" type="sibTrans" cxnId="{7A7BBF34-14FB-4178-89D2-F130850ECEC5}">
      <dgm:prSet/>
      <dgm:spPr/>
      <dgm:t>
        <a:bodyPr/>
        <a:lstStyle/>
        <a:p>
          <a:endParaRPr lang="en-US"/>
        </a:p>
      </dgm:t>
    </dgm:pt>
    <dgm:pt modelId="{9A11E39C-FD51-4779-A4E1-6A80D9885B7C}">
      <dgm:prSet/>
      <dgm:spPr/>
      <dgm:t>
        <a:bodyPr/>
        <a:lstStyle/>
        <a:p>
          <a:pPr rtl="0"/>
          <a:r>
            <a:rPr kumimoji="1" lang="en-US" dirty="0" smtClean="0"/>
            <a:t>Phone calls to the non-respondents </a:t>
          </a:r>
          <a:br>
            <a:rPr kumimoji="1" lang="en-US" dirty="0" smtClean="0"/>
          </a:br>
          <a:r>
            <a:rPr kumimoji="1" lang="en-US" dirty="0" smtClean="0"/>
            <a:t>in Nov or Dec 2018</a:t>
          </a:r>
          <a:endParaRPr lang="en-US" dirty="0"/>
        </a:p>
      </dgm:t>
    </dgm:pt>
    <dgm:pt modelId="{5C9E923D-96BD-4CF5-9C67-1286D5A1F885}" type="parTrans" cxnId="{59B886CC-3D8E-4C27-9B18-EE5ED71072E9}">
      <dgm:prSet/>
      <dgm:spPr/>
      <dgm:t>
        <a:bodyPr/>
        <a:lstStyle/>
        <a:p>
          <a:endParaRPr lang="en-US"/>
        </a:p>
      </dgm:t>
    </dgm:pt>
    <dgm:pt modelId="{11E58930-B9AC-46ED-9437-CFEF5B0138B9}" type="sibTrans" cxnId="{59B886CC-3D8E-4C27-9B18-EE5ED71072E9}">
      <dgm:prSet/>
      <dgm:spPr/>
      <dgm:t>
        <a:bodyPr/>
        <a:lstStyle/>
        <a:p>
          <a:endParaRPr lang="en-US"/>
        </a:p>
      </dgm:t>
    </dgm:pt>
    <dgm:pt modelId="{DFFF6D5F-F6ED-4F43-AA30-F998B5FE7F77}" type="pres">
      <dgm:prSet presAssocID="{0980ACE3-EA9B-4A8A-81DA-4DB1F002F83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557695-9D0B-4E49-96AA-6231547F51EF}" type="pres">
      <dgm:prSet presAssocID="{ABBFA641-B208-409B-9D50-20E5743C4ED9}" presName="composite" presStyleCnt="0"/>
      <dgm:spPr/>
    </dgm:pt>
    <dgm:pt modelId="{EABEBD00-B588-4A78-B1E5-FC65FDAFFB29}" type="pres">
      <dgm:prSet presAssocID="{ABBFA641-B208-409B-9D50-20E5743C4ED9}" presName="imgShp" presStyleLbl="fgImgPlace1" presStyleIdx="0" presStyleCnt="4" custLinFactNeighborX="-99707" custLinFactNeighborY="2818"/>
      <dgm:spPr>
        <a:blipFill>
          <a:blip xmlns:r="http://schemas.openxmlformats.org/officeDocument/2006/relationships" r:embed="rId1" cstate="print">
            <a:duotone>
              <a:prstClr val="black"/>
              <a:schemeClr val="tx1">
                <a:lumMod val="65000"/>
                <a:lumOff val="3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71409261-CC8A-4A8C-899B-782EF31574CC}" type="pres">
      <dgm:prSet presAssocID="{ABBFA641-B208-409B-9D50-20E5743C4ED9}" presName="txShp" presStyleLbl="node1" presStyleIdx="0" presStyleCnt="4" custScaleX="1167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B7B87D-1458-4555-A151-036059DF77CF}" type="pres">
      <dgm:prSet presAssocID="{F84B5D3A-2D79-4DE1-834E-32B5B9D2B2C4}" presName="spacing" presStyleCnt="0"/>
      <dgm:spPr/>
    </dgm:pt>
    <dgm:pt modelId="{2EF5114B-480F-4A60-9030-7090FAC4E0F2}" type="pres">
      <dgm:prSet presAssocID="{8CDC02E5-63FA-4A35-8E25-C30B8DE561B6}" presName="composite" presStyleCnt="0"/>
      <dgm:spPr/>
    </dgm:pt>
    <dgm:pt modelId="{EE39CB0F-FD2D-4297-A41F-529CCD2B43FF}" type="pres">
      <dgm:prSet presAssocID="{8CDC02E5-63FA-4A35-8E25-C30B8DE561B6}" presName="imgShp" presStyleLbl="fgImgPlace1" presStyleIdx="1" presStyleCnt="4" custLinFactNeighborX="-99707" custLinFactNeighborY="281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D2C0C21-D9B7-4238-A4CF-9139DE8D9CD4}" type="pres">
      <dgm:prSet presAssocID="{8CDC02E5-63FA-4A35-8E25-C30B8DE561B6}" presName="txShp" presStyleLbl="node1" presStyleIdx="1" presStyleCnt="4" custScaleX="1167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15340-17CF-4AFB-80EA-76B36415F5BA}" type="pres">
      <dgm:prSet presAssocID="{873B6CE1-E93A-4284-8B1E-FA893C0B2079}" presName="spacing" presStyleCnt="0"/>
      <dgm:spPr/>
    </dgm:pt>
    <dgm:pt modelId="{29D69570-47FE-4D87-801C-5A167AFA2BFB}" type="pres">
      <dgm:prSet presAssocID="{D564B9D3-AC0B-43DB-9EF9-3573DBFEFF14}" presName="composite" presStyleCnt="0"/>
      <dgm:spPr/>
    </dgm:pt>
    <dgm:pt modelId="{67533B0B-EACD-4E56-B615-F6A437010DBD}" type="pres">
      <dgm:prSet presAssocID="{D564B9D3-AC0B-43DB-9EF9-3573DBFEFF14}" presName="imgShp" presStyleLbl="fgImgPlace1" presStyleIdx="2" presStyleCnt="4" custLinFactNeighborX="-99707" custLinFactNeighborY="281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1774B6B-425E-4E0F-90D6-3459759F6125}" type="pres">
      <dgm:prSet presAssocID="{D564B9D3-AC0B-43DB-9EF9-3573DBFEFF14}" presName="txShp" presStyleLbl="node1" presStyleIdx="2" presStyleCnt="4" custScaleX="1167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D1D82A-F870-465B-AD61-0AFDEABA0B8A}" type="pres">
      <dgm:prSet presAssocID="{84EBB2C1-CAA2-4444-8B92-A3D50E0B0ABD}" presName="spacing" presStyleCnt="0"/>
      <dgm:spPr/>
    </dgm:pt>
    <dgm:pt modelId="{2B1A73DF-61E1-4BBC-A3A3-A4FF4BD65B50}" type="pres">
      <dgm:prSet presAssocID="{9A11E39C-FD51-4779-A4E1-6A80D9885B7C}" presName="composite" presStyleCnt="0"/>
      <dgm:spPr/>
    </dgm:pt>
    <dgm:pt modelId="{B41264E7-0C24-4A8F-B1FE-0307422073A7}" type="pres">
      <dgm:prSet presAssocID="{9A11E39C-FD51-4779-A4E1-6A80D9885B7C}" presName="imgShp" presStyleLbl="fgImgPlace1" presStyleIdx="3" presStyleCnt="4" custLinFactNeighborX="-99707" custLinFactNeighborY="2818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886AD6E-BAE2-4AE8-B847-94F7D0186080}" type="pres">
      <dgm:prSet presAssocID="{9A11E39C-FD51-4779-A4E1-6A80D9885B7C}" presName="txShp" presStyleLbl="node1" presStyleIdx="3" presStyleCnt="4" custScaleX="1167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B886CC-3D8E-4C27-9B18-EE5ED71072E9}" srcId="{0980ACE3-EA9B-4A8A-81DA-4DB1F002F831}" destId="{9A11E39C-FD51-4779-A4E1-6A80D9885B7C}" srcOrd="3" destOrd="0" parTransId="{5C9E923D-96BD-4CF5-9C67-1286D5A1F885}" sibTransId="{11E58930-B9AC-46ED-9437-CFEF5B0138B9}"/>
    <dgm:cxn modelId="{7A7BBF34-14FB-4178-89D2-F130850ECEC5}" srcId="{0980ACE3-EA9B-4A8A-81DA-4DB1F002F831}" destId="{D564B9D3-AC0B-43DB-9EF9-3573DBFEFF14}" srcOrd="2" destOrd="0" parTransId="{9B23DADE-E0A4-4504-B462-64DE10D51689}" sibTransId="{84EBB2C1-CAA2-4444-8B92-A3D50E0B0ABD}"/>
    <dgm:cxn modelId="{A43480A7-2397-4974-855D-55ECF1CDD681}" srcId="{0980ACE3-EA9B-4A8A-81DA-4DB1F002F831}" destId="{8CDC02E5-63FA-4A35-8E25-C30B8DE561B6}" srcOrd="1" destOrd="0" parTransId="{D719B92C-A736-445B-B557-A29A7DCCF040}" sibTransId="{873B6CE1-E93A-4284-8B1E-FA893C0B2079}"/>
    <dgm:cxn modelId="{6239B06C-0203-4D15-8DA3-DAFBC2A8E83C}" type="presOf" srcId="{ABBFA641-B208-409B-9D50-20E5743C4ED9}" destId="{71409261-CC8A-4A8C-899B-782EF31574CC}" srcOrd="0" destOrd="0" presId="urn:microsoft.com/office/officeart/2005/8/layout/vList3"/>
    <dgm:cxn modelId="{C8EF0A54-437B-45CD-B127-29E28C140F54}" type="presOf" srcId="{9A11E39C-FD51-4779-A4E1-6A80D9885B7C}" destId="{4886AD6E-BAE2-4AE8-B847-94F7D0186080}" srcOrd="0" destOrd="0" presId="urn:microsoft.com/office/officeart/2005/8/layout/vList3"/>
    <dgm:cxn modelId="{ECC9229C-1D6E-4778-A8FA-8EB62CDF2E45}" type="presOf" srcId="{8CDC02E5-63FA-4A35-8E25-C30B8DE561B6}" destId="{4D2C0C21-D9B7-4238-A4CF-9139DE8D9CD4}" srcOrd="0" destOrd="0" presId="urn:microsoft.com/office/officeart/2005/8/layout/vList3"/>
    <dgm:cxn modelId="{A62E5616-A197-48EA-A234-F8D51E2D7245}" type="presOf" srcId="{0980ACE3-EA9B-4A8A-81DA-4DB1F002F831}" destId="{DFFF6D5F-F6ED-4F43-AA30-F998B5FE7F77}" srcOrd="0" destOrd="0" presId="urn:microsoft.com/office/officeart/2005/8/layout/vList3"/>
    <dgm:cxn modelId="{742B32A5-EE78-41C1-B65A-1459C0C64049}" type="presOf" srcId="{D564B9D3-AC0B-43DB-9EF9-3573DBFEFF14}" destId="{A1774B6B-425E-4E0F-90D6-3459759F6125}" srcOrd="0" destOrd="0" presId="urn:microsoft.com/office/officeart/2005/8/layout/vList3"/>
    <dgm:cxn modelId="{92246366-3282-4BF6-A9BF-C16F10BBCC47}" srcId="{0980ACE3-EA9B-4A8A-81DA-4DB1F002F831}" destId="{ABBFA641-B208-409B-9D50-20E5743C4ED9}" srcOrd="0" destOrd="0" parTransId="{F4A740DC-2B28-430A-83F4-27C30F262EA8}" sibTransId="{F84B5D3A-2D79-4DE1-834E-32B5B9D2B2C4}"/>
    <dgm:cxn modelId="{F2A9DFA6-94B4-4392-8640-ABA0B94EFC11}" type="presParOf" srcId="{DFFF6D5F-F6ED-4F43-AA30-F998B5FE7F77}" destId="{B5557695-9D0B-4E49-96AA-6231547F51EF}" srcOrd="0" destOrd="0" presId="urn:microsoft.com/office/officeart/2005/8/layout/vList3"/>
    <dgm:cxn modelId="{66FF1922-72E8-4EBB-874B-5DB826E58A04}" type="presParOf" srcId="{B5557695-9D0B-4E49-96AA-6231547F51EF}" destId="{EABEBD00-B588-4A78-B1E5-FC65FDAFFB29}" srcOrd="0" destOrd="0" presId="urn:microsoft.com/office/officeart/2005/8/layout/vList3"/>
    <dgm:cxn modelId="{24E932D9-1A62-44B4-8D69-38DBB9EF52B6}" type="presParOf" srcId="{B5557695-9D0B-4E49-96AA-6231547F51EF}" destId="{71409261-CC8A-4A8C-899B-782EF31574CC}" srcOrd="1" destOrd="0" presId="urn:microsoft.com/office/officeart/2005/8/layout/vList3"/>
    <dgm:cxn modelId="{D589CFFB-9E78-49EC-8894-A866F00AEE27}" type="presParOf" srcId="{DFFF6D5F-F6ED-4F43-AA30-F998B5FE7F77}" destId="{A4B7B87D-1458-4555-A151-036059DF77CF}" srcOrd="1" destOrd="0" presId="urn:microsoft.com/office/officeart/2005/8/layout/vList3"/>
    <dgm:cxn modelId="{43BA4AB1-86BE-4022-B73C-AD916A75955A}" type="presParOf" srcId="{DFFF6D5F-F6ED-4F43-AA30-F998B5FE7F77}" destId="{2EF5114B-480F-4A60-9030-7090FAC4E0F2}" srcOrd="2" destOrd="0" presId="urn:microsoft.com/office/officeart/2005/8/layout/vList3"/>
    <dgm:cxn modelId="{5A698622-3DFA-4C08-A747-1DF2E4A7B68E}" type="presParOf" srcId="{2EF5114B-480F-4A60-9030-7090FAC4E0F2}" destId="{EE39CB0F-FD2D-4297-A41F-529CCD2B43FF}" srcOrd="0" destOrd="0" presId="urn:microsoft.com/office/officeart/2005/8/layout/vList3"/>
    <dgm:cxn modelId="{3F198A85-99C2-4A3E-99C4-917E65406624}" type="presParOf" srcId="{2EF5114B-480F-4A60-9030-7090FAC4E0F2}" destId="{4D2C0C21-D9B7-4238-A4CF-9139DE8D9CD4}" srcOrd="1" destOrd="0" presId="urn:microsoft.com/office/officeart/2005/8/layout/vList3"/>
    <dgm:cxn modelId="{9777565A-AE07-4CC4-BAD4-44510AA3E804}" type="presParOf" srcId="{DFFF6D5F-F6ED-4F43-AA30-F998B5FE7F77}" destId="{5D915340-17CF-4AFB-80EA-76B36415F5BA}" srcOrd="3" destOrd="0" presId="urn:microsoft.com/office/officeart/2005/8/layout/vList3"/>
    <dgm:cxn modelId="{238B2C2F-0354-4F82-9DB2-48B20193F451}" type="presParOf" srcId="{DFFF6D5F-F6ED-4F43-AA30-F998B5FE7F77}" destId="{29D69570-47FE-4D87-801C-5A167AFA2BFB}" srcOrd="4" destOrd="0" presId="urn:microsoft.com/office/officeart/2005/8/layout/vList3"/>
    <dgm:cxn modelId="{66ACD3C1-1A3F-4CF4-A5C3-795C8F13543B}" type="presParOf" srcId="{29D69570-47FE-4D87-801C-5A167AFA2BFB}" destId="{67533B0B-EACD-4E56-B615-F6A437010DBD}" srcOrd="0" destOrd="0" presId="urn:microsoft.com/office/officeart/2005/8/layout/vList3"/>
    <dgm:cxn modelId="{3D577A46-31FE-44D0-A04D-CE4AFAB0837A}" type="presParOf" srcId="{29D69570-47FE-4D87-801C-5A167AFA2BFB}" destId="{A1774B6B-425E-4E0F-90D6-3459759F6125}" srcOrd="1" destOrd="0" presId="urn:microsoft.com/office/officeart/2005/8/layout/vList3"/>
    <dgm:cxn modelId="{23D77FEA-3482-46DC-998B-C280D23A59A4}" type="presParOf" srcId="{DFFF6D5F-F6ED-4F43-AA30-F998B5FE7F77}" destId="{A1D1D82A-F870-465B-AD61-0AFDEABA0B8A}" srcOrd="5" destOrd="0" presId="urn:microsoft.com/office/officeart/2005/8/layout/vList3"/>
    <dgm:cxn modelId="{003933E0-0AEA-4F6E-96E8-BBFB4B066D77}" type="presParOf" srcId="{DFFF6D5F-F6ED-4F43-AA30-F998B5FE7F77}" destId="{2B1A73DF-61E1-4BBC-A3A3-A4FF4BD65B50}" srcOrd="6" destOrd="0" presId="urn:microsoft.com/office/officeart/2005/8/layout/vList3"/>
    <dgm:cxn modelId="{48ABB295-2DFB-4166-9480-FAED704BF021}" type="presParOf" srcId="{2B1A73DF-61E1-4BBC-A3A3-A4FF4BD65B50}" destId="{B41264E7-0C24-4A8F-B1FE-0307422073A7}" srcOrd="0" destOrd="0" presId="urn:microsoft.com/office/officeart/2005/8/layout/vList3"/>
    <dgm:cxn modelId="{968F8E8E-412B-4962-A8B4-D893803F8A1B}" type="presParOf" srcId="{2B1A73DF-61E1-4BBC-A3A3-A4FF4BD65B50}" destId="{4886AD6E-BAE2-4AE8-B847-94F7D018608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E87E29-7246-44DB-9D8E-BB8EA7197C5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7B477D-454F-4263-ACF8-F3FD52790175}">
      <dgm:prSet phldrT="[Text]" custT="1"/>
      <dgm:spPr/>
      <dgm:t>
        <a:bodyPr/>
        <a:lstStyle/>
        <a:p>
          <a:pPr algn="l"/>
          <a:r>
            <a:rPr lang="zh-TW" altLang="en-US" sz="2000" b="1" dirty="0" smtClean="0"/>
            <a:t>教育新資源</a:t>
          </a:r>
          <a:endParaRPr lang="en-US" sz="2000" b="1" dirty="0"/>
        </a:p>
      </dgm:t>
    </dgm:pt>
    <dgm:pt modelId="{D87A8E74-7FCA-45E9-820B-D81817F09ABE}" type="parTrans" cxnId="{DBC00C5A-DD4B-46C1-8618-E6E2753E393B}">
      <dgm:prSet/>
      <dgm:spPr/>
      <dgm:t>
        <a:bodyPr/>
        <a:lstStyle/>
        <a:p>
          <a:endParaRPr lang="en-US"/>
        </a:p>
      </dgm:t>
    </dgm:pt>
    <dgm:pt modelId="{668CA235-590C-40C1-ABF5-E3E8C3EBF9E6}" type="sibTrans" cxnId="{DBC00C5A-DD4B-46C1-8618-E6E2753E393B}">
      <dgm:prSet/>
      <dgm:spPr/>
      <dgm:t>
        <a:bodyPr/>
        <a:lstStyle/>
        <a:p>
          <a:endParaRPr lang="en-US"/>
        </a:p>
      </dgm:t>
    </dgm:pt>
    <dgm:pt modelId="{D5555B74-5041-412F-AAF9-B695F0808E95}">
      <dgm:prSet phldrT="[Text]" custT="1"/>
      <dgm:spPr/>
      <dgm:t>
        <a:bodyPr/>
        <a:lstStyle/>
        <a:p>
          <a:r>
            <a:rPr lang="zh-TW" altLang="en-US" sz="1800" b="1" dirty="0" smtClean="0"/>
            <a:t>過去兩年，現屆政府已額外投放</a:t>
          </a:r>
          <a:r>
            <a:rPr lang="en-US" altLang="zh-TW" sz="1800" b="1" dirty="0" smtClean="0"/>
            <a:t>83</a:t>
          </a:r>
          <a:r>
            <a:rPr lang="zh-TW" altLang="en-US" sz="1800" b="1" dirty="0" smtClean="0"/>
            <a:t>億元恆常性「教育新資源」。</a:t>
          </a:r>
          <a:endParaRPr lang="en-US" b="1" dirty="0"/>
        </a:p>
      </dgm:t>
    </dgm:pt>
    <dgm:pt modelId="{898D9120-8733-45CF-9F1A-32202AFE0BE5}" type="parTrans" cxnId="{0F389815-764A-4E47-B289-557E86EE62DF}">
      <dgm:prSet/>
      <dgm:spPr/>
      <dgm:t>
        <a:bodyPr/>
        <a:lstStyle/>
        <a:p>
          <a:endParaRPr lang="en-US"/>
        </a:p>
      </dgm:t>
    </dgm:pt>
    <dgm:pt modelId="{3DF74A8E-F67D-43CC-A434-D14DC43E31D7}" type="sibTrans" cxnId="{0F389815-764A-4E47-B289-557E86EE62DF}">
      <dgm:prSet/>
      <dgm:spPr/>
      <dgm:t>
        <a:bodyPr/>
        <a:lstStyle/>
        <a:p>
          <a:endParaRPr lang="en-US"/>
        </a:p>
      </dgm:t>
    </dgm:pt>
    <dgm:pt modelId="{50C981C5-BBB6-4444-AEF0-FCEF7F492F18}">
      <dgm:prSet phldrT="[Text]" custT="1"/>
      <dgm:spPr/>
      <dgm:t>
        <a:bodyPr/>
        <a:lstStyle/>
        <a:p>
          <a:r>
            <a:rPr lang="zh-TW" altLang="en-US" sz="2000" b="1" dirty="0" smtClean="0"/>
            <a:t>「班師比」及支援人員</a:t>
          </a:r>
          <a:endParaRPr lang="en-US" sz="2000" b="1" dirty="0"/>
        </a:p>
      </dgm:t>
    </dgm:pt>
    <dgm:pt modelId="{0D4FBEC9-B492-4CCE-91E1-8B69AD15A449}" type="parTrans" cxnId="{9F0DF666-EF8B-439A-8EF3-625282120190}">
      <dgm:prSet/>
      <dgm:spPr/>
      <dgm:t>
        <a:bodyPr/>
        <a:lstStyle/>
        <a:p>
          <a:endParaRPr lang="en-US"/>
        </a:p>
      </dgm:t>
    </dgm:pt>
    <dgm:pt modelId="{17E5D8EE-7577-448A-BA57-3003AE935C21}" type="sibTrans" cxnId="{9F0DF666-EF8B-439A-8EF3-625282120190}">
      <dgm:prSet/>
      <dgm:spPr/>
      <dgm:t>
        <a:bodyPr/>
        <a:lstStyle/>
        <a:p>
          <a:endParaRPr lang="en-US"/>
        </a:p>
      </dgm:t>
    </dgm:pt>
    <dgm:pt modelId="{452560B6-20E0-4600-BC72-FA66A054D653}">
      <dgm:prSet phldrT="[Text]" custT="1"/>
      <dgm:spPr/>
      <dgm:t>
        <a:bodyPr/>
        <a:lstStyle/>
        <a:p>
          <a:pPr algn="l"/>
          <a:r>
            <a:rPr lang="zh-TW" altLang="en-US" sz="2000" b="1" dirty="0" smtClean="0"/>
            <a:t>學位化</a:t>
          </a:r>
          <a:endParaRPr lang="en-US" sz="2000" b="1" dirty="0"/>
        </a:p>
      </dgm:t>
    </dgm:pt>
    <dgm:pt modelId="{900285B8-FAFF-42B4-8465-346EC9A660C5}" type="parTrans" cxnId="{A3FD1551-E4C3-4ECB-AD43-F7E744DF842A}">
      <dgm:prSet/>
      <dgm:spPr/>
      <dgm:t>
        <a:bodyPr/>
        <a:lstStyle/>
        <a:p>
          <a:endParaRPr lang="en-US"/>
        </a:p>
      </dgm:t>
    </dgm:pt>
    <dgm:pt modelId="{24F35141-F17D-4722-B8B5-7A3B7B063900}" type="sibTrans" cxnId="{A3FD1551-E4C3-4ECB-AD43-F7E744DF842A}">
      <dgm:prSet/>
      <dgm:spPr/>
      <dgm:t>
        <a:bodyPr/>
        <a:lstStyle/>
        <a:p>
          <a:endParaRPr lang="en-US"/>
        </a:p>
      </dgm:t>
    </dgm:pt>
    <dgm:pt modelId="{BC1C8CF3-0E3E-425B-8365-977D878E8D9C}">
      <dgm:prSet phldrT="[Text]" custT="1"/>
      <dgm:spPr/>
      <dgm:t>
        <a:bodyPr/>
        <a:lstStyle/>
        <a:p>
          <a:r>
            <a:rPr lang="zh-TW" altLang="en-US" sz="1800" b="1" dirty="0" smtClean="0"/>
            <a:t>包括中小學的「班師比」劃一增加</a:t>
          </a:r>
          <a:r>
            <a:rPr lang="en-US" altLang="zh-TW" sz="1800" b="1" dirty="0" smtClean="0"/>
            <a:t>0.1</a:t>
          </a:r>
          <a:r>
            <a:rPr lang="zh-TW" altLang="en-US" sz="1800" b="1" dirty="0" smtClean="0"/>
            <a:t>；增設特殊教育需要統籌主任及其他常額教席；以及增加專業支援人員，例如資訊科技助理員、行政主任、社工、教育心理學家及言語治療師等，讓教師可更專注於教學工作。</a:t>
          </a:r>
          <a:endParaRPr lang="en-US" b="1" dirty="0"/>
        </a:p>
      </dgm:t>
    </dgm:pt>
    <dgm:pt modelId="{AA836A75-2838-4D7E-BE29-CAEADD8C872B}" type="sibTrans" cxnId="{1ED2BCB3-3A53-40B1-8EF5-4DD21AF2FA09}">
      <dgm:prSet/>
      <dgm:spPr/>
      <dgm:t>
        <a:bodyPr/>
        <a:lstStyle/>
        <a:p>
          <a:endParaRPr lang="en-US"/>
        </a:p>
      </dgm:t>
    </dgm:pt>
    <dgm:pt modelId="{8ABD3C54-F004-4D7D-A211-B7F821B56161}" type="parTrans" cxnId="{1ED2BCB3-3A53-40B1-8EF5-4DD21AF2FA09}">
      <dgm:prSet/>
      <dgm:spPr/>
      <dgm:t>
        <a:bodyPr/>
        <a:lstStyle/>
        <a:p>
          <a:endParaRPr lang="en-US"/>
        </a:p>
      </dgm:t>
    </dgm:pt>
    <dgm:pt modelId="{F949EF74-6AD8-48BB-8D5A-AE812B554AD9}">
      <dgm:prSet phldrT="[Text]" custT="1"/>
      <dgm:spPr/>
      <dgm:t>
        <a:bodyPr/>
        <a:lstStyle/>
        <a:p>
          <a:r>
            <a:rPr lang="en-US" altLang="zh-TW" sz="1800" b="1" dirty="0" smtClean="0"/>
            <a:t>2019/20</a:t>
          </a:r>
          <a:r>
            <a:rPr lang="zh-TW" altLang="en-US" sz="1800" b="1" dirty="0" smtClean="0"/>
            <a:t>學年將一次過把公營中小學的教師職位全面學位化，下學年中小學教師的起薪點將為</a:t>
          </a:r>
          <a:r>
            <a:rPr lang="en-US" altLang="zh-TW" sz="1800" b="1" dirty="0" smtClean="0"/>
            <a:t>$33,290</a:t>
          </a:r>
          <a:r>
            <a:rPr lang="zh-TW" altLang="en-US" sz="1800" b="1" dirty="0" smtClean="0"/>
            <a:t>。</a:t>
          </a:r>
          <a:endParaRPr lang="en-US" b="1" dirty="0"/>
        </a:p>
      </dgm:t>
    </dgm:pt>
    <dgm:pt modelId="{32A7A7CE-4232-428D-868C-5A59E0B61A8C}" type="sibTrans" cxnId="{F4794604-D3A9-41A2-94C2-DA88D4F3B5FE}">
      <dgm:prSet/>
      <dgm:spPr/>
      <dgm:t>
        <a:bodyPr/>
        <a:lstStyle/>
        <a:p>
          <a:endParaRPr lang="en-US"/>
        </a:p>
      </dgm:t>
    </dgm:pt>
    <dgm:pt modelId="{DC45708B-0A49-498A-AB91-D79030CB4A22}" type="parTrans" cxnId="{F4794604-D3A9-41A2-94C2-DA88D4F3B5FE}">
      <dgm:prSet/>
      <dgm:spPr/>
      <dgm:t>
        <a:bodyPr/>
        <a:lstStyle/>
        <a:p>
          <a:endParaRPr lang="en-US"/>
        </a:p>
      </dgm:t>
    </dgm:pt>
    <dgm:pt modelId="{16700637-4604-4AA1-8FF7-3293E15F8CD0}" type="pres">
      <dgm:prSet presAssocID="{BEE87E29-7246-44DB-9D8E-BB8EA7197C5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367CDB-C85C-4089-BF2B-F79F0A7E92C1}" type="pres">
      <dgm:prSet presAssocID="{0D7B477D-454F-4263-ACF8-F3FD52790175}" presName="parentLin" presStyleCnt="0"/>
      <dgm:spPr/>
      <dgm:t>
        <a:bodyPr/>
        <a:lstStyle/>
        <a:p>
          <a:endParaRPr lang="en-US"/>
        </a:p>
      </dgm:t>
    </dgm:pt>
    <dgm:pt modelId="{E5D5E5BB-C2D7-457C-9E1F-E0BD0E893B9D}" type="pres">
      <dgm:prSet presAssocID="{0D7B477D-454F-4263-ACF8-F3FD5279017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15D59A2-4953-4BB9-B491-30425380C3AA}" type="pres">
      <dgm:prSet presAssocID="{0D7B477D-454F-4263-ACF8-F3FD527901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5BD3F-5F3A-4ED3-9BB7-20824C15363A}" type="pres">
      <dgm:prSet presAssocID="{0D7B477D-454F-4263-ACF8-F3FD52790175}" presName="negativeSpace" presStyleCnt="0"/>
      <dgm:spPr/>
      <dgm:t>
        <a:bodyPr/>
        <a:lstStyle/>
        <a:p>
          <a:endParaRPr lang="en-US"/>
        </a:p>
      </dgm:t>
    </dgm:pt>
    <dgm:pt modelId="{533E20D4-ACDE-4991-AB61-332953A1772B}" type="pres">
      <dgm:prSet presAssocID="{0D7B477D-454F-4263-ACF8-F3FD5279017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334EDA-7127-41BD-BCB3-177BE5DDC258}" type="pres">
      <dgm:prSet presAssocID="{668CA235-590C-40C1-ABF5-E3E8C3EBF9E6}" presName="spaceBetweenRectangles" presStyleCnt="0"/>
      <dgm:spPr/>
      <dgm:t>
        <a:bodyPr/>
        <a:lstStyle/>
        <a:p>
          <a:endParaRPr lang="en-US"/>
        </a:p>
      </dgm:t>
    </dgm:pt>
    <dgm:pt modelId="{D5C13B88-4A3F-4636-8DB4-B6AF9FAC2D4D}" type="pres">
      <dgm:prSet presAssocID="{50C981C5-BBB6-4444-AEF0-FCEF7F492F18}" presName="parentLin" presStyleCnt="0"/>
      <dgm:spPr/>
      <dgm:t>
        <a:bodyPr/>
        <a:lstStyle/>
        <a:p>
          <a:endParaRPr lang="en-US"/>
        </a:p>
      </dgm:t>
    </dgm:pt>
    <dgm:pt modelId="{9B6A0AAE-11B8-468C-ACE4-E0E39309CB50}" type="pres">
      <dgm:prSet presAssocID="{50C981C5-BBB6-4444-AEF0-FCEF7F492F1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55B25EE-F221-433E-96A1-72E1BE5079EC}" type="pres">
      <dgm:prSet presAssocID="{50C981C5-BBB6-4444-AEF0-FCEF7F492F1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8F924-F2F2-49D5-B456-E16936186720}" type="pres">
      <dgm:prSet presAssocID="{50C981C5-BBB6-4444-AEF0-FCEF7F492F18}" presName="negativeSpace" presStyleCnt="0"/>
      <dgm:spPr/>
      <dgm:t>
        <a:bodyPr/>
        <a:lstStyle/>
        <a:p>
          <a:endParaRPr lang="en-US"/>
        </a:p>
      </dgm:t>
    </dgm:pt>
    <dgm:pt modelId="{1F84E447-4EEA-4779-BEC4-5F2889665228}" type="pres">
      <dgm:prSet presAssocID="{50C981C5-BBB6-4444-AEF0-FCEF7F492F1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3D1774-1D5E-46C9-AFD7-B15DC41E4F7B}" type="pres">
      <dgm:prSet presAssocID="{17E5D8EE-7577-448A-BA57-3003AE935C21}" presName="spaceBetweenRectangles" presStyleCnt="0"/>
      <dgm:spPr/>
      <dgm:t>
        <a:bodyPr/>
        <a:lstStyle/>
        <a:p>
          <a:endParaRPr lang="en-US"/>
        </a:p>
      </dgm:t>
    </dgm:pt>
    <dgm:pt modelId="{C0DD88C3-CD7B-42E6-87A5-09C6A69DB961}" type="pres">
      <dgm:prSet presAssocID="{452560B6-20E0-4600-BC72-FA66A054D653}" presName="parentLin" presStyleCnt="0"/>
      <dgm:spPr/>
      <dgm:t>
        <a:bodyPr/>
        <a:lstStyle/>
        <a:p>
          <a:endParaRPr lang="en-US"/>
        </a:p>
      </dgm:t>
    </dgm:pt>
    <dgm:pt modelId="{AF834DAB-39B8-4B4E-857F-5752BE265D83}" type="pres">
      <dgm:prSet presAssocID="{452560B6-20E0-4600-BC72-FA66A054D65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8C7CB962-7C08-492E-89AE-4A1AB4E9F4A0}" type="pres">
      <dgm:prSet presAssocID="{452560B6-20E0-4600-BC72-FA66A054D6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4A364F-8E8B-473E-BBAE-9F8F375489BB}" type="pres">
      <dgm:prSet presAssocID="{452560B6-20E0-4600-BC72-FA66A054D653}" presName="negativeSpace" presStyleCnt="0"/>
      <dgm:spPr/>
      <dgm:t>
        <a:bodyPr/>
        <a:lstStyle/>
        <a:p>
          <a:endParaRPr lang="en-US"/>
        </a:p>
      </dgm:t>
    </dgm:pt>
    <dgm:pt modelId="{9DBDC9A0-28D8-4659-BDE6-521D4759C63E}" type="pres">
      <dgm:prSet presAssocID="{452560B6-20E0-4600-BC72-FA66A054D65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BAD656-3DAD-47EF-9CDA-C6E0B67D7C80}" type="presOf" srcId="{50C981C5-BBB6-4444-AEF0-FCEF7F492F18}" destId="{9B6A0AAE-11B8-468C-ACE4-E0E39309CB50}" srcOrd="0" destOrd="0" presId="urn:microsoft.com/office/officeart/2005/8/layout/list1"/>
    <dgm:cxn modelId="{A3FD1551-E4C3-4ECB-AD43-F7E744DF842A}" srcId="{BEE87E29-7246-44DB-9D8E-BB8EA7197C56}" destId="{452560B6-20E0-4600-BC72-FA66A054D653}" srcOrd="2" destOrd="0" parTransId="{900285B8-FAFF-42B4-8465-346EC9A660C5}" sibTransId="{24F35141-F17D-4722-B8B5-7A3B7B063900}"/>
    <dgm:cxn modelId="{D34E1358-E24B-437C-80BA-62868E79F44B}" type="presOf" srcId="{452560B6-20E0-4600-BC72-FA66A054D653}" destId="{AF834DAB-39B8-4B4E-857F-5752BE265D83}" srcOrd="0" destOrd="0" presId="urn:microsoft.com/office/officeart/2005/8/layout/list1"/>
    <dgm:cxn modelId="{EE551721-E0C7-4A21-B195-1973C3681D79}" type="presOf" srcId="{BEE87E29-7246-44DB-9D8E-BB8EA7197C56}" destId="{16700637-4604-4AA1-8FF7-3293E15F8CD0}" srcOrd="0" destOrd="0" presId="urn:microsoft.com/office/officeart/2005/8/layout/list1"/>
    <dgm:cxn modelId="{1ED2BCB3-3A53-40B1-8EF5-4DD21AF2FA09}" srcId="{50C981C5-BBB6-4444-AEF0-FCEF7F492F18}" destId="{BC1C8CF3-0E3E-425B-8365-977D878E8D9C}" srcOrd="0" destOrd="0" parTransId="{8ABD3C54-F004-4D7D-A211-B7F821B56161}" sibTransId="{AA836A75-2838-4D7E-BE29-CAEADD8C872B}"/>
    <dgm:cxn modelId="{B1907B75-C543-4582-8754-952A6A90625D}" type="presOf" srcId="{F949EF74-6AD8-48BB-8D5A-AE812B554AD9}" destId="{9DBDC9A0-28D8-4659-BDE6-521D4759C63E}" srcOrd="0" destOrd="0" presId="urn:microsoft.com/office/officeart/2005/8/layout/list1"/>
    <dgm:cxn modelId="{16595E48-2570-4430-B079-53C8C1A2361C}" type="presOf" srcId="{50C981C5-BBB6-4444-AEF0-FCEF7F492F18}" destId="{E55B25EE-F221-433E-96A1-72E1BE5079EC}" srcOrd="1" destOrd="0" presId="urn:microsoft.com/office/officeart/2005/8/layout/list1"/>
    <dgm:cxn modelId="{C2968FB8-630A-4A5D-BB93-6D8B0AE8D484}" type="presOf" srcId="{BC1C8CF3-0E3E-425B-8365-977D878E8D9C}" destId="{1F84E447-4EEA-4779-BEC4-5F2889665228}" srcOrd="0" destOrd="0" presId="urn:microsoft.com/office/officeart/2005/8/layout/list1"/>
    <dgm:cxn modelId="{BF2B7744-7370-4C4E-9CEF-12D259F3F910}" type="presOf" srcId="{452560B6-20E0-4600-BC72-FA66A054D653}" destId="{8C7CB962-7C08-492E-89AE-4A1AB4E9F4A0}" srcOrd="1" destOrd="0" presId="urn:microsoft.com/office/officeart/2005/8/layout/list1"/>
    <dgm:cxn modelId="{9F0DF666-EF8B-439A-8EF3-625282120190}" srcId="{BEE87E29-7246-44DB-9D8E-BB8EA7197C56}" destId="{50C981C5-BBB6-4444-AEF0-FCEF7F492F18}" srcOrd="1" destOrd="0" parTransId="{0D4FBEC9-B492-4CCE-91E1-8B69AD15A449}" sibTransId="{17E5D8EE-7577-448A-BA57-3003AE935C21}"/>
    <dgm:cxn modelId="{DBC00C5A-DD4B-46C1-8618-E6E2753E393B}" srcId="{BEE87E29-7246-44DB-9D8E-BB8EA7197C56}" destId="{0D7B477D-454F-4263-ACF8-F3FD52790175}" srcOrd="0" destOrd="0" parTransId="{D87A8E74-7FCA-45E9-820B-D81817F09ABE}" sibTransId="{668CA235-590C-40C1-ABF5-E3E8C3EBF9E6}"/>
    <dgm:cxn modelId="{A8B55DE8-EFF1-417D-A6FE-C0467F1238DC}" type="presOf" srcId="{0D7B477D-454F-4263-ACF8-F3FD52790175}" destId="{D15D59A2-4953-4BB9-B491-30425380C3AA}" srcOrd="1" destOrd="0" presId="urn:microsoft.com/office/officeart/2005/8/layout/list1"/>
    <dgm:cxn modelId="{E58F7CF8-4862-4B9E-B704-4247312A364C}" type="presOf" srcId="{D5555B74-5041-412F-AAF9-B695F0808E95}" destId="{533E20D4-ACDE-4991-AB61-332953A1772B}" srcOrd="0" destOrd="0" presId="urn:microsoft.com/office/officeart/2005/8/layout/list1"/>
    <dgm:cxn modelId="{F4794604-D3A9-41A2-94C2-DA88D4F3B5FE}" srcId="{452560B6-20E0-4600-BC72-FA66A054D653}" destId="{F949EF74-6AD8-48BB-8D5A-AE812B554AD9}" srcOrd="0" destOrd="0" parTransId="{DC45708B-0A49-498A-AB91-D79030CB4A22}" sibTransId="{32A7A7CE-4232-428D-868C-5A59E0B61A8C}"/>
    <dgm:cxn modelId="{0F389815-764A-4E47-B289-557E86EE62DF}" srcId="{0D7B477D-454F-4263-ACF8-F3FD52790175}" destId="{D5555B74-5041-412F-AAF9-B695F0808E95}" srcOrd="0" destOrd="0" parTransId="{898D9120-8733-45CF-9F1A-32202AFE0BE5}" sibTransId="{3DF74A8E-F67D-43CC-A434-D14DC43E31D7}"/>
    <dgm:cxn modelId="{92334137-2527-45CA-A4A9-DA82432C0519}" type="presOf" srcId="{0D7B477D-454F-4263-ACF8-F3FD52790175}" destId="{E5D5E5BB-C2D7-457C-9E1F-E0BD0E893B9D}" srcOrd="0" destOrd="0" presId="urn:microsoft.com/office/officeart/2005/8/layout/list1"/>
    <dgm:cxn modelId="{E10D7189-37EB-438D-A611-07CBAF742939}" type="presParOf" srcId="{16700637-4604-4AA1-8FF7-3293E15F8CD0}" destId="{25367CDB-C85C-4089-BF2B-F79F0A7E92C1}" srcOrd="0" destOrd="0" presId="urn:microsoft.com/office/officeart/2005/8/layout/list1"/>
    <dgm:cxn modelId="{5F9D53AC-03B9-4BA3-A662-1B24394AAE43}" type="presParOf" srcId="{25367CDB-C85C-4089-BF2B-F79F0A7E92C1}" destId="{E5D5E5BB-C2D7-457C-9E1F-E0BD0E893B9D}" srcOrd="0" destOrd="0" presId="urn:microsoft.com/office/officeart/2005/8/layout/list1"/>
    <dgm:cxn modelId="{0DD41D37-7B86-4CB3-B312-920F180FA621}" type="presParOf" srcId="{25367CDB-C85C-4089-BF2B-F79F0A7E92C1}" destId="{D15D59A2-4953-4BB9-B491-30425380C3AA}" srcOrd="1" destOrd="0" presId="urn:microsoft.com/office/officeart/2005/8/layout/list1"/>
    <dgm:cxn modelId="{D958C08B-1DB5-4C78-BFA7-C91131C95B62}" type="presParOf" srcId="{16700637-4604-4AA1-8FF7-3293E15F8CD0}" destId="{2D35BD3F-5F3A-4ED3-9BB7-20824C15363A}" srcOrd="1" destOrd="0" presId="urn:microsoft.com/office/officeart/2005/8/layout/list1"/>
    <dgm:cxn modelId="{491B964F-6875-45A0-A248-D30284197B8B}" type="presParOf" srcId="{16700637-4604-4AA1-8FF7-3293E15F8CD0}" destId="{533E20D4-ACDE-4991-AB61-332953A1772B}" srcOrd="2" destOrd="0" presId="urn:microsoft.com/office/officeart/2005/8/layout/list1"/>
    <dgm:cxn modelId="{FD16DC29-FA29-442C-9C9E-7CB9D01F9A90}" type="presParOf" srcId="{16700637-4604-4AA1-8FF7-3293E15F8CD0}" destId="{FB334EDA-7127-41BD-BCB3-177BE5DDC258}" srcOrd="3" destOrd="0" presId="urn:microsoft.com/office/officeart/2005/8/layout/list1"/>
    <dgm:cxn modelId="{566846C4-76C9-45FC-9D59-6089E90A7630}" type="presParOf" srcId="{16700637-4604-4AA1-8FF7-3293E15F8CD0}" destId="{D5C13B88-4A3F-4636-8DB4-B6AF9FAC2D4D}" srcOrd="4" destOrd="0" presId="urn:microsoft.com/office/officeart/2005/8/layout/list1"/>
    <dgm:cxn modelId="{73E11276-5EA3-416D-9AAF-3C84A408D2EE}" type="presParOf" srcId="{D5C13B88-4A3F-4636-8DB4-B6AF9FAC2D4D}" destId="{9B6A0AAE-11B8-468C-ACE4-E0E39309CB50}" srcOrd="0" destOrd="0" presId="urn:microsoft.com/office/officeart/2005/8/layout/list1"/>
    <dgm:cxn modelId="{2244AE8E-F818-41B9-9EB8-CA1703FC8244}" type="presParOf" srcId="{D5C13B88-4A3F-4636-8DB4-B6AF9FAC2D4D}" destId="{E55B25EE-F221-433E-96A1-72E1BE5079EC}" srcOrd="1" destOrd="0" presId="urn:microsoft.com/office/officeart/2005/8/layout/list1"/>
    <dgm:cxn modelId="{8CFA4D19-0C2E-46A1-8AD7-BCDA250F5290}" type="presParOf" srcId="{16700637-4604-4AA1-8FF7-3293E15F8CD0}" destId="{2E18F924-F2F2-49D5-B456-E16936186720}" srcOrd="5" destOrd="0" presId="urn:microsoft.com/office/officeart/2005/8/layout/list1"/>
    <dgm:cxn modelId="{EFDDF2D3-1DB0-4ED6-A87A-F6F210BAB4D7}" type="presParOf" srcId="{16700637-4604-4AA1-8FF7-3293E15F8CD0}" destId="{1F84E447-4EEA-4779-BEC4-5F2889665228}" srcOrd="6" destOrd="0" presId="urn:microsoft.com/office/officeart/2005/8/layout/list1"/>
    <dgm:cxn modelId="{6E2AABEE-E6BE-4B97-BAE7-F34C3834C37A}" type="presParOf" srcId="{16700637-4604-4AA1-8FF7-3293E15F8CD0}" destId="{703D1774-1D5E-46C9-AFD7-B15DC41E4F7B}" srcOrd="7" destOrd="0" presId="urn:microsoft.com/office/officeart/2005/8/layout/list1"/>
    <dgm:cxn modelId="{D418B74C-D6D3-4337-94FD-3CCCEA3B5D57}" type="presParOf" srcId="{16700637-4604-4AA1-8FF7-3293E15F8CD0}" destId="{C0DD88C3-CD7B-42E6-87A5-09C6A69DB961}" srcOrd="8" destOrd="0" presId="urn:microsoft.com/office/officeart/2005/8/layout/list1"/>
    <dgm:cxn modelId="{D5184834-04DC-42D2-A496-74E95EEE6A7E}" type="presParOf" srcId="{C0DD88C3-CD7B-42E6-87A5-09C6A69DB961}" destId="{AF834DAB-39B8-4B4E-857F-5752BE265D83}" srcOrd="0" destOrd="0" presId="urn:microsoft.com/office/officeart/2005/8/layout/list1"/>
    <dgm:cxn modelId="{EFDB8FCF-0A81-426F-8A95-116F6057975A}" type="presParOf" srcId="{C0DD88C3-CD7B-42E6-87A5-09C6A69DB961}" destId="{8C7CB962-7C08-492E-89AE-4A1AB4E9F4A0}" srcOrd="1" destOrd="0" presId="urn:microsoft.com/office/officeart/2005/8/layout/list1"/>
    <dgm:cxn modelId="{C8D29487-E5E9-4362-9563-80C9EBB2B419}" type="presParOf" srcId="{16700637-4604-4AA1-8FF7-3293E15F8CD0}" destId="{7C4A364F-8E8B-473E-BBAE-9F8F375489BB}" srcOrd="9" destOrd="0" presId="urn:microsoft.com/office/officeart/2005/8/layout/list1"/>
    <dgm:cxn modelId="{A92D31E8-4B62-47A9-A79A-D26E94C39AEE}" type="presParOf" srcId="{16700637-4604-4AA1-8FF7-3293E15F8CD0}" destId="{9DBDC9A0-28D8-4659-BDE6-521D4759C63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6CF734-72D3-4F9E-8322-71F24C7D451F}" type="doc">
      <dgm:prSet loTypeId="urn:microsoft.com/office/officeart/2005/8/layout/matrix2" loCatId="matrix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FC936AAB-AFE8-4290-A5F3-E59718CC927D}">
      <dgm:prSet custT="1"/>
      <dgm:spPr/>
      <dgm:t>
        <a:bodyPr/>
        <a:lstStyle/>
        <a:p>
          <a:pPr defTabSz="1066800" rtl="0">
            <a:lnSpc>
              <a:spcPct val="100000"/>
            </a:lnSpc>
          </a:pPr>
          <a:r>
            <a:rPr lang="zh-TW" sz="2000" dirty="0" smtClean="0"/>
            <a:t>語文沉浸課程</a:t>
          </a:r>
          <a:r>
            <a:rPr lang="en-US" altLang="zh-TW" sz="2000" dirty="0" smtClean="0"/>
            <a:t>       </a:t>
          </a:r>
          <a:r>
            <a:rPr lang="en-US" sz="1300" dirty="0" smtClean="0"/>
            <a:t>(</a:t>
          </a:r>
          <a:r>
            <a:rPr lang="zh-TW" sz="1300" dirty="0" smtClean="0"/>
            <a:t>主修</a:t>
          </a:r>
          <a:r>
            <a:rPr lang="zh-TW" sz="1300" dirty="0" smtClean="0"/>
            <a:t>語文的學生必須參與</a:t>
          </a:r>
          <a:r>
            <a:rPr lang="en-US" sz="1300" dirty="0" smtClean="0"/>
            <a:t>)</a:t>
          </a:r>
          <a:endParaRPr lang="zh-TW" sz="1300" dirty="0">
            <a:latin typeface="Calibri" panose="020F0502020204030204" pitchFamily="34" charset="0"/>
          </a:endParaRPr>
        </a:p>
      </dgm:t>
    </dgm:pt>
    <dgm:pt modelId="{2927DA44-00B9-4DDB-9664-E0D6B8B8586D}" type="parTrans" cxnId="{C0E33499-2BDF-4630-B93D-940EB802CFB0}">
      <dgm:prSet/>
      <dgm:spPr/>
      <dgm:t>
        <a:bodyPr/>
        <a:lstStyle/>
        <a:p>
          <a:endParaRPr lang="zh-TW" altLang="en-US"/>
        </a:p>
      </dgm:t>
    </dgm:pt>
    <dgm:pt modelId="{BD7ED01B-510C-4FE8-B92B-2F2A1052F57D}" type="sibTrans" cxnId="{C0E33499-2BDF-4630-B93D-940EB802CFB0}">
      <dgm:prSet/>
      <dgm:spPr/>
      <dgm:t>
        <a:bodyPr/>
        <a:lstStyle/>
        <a:p>
          <a:endParaRPr lang="zh-TW" altLang="en-US"/>
        </a:p>
      </dgm:t>
    </dgm:pt>
    <dgm:pt modelId="{F965DF3E-A728-4611-B2A9-0D7F00467137}">
      <dgm:prSet custT="1"/>
      <dgm:spPr/>
      <dgm:t>
        <a:bodyPr/>
        <a:lstStyle/>
        <a:p>
          <a:pPr rtl="0">
            <a:lnSpc>
              <a:spcPct val="80000"/>
            </a:lnSpc>
            <a:spcAft>
              <a:spcPts val="840"/>
            </a:spcAft>
          </a:pPr>
          <a:r>
            <a:rPr lang="zh-TW" altLang="en-US" sz="2000" dirty="0" smtClean="0"/>
            <a:t>服務學習及實習</a:t>
          </a:r>
          <a:endParaRPr lang="en-US" altLang="zh-TW" sz="2000" dirty="0" smtClean="0"/>
        </a:p>
        <a:p>
          <a:pPr rtl="0">
            <a:lnSpc>
              <a:spcPct val="80000"/>
            </a:lnSpc>
            <a:spcAft>
              <a:spcPts val="840"/>
            </a:spcAft>
          </a:pPr>
          <a:r>
            <a:rPr lang="en-US" altLang="zh-TW" sz="1300" dirty="0" smtClean="0"/>
            <a:t>(</a:t>
          </a:r>
          <a:r>
            <a:rPr lang="zh-TW" altLang="en-US" sz="1300" dirty="0" smtClean="0">
              <a:solidFill>
                <a:schemeClr val="tx1"/>
              </a:solidFill>
            </a:rPr>
            <a:t>例如：</a:t>
          </a:r>
          <a:r>
            <a:rPr lang="zh-TW" altLang="en-US" sz="1300" dirty="0" smtClean="0"/>
            <a:t>國際</a:t>
          </a:r>
          <a:r>
            <a:rPr lang="zh-TW" altLang="en-US" sz="1300" dirty="0" smtClean="0"/>
            <a:t>服務領袖計劃 </a:t>
          </a:r>
          <a:r>
            <a:rPr lang="en-US" altLang="zh-TW" sz="1300" dirty="0" smtClean="0"/>
            <a:t>–</a:t>
          </a:r>
          <a:r>
            <a:rPr lang="zh-TW" altLang="en-US" sz="1300" dirty="0" smtClean="0"/>
            <a:t> </a:t>
          </a:r>
          <a:endParaRPr lang="en-US" altLang="zh-TW" sz="1300" dirty="0" smtClean="0"/>
        </a:p>
        <a:p>
          <a:pPr rtl="0">
            <a:lnSpc>
              <a:spcPct val="80000"/>
            </a:lnSpc>
            <a:spcAft>
              <a:spcPts val="840"/>
            </a:spcAft>
          </a:pPr>
          <a:r>
            <a:rPr lang="zh-TW" altLang="en-US" sz="1300" dirty="0" smtClean="0"/>
            <a:t>埃塞俄比亞</a:t>
          </a:r>
          <a:r>
            <a:rPr lang="en-US" altLang="zh-TW" sz="1300" dirty="0" smtClean="0"/>
            <a:t>)</a:t>
          </a:r>
          <a:endParaRPr lang="zh-TW" altLang="en-US" sz="1300" dirty="0"/>
        </a:p>
      </dgm:t>
    </dgm:pt>
    <dgm:pt modelId="{B7C24D82-BA45-459C-931B-7D271B0A60B4}" type="parTrans" cxnId="{F1ABA38F-D848-485D-839D-58318F3DA459}">
      <dgm:prSet/>
      <dgm:spPr/>
      <dgm:t>
        <a:bodyPr/>
        <a:lstStyle/>
        <a:p>
          <a:endParaRPr lang="zh-TW" altLang="en-US"/>
        </a:p>
      </dgm:t>
    </dgm:pt>
    <dgm:pt modelId="{CD974BE1-6D28-4D33-A47D-A815196475F0}" type="sibTrans" cxnId="{F1ABA38F-D848-485D-839D-58318F3DA459}">
      <dgm:prSet/>
      <dgm:spPr/>
      <dgm:t>
        <a:bodyPr/>
        <a:lstStyle/>
        <a:p>
          <a:endParaRPr lang="zh-TW" altLang="en-US"/>
        </a:p>
      </dgm:t>
    </dgm:pt>
    <dgm:pt modelId="{8873B634-274F-42E1-80CE-61C678811C6C}">
      <dgm:prSet custT="1"/>
      <dgm:spPr/>
      <dgm:t>
        <a:bodyPr/>
        <a:lstStyle/>
        <a:p>
          <a:pPr rtl="0"/>
          <a:r>
            <a:rPr lang="zh-TW" altLang="en-US" sz="2000" dirty="0" smtClean="0"/>
            <a:t>學生交換計劃</a:t>
          </a:r>
          <a:endParaRPr lang="zh-TW" altLang="en-US" sz="2000" dirty="0">
            <a:latin typeface="Calibri" panose="020F0502020204030204" pitchFamily="34" charset="0"/>
          </a:endParaRPr>
        </a:p>
      </dgm:t>
    </dgm:pt>
    <dgm:pt modelId="{2382E6E7-C8D0-4147-96F8-220F4D7C032D}" type="parTrans" cxnId="{C7F3D1E6-FAB9-42C8-ABF8-30E7C7172DBC}">
      <dgm:prSet/>
      <dgm:spPr/>
      <dgm:t>
        <a:bodyPr/>
        <a:lstStyle/>
        <a:p>
          <a:endParaRPr lang="zh-TW" altLang="en-US"/>
        </a:p>
      </dgm:t>
    </dgm:pt>
    <dgm:pt modelId="{C7721E20-BD8F-4DA6-937A-C9FEE596875C}" type="sibTrans" cxnId="{C7F3D1E6-FAB9-42C8-ABF8-30E7C7172DBC}">
      <dgm:prSet/>
      <dgm:spPr/>
      <dgm:t>
        <a:bodyPr/>
        <a:lstStyle/>
        <a:p>
          <a:endParaRPr lang="zh-TW" altLang="en-US"/>
        </a:p>
      </dgm:t>
    </dgm:pt>
    <dgm:pt modelId="{D0C24B63-8D3E-4837-AA10-EC167672E241}">
      <dgm:prSet custT="1"/>
      <dgm:spPr/>
      <dgm:t>
        <a:bodyPr/>
        <a:lstStyle/>
        <a:p>
          <a:pPr rtl="0">
            <a:lnSpc>
              <a:spcPct val="80000"/>
            </a:lnSpc>
            <a:spcAft>
              <a:spcPts val="0"/>
            </a:spcAft>
          </a:pPr>
          <a:r>
            <a:rPr lang="zh-TW" sz="2000" dirty="0" smtClean="0"/>
            <a:t>短期課程或其他</a:t>
          </a:r>
          <a:r>
            <a:rPr lang="en-US" altLang="zh-TW" sz="2000" dirty="0" smtClean="0"/>
            <a:t>  </a:t>
          </a:r>
          <a:r>
            <a:rPr lang="zh-TW" sz="2000" dirty="0" smtClean="0"/>
            <a:t>海外學習體驗</a:t>
          </a:r>
          <a:endParaRPr lang="en-US" altLang="zh-TW" sz="2000" dirty="0" smtClean="0"/>
        </a:p>
        <a:p>
          <a:pPr rtl="0">
            <a:lnSpc>
              <a:spcPct val="80000"/>
            </a:lnSpc>
            <a:spcAft>
              <a:spcPts val="0"/>
            </a:spcAft>
          </a:pPr>
          <a:r>
            <a:rPr lang="en-US" altLang="zh-TW" sz="1300" dirty="0" smtClean="0"/>
            <a:t>(</a:t>
          </a:r>
          <a:r>
            <a:rPr lang="zh-TW" altLang="en-US" sz="1300" dirty="0" smtClean="0">
              <a:solidFill>
                <a:schemeClr val="tx1"/>
              </a:solidFill>
            </a:rPr>
            <a:t>例如：</a:t>
          </a:r>
          <a:r>
            <a:rPr lang="zh-TW" altLang="en-US" sz="1300" dirty="0" smtClean="0"/>
            <a:t>雲南</a:t>
          </a:r>
          <a:r>
            <a:rPr lang="zh-TW" altLang="en-US" sz="1300" dirty="0" smtClean="0"/>
            <a:t>少數民族</a:t>
          </a:r>
          <a:r>
            <a:rPr lang="zh-TW" altLang="en-US" sz="1300" dirty="0" smtClean="0"/>
            <a:t>自然資源考察之旅</a:t>
          </a:r>
          <a:r>
            <a:rPr lang="en-US" altLang="zh-TW" sz="1300" dirty="0" smtClean="0"/>
            <a:t>)</a:t>
          </a:r>
          <a:endParaRPr lang="zh-TW" sz="1300" dirty="0"/>
        </a:p>
      </dgm:t>
    </dgm:pt>
    <dgm:pt modelId="{8E1D8BDD-F5BE-478F-BDFA-43091A5244DD}" type="parTrans" cxnId="{54355CFE-595C-4DBD-8173-D6F42E86092B}">
      <dgm:prSet/>
      <dgm:spPr/>
      <dgm:t>
        <a:bodyPr/>
        <a:lstStyle/>
        <a:p>
          <a:endParaRPr lang="zh-TW" altLang="en-US"/>
        </a:p>
      </dgm:t>
    </dgm:pt>
    <dgm:pt modelId="{2B09094F-D08C-4526-8880-861F7238BFB4}" type="sibTrans" cxnId="{54355CFE-595C-4DBD-8173-D6F42E86092B}">
      <dgm:prSet/>
      <dgm:spPr/>
      <dgm:t>
        <a:bodyPr/>
        <a:lstStyle/>
        <a:p>
          <a:endParaRPr lang="zh-TW" altLang="en-US"/>
        </a:p>
      </dgm:t>
    </dgm:pt>
    <dgm:pt modelId="{60C6CE41-CDB1-4557-BFF4-08B0CB8B5F08}" type="pres">
      <dgm:prSet presAssocID="{BE6CF734-72D3-4F9E-8322-71F24C7D451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23F5B22-E614-4C8E-9582-9AB81DEB0A0D}" type="pres">
      <dgm:prSet presAssocID="{BE6CF734-72D3-4F9E-8322-71F24C7D451F}" presName="axisShape" presStyleLbl="bgShp" presStyleIdx="0" presStyleCnt="1" custScaleX="159315" custLinFactNeighborX="3142" custLinFactNeighborY="-322"/>
      <dgm:spPr/>
      <dgm:t>
        <a:bodyPr/>
        <a:lstStyle/>
        <a:p>
          <a:endParaRPr lang="zh-TW" altLang="en-US"/>
        </a:p>
      </dgm:t>
    </dgm:pt>
    <dgm:pt modelId="{6457F3C9-DF96-43E9-AB47-AB3B8841D864}" type="pres">
      <dgm:prSet presAssocID="{BE6CF734-72D3-4F9E-8322-71F24C7D451F}" presName="rect1" presStyleLbl="node1" presStyleIdx="0" presStyleCnt="4" custScaleX="177625" custLinFactNeighborX="-38082" custLinFactNeighborY="-25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CEB0191-3C52-4753-9F97-3AF2E362B637}" type="pres">
      <dgm:prSet presAssocID="{BE6CF734-72D3-4F9E-8322-71F24C7D451F}" presName="rect2" presStyleLbl="node1" presStyleIdx="1" presStyleCnt="4" custScaleX="182788" custLinFactNeighborX="56226" custLinFactNeighborY="-27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EF6F045-5DB5-4EDE-96CC-20172B34E9E7}" type="pres">
      <dgm:prSet presAssocID="{BE6CF734-72D3-4F9E-8322-71F24C7D451F}" presName="rect3" presStyleLbl="node1" presStyleIdx="2" presStyleCnt="4" custScaleX="177607" custLinFactNeighborX="-39037" custLinFactNeighborY="60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DC9BB85-388C-42D6-AA6C-F979DC91998B}" type="pres">
      <dgm:prSet presAssocID="{BE6CF734-72D3-4F9E-8322-71F24C7D451F}" presName="rect4" presStyleLbl="node1" presStyleIdx="3" presStyleCnt="4" custScaleX="181633" custLinFactNeighborX="54659" custLinFactNeighborY="9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1D0C651-9895-4B7B-9D0C-E0AED4FAA47C}" type="presOf" srcId="{FC936AAB-AFE8-4290-A5F3-E59718CC927D}" destId="{6457F3C9-DF96-43E9-AB47-AB3B8841D864}" srcOrd="0" destOrd="0" presId="urn:microsoft.com/office/officeart/2005/8/layout/matrix2"/>
    <dgm:cxn modelId="{576C683C-8AF9-4DEA-A151-4BE48931651E}" type="presOf" srcId="{BE6CF734-72D3-4F9E-8322-71F24C7D451F}" destId="{60C6CE41-CDB1-4557-BFF4-08B0CB8B5F08}" srcOrd="0" destOrd="0" presId="urn:microsoft.com/office/officeart/2005/8/layout/matrix2"/>
    <dgm:cxn modelId="{C0E33499-2BDF-4630-B93D-940EB802CFB0}" srcId="{BE6CF734-72D3-4F9E-8322-71F24C7D451F}" destId="{FC936AAB-AFE8-4290-A5F3-E59718CC927D}" srcOrd="0" destOrd="0" parTransId="{2927DA44-00B9-4DDB-9664-E0D6B8B8586D}" sibTransId="{BD7ED01B-510C-4FE8-B92B-2F2A1052F57D}"/>
    <dgm:cxn modelId="{F1ABA38F-D848-485D-839D-58318F3DA459}" srcId="{BE6CF734-72D3-4F9E-8322-71F24C7D451F}" destId="{F965DF3E-A728-4611-B2A9-0D7F00467137}" srcOrd="1" destOrd="0" parTransId="{B7C24D82-BA45-459C-931B-7D271B0A60B4}" sibTransId="{CD974BE1-6D28-4D33-A47D-A815196475F0}"/>
    <dgm:cxn modelId="{54355CFE-595C-4DBD-8173-D6F42E86092B}" srcId="{BE6CF734-72D3-4F9E-8322-71F24C7D451F}" destId="{D0C24B63-8D3E-4837-AA10-EC167672E241}" srcOrd="3" destOrd="0" parTransId="{8E1D8BDD-F5BE-478F-BDFA-43091A5244DD}" sibTransId="{2B09094F-D08C-4526-8880-861F7238BFB4}"/>
    <dgm:cxn modelId="{C7F3D1E6-FAB9-42C8-ABF8-30E7C7172DBC}" srcId="{BE6CF734-72D3-4F9E-8322-71F24C7D451F}" destId="{8873B634-274F-42E1-80CE-61C678811C6C}" srcOrd="2" destOrd="0" parTransId="{2382E6E7-C8D0-4147-96F8-220F4D7C032D}" sibTransId="{C7721E20-BD8F-4DA6-937A-C9FEE596875C}"/>
    <dgm:cxn modelId="{5195A692-032D-4EAF-AD74-BE178CAE45B1}" type="presOf" srcId="{8873B634-274F-42E1-80CE-61C678811C6C}" destId="{8EF6F045-5DB5-4EDE-96CC-20172B34E9E7}" srcOrd="0" destOrd="0" presId="urn:microsoft.com/office/officeart/2005/8/layout/matrix2"/>
    <dgm:cxn modelId="{C3763962-ECE0-4906-9FC1-C83FE99DC1D8}" type="presOf" srcId="{D0C24B63-8D3E-4837-AA10-EC167672E241}" destId="{8DC9BB85-388C-42D6-AA6C-F979DC91998B}" srcOrd="0" destOrd="0" presId="urn:microsoft.com/office/officeart/2005/8/layout/matrix2"/>
    <dgm:cxn modelId="{A09EE720-50DD-437C-B296-BDEBCBC18D29}" type="presOf" srcId="{F965DF3E-A728-4611-B2A9-0D7F00467137}" destId="{FCEB0191-3C52-4753-9F97-3AF2E362B637}" srcOrd="0" destOrd="0" presId="urn:microsoft.com/office/officeart/2005/8/layout/matrix2"/>
    <dgm:cxn modelId="{516F9399-BBE6-4B48-808F-38E5929D92A4}" type="presParOf" srcId="{60C6CE41-CDB1-4557-BFF4-08B0CB8B5F08}" destId="{223F5B22-E614-4C8E-9582-9AB81DEB0A0D}" srcOrd="0" destOrd="0" presId="urn:microsoft.com/office/officeart/2005/8/layout/matrix2"/>
    <dgm:cxn modelId="{0FE11EE5-D151-49FB-A53C-C602AC76B39A}" type="presParOf" srcId="{60C6CE41-CDB1-4557-BFF4-08B0CB8B5F08}" destId="{6457F3C9-DF96-43E9-AB47-AB3B8841D864}" srcOrd="1" destOrd="0" presId="urn:microsoft.com/office/officeart/2005/8/layout/matrix2"/>
    <dgm:cxn modelId="{EF577A78-FACC-4E59-8776-4C9E359F6869}" type="presParOf" srcId="{60C6CE41-CDB1-4557-BFF4-08B0CB8B5F08}" destId="{FCEB0191-3C52-4753-9F97-3AF2E362B637}" srcOrd="2" destOrd="0" presId="urn:microsoft.com/office/officeart/2005/8/layout/matrix2"/>
    <dgm:cxn modelId="{98FD8D79-BA08-428D-ADF5-50971A71FD3E}" type="presParOf" srcId="{60C6CE41-CDB1-4557-BFF4-08B0CB8B5F08}" destId="{8EF6F045-5DB5-4EDE-96CC-20172B34E9E7}" srcOrd="3" destOrd="0" presId="urn:microsoft.com/office/officeart/2005/8/layout/matrix2"/>
    <dgm:cxn modelId="{C5C48089-365C-4E47-AF0B-924A8DE5BBDA}" type="presParOf" srcId="{60C6CE41-CDB1-4557-BFF4-08B0CB8B5F08}" destId="{8DC9BB85-388C-42D6-AA6C-F979DC91998B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09261-CC8A-4A8C-899B-782EF31574CC}">
      <dsp:nvSpPr>
        <dsp:cNvPr id="0" name=""/>
        <dsp:cNvSpPr/>
      </dsp:nvSpPr>
      <dsp:spPr>
        <a:xfrm rot="10800000">
          <a:off x="904483" y="661"/>
          <a:ext cx="6211640" cy="924240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564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2200" kern="1200" dirty="0" smtClean="0"/>
            <a:t>Annual survey to understand the employment situation of </a:t>
          </a:r>
          <a:r>
            <a:rPr kumimoji="1" lang="en-US" sz="2200" kern="1200" dirty="0" err="1" smtClean="0"/>
            <a:t>EdUHK’s</a:t>
          </a:r>
          <a:r>
            <a:rPr kumimoji="1" lang="en-US" sz="2200" kern="1200" dirty="0" smtClean="0"/>
            <a:t> full-time graduates</a:t>
          </a:r>
          <a:endParaRPr lang="en-US" sz="2200" kern="1200" dirty="0"/>
        </a:p>
      </dsp:txBody>
      <dsp:txXfrm rot="10800000">
        <a:off x="1135543" y="661"/>
        <a:ext cx="5980580" cy="924240"/>
      </dsp:txXfrm>
    </dsp:sp>
    <dsp:sp modelId="{EABEBD00-B588-4A78-B1E5-FC65FDAFFB29}">
      <dsp:nvSpPr>
        <dsp:cNvPr id="0" name=""/>
        <dsp:cNvSpPr/>
      </dsp:nvSpPr>
      <dsp:spPr>
        <a:xfrm>
          <a:off x="0" y="26706"/>
          <a:ext cx="924240" cy="924240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prstClr val="black"/>
              <a:schemeClr val="tx1">
                <a:lumMod val="65000"/>
                <a:lumOff val="3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C0C21-D9B7-4238-A4CF-9139DE8D9CD4}">
      <dsp:nvSpPr>
        <dsp:cNvPr id="0" name=""/>
        <dsp:cNvSpPr/>
      </dsp:nvSpPr>
      <dsp:spPr>
        <a:xfrm rot="10800000">
          <a:off x="904483" y="1200794"/>
          <a:ext cx="6211640" cy="924240"/>
        </a:xfrm>
        <a:prstGeom prst="homePlat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564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2200" kern="1200" dirty="0" smtClean="0"/>
            <a:t>Data collection from Sep to Dec 2018</a:t>
          </a:r>
          <a:endParaRPr lang="en-US" sz="2200" kern="1200" dirty="0"/>
        </a:p>
      </dsp:txBody>
      <dsp:txXfrm rot="10800000">
        <a:off x="1135543" y="1200794"/>
        <a:ext cx="5980580" cy="924240"/>
      </dsp:txXfrm>
    </dsp:sp>
    <dsp:sp modelId="{EE39CB0F-FD2D-4297-A41F-529CCD2B43FF}">
      <dsp:nvSpPr>
        <dsp:cNvPr id="0" name=""/>
        <dsp:cNvSpPr/>
      </dsp:nvSpPr>
      <dsp:spPr>
        <a:xfrm>
          <a:off x="0" y="1226839"/>
          <a:ext cx="924240" cy="924240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774B6B-425E-4E0F-90D6-3459759F6125}">
      <dsp:nvSpPr>
        <dsp:cNvPr id="0" name=""/>
        <dsp:cNvSpPr/>
      </dsp:nvSpPr>
      <dsp:spPr>
        <a:xfrm rot="10800000">
          <a:off x="904483" y="2400927"/>
          <a:ext cx="6211640" cy="924240"/>
        </a:xfrm>
        <a:prstGeom prst="homePlat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564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2200" kern="1200" dirty="0" smtClean="0"/>
            <a:t>Online questionnaires sent to all full-time graduates</a:t>
          </a:r>
          <a:endParaRPr lang="en-US" sz="2200" kern="1200" dirty="0"/>
        </a:p>
      </dsp:txBody>
      <dsp:txXfrm rot="10800000">
        <a:off x="1135543" y="2400927"/>
        <a:ext cx="5980580" cy="924240"/>
      </dsp:txXfrm>
    </dsp:sp>
    <dsp:sp modelId="{67533B0B-EACD-4E56-B615-F6A437010DBD}">
      <dsp:nvSpPr>
        <dsp:cNvPr id="0" name=""/>
        <dsp:cNvSpPr/>
      </dsp:nvSpPr>
      <dsp:spPr>
        <a:xfrm>
          <a:off x="0" y="2426972"/>
          <a:ext cx="924240" cy="92424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6AD6E-BAE2-4AE8-B847-94F7D0186080}">
      <dsp:nvSpPr>
        <dsp:cNvPr id="0" name=""/>
        <dsp:cNvSpPr/>
      </dsp:nvSpPr>
      <dsp:spPr>
        <a:xfrm rot="10800000">
          <a:off x="904483" y="3601060"/>
          <a:ext cx="6211640" cy="924240"/>
        </a:xfrm>
        <a:prstGeom prst="homePlat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564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2200" kern="1200" dirty="0" smtClean="0"/>
            <a:t>Phone calls to the non-respondents </a:t>
          </a:r>
          <a:br>
            <a:rPr kumimoji="1" lang="en-US" sz="2200" kern="1200" dirty="0" smtClean="0"/>
          </a:br>
          <a:r>
            <a:rPr kumimoji="1" lang="en-US" sz="2200" kern="1200" dirty="0" smtClean="0"/>
            <a:t>in Nov or Dec 2018</a:t>
          </a:r>
          <a:endParaRPr lang="en-US" sz="2200" kern="1200" dirty="0"/>
        </a:p>
      </dsp:txBody>
      <dsp:txXfrm rot="10800000">
        <a:off x="1135543" y="3601060"/>
        <a:ext cx="5980580" cy="924240"/>
      </dsp:txXfrm>
    </dsp:sp>
    <dsp:sp modelId="{B41264E7-0C24-4A8F-B1FE-0307422073A7}">
      <dsp:nvSpPr>
        <dsp:cNvPr id="0" name=""/>
        <dsp:cNvSpPr/>
      </dsp:nvSpPr>
      <dsp:spPr>
        <a:xfrm>
          <a:off x="0" y="3601722"/>
          <a:ext cx="924240" cy="924240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3E20D4-ACDE-4991-AB61-332953A1772B}">
      <dsp:nvSpPr>
        <dsp:cNvPr id="0" name=""/>
        <dsp:cNvSpPr/>
      </dsp:nvSpPr>
      <dsp:spPr>
        <a:xfrm>
          <a:off x="0" y="359563"/>
          <a:ext cx="8229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99872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過去兩年，現屆政府已額外投放</a:t>
          </a:r>
          <a:r>
            <a:rPr lang="en-US" altLang="zh-TW" sz="1800" b="1" kern="1200" dirty="0" smtClean="0"/>
            <a:t>83</a:t>
          </a:r>
          <a:r>
            <a:rPr lang="zh-TW" altLang="en-US" sz="1800" b="1" kern="1200" dirty="0" smtClean="0"/>
            <a:t>億元恆常性「教育新資源」。</a:t>
          </a:r>
          <a:endParaRPr lang="en-US" b="1" kern="1200" dirty="0"/>
        </a:p>
      </dsp:txBody>
      <dsp:txXfrm>
        <a:off x="0" y="359563"/>
        <a:ext cx="8229600" cy="907200"/>
      </dsp:txXfrm>
    </dsp:sp>
    <dsp:sp modelId="{D15D59A2-4953-4BB9-B491-30425380C3AA}">
      <dsp:nvSpPr>
        <dsp:cNvPr id="0" name=""/>
        <dsp:cNvSpPr/>
      </dsp:nvSpPr>
      <dsp:spPr>
        <a:xfrm>
          <a:off x="411480" y="5323"/>
          <a:ext cx="57607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教育新資源</a:t>
          </a:r>
          <a:endParaRPr lang="en-US" sz="2000" b="1" kern="1200" dirty="0"/>
        </a:p>
      </dsp:txBody>
      <dsp:txXfrm>
        <a:off x="446065" y="39908"/>
        <a:ext cx="5691550" cy="639310"/>
      </dsp:txXfrm>
    </dsp:sp>
    <dsp:sp modelId="{1F84E447-4EEA-4779-BEC4-5F2889665228}">
      <dsp:nvSpPr>
        <dsp:cNvPr id="0" name=""/>
        <dsp:cNvSpPr/>
      </dsp:nvSpPr>
      <dsp:spPr>
        <a:xfrm>
          <a:off x="0" y="1750603"/>
          <a:ext cx="8229600" cy="170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99872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包括中小學的「班師比」劃一增加</a:t>
          </a:r>
          <a:r>
            <a:rPr lang="en-US" altLang="zh-TW" sz="1800" b="1" kern="1200" dirty="0" smtClean="0"/>
            <a:t>0.1</a:t>
          </a:r>
          <a:r>
            <a:rPr lang="zh-TW" altLang="en-US" sz="1800" b="1" kern="1200" dirty="0" smtClean="0"/>
            <a:t>；增設特殊教育需要統籌主任及其他常額教席；以及增加專業支援人員，例如資訊科技助理員、行政主任、社工、教育心理學家及言語治療師等，讓教師可更專注於教學工作。</a:t>
          </a:r>
          <a:endParaRPr lang="en-US" b="1" kern="1200" dirty="0"/>
        </a:p>
      </dsp:txBody>
      <dsp:txXfrm>
        <a:off x="0" y="1750603"/>
        <a:ext cx="8229600" cy="1701000"/>
      </dsp:txXfrm>
    </dsp:sp>
    <dsp:sp modelId="{E55B25EE-F221-433E-96A1-72E1BE5079EC}">
      <dsp:nvSpPr>
        <dsp:cNvPr id="0" name=""/>
        <dsp:cNvSpPr/>
      </dsp:nvSpPr>
      <dsp:spPr>
        <a:xfrm>
          <a:off x="411480" y="1396363"/>
          <a:ext cx="57607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「班師比」及支援人員</a:t>
          </a:r>
          <a:endParaRPr lang="en-US" sz="2000" b="1" kern="1200" dirty="0"/>
        </a:p>
      </dsp:txBody>
      <dsp:txXfrm>
        <a:off x="446065" y="1430948"/>
        <a:ext cx="5691550" cy="639310"/>
      </dsp:txXfrm>
    </dsp:sp>
    <dsp:sp modelId="{9DBDC9A0-28D8-4659-BDE6-521D4759C63E}">
      <dsp:nvSpPr>
        <dsp:cNvPr id="0" name=""/>
        <dsp:cNvSpPr/>
      </dsp:nvSpPr>
      <dsp:spPr>
        <a:xfrm>
          <a:off x="0" y="3935444"/>
          <a:ext cx="8229600" cy="1171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99872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/>
            <a:t>2019/20</a:t>
          </a:r>
          <a:r>
            <a:rPr lang="zh-TW" altLang="en-US" sz="1800" b="1" kern="1200" dirty="0" smtClean="0"/>
            <a:t>學年將一次過把公營中小學的教師職位全面學位化，下學年中小學教師的起薪點將為</a:t>
          </a:r>
          <a:r>
            <a:rPr lang="en-US" altLang="zh-TW" sz="1800" b="1" kern="1200" dirty="0" smtClean="0"/>
            <a:t>$33,290</a:t>
          </a:r>
          <a:r>
            <a:rPr lang="zh-TW" altLang="en-US" sz="1800" b="1" kern="1200" dirty="0" smtClean="0"/>
            <a:t>。</a:t>
          </a:r>
          <a:endParaRPr lang="en-US" b="1" kern="1200" dirty="0"/>
        </a:p>
      </dsp:txBody>
      <dsp:txXfrm>
        <a:off x="0" y="3935444"/>
        <a:ext cx="8229600" cy="1171800"/>
      </dsp:txXfrm>
    </dsp:sp>
    <dsp:sp modelId="{8C7CB962-7C08-492E-89AE-4A1AB4E9F4A0}">
      <dsp:nvSpPr>
        <dsp:cNvPr id="0" name=""/>
        <dsp:cNvSpPr/>
      </dsp:nvSpPr>
      <dsp:spPr>
        <a:xfrm>
          <a:off x="411480" y="3581204"/>
          <a:ext cx="57607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學位化</a:t>
          </a:r>
          <a:endParaRPr lang="en-US" sz="2000" b="1" kern="1200" dirty="0"/>
        </a:p>
      </dsp:txBody>
      <dsp:txXfrm>
        <a:off x="446065" y="3615789"/>
        <a:ext cx="5691550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3F5B22-E614-4C8E-9582-9AB81DEB0A0D}">
      <dsp:nvSpPr>
        <dsp:cNvPr id="0" name=""/>
        <dsp:cNvSpPr/>
      </dsp:nvSpPr>
      <dsp:spPr>
        <a:xfrm>
          <a:off x="636850" y="0"/>
          <a:ext cx="5276151" cy="331177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57F3C9-DF96-43E9-AB47-AB3B8841D864}">
      <dsp:nvSpPr>
        <dsp:cNvPr id="0" name=""/>
        <dsp:cNvSpPr/>
      </dsp:nvSpPr>
      <dsp:spPr>
        <a:xfrm>
          <a:off x="711620" y="182015"/>
          <a:ext cx="2353014" cy="132470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0668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語文沉浸課程</a:t>
          </a:r>
          <a:r>
            <a:rPr lang="en-US" altLang="zh-TW" sz="2000" kern="1200" dirty="0" smtClean="0"/>
            <a:t>       </a:t>
          </a:r>
          <a:r>
            <a:rPr lang="en-US" sz="1300" kern="1200" dirty="0" smtClean="0"/>
            <a:t>(</a:t>
          </a:r>
          <a:r>
            <a:rPr lang="zh-TW" sz="1300" kern="1200" dirty="0" smtClean="0"/>
            <a:t>主修</a:t>
          </a:r>
          <a:r>
            <a:rPr lang="zh-TW" sz="1300" kern="1200" dirty="0" smtClean="0"/>
            <a:t>語文的學生必須參與</a:t>
          </a:r>
          <a:r>
            <a:rPr lang="en-US" sz="1300" kern="1200" dirty="0" smtClean="0"/>
            <a:t>)</a:t>
          </a:r>
          <a:endParaRPr lang="zh-TW" sz="1300" kern="1200" dirty="0">
            <a:latin typeface="Calibri" panose="020F0502020204030204" pitchFamily="34" charset="0"/>
          </a:endParaRPr>
        </a:p>
      </dsp:txBody>
      <dsp:txXfrm>
        <a:off x="776287" y="246682"/>
        <a:ext cx="2223680" cy="1195375"/>
      </dsp:txXfrm>
    </dsp:sp>
    <dsp:sp modelId="{FCEB0191-3C52-4753-9F97-3AF2E362B637}">
      <dsp:nvSpPr>
        <dsp:cNvPr id="0" name=""/>
        <dsp:cNvSpPr/>
      </dsp:nvSpPr>
      <dsp:spPr>
        <a:xfrm>
          <a:off x="3483262" y="179272"/>
          <a:ext cx="2421409" cy="1324709"/>
        </a:xfrm>
        <a:prstGeom prst="roundRect">
          <a:avLst/>
        </a:prstGeom>
        <a:gradFill rotWithShape="0">
          <a:gsLst>
            <a:gs pos="0">
              <a:schemeClr val="accent3">
                <a:hueOff val="3874869"/>
                <a:satOff val="-12382"/>
                <a:lumOff val="-3137"/>
                <a:alphaOff val="0"/>
                <a:tint val="62000"/>
                <a:satMod val="180000"/>
              </a:schemeClr>
            </a:gs>
            <a:gs pos="65000">
              <a:schemeClr val="accent3">
                <a:hueOff val="3874869"/>
                <a:satOff val="-12382"/>
                <a:lumOff val="-3137"/>
                <a:alphaOff val="0"/>
                <a:tint val="32000"/>
                <a:satMod val="250000"/>
              </a:schemeClr>
            </a:gs>
            <a:gs pos="100000">
              <a:schemeClr val="accent3">
                <a:hueOff val="3874869"/>
                <a:satOff val="-12382"/>
                <a:lumOff val="-3137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80000"/>
            </a:lnSpc>
            <a:spcBef>
              <a:spcPct val="0"/>
            </a:spcBef>
            <a:spcAft>
              <a:spcPts val="840"/>
            </a:spcAft>
          </a:pPr>
          <a:r>
            <a:rPr lang="zh-TW" altLang="en-US" sz="2000" kern="1200" dirty="0" smtClean="0"/>
            <a:t>服務學習及實習</a:t>
          </a:r>
          <a:endParaRPr lang="en-US" altLang="zh-TW" sz="2000" kern="1200" dirty="0" smtClean="0"/>
        </a:p>
        <a:p>
          <a:pPr lvl="0" algn="ctr" defTabSz="889000" rtl="0">
            <a:lnSpc>
              <a:spcPct val="80000"/>
            </a:lnSpc>
            <a:spcBef>
              <a:spcPct val="0"/>
            </a:spcBef>
            <a:spcAft>
              <a:spcPts val="840"/>
            </a:spcAft>
          </a:pPr>
          <a:r>
            <a:rPr lang="en-US" altLang="zh-TW" sz="1300" kern="1200" dirty="0" smtClean="0"/>
            <a:t>(</a:t>
          </a:r>
          <a:r>
            <a:rPr lang="zh-TW" altLang="en-US" sz="1300" kern="1200" dirty="0" smtClean="0">
              <a:solidFill>
                <a:schemeClr val="tx1"/>
              </a:solidFill>
            </a:rPr>
            <a:t>例如：</a:t>
          </a:r>
          <a:r>
            <a:rPr lang="zh-TW" altLang="en-US" sz="1300" kern="1200" dirty="0" smtClean="0"/>
            <a:t>國際</a:t>
          </a:r>
          <a:r>
            <a:rPr lang="zh-TW" altLang="en-US" sz="1300" kern="1200" dirty="0" smtClean="0"/>
            <a:t>服務領袖計劃 </a:t>
          </a:r>
          <a:r>
            <a:rPr lang="en-US" altLang="zh-TW" sz="1300" kern="1200" dirty="0" smtClean="0"/>
            <a:t>–</a:t>
          </a:r>
          <a:r>
            <a:rPr lang="zh-TW" altLang="en-US" sz="1300" kern="1200" dirty="0" smtClean="0"/>
            <a:t> </a:t>
          </a:r>
          <a:endParaRPr lang="en-US" altLang="zh-TW" sz="1300" kern="1200" dirty="0" smtClean="0"/>
        </a:p>
        <a:p>
          <a:pPr lvl="0" algn="ctr" defTabSz="889000" rtl="0">
            <a:lnSpc>
              <a:spcPct val="80000"/>
            </a:lnSpc>
            <a:spcBef>
              <a:spcPct val="0"/>
            </a:spcBef>
            <a:spcAft>
              <a:spcPts val="840"/>
            </a:spcAft>
          </a:pPr>
          <a:r>
            <a:rPr lang="zh-TW" altLang="en-US" sz="1300" kern="1200" dirty="0" smtClean="0"/>
            <a:t>埃塞俄比亞</a:t>
          </a:r>
          <a:r>
            <a:rPr lang="en-US" altLang="zh-TW" sz="1300" kern="1200" dirty="0" smtClean="0"/>
            <a:t>)</a:t>
          </a:r>
          <a:endParaRPr lang="zh-TW" altLang="en-US" sz="1300" kern="1200" dirty="0"/>
        </a:p>
      </dsp:txBody>
      <dsp:txXfrm>
        <a:off x="3547929" y="243939"/>
        <a:ext cx="2292075" cy="1195375"/>
      </dsp:txXfrm>
    </dsp:sp>
    <dsp:sp modelId="{8EF6F045-5DB5-4EDE-96CC-20172B34E9E7}">
      <dsp:nvSpPr>
        <dsp:cNvPr id="0" name=""/>
        <dsp:cNvSpPr/>
      </dsp:nvSpPr>
      <dsp:spPr>
        <a:xfrm>
          <a:off x="699088" y="1851890"/>
          <a:ext cx="2352776" cy="1324709"/>
        </a:xfrm>
        <a:prstGeom prst="roundRect">
          <a:avLst/>
        </a:prstGeom>
        <a:gradFill rotWithShape="0">
          <a:gsLst>
            <a:gs pos="0">
              <a:schemeClr val="accent3">
                <a:hueOff val="7749738"/>
                <a:satOff val="-24763"/>
                <a:lumOff val="-6275"/>
                <a:alphaOff val="0"/>
                <a:tint val="62000"/>
                <a:satMod val="180000"/>
              </a:schemeClr>
            </a:gs>
            <a:gs pos="65000">
              <a:schemeClr val="accent3">
                <a:hueOff val="7749738"/>
                <a:satOff val="-24763"/>
                <a:lumOff val="-6275"/>
                <a:alphaOff val="0"/>
                <a:tint val="32000"/>
                <a:satMod val="250000"/>
              </a:schemeClr>
            </a:gs>
            <a:gs pos="100000">
              <a:schemeClr val="accent3">
                <a:hueOff val="7749738"/>
                <a:satOff val="-24763"/>
                <a:lumOff val="-6275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學生交換計劃</a:t>
          </a:r>
          <a:endParaRPr lang="zh-TW" altLang="en-US" sz="2000" kern="1200" dirty="0">
            <a:latin typeface="Calibri" panose="020F0502020204030204" pitchFamily="34" charset="0"/>
          </a:endParaRPr>
        </a:p>
      </dsp:txBody>
      <dsp:txXfrm>
        <a:off x="763755" y="1916557"/>
        <a:ext cx="2223442" cy="1195375"/>
      </dsp:txXfrm>
    </dsp:sp>
    <dsp:sp modelId="{8DC9BB85-388C-42D6-AA6C-F979DC91998B}">
      <dsp:nvSpPr>
        <dsp:cNvPr id="0" name=""/>
        <dsp:cNvSpPr/>
      </dsp:nvSpPr>
      <dsp:spPr>
        <a:xfrm>
          <a:off x="3470154" y="1783747"/>
          <a:ext cx="2406109" cy="1324709"/>
        </a:xfrm>
        <a:prstGeom prst="round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tint val="62000"/>
                <a:satMod val="180000"/>
              </a:schemeClr>
            </a:gs>
            <a:gs pos="65000">
              <a:schemeClr val="accent3">
                <a:hueOff val="11624607"/>
                <a:satOff val="-37145"/>
                <a:lumOff val="-9412"/>
                <a:alphaOff val="0"/>
                <a:tint val="32000"/>
                <a:satMod val="250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zh-TW" sz="2000" kern="1200" dirty="0" smtClean="0"/>
            <a:t>短期課程或其他</a:t>
          </a:r>
          <a:r>
            <a:rPr lang="en-US" altLang="zh-TW" sz="2000" kern="1200" dirty="0" smtClean="0"/>
            <a:t>  </a:t>
          </a:r>
          <a:r>
            <a:rPr lang="zh-TW" sz="2000" kern="1200" dirty="0" smtClean="0"/>
            <a:t>海外學習體驗</a:t>
          </a:r>
          <a:endParaRPr lang="en-US" altLang="zh-TW" sz="2000" kern="1200" dirty="0" smtClean="0"/>
        </a:p>
        <a:p>
          <a:pPr lvl="0" algn="ctr" defTabSz="889000" rtl="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en-US" altLang="zh-TW" sz="1300" kern="1200" dirty="0" smtClean="0"/>
            <a:t>(</a:t>
          </a:r>
          <a:r>
            <a:rPr lang="zh-TW" altLang="en-US" sz="1300" kern="1200" dirty="0" smtClean="0">
              <a:solidFill>
                <a:schemeClr val="tx1"/>
              </a:solidFill>
            </a:rPr>
            <a:t>例如：</a:t>
          </a:r>
          <a:r>
            <a:rPr lang="zh-TW" altLang="en-US" sz="1300" kern="1200" dirty="0" smtClean="0"/>
            <a:t>雲南</a:t>
          </a:r>
          <a:r>
            <a:rPr lang="zh-TW" altLang="en-US" sz="1300" kern="1200" dirty="0" smtClean="0"/>
            <a:t>少數民族</a:t>
          </a:r>
          <a:r>
            <a:rPr lang="zh-TW" altLang="en-US" sz="1300" kern="1200" dirty="0" smtClean="0"/>
            <a:t>自然資源考察之旅</a:t>
          </a:r>
          <a:r>
            <a:rPr lang="en-US" altLang="zh-TW" sz="1300" kern="1200" dirty="0" smtClean="0"/>
            <a:t>)</a:t>
          </a:r>
          <a:endParaRPr lang="zh-TW" sz="1300" kern="1200" dirty="0"/>
        </a:p>
      </dsp:txBody>
      <dsp:txXfrm>
        <a:off x="3534821" y="1848414"/>
        <a:ext cx="2276775" cy="1195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12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6" y="0"/>
            <a:ext cx="4302125" cy="3398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599DC1B-45C6-47FE-A4CF-B9A29E790D3F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218"/>
            <a:ext cx="430212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6" y="6456218"/>
            <a:ext cx="4302125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B9C43E8-9653-40DB-B173-9CF0E76C39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12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0"/>
            <a:ext cx="4302125" cy="3398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2FE6540-0BFD-4D61-BD8B-D3B2834B4F7B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11175"/>
            <a:ext cx="3398838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30470"/>
            <a:ext cx="7945438" cy="3057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text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  <a:endParaRPr lang="zh-TW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218"/>
            <a:ext cx="430212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218"/>
            <a:ext cx="4302125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9D3F48F-6B15-4445-AF70-BDD7FC84F1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zh-TW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D83A52-F38B-4E28-B658-98596621A34C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2885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zh-TW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A6C1C4-ED64-4B8E-A39D-F94B6E20758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343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新細明體" panose="02020500000000000000" pitchFamily="18" charset="-120"/>
            </a:endParaRPr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0246" indent="-28086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23455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72837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22218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471600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20982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370364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19746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0246" indent="-28086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23455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72837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22218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471600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20982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370364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19746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DF2F5D-2978-4ACC-91AD-3FA86A7E4F91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268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39608" indent="-2839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37498" indent="-22625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93122" indent="-22625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48745" indent="-22625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98127" indent="-2262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47509" indent="-2262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96891" indent="-2262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46272" indent="-2262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3626C6-090C-4D48-9A1C-436691285AC6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8437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0246" indent="-28086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23455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72837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22218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471600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20982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370364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19746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3010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新細明體" panose="02020500000000000000" pitchFamily="18" charset="-120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0246" indent="-28086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23455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72837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22218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471600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20982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370364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19746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0246" indent="-28086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23455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72837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22218" indent="-22469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471600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20982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370364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19746" indent="-22469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149C2B-4246-44EA-92F5-6A5D0394CCEC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0572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zh-TW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2D83A52-F38B-4E28-B658-98596621A34C}" type="slidenum">
              <a:rPr lang="zh-TW" altLang="en-US" smtClean="0"/>
              <a:pPr/>
              <a:t>26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647258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0" lang="en-US" altLang="zh-TW" smtClean="0"/>
              <a:t>Kk</a:t>
            </a:r>
          </a:p>
          <a:p>
            <a:r>
              <a:rPr kumimoji="0" lang="en-US" altLang="zh-TW" smtClean="0"/>
              <a:t>Incl main</a:t>
            </a:r>
            <a:endParaRPr kumimoji="0" lang="zh-TW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487C48-2AD3-4F92-BDB4-6920DDF0DBBF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585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en-US" altLang="zh-TW" smtClean="0"/>
              <a:t>kk</a:t>
            </a:r>
            <a:endParaRPr kumimoji="0" lang="zh-TW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9A7CD2-BDAD-4223-92D3-DCA350124E09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8586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0" lang="en-US" altLang="zh-TW" smtClean="0"/>
              <a:t>K – round up not equal 100</a:t>
            </a:r>
          </a:p>
          <a:p>
            <a:endParaRPr kumimoji="0" lang="en-US" altLang="zh-TW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78831D-E397-43A2-88A5-AC2A25095BEE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602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en-US" altLang="zh-TW" smtClean="0"/>
              <a:t>k</a:t>
            </a:r>
            <a:endParaRPr kumimoji="0" lang="zh-TW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E46AFE-BD32-4BA2-98D8-06B87431B1AF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022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0" lang="en-US" altLang="zh-TW" smtClean="0"/>
              <a:t>k</a:t>
            </a:r>
            <a:endParaRPr kumimoji="0" lang="zh-TW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C9A321-30CE-4855-AD68-6471797AE508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2381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0" lang="en-US" altLang="zh-TW" smtClean="0"/>
              <a:t>k</a:t>
            </a:r>
            <a:endParaRPr kumimoji="0" lang="zh-TW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895D8A-7618-4243-ADD8-10ADBAEFA2D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242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>
              <a:buFontTx/>
              <a:buChar char="•"/>
            </a:pPr>
            <a:r>
              <a:rPr kumimoji="0" lang="en-US" altLang="zh-TW" smtClean="0"/>
              <a:t>Kk</a:t>
            </a:r>
          </a:p>
          <a:p>
            <a:pPr marL="285750" indent="-285750">
              <a:buFontTx/>
              <a:buChar char="•"/>
            </a:pPr>
            <a:r>
              <a:rPr kumimoji="0" lang="en-US" altLang="zh-TW" smtClean="0"/>
              <a:t>Ugc only</a:t>
            </a:r>
            <a:endParaRPr kumimoji="0" lang="zh-TW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AEBC9A-8544-42F1-BAC9-CAC3C05FEF6D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9830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>
              <a:buFontTx/>
              <a:buChar char="•"/>
            </a:pPr>
            <a:r>
              <a:rPr kumimoji="0" lang="en-US" altLang="zh-TW" smtClean="0"/>
              <a:t>Kk</a:t>
            </a:r>
          </a:p>
          <a:p>
            <a:pPr marL="285750" indent="-285750">
              <a:buFontTx/>
              <a:buChar char="•"/>
            </a:pPr>
            <a:r>
              <a:rPr kumimoji="0" lang="en-US" altLang="zh-TW" smtClean="0"/>
              <a:t>Ugc only</a:t>
            </a:r>
            <a:endParaRPr kumimoji="0" lang="zh-TW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AC3B28-8606-4B8E-A4A7-83F7CD5953EA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419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DAB08-869C-4368-B0CE-45B77CA1948B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2C7D0-ED83-4859-A930-1029AD1170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802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26169-C97C-44AB-BC51-502545A0FFCE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072BC-C8C7-404C-8EA2-4C59D2A0CC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44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A6EB4-E5EA-4A54-8A74-84A21DD06D16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5B88B-1DC1-47FF-9BB6-6686EA3C3E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1935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D3872F-995F-4C8C-80BC-637BDA8F7A81}" type="datetime1">
              <a:rPr kumimoji="0" lang="zh-TW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新細明體" pitchFamily="18" charset="-120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2019/5/14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+mn-cs"/>
            </a:endParaRPr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+mn-cs"/>
            </a:endParaRPr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F21F1B-04A0-4863-9558-B8865404D73C}" type="slidenum">
              <a:rPr kumimoji="0" lang="zh-TW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1151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群組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手繪多邊形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7" name="手繪多邊形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" name="手繪多邊形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直線接點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1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FCF4C4-C26B-4666-96F0-F7987336CFD1}" type="datetime1">
              <a:rPr kumimoji="0" lang="zh-TW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新細明體" pitchFamily="18" charset="-120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2019/5/14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+mn-cs"/>
            </a:endParaRPr>
          </a:p>
        </p:txBody>
      </p:sp>
      <p:sp>
        <p:nvSpPr>
          <p:cNvPr id="12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000" b="0" i="0" u="none" strike="noStrike" kern="1200" cap="none" spc="0" normalizeH="0" baseline="0" noProof="0">
              <a:ln>
                <a:noFill/>
              </a:ln>
              <a:solidFill>
                <a:srgbClr val="2DA2BF">
                  <a:tint val="20000"/>
                </a:srgbClr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+mn-cs"/>
            </a:endParaRPr>
          </a:p>
        </p:txBody>
      </p:sp>
      <p:sp>
        <p:nvSpPr>
          <p:cNvPr id="13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A9B72C-FC96-4945-9895-898BE56CB29D}" type="slidenum">
              <a:rPr kumimoji="0" lang="zh-TW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50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25EDE-FA72-4327-9E4E-E41A36ADEEA9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FC035-6456-45A7-A5D2-D03022545EC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58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7A8CE-244B-4570-A5A3-AC89D9AC0EF5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2901E-A9F2-49D1-813D-C7DB9B0B991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972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0621B-A3B5-4EE3-A94D-8A4FD43E057C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B79B-3DBA-4E19-94C3-E0ABF14AB4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98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2C46B-55D5-4E7A-B956-6F7889CFC1C0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028B9-4353-48D5-84A6-177A971CF3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95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52D68-4A06-419C-BB96-1EABF4A0964D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919B6-9A81-4C84-98BC-84F2414A87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7751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C605-379D-4A70-87BA-178CEC070B02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E5CF1-944E-4C9A-B898-F7A8EBD46E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024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C7A45-0F8F-4230-BBA0-7492A4FBF3CD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8B71F-32B2-4DB6-B767-13759E5EE4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795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30272-FC60-4099-9605-813C9B7B4068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18681-AECC-4A79-AF2F-DFD59A60B6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85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zh-TW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8BEC009-52E4-4FDF-A664-2BD5DB05E40C}" type="datetimeFigureOut">
              <a:rPr lang="zh-TW" altLang="en-US"/>
              <a:pPr>
                <a:defRPr/>
              </a:pPr>
              <a:t>2019/5/14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89C5FF3-E16E-445F-AD98-66FCC393147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新細明體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新細明體" charset="-120"/>
          <a:cs typeface="新細明體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新細明體" charset="-120"/>
          <a:cs typeface="新細明體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新細明體" charset="-120"/>
          <a:cs typeface="新細明體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新細明體" charset="-120"/>
          <a:cs typeface="新細明體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/>
          </a:p>
        </p:txBody>
      </p:sp>
      <p:sp>
        <p:nvSpPr>
          <p:cNvPr id="1027" name="手繪多邊形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33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05B7027D-E52C-4156-AC6F-6F09028F2CF2}" type="datetime1">
              <a:rPr lang="zh-TW" altLang="en-US"/>
              <a:pPr>
                <a:defRPr/>
              </a:pPr>
              <a:t>2019/5/14</a:t>
            </a:fld>
            <a:endParaRPr lang="zh-TW" altLang="en-US" dirty="0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/>
            </a:lvl1pPr>
          </a:lstStyle>
          <a:p>
            <a:pPr>
              <a:defRPr/>
            </a:pPr>
            <a:fld id="{D87C78FA-E2CA-4346-8EDF-84E50D5D6923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498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4375" y="3213100"/>
            <a:ext cx="7772400" cy="2501900"/>
          </a:xfrm>
        </p:spPr>
        <p:txBody>
          <a:bodyPr/>
          <a:lstStyle/>
          <a:p>
            <a:pPr eaLnBrk="1" hangingPunct="1"/>
            <a:r>
              <a:rPr kumimoji="0" lang="zh-TW" altLang="en-US" sz="4800" b="1" smtClean="0"/>
              <a:t>畢業生就業調查報告</a:t>
            </a:r>
            <a:r>
              <a:rPr kumimoji="0" lang="en-US" altLang="zh-TW" sz="4800" b="1" smtClean="0"/>
              <a:t/>
            </a:r>
            <a:br>
              <a:rPr kumimoji="0" lang="en-US" altLang="zh-TW" sz="4800" b="1" smtClean="0"/>
            </a:br>
            <a:r>
              <a:rPr kumimoji="0" lang="en-US" altLang="zh-TW" sz="4800" b="1" smtClean="0"/>
              <a:t>Graduate Employment Survey 2018</a:t>
            </a:r>
            <a:endParaRPr kumimoji="0" lang="zh-TW" altLang="en-US" sz="4800" b="1" smtClean="0"/>
          </a:p>
        </p:txBody>
      </p:sp>
      <p:pic>
        <p:nvPicPr>
          <p:cNvPr id="409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620713"/>
            <a:ext cx="5410200" cy="207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46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Content Placeholder 10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Chart" r:id="rId3" imgW="8340051" imgH="4633362" progId="Excel.Chart.8">
                  <p:embed/>
                </p:oleObj>
              </mc:Choice>
              <mc:Fallback>
                <p:oleObj name="Chart" r:id="rId3" imgW="8340051" imgH="4633362" progId="Excel.Chart.8">
                  <p:embed/>
                  <p:pic>
                    <p:nvPicPr>
                      <p:cNvPr id="20482" name="Content Placeholder 10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62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Title 2"/>
          <p:cNvSpPr>
            <a:spLocks noGrp="1"/>
          </p:cNvSpPr>
          <p:nvPr>
            <p:ph type="title"/>
          </p:nvPr>
        </p:nvSpPr>
        <p:spPr>
          <a:xfrm>
            <a:off x="285750" y="174625"/>
            <a:ext cx="8643938" cy="1368425"/>
          </a:xfrm>
        </p:spPr>
        <p:txBody>
          <a:bodyPr/>
          <a:lstStyle/>
          <a:p>
            <a:pPr eaLnBrk="1" hangingPunct="1"/>
            <a:r>
              <a:rPr kumimoji="0" lang="zh-TW" altLang="en-US" sz="3600" b="1" dirty="0" smtClean="0"/>
              <a:t>教育榮譽學士課程</a:t>
            </a:r>
            <a:r>
              <a:rPr kumimoji="0" lang="en-US" altLang="zh-TW" sz="3600" b="1" dirty="0" smtClean="0"/>
              <a:t/>
            </a:r>
            <a:br>
              <a:rPr kumimoji="0" lang="en-US" altLang="zh-TW" sz="3600" b="1" dirty="0" smtClean="0"/>
            </a:br>
            <a:r>
              <a:rPr kumimoji="0" lang="en-US" altLang="zh-TW" sz="3200" b="1" dirty="0" smtClean="0"/>
              <a:t>Bachelor of Education Programmes</a:t>
            </a:r>
            <a:endParaRPr kumimoji="0" lang="zh-TW" altLang="en-US" sz="3200" b="1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887418"/>
              </p:ext>
            </p:extLst>
          </p:nvPr>
        </p:nvGraphicFramePr>
        <p:xfrm>
          <a:off x="85724" y="1412776"/>
          <a:ext cx="9058276" cy="5303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91738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2"/>
          <p:cNvSpPr>
            <a:spLocks noGrp="1"/>
          </p:cNvSpPr>
          <p:nvPr>
            <p:ph type="title"/>
          </p:nvPr>
        </p:nvSpPr>
        <p:spPr>
          <a:xfrm>
            <a:off x="322263" y="90488"/>
            <a:ext cx="8643937" cy="1368425"/>
          </a:xfrm>
        </p:spPr>
        <p:txBody>
          <a:bodyPr/>
          <a:lstStyle/>
          <a:p>
            <a:pPr eaLnBrk="1" hangingPunct="1"/>
            <a:r>
              <a:rPr kumimoji="0" lang="zh-TW" altLang="en-US" sz="3600" b="1" smtClean="0"/>
              <a:t>學位教師文憑課程</a:t>
            </a:r>
            <a:r>
              <a:rPr kumimoji="0" lang="en-US" altLang="zh-TW" b="1" smtClean="0"/>
              <a:t/>
            </a:r>
            <a:br>
              <a:rPr kumimoji="0" lang="en-US" altLang="zh-TW" b="1" smtClean="0"/>
            </a:br>
            <a:r>
              <a:rPr kumimoji="0" lang="en-US" altLang="zh-TW" sz="3200" b="1" smtClean="0"/>
              <a:t>Postgraduate Diploma in Education Programmes</a:t>
            </a:r>
            <a:endParaRPr kumimoji="0" lang="zh-TW" altLang="en-US" sz="3200" b="1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87571"/>
              </p:ext>
            </p:extLst>
          </p:nvPr>
        </p:nvGraphicFramePr>
        <p:xfrm>
          <a:off x="107504" y="1458914"/>
          <a:ext cx="9046022" cy="5399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0306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37612"/>
              </p:ext>
            </p:extLst>
          </p:nvPr>
        </p:nvGraphicFramePr>
        <p:xfrm>
          <a:off x="827087" y="1452953"/>
          <a:ext cx="7270751" cy="3836501"/>
        </p:xfrm>
        <a:graphic>
          <a:graphicData uri="http://schemas.openxmlformats.org/drawingml/2006/table">
            <a:tbl>
              <a:tblPr/>
              <a:tblGrid>
                <a:gridCol w="3415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30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Employment Status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2016*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(n=218)</a:t>
                      </a: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2017*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(n=200)</a:t>
                      </a: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201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8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(n=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267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)</a:t>
                      </a: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Employed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76.6%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77.0%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81.3%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Further Studies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18.3%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19.5%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14.2%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Seeking employment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3.7%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2.5%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3.7%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Others#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1.4%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1.0%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0.4%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Emigrated/Returned Home</a:t>
                      </a: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0.0%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0.0%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0.4%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711271"/>
                  </a:ext>
                </a:extLst>
              </a:tr>
            </a:tbl>
          </a:graphicData>
        </a:graphic>
      </p:graphicFrame>
      <p:sp>
        <p:nvSpPr>
          <p:cNvPr id="22562" name="TextBox 5"/>
          <p:cNvSpPr txBox="1">
            <a:spLocks noChangeArrowheads="1"/>
          </p:cNvSpPr>
          <p:nvPr/>
        </p:nvSpPr>
        <p:spPr bwMode="auto">
          <a:xfrm>
            <a:off x="755576" y="6178050"/>
            <a:ext cx="46451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# Not seeking employment due to personal </a:t>
            </a:r>
            <a:r>
              <a:rPr kumimoji="1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reason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Remarks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: 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Number of </a:t>
            </a:r>
            <a:r>
              <a:rPr kumimoji="1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graduates in 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2016: 238; in 2017: </a:t>
            </a:r>
            <a:r>
              <a:rPr kumimoji="1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214, in 2018: 304</a:t>
            </a:r>
            <a:endParaRPr kumimoji="1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Arial Unicode MS" pitchFamily="34" charset="-120"/>
              <a:cs typeface="+mn-cs"/>
            </a:endParaRPr>
          </a:p>
        </p:txBody>
      </p:sp>
      <p:sp>
        <p:nvSpPr>
          <p:cNvPr id="22563" name="Title 1"/>
          <p:cNvSpPr>
            <a:spLocks noGrp="1"/>
          </p:cNvSpPr>
          <p:nvPr>
            <p:ph type="title"/>
          </p:nvPr>
        </p:nvSpPr>
        <p:spPr>
          <a:xfrm>
            <a:off x="-684213" y="333375"/>
            <a:ext cx="10691813" cy="1138238"/>
          </a:xfrm>
        </p:spPr>
        <p:txBody>
          <a:bodyPr/>
          <a:lstStyle/>
          <a:p>
            <a:r>
              <a:rPr kumimoji="0" lang="en-US" altLang="zh-TW" sz="3600" b="1" dirty="0" smtClean="0"/>
              <a:t>3. </a:t>
            </a:r>
            <a:r>
              <a:rPr kumimoji="0" lang="zh-TW" altLang="en-US" sz="3600" b="1" dirty="0" smtClean="0"/>
              <a:t>教育相關學科課程</a:t>
            </a:r>
            <a:r>
              <a:rPr kumimoji="0" lang="en-US" altLang="zh-TW" sz="4000" b="1" dirty="0" smtClean="0"/>
              <a:t/>
            </a:r>
            <a:br>
              <a:rPr kumimoji="0" lang="en-US" altLang="zh-TW" sz="4000" b="1" dirty="0" smtClean="0"/>
            </a:br>
            <a:r>
              <a:rPr kumimoji="0" lang="en-US" altLang="zh-TW" sz="2800" b="1" dirty="0" smtClean="0"/>
              <a:t>Undergraduate Programmes Complementary to Education</a:t>
            </a:r>
            <a:endParaRPr kumimoji="0" lang="zh-TW" altLang="en-US" sz="3200" b="1" dirty="0" smtClean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964551"/>
              </p:ext>
            </p:extLst>
          </p:nvPr>
        </p:nvGraphicFramePr>
        <p:xfrm>
          <a:off x="827087" y="5289454"/>
          <a:ext cx="7270751" cy="792162"/>
        </p:xfrm>
        <a:graphic>
          <a:graphicData uri="http://schemas.openxmlformats.org/drawingml/2006/table">
            <a:tbl>
              <a:tblPr/>
              <a:tblGrid>
                <a:gridCol w="3435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8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8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Mean Monthly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Salary (HKD)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63" marR="91463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$14,992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63" marR="91463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$14,358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63" marR="91463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$14,406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63" marR="91463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8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5"/>
          <p:cNvSpPr txBox="1">
            <a:spLocks noChangeArrowheads="1"/>
          </p:cNvSpPr>
          <p:nvPr/>
        </p:nvSpPr>
        <p:spPr bwMode="auto">
          <a:xfrm>
            <a:off x="684213" y="6413500"/>
            <a:ext cx="8567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Remarks: Only full-time and </a:t>
            </a:r>
            <a:r>
              <a:rPr kumimoji="1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self-employed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respondents are included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998732"/>
              </p:ext>
            </p:extLst>
          </p:nvPr>
        </p:nvGraphicFramePr>
        <p:xfrm>
          <a:off x="684213" y="1317625"/>
          <a:ext cx="7829551" cy="5108913"/>
        </p:xfrm>
        <a:graphic>
          <a:graphicData uri="http://schemas.openxmlformats.org/drawingml/2006/table">
            <a:tbl>
              <a:tblPr firstRow="1" lastRow="1" bandRow="1">
                <a:tableStyleId>{00A15C55-8517-42AA-B614-E9B94910E393}</a:tableStyleId>
              </a:tblPr>
              <a:tblGrid>
                <a:gridCol w="256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67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67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67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11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Employment Field (Full-time)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994" marR="9523" marT="952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2016 </a:t>
                      </a:r>
                      <a:r>
                        <a:rPr lang="en-US" sz="1600" b="1" u="none" strike="noStrike" dirty="0">
                          <a:effectLst/>
                        </a:rPr>
                        <a:t>Graduates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2017 </a:t>
                      </a:r>
                      <a:r>
                        <a:rPr lang="en-US" sz="1600" b="1" u="none" strike="noStrike" dirty="0">
                          <a:effectLst/>
                        </a:rPr>
                        <a:t>Graduates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201</a:t>
                      </a:r>
                      <a:r>
                        <a:rPr lang="en-US" altLang="zh-TW" sz="1600" b="1" u="none" strike="noStrike" dirty="0" smtClean="0">
                          <a:effectLst/>
                        </a:rPr>
                        <a:t>8</a:t>
                      </a:r>
                      <a:r>
                        <a:rPr lang="en-US" sz="1600" b="1" u="none" strike="noStrike" dirty="0" smtClean="0">
                          <a:effectLst/>
                        </a:rPr>
                        <a:t> </a:t>
                      </a:r>
                      <a:r>
                        <a:rPr lang="en-US" sz="1600" b="1" u="none" strike="noStrike" dirty="0">
                          <a:effectLst/>
                        </a:rPr>
                        <a:t>Graduates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&amp; Social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043006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Creative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Art/Design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1488456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4294522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6.5%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0823522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Hospitality &amp; Tourism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5.4%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9885038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Banking/Finance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2819483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Insurance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4937541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Manufacturing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2026819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4103146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2663849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</a:t>
                      </a:r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2728542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Transport/Storage/Telecom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8340591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Wholesale &amp; Retail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1015643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Computing/Multi-media &amp; I.T.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1735987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Media/Publication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4874406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Medical/Health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858181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 Estates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2680525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Trading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755367"/>
                  </a:ext>
                </a:extLst>
              </a:tr>
              <a:tr h="250464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Private Research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7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Total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994" marR="9523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137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100.0%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113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100.0%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184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100.0%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8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24762" name="Title 1"/>
          <p:cNvSpPr>
            <a:spLocks noGrp="1"/>
          </p:cNvSpPr>
          <p:nvPr>
            <p:ph type="title"/>
          </p:nvPr>
        </p:nvSpPr>
        <p:spPr>
          <a:xfrm>
            <a:off x="-684213" y="179388"/>
            <a:ext cx="10691813" cy="1138237"/>
          </a:xfrm>
        </p:spPr>
        <p:txBody>
          <a:bodyPr/>
          <a:lstStyle/>
          <a:p>
            <a:r>
              <a:rPr kumimoji="0" lang="en-US" altLang="zh-TW" sz="3600" b="1" smtClean="0"/>
              <a:t>3. </a:t>
            </a:r>
            <a:r>
              <a:rPr kumimoji="0" lang="zh-TW" altLang="en-US" sz="3600" b="1" smtClean="0"/>
              <a:t>教育相關學科課程</a:t>
            </a:r>
            <a:r>
              <a:rPr kumimoji="0" lang="en-US" altLang="zh-TW" sz="4000" b="1" smtClean="0"/>
              <a:t/>
            </a:r>
            <a:br>
              <a:rPr kumimoji="0" lang="en-US" altLang="zh-TW" sz="4000" b="1" smtClean="0"/>
            </a:br>
            <a:r>
              <a:rPr kumimoji="0" lang="en-US" altLang="zh-TW" sz="2800" b="1" smtClean="0"/>
              <a:t>Undergraduate Programmes Complementary to Education</a:t>
            </a:r>
            <a:endParaRPr kumimoji="0" lang="zh-TW" altLang="en-US" sz="3200" b="1" smtClean="0"/>
          </a:p>
        </p:txBody>
      </p:sp>
    </p:spTree>
    <p:extLst>
      <p:ext uri="{BB962C8B-B14F-4D97-AF65-F5344CB8AC3E}">
        <p14:creationId xmlns:p14="http://schemas.microsoft.com/office/powerpoint/2010/main" val="146671349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z="3600" b="1" dirty="0"/>
              <a:t>教師職位全面學位化</a:t>
            </a:r>
            <a:endParaRPr kumimoji="0" lang="en-US" sz="36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8736498"/>
              </p:ext>
            </p:extLst>
          </p:nvPr>
        </p:nvGraphicFramePr>
        <p:xfrm>
          <a:off x="457200" y="1340768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229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714375" y="3213100"/>
            <a:ext cx="7772400" cy="2501900"/>
          </a:xfrm>
        </p:spPr>
        <p:txBody>
          <a:bodyPr/>
          <a:lstStyle/>
          <a:p>
            <a:pPr eaLnBrk="1" hangingPunct="1"/>
            <a:r>
              <a:rPr kumimoji="0" lang="zh-TW" altLang="en-US" sz="4800" b="1" dirty="0" smtClean="0"/>
              <a:t>畢業生就業調查報告</a:t>
            </a:r>
            <a:r>
              <a:rPr kumimoji="0" lang="en-US" altLang="zh-TW" sz="4800" b="1" dirty="0" smtClean="0"/>
              <a:t/>
            </a:r>
            <a:br>
              <a:rPr kumimoji="0" lang="en-US" altLang="zh-TW" sz="4800" b="1" dirty="0" smtClean="0"/>
            </a:br>
            <a:r>
              <a:rPr kumimoji="0" lang="en-US" altLang="zh-TW" sz="4800" b="1" dirty="0" smtClean="0"/>
              <a:t>Graduate Employment Survey 2018</a:t>
            </a:r>
            <a:endParaRPr kumimoji="0" lang="zh-TW" altLang="en-US" sz="4800" b="1" dirty="0" smtClean="0"/>
          </a:p>
        </p:txBody>
      </p:sp>
      <p:pic>
        <p:nvPicPr>
          <p:cNvPr id="2662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620713"/>
            <a:ext cx="5410200" cy="207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454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8"/>
          <p:cNvSpPr>
            <a:spLocks noGrp="1"/>
          </p:cNvSpPr>
          <p:nvPr>
            <p:ph idx="1"/>
          </p:nvPr>
        </p:nvSpPr>
        <p:spPr>
          <a:xfrm>
            <a:off x="107504" y="1484784"/>
            <a:ext cx="5006975" cy="4680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1800" dirty="0" smtClean="0"/>
              <a:t>與</a:t>
            </a:r>
            <a:r>
              <a:rPr lang="en-US" altLang="en-US" sz="1800" b="1" dirty="0" smtClean="0">
                <a:solidFill>
                  <a:srgbClr val="EF8248"/>
                </a:solidFill>
                <a:ea typeface="微軟正黑體" panose="020B0604030504040204" pitchFamily="34" charset="-120"/>
              </a:rPr>
              <a:t>14</a:t>
            </a:r>
            <a:r>
              <a:rPr lang="zh-TW" altLang="en-US" sz="1800" dirty="0" smtClean="0"/>
              <a:t>個主要辦學團體建立夥伴關係 </a:t>
            </a:r>
            <a:r>
              <a:rPr lang="zh-TW" altLang="en-US" sz="1600" dirty="0" smtClean="0"/>
              <a:t>加強</a:t>
            </a:r>
            <a:r>
              <a:rPr lang="zh-TW" altLang="en-US" sz="1600" dirty="0"/>
              <a:t>鞏固香港幼稚園、中、小學網</a:t>
            </a:r>
            <a:r>
              <a:rPr lang="zh-TW" altLang="en-US" sz="1600" dirty="0" smtClean="0"/>
              <a:t>絡</a:t>
            </a:r>
            <a:endParaRPr lang="en-US" altLang="zh-TW" sz="16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TW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zh-HK" altLang="en-US" sz="1800" dirty="0"/>
              <a:t>為配合政府對教師人力需求的推算，教大未來三年的重點將放在小學教師及幼兒教育教師培訓。小學</a:t>
            </a:r>
            <a:r>
              <a:rPr lang="zh-HK" altLang="en-US" sz="1800" dirty="0" smtClean="0"/>
              <a:t>方面包括數學</a:t>
            </a:r>
            <a:r>
              <a:rPr lang="zh-HK" altLang="en-US" sz="1800" dirty="0"/>
              <a:t>教育和常識教育等</a:t>
            </a:r>
            <a:r>
              <a:rPr lang="zh-HK" altLang="en-US" sz="1800" dirty="0" smtClean="0"/>
              <a:t>。</a:t>
            </a:r>
            <a:endParaRPr lang="en-US" altLang="zh-HK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TW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zh-HK" altLang="en-US" sz="1800" dirty="0"/>
              <a:t>幼兒教育學額</a:t>
            </a:r>
            <a:r>
              <a:rPr lang="zh-HK" altLang="en-US" sz="1800" dirty="0" smtClean="0"/>
              <a:t>由</a:t>
            </a:r>
            <a:r>
              <a:rPr lang="en-US" altLang="zh-HK" sz="1800" dirty="0" smtClean="0"/>
              <a:t>18</a:t>
            </a:r>
            <a:r>
              <a:rPr lang="zh-TW" altLang="en-US" sz="1800" dirty="0"/>
              <a:t> 增</a:t>
            </a:r>
            <a:r>
              <a:rPr lang="zh-TW" altLang="en-US" sz="1800" dirty="0" smtClean="0"/>
              <a:t>至</a:t>
            </a:r>
            <a:r>
              <a:rPr lang="en-US" altLang="zh-TW" sz="1800" dirty="0" smtClean="0"/>
              <a:t>49;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HK" altLang="en-US" sz="1800" dirty="0" smtClean="0"/>
              <a:t>數學教育由</a:t>
            </a:r>
            <a:r>
              <a:rPr lang="en-US" altLang="zh-HK" sz="1800" dirty="0" smtClean="0"/>
              <a:t>15</a:t>
            </a:r>
            <a:r>
              <a:rPr lang="zh-TW" altLang="en-US" sz="1800" dirty="0" smtClean="0"/>
              <a:t>增至</a:t>
            </a:r>
            <a:r>
              <a:rPr lang="en-US" altLang="zh-TW" sz="1800" dirty="0" smtClean="0"/>
              <a:t>70;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常</a:t>
            </a:r>
            <a:r>
              <a:rPr lang="zh-HK" altLang="en-US" sz="1800" dirty="0"/>
              <a:t>識教育</a:t>
            </a:r>
            <a:r>
              <a:rPr lang="zh-HK" altLang="en-US" sz="1800" dirty="0" smtClean="0"/>
              <a:t>由</a:t>
            </a:r>
            <a:r>
              <a:rPr lang="en-US" altLang="zh-HK" sz="1800" dirty="0" smtClean="0"/>
              <a:t>20</a:t>
            </a:r>
            <a:r>
              <a:rPr lang="zh-TW" altLang="en-US" sz="1800" dirty="0"/>
              <a:t>增</a:t>
            </a:r>
            <a:r>
              <a:rPr lang="zh-TW" altLang="en-US" sz="1800" dirty="0" smtClean="0"/>
              <a:t>至</a:t>
            </a:r>
            <a:r>
              <a:rPr lang="en-US" altLang="zh-TW" sz="1800" dirty="0" smtClean="0"/>
              <a:t>45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TW" sz="1800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TW" sz="1800" dirty="0"/>
          </a:p>
          <a:p>
            <a:pPr>
              <a:buFont typeface="Wingdings" panose="05000000000000000000" pitchFamily="2" charset="2"/>
              <a:buChar char="Ø"/>
            </a:pPr>
            <a:endParaRPr lang="en-US" altLang="en-US" sz="1800" dirty="0" smtClean="0">
              <a:ea typeface="微軟正黑體" panose="020B0604030504040204" pitchFamily="34" charset="-12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>
                <a:effectLst/>
              </a:rPr>
              <a:t>教師教育的領導者</a:t>
            </a:r>
            <a:endParaRPr lang="en-US" dirty="0">
              <a:effectLst/>
            </a:endParaRPr>
          </a:p>
        </p:txBody>
      </p:sp>
      <p:sp>
        <p:nvSpPr>
          <p:cNvPr id="1126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65B287-C486-43FF-8B45-C2203383B57F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TW" altLang="en-US" sz="10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11269" name="Group 9"/>
          <p:cNvGrpSpPr>
            <a:grpSpLocks/>
          </p:cNvGrpSpPr>
          <p:nvPr/>
        </p:nvGrpSpPr>
        <p:grpSpPr bwMode="auto">
          <a:xfrm>
            <a:off x="5069499" y="1556792"/>
            <a:ext cx="3765550" cy="3744912"/>
            <a:chOff x="4814167" y="1628800"/>
            <a:chExt cx="3886716" cy="3860086"/>
          </a:xfrm>
        </p:grpSpPr>
        <p:sp>
          <p:nvSpPr>
            <p:cNvPr id="11" name="文字方塊 16"/>
            <p:cNvSpPr txBox="1"/>
            <p:nvPr/>
          </p:nvSpPr>
          <p:spPr>
            <a:xfrm>
              <a:off x="4956723" y="2032971"/>
              <a:ext cx="1228936" cy="7085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HK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79646">
                      <a:lumMod val="75000"/>
                    </a:srgb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80%</a:t>
              </a:r>
              <a:endParaRPr kumimoji="1" lang="zh-TW" altLang="zh-HK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1277" name="矩形 17"/>
            <p:cNvSpPr>
              <a:spLocks noChangeArrowheads="1"/>
            </p:cNvSpPr>
            <p:nvPr/>
          </p:nvSpPr>
          <p:spPr bwMode="auto">
            <a:xfrm>
              <a:off x="4833116" y="2658963"/>
              <a:ext cx="1314263" cy="348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rPr>
                <a:t>幼稚園教師</a:t>
              </a:r>
              <a:endParaRPr kumimoji="1" lang="zh-TW" altLang="zh-HK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dobe 繁黑體 Std B" panose="020B0700000000000000" pitchFamily="34" charset="-120"/>
                <a:cs typeface="+mn-cs"/>
              </a:endParaRPr>
            </a:p>
          </p:txBody>
        </p:sp>
        <p:sp>
          <p:nvSpPr>
            <p:cNvPr id="13" name="文字方塊 19"/>
            <p:cNvSpPr txBox="1"/>
            <p:nvPr/>
          </p:nvSpPr>
          <p:spPr>
            <a:xfrm>
              <a:off x="6736223" y="1744978"/>
              <a:ext cx="1440314" cy="8312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TW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F79646">
                      <a:lumMod val="75000"/>
                    </a:srgb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84</a:t>
              </a:r>
              <a:r>
                <a:rPr kumimoji="1" lang="en-US" altLang="zh-HK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F79646">
                      <a:lumMod val="75000"/>
                    </a:srgb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  <a:endParaRPr kumimoji="1" lang="zh-TW" altLang="zh-HK" sz="4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1279" name="文字方塊 21"/>
            <p:cNvSpPr txBox="1">
              <a:spLocks noChangeArrowheads="1"/>
            </p:cNvSpPr>
            <p:nvPr/>
          </p:nvSpPr>
          <p:spPr bwMode="auto">
            <a:xfrm>
              <a:off x="6870420" y="2510518"/>
              <a:ext cx="1617428" cy="348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rPr>
                <a:t>小學教師</a:t>
              </a:r>
              <a:endParaRPr kumimoji="1" lang="zh-TW" altLang="zh-HK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dobe 繁黑體 Std B" panose="020B0700000000000000" pitchFamily="34" charset="-120"/>
                <a:cs typeface="+mn-cs"/>
              </a:endParaRPr>
            </a:p>
          </p:txBody>
        </p:sp>
        <p:sp>
          <p:nvSpPr>
            <p:cNvPr id="15" name="矩形 22"/>
            <p:cNvSpPr/>
            <p:nvPr/>
          </p:nvSpPr>
          <p:spPr>
            <a:xfrm>
              <a:off x="5279524" y="3710203"/>
              <a:ext cx="1017559" cy="5858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TW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79646">
                      <a:lumMod val="75000"/>
                    </a:srgb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</a:t>
              </a:r>
              <a:r>
                <a:rPr kumimoji="1" lang="en-US" altLang="zh-HK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79646">
                      <a:lumMod val="75000"/>
                    </a:srgb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0%</a:t>
              </a:r>
              <a:endParaRPr kumimoji="1" lang="zh-TW" altLang="zh-HK" sz="14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1281" name="文字方塊 24"/>
            <p:cNvSpPr txBox="1">
              <a:spLocks noChangeArrowheads="1"/>
            </p:cNvSpPr>
            <p:nvPr/>
          </p:nvSpPr>
          <p:spPr bwMode="auto">
            <a:xfrm>
              <a:off x="4814167" y="4217637"/>
              <a:ext cx="1630539" cy="348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rPr>
                <a:t>中學教師</a:t>
              </a:r>
              <a:endParaRPr kumimoji="1" lang="zh-TW" altLang="zh-HK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dobe 繁黑體 Std B" panose="020B0700000000000000" pitchFamily="34" charset="-120"/>
                <a:cs typeface="+mn-cs"/>
              </a:endParaRPr>
            </a:p>
          </p:txBody>
        </p:sp>
        <p:sp>
          <p:nvSpPr>
            <p:cNvPr id="17" name="文字方塊 27"/>
            <p:cNvSpPr txBox="1"/>
            <p:nvPr/>
          </p:nvSpPr>
          <p:spPr>
            <a:xfrm>
              <a:off x="6898443" y="3237305"/>
              <a:ext cx="1487801" cy="856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TW" sz="4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79646">
                      <a:lumMod val="75000"/>
                    </a:srgb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72</a:t>
              </a:r>
              <a:r>
                <a:rPr kumimoji="1" lang="en-US" altLang="zh-HK" sz="4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79646">
                      <a:lumMod val="75000"/>
                    </a:srgb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  <a:endParaRPr kumimoji="1" lang="zh-TW" altLang="zh-HK" sz="4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1283" name="矩形 29"/>
            <p:cNvSpPr>
              <a:spLocks noChangeArrowheads="1"/>
            </p:cNvSpPr>
            <p:nvPr/>
          </p:nvSpPr>
          <p:spPr bwMode="auto">
            <a:xfrm>
              <a:off x="6611500" y="4003105"/>
              <a:ext cx="2089383" cy="602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rPr>
                <a:t>行政長官卓越教學獎的得獎者為教大校友</a:t>
              </a:r>
              <a:endParaRPr kumimoji="1" lang="zh-TW" altLang="zh-HK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dobe 繁黑體 Std B" panose="020B0700000000000000" pitchFamily="34" charset="-120"/>
                <a:cs typeface="+mn-cs"/>
              </a:endParaRPr>
            </a:p>
          </p:txBody>
        </p:sp>
        <p:sp>
          <p:nvSpPr>
            <p:cNvPr id="19" name="向下箭號 12"/>
            <p:cNvSpPr/>
            <p:nvPr/>
          </p:nvSpPr>
          <p:spPr>
            <a:xfrm rot="10800000">
              <a:off x="6300360" y="1628800"/>
              <a:ext cx="324439" cy="3860086"/>
            </a:xfrm>
            <a:prstGeom prst="downArrow">
              <a:avLst>
                <a:gd name="adj1" fmla="val 50000"/>
                <a:gd name="adj2" fmla="val 124690"/>
              </a:avLst>
            </a:prstGeom>
            <a:solidFill>
              <a:srgbClr val="00773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HK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211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/>
              <a:t>教大將於</a:t>
            </a:r>
            <a:r>
              <a:rPr lang="en-US" sz="2400" dirty="0"/>
              <a:t>2019/20</a:t>
            </a:r>
            <a:r>
              <a:rPr lang="zh-TW" altLang="en-US" sz="2400" dirty="0"/>
              <a:t>學年起實行新修訂的教育學士</a:t>
            </a:r>
            <a:r>
              <a:rPr lang="zh-TW" altLang="en-US" sz="2400" dirty="0" smtClean="0"/>
              <a:t>學位課程結構；</a:t>
            </a:r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推出</a:t>
            </a:r>
            <a:r>
              <a:rPr lang="zh-TW" altLang="en-US" sz="2400" dirty="0"/>
              <a:t>全新畢業生素質</a:t>
            </a:r>
            <a:r>
              <a:rPr lang="zh-TW" altLang="en-US" sz="2400" dirty="0" smtClean="0"/>
              <a:t>要求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英文簡稱 </a:t>
            </a:r>
            <a:r>
              <a:rPr lang="en-US" sz="2400" dirty="0" smtClean="0"/>
              <a:t>“</a:t>
            </a:r>
            <a:r>
              <a:rPr lang="en-US" sz="2400" dirty="0"/>
              <a:t>PEER &amp; I</a:t>
            </a:r>
            <a:r>
              <a:rPr lang="en-US" sz="2400" dirty="0" smtClean="0"/>
              <a:t>”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，即：</a:t>
            </a:r>
            <a:endParaRPr lang="en-US" sz="2400" dirty="0"/>
          </a:p>
          <a:p>
            <a:pPr lvl="1" algn="just"/>
            <a:r>
              <a:rPr lang="zh-TW" altLang="en-US" sz="2200" dirty="0" smtClean="0"/>
              <a:t>專業卓越</a:t>
            </a:r>
            <a:r>
              <a:rPr lang="zh-TW" altLang="en-US" sz="2200" b="1" dirty="0" smtClean="0"/>
              <a:t>（</a:t>
            </a:r>
            <a:r>
              <a:rPr lang="en-US" sz="2200" b="1" dirty="0" smtClean="0"/>
              <a:t>P</a:t>
            </a:r>
            <a:r>
              <a:rPr lang="en-US" sz="2200" dirty="0" smtClean="0"/>
              <a:t>rofessional</a:t>
            </a:r>
            <a:r>
              <a:rPr lang="en-US" sz="2200" dirty="0"/>
              <a:t> </a:t>
            </a:r>
            <a:r>
              <a:rPr lang="en-US" sz="2200" b="1" dirty="0" smtClean="0"/>
              <a:t>E</a:t>
            </a:r>
            <a:r>
              <a:rPr lang="en-US" sz="2200" dirty="0" smtClean="0"/>
              <a:t>xcellence</a:t>
            </a:r>
            <a:r>
              <a:rPr lang="zh-TW" altLang="en-US" sz="2200" dirty="0"/>
              <a:t>）</a:t>
            </a:r>
            <a:r>
              <a:rPr lang="en-US" sz="2200" dirty="0" smtClean="0"/>
              <a:t>;</a:t>
            </a:r>
            <a:endParaRPr lang="en-US" sz="2200" dirty="0"/>
          </a:p>
          <a:p>
            <a:pPr lvl="1" algn="just"/>
            <a:r>
              <a:rPr lang="zh-TW" altLang="en-US" sz="2200" dirty="0" smtClean="0"/>
              <a:t>道德責任</a:t>
            </a:r>
            <a:r>
              <a:rPr lang="zh-TW" altLang="en-US" sz="2200" b="1" dirty="0" smtClean="0"/>
              <a:t>（</a:t>
            </a:r>
            <a:r>
              <a:rPr lang="en-US" sz="2200" b="1" dirty="0" smtClean="0"/>
              <a:t>E</a:t>
            </a:r>
            <a:r>
              <a:rPr lang="en-US" sz="2200" dirty="0" smtClean="0"/>
              <a:t>thical</a:t>
            </a:r>
            <a:r>
              <a:rPr lang="en-US" sz="2200" dirty="0"/>
              <a:t> </a:t>
            </a:r>
            <a:r>
              <a:rPr lang="en-US" sz="2200" b="1" dirty="0" smtClean="0"/>
              <a:t>R</a:t>
            </a:r>
            <a:r>
              <a:rPr lang="en-US" sz="2200" dirty="0" smtClean="0"/>
              <a:t>esponsibility</a:t>
            </a:r>
            <a:r>
              <a:rPr lang="zh-TW" altLang="en-US" sz="2200" dirty="0" smtClean="0"/>
              <a:t>）</a:t>
            </a:r>
            <a:r>
              <a:rPr lang="en-US" sz="2200" dirty="0" smtClean="0"/>
              <a:t>;</a:t>
            </a:r>
            <a:r>
              <a:rPr lang="en-US" sz="2200" dirty="0"/>
              <a:t> </a:t>
            </a:r>
            <a:r>
              <a:rPr lang="zh-TW" altLang="en-US" sz="2200" dirty="0"/>
              <a:t>及</a:t>
            </a:r>
            <a:endParaRPr lang="en-US" sz="2200" dirty="0"/>
          </a:p>
          <a:p>
            <a:pPr lvl="1" algn="just"/>
            <a:r>
              <a:rPr lang="zh-TW" altLang="en-US" sz="2200" dirty="0" smtClean="0"/>
              <a:t>創新精神</a:t>
            </a:r>
            <a:r>
              <a:rPr lang="zh-TW" altLang="en-US" sz="2200" b="1" dirty="0" smtClean="0"/>
              <a:t>（</a:t>
            </a:r>
            <a:r>
              <a:rPr lang="en-US" sz="2200" b="1" dirty="0" smtClean="0"/>
              <a:t>I</a:t>
            </a:r>
            <a:r>
              <a:rPr lang="en-US" sz="2200" dirty="0" smtClean="0"/>
              <a:t>nnovation</a:t>
            </a:r>
            <a:r>
              <a:rPr lang="zh-TW" altLang="en-US" sz="2200" dirty="0" smtClean="0"/>
              <a:t>）</a:t>
            </a:r>
            <a:endParaRPr lang="en-US" sz="2200" dirty="0"/>
          </a:p>
          <a:p>
            <a:pPr algn="just"/>
            <a:endParaRPr lang="en-US" altLang="zh-TW" sz="2400" dirty="0"/>
          </a:p>
          <a:p>
            <a:pPr algn="just"/>
            <a:r>
              <a:rPr lang="zh-TW" altLang="en-US" sz="2400" dirty="0" smtClean="0"/>
              <a:t>新</a:t>
            </a:r>
            <a:r>
              <a:rPr lang="zh-TW" altLang="en-US" sz="2400" dirty="0"/>
              <a:t>的學校體驗框架，推出「學校體驗基礎科目」（</a:t>
            </a:r>
            <a:r>
              <a:rPr lang="en-US" sz="2400" dirty="0"/>
              <a:t>FE Foundation Course</a:t>
            </a:r>
            <a:r>
              <a:rPr lang="zh-TW" altLang="en-US" sz="2400" dirty="0"/>
              <a:t>），由教學經驗豐富的導師，帶領學生就教師專業等議題進行討論及研習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新修訂的教育學士學位</a:t>
            </a:r>
            <a:r>
              <a:rPr lang="zh-TW" altLang="en-US" dirty="0" smtClean="0"/>
              <a:t>課程</a:t>
            </a:r>
            <a:r>
              <a:rPr lang="zh-TW" altLang="en-US" dirty="0"/>
              <a:t>結構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F21F1B-04A0-4863-9558-B8865404D73C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180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 smtClean="0"/>
              <a:t>另</a:t>
            </a:r>
            <a:r>
              <a:rPr lang="zh-TW" altLang="en-US" sz="2400" dirty="0"/>
              <a:t>為鞏固學生的知識及實踐經驗</a:t>
            </a:r>
            <a:r>
              <a:rPr lang="zh-TW" altLang="en-US" sz="2400" dirty="0" smtClean="0"/>
              <a:t>，學生需</a:t>
            </a:r>
            <a:r>
              <a:rPr lang="zh-TW" altLang="en-US" sz="2400" dirty="0"/>
              <a:t>於第三至第五個學年分兩個學期，進行為期共</a:t>
            </a:r>
            <a:r>
              <a:rPr lang="en-US" sz="2400" dirty="0"/>
              <a:t>16</a:t>
            </a:r>
            <a:r>
              <a:rPr lang="zh-TW" altLang="en-US" sz="2400" dirty="0"/>
              <a:t>星期的「學校體驗」</a:t>
            </a:r>
            <a:r>
              <a:rPr lang="zh-TW" altLang="en-US" sz="2400" dirty="0" smtClean="0"/>
              <a:t>，拓</a:t>
            </a:r>
            <a:r>
              <a:rPr lang="zh-TW" altLang="en-US" sz="2400" dirty="0"/>
              <a:t>闊教學經驗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algn="just"/>
            <a:endParaRPr lang="en-US" altLang="zh-TW" sz="2400" dirty="0"/>
          </a:p>
          <a:p>
            <a:pPr algn="just"/>
            <a:r>
              <a:rPr lang="zh-TW" altLang="en-US" sz="2400" dirty="0" smtClean="0"/>
              <a:t>此外</a:t>
            </a:r>
            <a:r>
              <a:rPr lang="zh-TW" altLang="en-US" sz="2400" dirty="0"/>
              <a:t>，為開闊學生眼界，令學生對香港以外地區的教育制度有更深的了解和體會</a:t>
            </a:r>
            <a:r>
              <a:rPr lang="zh-TW" altLang="en-US" sz="2400" dirty="0" smtClean="0"/>
              <a:t>，率先</a:t>
            </a:r>
            <a:r>
              <a:rPr lang="zh-TW" altLang="en-US" sz="2400" dirty="0"/>
              <a:t>於本學年安排學生前赴美國「伊利諾伊大學厄巴納－香檳分校」及「日本東京學藝大學」</a:t>
            </a:r>
            <a:r>
              <a:rPr lang="zh-TW" altLang="en-US" sz="2400" dirty="0" smtClean="0"/>
              <a:t>，參觀</a:t>
            </a:r>
            <a:r>
              <a:rPr lang="zh-TW" altLang="en-US" sz="2400" dirty="0"/>
              <a:t>當地的中小學和</a:t>
            </a:r>
            <a:r>
              <a:rPr lang="zh-TW" altLang="en-US" sz="2400" dirty="0" smtClean="0"/>
              <a:t>幼稚園。</a:t>
            </a:r>
            <a:endParaRPr lang="en-US" sz="2400" dirty="0"/>
          </a:p>
          <a:p>
            <a:endParaRPr lang="en-US" altLang="zh-TW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新修訂的教育學士學位課程結構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F21F1B-04A0-4863-9558-B8865404D73C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83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zh-TW" altLang="en-US" sz="2400" dirty="0" smtClean="0"/>
              <a:t>在</a:t>
            </a:r>
            <a:r>
              <a:rPr lang="zh-TW" altLang="en-US" sz="2400" dirty="0"/>
              <a:t>新課程下，學生在主修範疇中需修讀一個由不同學系／學院合辦的</a:t>
            </a:r>
            <a:r>
              <a:rPr lang="en-US" sz="2400" dirty="0"/>
              <a:t>3 </a:t>
            </a:r>
            <a:r>
              <a:rPr lang="zh-TW" altLang="en-US" sz="2400" dirty="0"/>
              <a:t>學分「跨學科</a:t>
            </a:r>
            <a:r>
              <a:rPr lang="zh-TW" altLang="en-US" sz="2400" dirty="0" smtClean="0"/>
              <a:t>」科目，</a:t>
            </a:r>
            <a:r>
              <a:rPr lang="zh-TW" altLang="en-US" sz="2400" dirty="0"/>
              <a:t>旨在培養學生的多維視角及高階思維能力。構思中的主題包括「誰是廿一世紀教育家？</a:t>
            </a:r>
            <a:r>
              <a:rPr lang="zh-TW" altLang="en-US" sz="2400" dirty="0" smtClean="0"/>
              <a:t>」、</a:t>
            </a:r>
            <a:r>
              <a:rPr lang="zh-TW" altLang="en-US" sz="2400" dirty="0"/>
              <a:t>「</a:t>
            </a:r>
            <a:r>
              <a:rPr lang="en-US" sz="2400" dirty="0"/>
              <a:t>STEM</a:t>
            </a:r>
            <a:r>
              <a:rPr lang="zh-TW" altLang="en-US" sz="2400" dirty="0"/>
              <a:t>教育」及「烏托邦」等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新增跨學科</a:t>
            </a:r>
            <a:r>
              <a:rPr lang="zh-TW" altLang="en-US" dirty="0" smtClean="0"/>
              <a:t>科目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F21F1B-04A0-4863-9558-B8865404D73C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993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/>
              <a:t>調查簡介</a:t>
            </a:r>
            <a:r>
              <a:rPr lang="en-US" altLang="zh-TW" b="1" smtClean="0"/>
              <a:t/>
            </a:r>
            <a:br>
              <a:rPr lang="en-US" altLang="zh-TW" b="1" smtClean="0"/>
            </a:br>
            <a:r>
              <a:rPr lang="en-US" altLang="zh-TW" sz="3600" b="1" smtClean="0">
                <a:latin typeface="Arial Unicode MS" pitchFamily="34" charset="-120"/>
                <a:ea typeface="Arial Unicode MS" pitchFamily="34" charset="-120"/>
              </a:rPr>
              <a:t>Introduction</a:t>
            </a:r>
            <a:endParaRPr lang="en-US" altLang="en-US" sz="3600" b="1" smtClean="0">
              <a:latin typeface="Arial Unicode MS" pitchFamily="34" charset="-120"/>
              <a:ea typeface="Arial Unicode MS" pitchFamily="34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155074"/>
              </p:ext>
            </p:extLst>
          </p:nvPr>
        </p:nvGraphicFramePr>
        <p:xfrm>
          <a:off x="827584" y="1772816"/>
          <a:ext cx="800323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7121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zh-TW" altLang="en-US" sz="2400" dirty="0" smtClean="0"/>
              <a:t>通</a:t>
            </a:r>
            <a:r>
              <a:rPr lang="zh-TW" altLang="en-US" sz="2400" dirty="0"/>
              <a:t>識教育</a:t>
            </a:r>
            <a:r>
              <a:rPr lang="zh-TW" altLang="en-US" sz="2400" dirty="0" smtClean="0"/>
              <a:t>課程旨在透過</a:t>
            </a:r>
            <a:r>
              <a:rPr lang="zh-TW" altLang="en-US" sz="2400" dirty="0"/>
              <a:t>擴闊學生的學術視野、協助他們融會貫通不同領域的知識、把正規學習內容與日常生活連繫起來，最終能裝備學生成為積極的變革推動</a:t>
            </a:r>
            <a:r>
              <a:rPr lang="zh-TW" altLang="en-US" sz="2400" dirty="0" smtClean="0"/>
              <a:t>者，當中</a:t>
            </a:r>
            <a:r>
              <a:rPr lang="zh-TW" altLang="en-US" sz="2400" dirty="0"/>
              <a:t>包含以下四個</a:t>
            </a:r>
            <a:r>
              <a:rPr lang="zh-TW" altLang="en-US" sz="2400" dirty="0" smtClean="0"/>
              <a:t>範圍：</a:t>
            </a:r>
            <a:endParaRPr lang="en-US" altLang="zh-TW" sz="2400" dirty="0" smtClean="0"/>
          </a:p>
          <a:p>
            <a:pPr marL="109537" lvl="0" indent="0" algn="just">
              <a:buNone/>
            </a:pPr>
            <a:endParaRPr lang="en-US" altLang="zh-TW" sz="2400" dirty="0" smtClean="0"/>
          </a:p>
          <a:p>
            <a:pPr lvl="1" algn="just"/>
            <a:r>
              <a:rPr lang="zh-TW" altLang="en-US" sz="2200" dirty="0"/>
              <a:t>基礎</a:t>
            </a:r>
            <a:r>
              <a:rPr lang="zh-TW" altLang="en-US" sz="2200" dirty="0" smtClean="0"/>
              <a:t>課程</a:t>
            </a:r>
            <a:endParaRPr lang="en-US" altLang="zh-TW" sz="2200" dirty="0" smtClean="0"/>
          </a:p>
          <a:p>
            <a:pPr lvl="1" algn="just"/>
            <a:r>
              <a:rPr lang="zh-TW" altLang="en-US" sz="2200" dirty="0" smtClean="0"/>
              <a:t>經驗</a:t>
            </a:r>
            <a:r>
              <a:rPr lang="zh-TW" altLang="en-US" sz="2200" dirty="0"/>
              <a:t>學習</a:t>
            </a:r>
            <a:r>
              <a:rPr lang="zh-TW" altLang="en-US" sz="2200" dirty="0" smtClean="0"/>
              <a:t>課程／聯</a:t>
            </a:r>
            <a:r>
              <a:rPr lang="zh-TW" altLang="en-US" sz="2200" dirty="0"/>
              <a:t>課及服務學習</a:t>
            </a:r>
            <a:r>
              <a:rPr lang="zh-TW" altLang="en-US" sz="2200" dirty="0" smtClean="0"/>
              <a:t>課程</a:t>
            </a:r>
            <a:endParaRPr lang="en-US" altLang="zh-TW" sz="2200" dirty="0"/>
          </a:p>
          <a:p>
            <a:pPr lvl="1" algn="just"/>
            <a:r>
              <a:rPr lang="zh-TW" altLang="en-US" sz="2200" dirty="0"/>
              <a:t>拓寬</a:t>
            </a:r>
            <a:r>
              <a:rPr lang="zh-TW" altLang="en-US" sz="2200" dirty="0" smtClean="0"/>
              <a:t>課程</a:t>
            </a:r>
            <a:endParaRPr lang="en-US" altLang="zh-TW" sz="2200" dirty="0" smtClean="0"/>
          </a:p>
          <a:p>
            <a:pPr lvl="2" algn="just"/>
            <a:r>
              <a:rPr lang="zh-TW" altLang="en-US" sz="2000" dirty="0" smtClean="0"/>
              <a:t>正</a:t>
            </a:r>
            <a:r>
              <a:rPr lang="zh-TW" altLang="en-US" sz="2000" dirty="0"/>
              <a:t>向教育與價值教育</a:t>
            </a:r>
            <a:r>
              <a:rPr lang="zh-TW" altLang="en-US" sz="2000" dirty="0" smtClean="0"/>
              <a:t>課程 </a:t>
            </a:r>
            <a:r>
              <a:rPr lang="en-US" altLang="zh-TW" sz="2000" smtClean="0"/>
              <a:t>(PAVE)</a:t>
            </a:r>
            <a:endParaRPr lang="en-US" altLang="zh-TW" sz="2000" dirty="0" smtClean="0"/>
          </a:p>
          <a:p>
            <a:pPr lvl="2" algn="just"/>
            <a:r>
              <a:rPr lang="zh-TW" altLang="en-US" sz="2000" dirty="0" smtClean="0"/>
              <a:t>跨學科課程</a:t>
            </a:r>
            <a:endParaRPr lang="en-US" altLang="zh-TW" sz="2000" dirty="0" smtClean="0"/>
          </a:p>
          <a:p>
            <a:pPr lvl="1" algn="just"/>
            <a:r>
              <a:rPr lang="zh-TW" altLang="en-US" sz="2200" dirty="0"/>
              <a:t>大學電子學習歷程檔案</a:t>
            </a:r>
            <a:endParaRPr lang="en-US" sz="2200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通</a:t>
            </a:r>
            <a:r>
              <a:rPr lang="zh-TW" altLang="en-US" dirty="0"/>
              <a:t>識</a:t>
            </a:r>
            <a:r>
              <a:rPr lang="zh-TW" altLang="en-US" dirty="0" smtClean="0"/>
              <a:t>科特色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F21F1B-04A0-4863-9558-B8865404D73C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428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 descr="C:\Users\wnleung\Desktop\Untit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924175"/>
            <a:ext cx="6053137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685044"/>
              </p:ext>
            </p:extLst>
          </p:nvPr>
        </p:nvGraphicFramePr>
        <p:xfrm>
          <a:off x="2484438" y="2996952"/>
          <a:ext cx="6341740" cy="3311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/>
              <a:t>資助海外交流　</a:t>
            </a:r>
            <a:r>
              <a:rPr lang="zh-HK" altLang="en-US" dirty="0"/>
              <a:t>培養全球視野</a:t>
            </a:r>
            <a:endParaRPr lang="en-US" dirty="0">
              <a:effectLst/>
            </a:endParaRPr>
          </a:p>
        </p:txBody>
      </p:sp>
      <p:pic>
        <p:nvPicPr>
          <p:cNvPr id="17413" name="Picture 8" descr="C:\Users\wnleung\Desktop\Untitled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491" y="3857500"/>
            <a:ext cx="2382838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Content Placeholder 1"/>
          <p:cNvSpPr txBox="1">
            <a:spLocks/>
          </p:cNvSpPr>
          <p:nvPr/>
        </p:nvSpPr>
        <p:spPr bwMode="auto">
          <a:xfrm>
            <a:off x="539750" y="1557338"/>
            <a:ext cx="8208963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1pPr>
            <a:lvl2pPr marL="708025" indent="-34290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9pPr>
          </a:lstStyle>
          <a:p>
            <a:pPr marL="365125" marR="0" lvl="0" indent="-255588" algn="just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Font typeface="Wingdings 3" panose="05040102010807070707" pitchFamily="18" charset="2"/>
              <a:buChar char=""/>
              <a:tabLst/>
              <a:defRPr/>
            </a:pPr>
            <a:r>
              <a:rPr lang="zh-TW" altLang="en-US" sz="2400" dirty="0" smtClean="0"/>
              <a:t>教大提供多項資助，例如</a:t>
            </a:r>
            <a:r>
              <a:rPr kumimoji="1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微軟正黑體" panose="020B0604030504040204" pitchFamily="34" charset="-120"/>
                <a:cs typeface="+mn-cs"/>
              </a:rPr>
              <a:t>「</a:t>
            </a:r>
            <a:r>
              <a:rPr kumimoji="1" lang="zh-TW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微軟正黑體" panose="020B0604030504040204" pitchFamily="34" charset="-120"/>
                <a:cs typeface="+mn-cs"/>
              </a:rPr>
              <a:t>環球學習體驗增潤基金」</a:t>
            </a:r>
            <a:r>
              <a:rPr kumimoji="1" lang="en-US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微軟正黑體" panose="020B0604030504040204" pitchFamily="34" charset="-120"/>
                <a:cs typeface="+mn-cs"/>
              </a:rPr>
              <a:t>(GLEF</a:t>
            </a:r>
            <a:r>
              <a:rPr kumimoji="1" lang="en-US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微軟正黑體" panose="020B0604030504040204" pitchFamily="34" charset="-120"/>
                <a:cs typeface="+mn-cs"/>
              </a:rPr>
              <a:t>) </a:t>
            </a:r>
            <a:r>
              <a:rPr kumimoji="1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微軟正黑體" panose="020B0604030504040204" pitchFamily="34" charset="-120"/>
                <a:cs typeface="+mn-cs"/>
              </a:rPr>
              <a:t>，</a:t>
            </a:r>
            <a:r>
              <a:rPr kumimoji="1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微軟正黑體" panose="020B0604030504040204" pitchFamily="34" charset="-120"/>
                <a:cs typeface="+mn-cs"/>
              </a:rPr>
              <a:t>讓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微軟正黑體" panose="020B0604030504040204" pitchFamily="34" charset="-120"/>
                <a:cs typeface="+mn-cs"/>
              </a:rPr>
              <a:t>同學於在學期間有機會參與至少一次海外學習體驗。</a:t>
            </a:r>
            <a:endParaRPr kumimoji="1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 panose="020B0602030504020204" pitchFamily="34" charset="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74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dirty="0" smtClean="0">
                <a:solidFill>
                  <a:prstClr val="black"/>
                </a:solidFill>
              </a:rPr>
              <a:t>21</a:t>
            </a:r>
            <a:endParaRPr kumimoji="0" lang="zh-TW" altLang="en-US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2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zh-TW" altLang="en-US" sz="2400" dirty="0" smtClean="0"/>
              <a:t>本地</a:t>
            </a:r>
            <a:r>
              <a:rPr lang="zh-TW" altLang="en-US" sz="2400" dirty="0"/>
              <a:t>方面，教大亦鼓勵學生關心社會及了解不同社區的獨特需要</a:t>
            </a:r>
            <a:r>
              <a:rPr lang="zh-TW" altLang="en-US" sz="2400" dirty="0" smtClean="0"/>
              <a:t>，將關愛</a:t>
            </a:r>
            <a:r>
              <a:rPr lang="zh-TW" altLang="en-US" sz="2400" dirty="0"/>
              <a:t>精神承傳</a:t>
            </a:r>
            <a:r>
              <a:rPr lang="zh-TW" altLang="en-US" sz="2400" dirty="0" smtClean="0"/>
              <a:t>下去</a:t>
            </a:r>
            <a:r>
              <a:rPr lang="zh-TW" altLang="en-US" sz="2400" dirty="0"/>
              <a:t>。</a:t>
            </a:r>
            <a:r>
              <a:rPr lang="zh-TW" altLang="en-US" sz="2400" dirty="0" smtClean="0"/>
              <a:t>校方</a:t>
            </a:r>
            <a:r>
              <a:rPr lang="zh-TW" altLang="en-US" sz="2400" dirty="0"/>
              <a:t>舉辦不同類型的社會服務</a:t>
            </a:r>
            <a:r>
              <a:rPr lang="zh-TW" altLang="en-US" sz="2400" dirty="0" smtClean="0"/>
              <a:t>計劃，包括：</a:t>
            </a:r>
            <a:endParaRPr lang="en-US" altLang="zh-TW" sz="2400" dirty="0" smtClean="0"/>
          </a:p>
          <a:p>
            <a:pPr lvl="1" algn="just"/>
            <a:r>
              <a:rPr lang="zh-TW" altLang="en-US" sz="2200" dirty="0" smtClean="0"/>
              <a:t>由</a:t>
            </a:r>
            <a:r>
              <a:rPr lang="zh-TW" altLang="en-US" sz="2200" dirty="0"/>
              <a:t>同學籌組及推動的</a:t>
            </a:r>
            <a:r>
              <a:rPr lang="zh-TW" altLang="en-US" sz="2200" dirty="0" smtClean="0"/>
              <a:t>項目</a:t>
            </a:r>
            <a:r>
              <a:rPr lang="en-US" altLang="zh-TW" sz="2200" dirty="0" smtClean="0"/>
              <a:t>:</a:t>
            </a:r>
          </a:p>
          <a:p>
            <a:pPr lvl="3" algn="just"/>
            <a:r>
              <a:rPr lang="zh-TW" altLang="en-US" dirty="0" smtClean="0"/>
              <a:t>服務</a:t>
            </a:r>
            <a:r>
              <a:rPr lang="zh-TW" altLang="en-US" dirty="0"/>
              <a:t>醫院病童的「快樂大使義工隊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pPr lvl="3" algn="just"/>
            <a:r>
              <a:rPr lang="zh-TW" altLang="en-US" dirty="0" smtClean="0"/>
              <a:t>服務</a:t>
            </a:r>
            <a:r>
              <a:rPr lang="zh-TW" altLang="en-US" dirty="0"/>
              <a:t>弱能人士的「松嶺義工</a:t>
            </a:r>
            <a:r>
              <a:rPr lang="zh-TW" altLang="en-US" dirty="0" smtClean="0"/>
              <a:t>隊」</a:t>
            </a:r>
            <a:endParaRPr lang="en-US" altLang="zh-TW" dirty="0" smtClean="0"/>
          </a:p>
          <a:p>
            <a:pPr lvl="3" algn="just"/>
            <a:r>
              <a:rPr lang="zh-TW" altLang="en-US" dirty="0" smtClean="0"/>
              <a:t>食物</a:t>
            </a:r>
            <a:r>
              <a:rPr lang="zh-TW" altLang="en-US" dirty="0"/>
              <a:t>援助主題的「深水埗派飯活動」及「大埔食物回收計劃</a:t>
            </a:r>
            <a:r>
              <a:rPr lang="zh-TW" altLang="en-US" dirty="0" smtClean="0"/>
              <a:t>」</a:t>
            </a:r>
            <a:endParaRPr lang="en-US" altLang="zh-TW" dirty="0"/>
          </a:p>
          <a:p>
            <a:pPr lvl="1" algn="just"/>
            <a:r>
              <a:rPr lang="zh-TW" altLang="en-US" sz="2200" dirty="0" smtClean="0"/>
              <a:t>與</a:t>
            </a:r>
            <a:r>
              <a:rPr lang="zh-TW" altLang="en-US" sz="2200" dirty="0"/>
              <a:t>地區及政府部門夥伴合作的計劃：</a:t>
            </a:r>
            <a:endParaRPr lang="en-US" altLang="zh-TW" sz="2200" dirty="0"/>
          </a:p>
          <a:p>
            <a:pPr lvl="3" algn="just"/>
            <a:r>
              <a:rPr lang="zh-TW" altLang="en-US" dirty="0"/>
              <a:t>認識社區邊青的「暴雨驕陽社區綜合服務計劃」</a:t>
            </a:r>
            <a:endParaRPr lang="en-US" altLang="zh-TW" dirty="0"/>
          </a:p>
          <a:p>
            <a:pPr lvl="3" algn="just"/>
            <a:r>
              <a:rPr lang="zh-TW" altLang="en-US" dirty="0"/>
              <a:t>支援學童上網學習的「有機上網」計劃、</a:t>
            </a:r>
            <a:endParaRPr lang="en-US" altLang="zh-TW" dirty="0"/>
          </a:p>
          <a:p>
            <a:pPr lvl="3" algn="just"/>
            <a:r>
              <a:rPr lang="zh-TW" altLang="en-US" dirty="0"/>
              <a:t>兒童發展基金「小老師教室」。</a:t>
            </a:r>
            <a:endParaRPr lang="en-US" altLang="zh-TW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dirty="0"/>
              <a:t>加強學生參與社會服務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F21F1B-04A0-4863-9558-B8865404D73C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628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HK" altLang="en-US" sz="2400" dirty="0"/>
              <a:t>五年制小學教育榮譽學士（數學）是全港唯一專門培訓小學數學科教師的學士學位課程。</a:t>
            </a:r>
            <a:endParaRPr lang="en-US" altLang="zh-HK" sz="2400" dirty="0"/>
          </a:p>
          <a:p>
            <a:pPr marL="109537" indent="0" algn="just">
              <a:buNone/>
            </a:pPr>
            <a:endParaRPr lang="en-US" sz="2400" dirty="0"/>
          </a:p>
          <a:p>
            <a:pPr lvl="0" algn="just"/>
            <a:r>
              <a:rPr lang="zh-TW" altLang="en-US" sz="2400" dirty="0"/>
              <a:t>課程內容函蓋所有小學數學教師必備的數學專業知識及數學教學法；新課程更特意加強</a:t>
            </a:r>
            <a:r>
              <a:rPr lang="en-US" altLang="zh-TW" sz="2400" dirty="0"/>
              <a:t>STEM</a:t>
            </a:r>
            <a:r>
              <a:rPr lang="zh-TW" altLang="en-US" sz="2400" dirty="0"/>
              <a:t>的教學內容，學生可從本科科目、教學法、跨學科科目及畢業論文中，涉獵以數學為本的</a:t>
            </a:r>
            <a:r>
              <a:rPr lang="en-US" altLang="zh-TW" sz="2400" dirty="0"/>
              <a:t>STEM</a:t>
            </a:r>
            <a:r>
              <a:rPr lang="zh-TW" altLang="en-US" sz="2400" dirty="0"/>
              <a:t>內容、設計與</a:t>
            </a:r>
            <a:r>
              <a:rPr lang="en-US" altLang="zh-TW" sz="2400" dirty="0"/>
              <a:t>STEM</a:t>
            </a:r>
            <a:r>
              <a:rPr lang="zh-TW" altLang="en-US" sz="2400" dirty="0"/>
              <a:t>有關的教學活動、實施與評鑑</a:t>
            </a:r>
            <a:r>
              <a:rPr lang="en-US" altLang="zh-TW" sz="2400" dirty="0"/>
              <a:t>STEM</a:t>
            </a:r>
            <a:r>
              <a:rPr lang="zh-TW" altLang="en-US" sz="2400" dirty="0"/>
              <a:t>教學，及研究有效推展</a:t>
            </a:r>
            <a:r>
              <a:rPr lang="en-US" altLang="zh-TW" sz="2400" dirty="0"/>
              <a:t>STEM</a:t>
            </a:r>
            <a:r>
              <a:rPr lang="zh-TW" altLang="en-US" sz="2400" dirty="0"/>
              <a:t>教學的方法等，全方位促進</a:t>
            </a:r>
            <a:r>
              <a:rPr lang="en-US" altLang="zh-TW" sz="2400" dirty="0"/>
              <a:t>STEM</a:t>
            </a:r>
            <a:r>
              <a:rPr lang="zh-TW" altLang="en-US" sz="2400" dirty="0"/>
              <a:t>教育，以配合政府推行的教育政策及發展方向。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F21F1B-04A0-4863-9558-B8865404D73C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17513" y="30237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9pPr>
            <a:extLst/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1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微軟正黑體" panose="020B0604030504040204" pitchFamily="34" charset="-120"/>
                <a:cs typeface="+mj-cs"/>
              </a:rPr>
              <a:t>小學教育榮譽學士（數學）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Lucida Sans Unicode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583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7787208" cy="4525962"/>
          </a:xfrm>
        </p:spPr>
        <p:txBody>
          <a:bodyPr/>
          <a:lstStyle/>
          <a:p>
            <a:pPr algn="just"/>
            <a:r>
              <a:rPr lang="zh-TW" altLang="en-US" sz="2400" dirty="0" smtClean="0"/>
              <a:t>除</a:t>
            </a:r>
            <a:r>
              <a:rPr lang="zh-TW" altLang="en-US" sz="2400" dirty="0"/>
              <a:t>考慮文憑試成績外</a:t>
            </a:r>
            <a:r>
              <a:rPr lang="zh-TW" altLang="en-US" sz="2400" dirty="0" smtClean="0"/>
              <a:t>，教大亦</a:t>
            </a:r>
            <a:r>
              <a:rPr lang="zh-TW" altLang="en-US" sz="2400" dirty="0"/>
              <a:t>重視</a:t>
            </a:r>
            <a:r>
              <a:rPr lang="zh-TW" altLang="en-US" sz="2400" dirty="0" smtClean="0"/>
              <a:t>學生的全人發展。因此於</a:t>
            </a:r>
            <a:r>
              <a:rPr lang="en-US" altLang="zh-TW" sz="2400" dirty="0" smtClean="0"/>
              <a:t>2019/20</a:t>
            </a:r>
            <a:r>
              <a:rPr lang="zh-TW" altLang="en-US" sz="2400" dirty="0" smtClean="0"/>
              <a:t>學年實施彈性收生安排。</a:t>
            </a:r>
            <a:endParaRPr lang="en-US" altLang="zh-TW" sz="2400" dirty="0" smtClean="0"/>
          </a:p>
          <a:p>
            <a:pPr algn="just"/>
            <a:r>
              <a:rPr lang="zh-TW" altLang="en-US" sz="2400" dirty="0"/>
              <a:t>期望彈性收生方法，能為在體育、藝術、語文及</a:t>
            </a:r>
            <a:r>
              <a:rPr lang="en-US" altLang="zh-TW" sz="2400" dirty="0"/>
              <a:t>STEM</a:t>
            </a:r>
            <a:r>
              <a:rPr lang="zh-TW" altLang="en-US" sz="2400" dirty="0"/>
              <a:t>學科有優異表現的學生提供升學前景。</a:t>
            </a:r>
            <a:endParaRPr lang="en-US" altLang="zh-TW" sz="2400" dirty="0"/>
          </a:p>
          <a:p>
            <a:pPr algn="just"/>
            <a:r>
              <a:rPr lang="zh-TW" altLang="en-US" sz="2400" dirty="0" smtClean="0"/>
              <a:t>若</a:t>
            </a:r>
            <a:r>
              <a:rPr lang="zh-TW" altLang="en-US" sz="2400" dirty="0"/>
              <a:t>文憑試考生在個別學科表現優異，但其中一科核心科目（中、英、數、通識）成績稍遜，即比入學門檻低一級，仍可獲面試及取錄機會</a:t>
            </a:r>
            <a:r>
              <a:rPr lang="zh-TW" altLang="en-US" sz="2400" dirty="0" smtClean="0"/>
              <a:t>：</a:t>
            </a:r>
            <a:endParaRPr lang="en-US" altLang="zh-TW" sz="2400" dirty="0" smtClean="0"/>
          </a:p>
          <a:p>
            <a:pPr lvl="1" algn="just"/>
            <a:endParaRPr lang="en-US" altLang="zh-TW" sz="1900" dirty="0" smtClean="0"/>
          </a:p>
          <a:p>
            <a:pPr lvl="1" algn="just"/>
            <a:r>
              <a:rPr lang="zh-TW" altLang="en-US" sz="1900" dirty="0" smtClean="0"/>
              <a:t>獲彈性收生考慮的申請人必須於入學面試表現優異，並能展示其於非學術方面的才能；</a:t>
            </a:r>
            <a:endParaRPr lang="en-US" altLang="zh-TW" sz="1900" dirty="0" smtClean="0"/>
          </a:p>
          <a:p>
            <a:pPr lvl="1" algn="just"/>
            <a:r>
              <a:rPr lang="zh-TW" altLang="en-US" sz="1900" dirty="0" smtClean="0"/>
              <a:t>彈性收生安排並無特定名額，但於首次推行的學年，只會錄取少量經此途徑入學的申請人，日後會視乎情況檢視計劃。</a:t>
            </a:r>
            <a:endParaRPr lang="en-US" altLang="zh-TW" sz="1900" dirty="0" smtClean="0"/>
          </a:p>
          <a:p>
            <a:pPr lvl="2">
              <a:buFont typeface="Wingdings" panose="05000000000000000000" pitchFamily="2" charset="2"/>
              <a:buChar char="u"/>
            </a:pPr>
            <a:endParaRPr lang="en-US" altLang="zh-TW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dirty="0" smtClean="0">
                <a:effectLst/>
              </a:rPr>
              <a:t>彈性收生安排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F21F1B-04A0-4863-9558-B8865404D73C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87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zh-TW" altLang="en-US" sz="5400" dirty="0">
                <a:effectLst/>
              </a:rPr>
              <a:t>多謝</a:t>
            </a:r>
            <a:r>
              <a:rPr lang="en-US" altLang="zh-TW" sz="5400" dirty="0">
                <a:effectLst/>
              </a:rPr>
              <a:t>!</a:t>
            </a:r>
            <a:endParaRPr lang="en-GB" sz="5400" dirty="0">
              <a:effectLst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994731-41B3-4399-9131-24504A1F9386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zh-TW" altLang="en-US" sz="1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50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4375" y="3213100"/>
            <a:ext cx="7772400" cy="2501900"/>
          </a:xfrm>
        </p:spPr>
        <p:txBody>
          <a:bodyPr/>
          <a:lstStyle/>
          <a:p>
            <a:pPr eaLnBrk="1" hangingPunct="1"/>
            <a:r>
              <a:rPr kumimoji="0" lang="zh-TW" altLang="en-US" sz="4800" b="1" smtClean="0"/>
              <a:t>畢業生就業調查報告</a:t>
            </a:r>
            <a:r>
              <a:rPr kumimoji="0" lang="en-US" altLang="zh-TW" sz="4800" b="1" smtClean="0"/>
              <a:t/>
            </a:r>
            <a:br>
              <a:rPr kumimoji="0" lang="en-US" altLang="zh-TW" sz="4800" b="1" smtClean="0"/>
            </a:br>
            <a:r>
              <a:rPr kumimoji="0" lang="en-US" altLang="zh-TW" sz="4800" b="1" smtClean="0"/>
              <a:t>Graduate Employment Survey 2018</a:t>
            </a:r>
            <a:endParaRPr kumimoji="0" lang="zh-TW" altLang="en-US" sz="4800" b="1" smtClean="0"/>
          </a:p>
        </p:txBody>
      </p:sp>
      <p:pic>
        <p:nvPicPr>
          <p:cNvPr id="409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620713"/>
            <a:ext cx="5410200" cy="207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194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/>
              <a:t>受訪者概況</a:t>
            </a:r>
            <a:r>
              <a:rPr lang="en-US" altLang="zh-TW" b="1" smtClean="0"/>
              <a:t/>
            </a:r>
            <a:br>
              <a:rPr lang="en-US" altLang="zh-TW" b="1" smtClean="0"/>
            </a:br>
            <a:r>
              <a:rPr lang="en-US" altLang="zh-TW" sz="3600" b="1" smtClean="0">
                <a:latin typeface="Arial Unicode MS" pitchFamily="34" charset="-120"/>
                <a:ea typeface="Arial Unicode MS" pitchFamily="34" charset="-120"/>
              </a:rPr>
              <a:t>Profile of the Respondents</a:t>
            </a:r>
            <a:endParaRPr lang="en-US" altLang="en-US" b="1" smtClean="0">
              <a:latin typeface="Arial Unicode MS" pitchFamily="34" charset="-120"/>
              <a:ea typeface="Arial Unicode MS" pitchFamily="34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555045"/>
              </p:ext>
            </p:extLst>
          </p:nvPr>
        </p:nvGraphicFramePr>
        <p:xfrm>
          <a:off x="292100" y="1497582"/>
          <a:ext cx="8559800" cy="5099770"/>
        </p:xfrm>
        <a:graphic>
          <a:graphicData uri="http://schemas.openxmlformats.org/drawingml/2006/table">
            <a:tbl>
              <a:tblPr/>
              <a:tblGrid>
                <a:gridCol w="467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69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Programme</a:t>
                      </a:r>
                      <a:r>
                        <a:rPr kumimoji="0" lang="en-US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 Level</a:t>
                      </a:r>
                      <a:endParaRPr kumimoji="0" lang="en-US" alt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No. of Graduates</a:t>
                      </a:r>
                      <a:endParaRPr kumimoji="0" lang="en-US" alt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No. of Respondents</a:t>
                      </a:r>
                      <a:endParaRPr kumimoji="0" lang="en-US" alt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Response Rate</a:t>
                      </a:r>
                      <a:endParaRPr kumimoji="0" lang="en-US" alt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8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Undergraduate Teacher Education </a:t>
                      </a:r>
                      <a:r>
                        <a:rPr kumimoji="0" lang="en-US" alt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Programmes</a:t>
                      </a: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/>
                      </a:r>
                      <a:b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</a:b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(Bachelor of Education </a:t>
                      </a:r>
                      <a:r>
                        <a:rPr kumimoji="0" lang="en-US" alt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Programmes</a:t>
                      </a: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)</a:t>
                      </a:r>
                      <a:b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</a:br>
                      <a:r>
                        <a:rPr kumimoji="0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教育榮譽學士課程</a:t>
                      </a:r>
                      <a:endParaRPr kumimoji="0" lang="en-US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+mn-cs"/>
                        </a:rPr>
                        <a:t>543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506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93.2%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8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Postgraduate Teacher Education </a:t>
                      </a:r>
                      <a:r>
                        <a:rPr kumimoji="0" lang="en-US" alt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Programmes</a:t>
                      </a: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/>
                      </a:r>
                      <a:b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</a:b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(Postgraduate Diploma in Education </a:t>
                      </a:r>
                      <a:r>
                        <a:rPr kumimoji="0" lang="en-US" alt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Programmes</a:t>
                      </a: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) </a:t>
                      </a:r>
                      <a:r>
                        <a:rPr kumimoji="0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學位教師文憑課程</a:t>
                      </a:r>
                      <a:endParaRPr kumimoji="0" lang="en-US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174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168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96.6%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9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+mn-cs"/>
                        </a:rPr>
                        <a:t>Subtotal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+mn-cs"/>
                        </a:rPr>
                        <a:t>小計</a:t>
                      </a:r>
                      <a:endParaRPr kumimoji="0" lang="en-US" altLang="en-US" sz="1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717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674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94.0%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754418"/>
                  </a:ext>
                </a:extLst>
              </a:tr>
              <a:tr h="8688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Undergraduate Programmes Complementary to Education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教育相關學科課程</a:t>
                      </a:r>
                      <a:endParaRPr kumimoji="0" lang="en-US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304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267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87.8%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9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Total </a:t>
                      </a:r>
                      <a:br>
                        <a:rPr kumimoji="0" lang="en-US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</a:br>
                      <a:r>
                        <a:rPr kumimoji="0" lang="zh-TW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總計</a:t>
                      </a:r>
                      <a:endParaRPr kumimoji="0" lang="en-US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1021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941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92.2%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96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468313" y="333375"/>
            <a:ext cx="8189912" cy="1590675"/>
          </a:xfrm>
        </p:spPr>
        <p:txBody>
          <a:bodyPr/>
          <a:lstStyle/>
          <a:p>
            <a:pPr eaLnBrk="1" hangingPunct="1"/>
            <a:r>
              <a:rPr kumimoji="0" lang="zh-TW" altLang="en-US" b="1" dirty="0" smtClean="0"/>
              <a:t>就業狀況 </a:t>
            </a:r>
            <a:r>
              <a:rPr kumimoji="0" lang="en-US" altLang="zh-TW" b="1" dirty="0" smtClean="0"/>
              <a:t/>
            </a:r>
            <a:br>
              <a:rPr kumimoji="0" lang="en-US" altLang="zh-TW" b="1" dirty="0" smtClean="0"/>
            </a:br>
            <a:r>
              <a:rPr kumimoji="0" lang="en-US" altLang="zh-TW" sz="2000" dirty="0">
                <a:latin typeface="Arial" panose="020B0604020202020204" pitchFamily="34" charset="0"/>
              </a:rPr>
              <a:t>Employment Status</a:t>
            </a:r>
            <a:r>
              <a:rPr kumimoji="0" lang="en-US" altLang="zh-TW" sz="2000" b="1" dirty="0" smtClean="0">
                <a:latin typeface="Arial Unicode MS" pitchFamily="34" charset="-120"/>
                <a:ea typeface="Arial Unicode MS" pitchFamily="34" charset="-120"/>
              </a:rPr>
              <a:t/>
            </a:r>
            <a:br>
              <a:rPr kumimoji="0" lang="en-US" altLang="zh-TW" sz="2000" b="1" dirty="0" smtClean="0">
                <a:latin typeface="Arial Unicode MS" pitchFamily="34" charset="-120"/>
                <a:ea typeface="Arial Unicode MS" pitchFamily="34" charset="-120"/>
              </a:rPr>
            </a:br>
            <a:r>
              <a:rPr kumimoji="0" lang="zh-TW" altLang="en-US" sz="2000" b="1" dirty="0" smtClean="0">
                <a:latin typeface="新細明體" panose="02020500000000000000" pitchFamily="18" charset="-120"/>
              </a:rPr>
              <a:t>教育榮譽學士課程</a:t>
            </a:r>
            <a:r>
              <a:rPr kumimoji="0" lang="zh-CN" altLang="en-US" sz="2000" b="1" dirty="0" smtClean="0">
                <a:latin typeface="SimSun" panose="02010600030101010101" pitchFamily="2" charset="-122"/>
              </a:rPr>
              <a:t>及</a:t>
            </a:r>
            <a:r>
              <a:rPr kumimoji="0" lang="zh-TW" altLang="en-US" sz="2000" b="1" dirty="0" smtClean="0">
                <a:latin typeface="新細明體" panose="02020500000000000000" pitchFamily="18" charset="-120"/>
              </a:rPr>
              <a:t>學位教師文憑課程</a:t>
            </a:r>
            <a:r>
              <a:rPr kumimoji="0" lang="en-US" altLang="zh-TW" b="1" dirty="0" smtClean="0"/>
              <a:t/>
            </a:r>
            <a:br>
              <a:rPr kumimoji="0" lang="en-US" altLang="zh-TW" b="1" dirty="0" smtClean="0"/>
            </a:br>
            <a:r>
              <a:rPr kumimoji="0" lang="en-US" altLang="zh-TW" sz="2000" dirty="0" err="1">
                <a:latin typeface="Arial" panose="020B0604020202020204" pitchFamily="34" charset="0"/>
              </a:rPr>
              <a:t>BEd</a:t>
            </a:r>
            <a:r>
              <a:rPr kumimoji="0" lang="en-US" altLang="zh-TW" sz="2000" dirty="0">
                <a:latin typeface="Arial" panose="020B0604020202020204" pitchFamily="34" charset="0"/>
              </a:rPr>
              <a:t> and PGDE </a:t>
            </a:r>
            <a:r>
              <a:rPr kumimoji="0" lang="en-US" altLang="zh-TW" sz="2000" dirty="0" smtClean="0">
                <a:latin typeface="Arial" panose="020B0604020202020204" pitchFamily="34" charset="0"/>
                <a:ea typeface="Arial Unicode MS" pitchFamily="34" charset="-120"/>
              </a:rPr>
              <a:t>G</a:t>
            </a:r>
            <a:r>
              <a:rPr kumimoji="0" lang="en-US" altLang="zh-TW" sz="2000" dirty="0" smtClean="0">
                <a:latin typeface="Arial" panose="020B0604020202020204" pitchFamily="34" charset="0"/>
              </a:rPr>
              <a:t>raduates</a:t>
            </a:r>
            <a:endParaRPr kumimoji="0" lang="zh-TW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85825" y="6092825"/>
            <a:ext cx="995203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Arial Unicode MS" panose="020B0604020202020204" pitchFamily="34" charset="-120"/>
                <a:cs typeface="Arial Unicode MS" panose="020B0604020202020204" pitchFamily="34" charset="-120"/>
              </a:rPr>
              <a:t># Not seeking employment due to personal </a:t>
            </a:r>
            <a:r>
              <a:rPr kumimoji="1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Arial Unicode MS" panose="020B0604020202020204" pitchFamily="34" charset="-120"/>
                <a:cs typeface="Arial Unicode MS" panose="020B0604020202020204" pitchFamily="34" charset="-120"/>
              </a:rPr>
              <a:t>reason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Arial Unicode MS" panose="020B0604020202020204" pitchFamily="34" charset="-120"/>
                <a:cs typeface="Arial Unicode MS" panose="020B0604020202020204" pitchFamily="34" charset="-120"/>
              </a:rPr>
              <a:t>* Option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Arial Unicode MS" panose="020B0604020202020204" pitchFamily="34" charset="-120"/>
                <a:cs typeface="Arial Unicode MS" panose="020B0604020202020204" pitchFamily="34" charset="-120"/>
              </a:rPr>
              <a:t>available since 2016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Arial Unicode MS" panose="020B0604020202020204" pitchFamily="34" charset="-120"/>
                <a:cs typeface="Arial Unicode MS" panose="020B0604020202020204" pitchFamily="34" charset="-120"/>
              </a:rPr>
              <a:t>Remarks: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Arial Unicode MS" panose="020B0604020202020204" pitchFamily="34" charset="-120"/>
                <a:cs typeface="Arial Unicode MS" panose="020B0604020202020204" pitchFamily="34" charset="-120"/>
              </a:rPr>
              <a:t>There may be a slight discrepancy between the sum of individual items and the total due to rounding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316684"/>
              </p:ext>
            </p:extLst>
          </p:nvPr>
        </p:nvGraphicFramePr>
        <p:xfrm>
          <a:off x="885825" y="1938338"/>
          <a:ext cx="7573964" cy="40576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05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3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5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Employment Status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2014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2015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2016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2017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2018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Employed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95.6%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dirty="0">
                          <a:effectLst/>
                          <a:latin typeface="+mn-lt"/>
                        </a:rPr>
                        <a:t>92.7%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92.9%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95.1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Further Studies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3.3%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dirty="0">
                          <a:effectLst/>
                          <a:latin typeface="+mn-lt"/>
                        </a:rPr>
                        <a:t>4.7%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Seeking employment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0.3%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dirty="0">
                          <a:effectLst/>
                          <a:latin typeface="+mn-lt"/>
                        </a:rPr>
                        <a:t>1.3%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</a:t>
                      </a:r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Others#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0.8%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dirty="0">
                          <a:effectLst/>
                          <a:latin typeface="+mn-lt"/>
                        </a:rPr>
                        <a:t>1.3%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Emigrated/Returned Home*</a:t>
                      </a: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</a:t>
                      </a:r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54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33375" y="476250"/>
            <a:ext cx="8334375" cy="1733550"/>
          </a:xfrm>
        </p:spPr>
        <p:txBody>
          <a:bodyPr/>
          <a:lstStyle/>
          <a:p>
            <a:pPr eaLnBrk="1" hangingPunct="1"/>
            <a:r>
              <a:rPr kumimoji="0" lang="zh-TW" altLang="en-US" b="1" dirty="0"/>
              <a:t>受聘界別</a:t>
            </a:r>
            <a:r>
              <a:rPr kumimoji="0" lang="en-US" altLang="zh-TW" b="1" dirty="0" smtClean="0"/>
              <a:t/>
            </a:r>
            <a:br>
              <a:rPr kumimoji="0" lang="en-US" altLang="zh-TW" b="1" dirty="0" smtClean="0"/>
            </a:br>
            <a:r>
              <a:rPr kumimoji="0" lang="en-US" altLang="zh-TW" sz="2000" dirty="0">
                <a:latin typeface="Arial" panose="020B0604020202020204" pitchFamily="34" charset="0"/>
              </a:rPr>
              <a:t>Employment Field</a:t>
            </a:r>
            <a:r>
              <a:rPr kumimoji="0" lang="en-US" altLang="zh-TW" b="1" dirty="0" smtClean="0"/>
              <a:t/>
            </a:r>
            <a:br>
              <a:rPr kumimoji="0" lang="en-US" altLang="zh-TW" b="1" dirty="0" smtClean="0"/>
            </a:br>
            <a:r>
              <a:rPr kumimoji="0" lang="zh-TW" altLang="en-US" sz="2000" b="1" dirty="0">
                <a:latin typeface="新細明體" panose="02020500000000000000" pitchFamily="18" charset="-120"/>
              </a:rPr>
              <a:t>教育榮譽學士課程</a:t>
            </a:r>
            <a:r>
              <a:rPr kumimoji="0" lang="zh-CN" altLang="en-US" sz="2000" b="1" dirty="0">
                <a:latin typeface="新細明體" panose="02020500000000000000" pitchFamily="18" charset="-120"/>
              </a:rPr>
              <a:t>及</a:t>
            </a:r>
            <a:r>
              <a:rPr kumimoji="0" lang="zh-TW" altLang="en-US" sz="2000" b="1" dirty="0">
                <a:latin typeface="新細明體" panose="02020500000000000000" pitchFamily="18" charset="-120"/>
              </a:rPr>
              <a:t>學位教師文憑課程</a:t>
            </a:r>
            <a:r>
              <a:rPr kumimoji="0" lang="en-US" altLang="zh-TW" b="1" dirty="0" smtClean="0"/>
              <a:t/>
            </a:r>
            <a:br>
              <a:rPr kumimoji="0" lang="en-US" altLang="zh-TW" b="1" dirty="0" smtClean="0"/>
            </a:br>
            <a:r>
              <a:rPr kumimoji="0" lang="en-US" altLang="zh-TW" sz="2000" dirty="0" err="1">
                <a:latin typeface="Arial" panose="020B0604020202020204" pitchFamily="34" charset="0"/>
              </a:rPr>
              <a:t>BEd</a:t>
            </a:r>
            <a:r>
              <a:rPr kumimoji="0" lang="en-US" altLang="zh-TW" sz="2000" dirty="0">
                <a:latin typeface="Arial" panose="020B0604020202020204" pitchFamily="34" charset="0"/>
              </a:rPr>
              <a:t> and PGDE Graduates</a:t>
            </a:r>
            <a:br>
              <a:rPr kumimoji="0" lang="en-US" altLang="zh-TW" sz="2000" dirty="0">
                <a:latin typeface="Arial" panose="020B0604020202020204" pitchFamily="34" charset="0"/>
              </a:rPr>
            </a:br>
            <a:endParaRPr kumimoji="0" lang="zh-TW" altLang="en-US" sz="2000" dirty="0">
              <a:latin typeface="Arial" panose="020B0604020202020204" pitchFamily="34" charset="0"/>
            </a:endParaRPr>
          </a:p>
        </p:txBody>
      </p:sp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826567" y="4941268"/>
            <a:ext cx="4537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Remarks: Only full-time and </a:t>
            </a:r>
            <a:r>
              <a:rPr kumimoji="1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self-employed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respondents are included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926838"/>
              </p:ext>
            </p:extLst>
          </p:nvPr>
        </p:nvGraphicFramePr>
        <p:xfrm>
          <a:off x="899592" y="2348880"/>
          <a:ext cx="7200900" cy="24479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6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48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48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59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2014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2015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  <a:latin typeface="+mn-lt"/>
                        </a:rPr>
                        <a:t>2016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  Education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93.4%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u="none" strike="noStrike" dirty="0">
                          <a:effectLst/>
                          <a:latin typeface="+mn-lt"/>
                        </a:rPr>
                        <a:t>92.4%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92.7%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95.7%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  Others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6.6%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u="none" strike="noStrike" dirty="0">
                          <a:effectLst/>
                          <a:latin typeface="+mn-lt"/>
                        </a:rPr>
                        <a:t>7.6%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0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348017"/>
              </p:ext>
            </p:extLst>
          </p:nvPr>
        </p:nvGraphicFramePr>
        <p:xfrm>
          <a:off x="906463" y="1565275"/>
          <a:ext cx="7354888" cy="4384675"/>
        </p:xfrm>
        <a:graphic>
          <a:graphicData uri="http://schemas.openxmlformats.org/drawingml/2006/table">
            <a:tbl>
              <a:tblPr/>
              <a:tblGrid>
                <a:gridCol w="2639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3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3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3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3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2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Employment Status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2014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2015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2016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2017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2018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Employed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95.2%</a:t>
                      </a:r>
                      <a:endParaRPr kumimoji="0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92.1%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95.5%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91.8%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93.9%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Further Studies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3.4%</a:t>
                      </a:r>
                      <a:endParaRPr kumimoji="0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5.4%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2.5%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6.5%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5.1%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Seeking employment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0.3%</a:t>
                      </a:r>
                      <a:endParaRPr kumimoji="0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1.1%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1.0%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0.5%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0.2%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Others#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1.0%</a:t>
                      </a:r>
                      <a:endParaRPr kumimoji="0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1.4%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1.0%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1.0%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0.2%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8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Emigrated/Returned Home*</a:t>
                      </a:r>
                    </a:p>
                  </a:txBody>
                  <a:tcPr marL="91447" marR="91447" marT="45693" marB="4569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0.0%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0.2%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0.6%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88996"/>
                  </a:ext>
                </a:extLst>
              </a:tr>
            </a:tbl>
          </a:graphicData>
        </a:graphic>
      </p:graphicFrame>
      <p:sp>
        <p:nvSpPr>
          <p:cNvPr id="12341" name="TextBox 4"/>
          <p:cNvSpPr txBox="1">
            <a:spLocks noChangeArrowheads="1"/>
          </p:cNvSpPr>
          <p:nvPr/>
        </p:nvSpPr>
        <p:spPr bwMode="auto">
          <a:xfrm>
            <a:off x="906463" y="6021388"/>
            <a:ext cx="708918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# Not seeking employment due to personal </a:t>
            </a:r>
            <a:r>
              <a:rPr kumimoji="1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reason</a:t>
            </a: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Arial Unicode MS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*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Option available since 2016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Remarks: There may be a slight discrepancy between the sum of individual items and the total due to rounding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Arial Unicode MS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Arial Unicode MS" pitchFamily="34" charset="-120"/>
              <a:cs typeface="+mn-cs"/>
            </a:endParaRPr>
          </a:p>
        </p:txBody>
      </p:sp>
      <p:sp>
        <p:nvSpPr>
          <p:cNvPr id="12342" name="Title 2"/>
          <p:cNvSpPr>
            <a:spLocks noGrp="1"/>
          </p:cNvSpPr>
          <p:nvPr>
            <p:ph type="title"/>
          </p:nvPr>
        </p:nvSpPr>
        <p:spPr>
          <a:xfrm>
            <a:off x="285750" y="285750"/>
            <a:ext cx="8643938" cy="1368425"/>
          </a:xfrm>
        </p:spPr>
        <p:txBody>
          <a:bodyPr/>
          <a:lstStyle/>
          <a:p>
            <a:pPr eaLnBrk="1" hangingPunct="1"/>
            <a:r>
              <a:rPr kumimoji="0" lang="en-US" altLang="zh-TW" sz="3600" b="1" smtClean="0"/>
              <a:t>1. </a:t>
            </a:r>
            <a:r>
              <a:rPr kumimoji="0" lang="zh-TW" altLang="en-US" sz="3600" b="1" smtClean="0"/>
              <a:t>教育榮譽學士課程</a:t>
            </a:r>
            <a:r>
              <a:rPr kumimoji="0" lang="en-US" altLang="zh-TW" sz="3600" b="1" smtClean="0"/>
              <a:t/>
            </a:r>
            <a:br>
              <a:rPr kumimoji="0" lang="en-US" altLang="zh-TW" sz="3600" b="1" smtClean="0"/>
            </a:br>
            <a:r>
              <a:rPr kumimoji="0" lang="en-US" altLang="zh-TW" sz="3200" b="1" smtClean="0"/>
              <a:t>Bachelor of Education Programmes</a:t>
            </a:r>
            <a:endParaRPr kumimoji="0" lang="zh-TW" altLang="en-US" sz="3200" b="1" smtClean="0"/>
          </a:p>
        </p:txBody>
      </p:sp>
    </p:spTree>
    <p:extLst>
      <p:ext uri="{BB962C8B-B14F-4D97-AF65-F5344CB8AC3E}">
        <p14:creationId xmlns:p14="http://schemas.microsoft.com/office/powerpoint/2010/main" val="243113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348319"/>
              </p:ext>
            </p:extLst>
          </p:nvPr>
        </p:nvGraphicFramePr>
        <p:xfrm>
          <a:off x="900113" y="1919288"/>
          <a:ext cx="7559674" cy="1760537"/>
        </p:xfrm>
        <a:graphic>
          <a:graphicData uri="http://schemas.openxmlformats.org/drawingml/2006/table">
            <a:tbl>
              <a:tblPr/>
              <a:tblGrid>
                <a:gridCol w="2371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7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75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1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Employment Field (Full-time)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2014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2015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2016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2017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2018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Education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93.2%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91.4%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92.2%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92.0%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94.3%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Others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6.8%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8.6%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7.8%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8.0%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新細明體" charset="0"/>
                          <a:cs typeface="新細明體" charset="0"/>
                        </a:rPr>
                        <a:t>5.7%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222809"/>
              </p:ext>
            </p:extLst>
          </p:nvPr>
        </p:nvGraphicFramePr>
        <p:xfrm>
          <a:off x="900113" y="3944938"/>
          <a:ext cx="7559676" cy="22828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6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4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1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8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(in HKD)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Mean Monthly Salary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$21,598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$23,059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$24,586</a:t>
                      </a:r>
                      <a:endParaRPr kumimoji="0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$25,175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$26,971</a:t>
                      </a:r>
                      <a:endParaRPr kumimoji="0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Primary and Secondary Education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$22,688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$24,185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$24,834</a:t>
                      </a:r>
                      <a:endParaRPr kumimoji="0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$25,351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$27,183</a:t>
                      </a:r>
                      <a:endParaRPr kumimoji="0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Early Childhood Education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$16,236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$17,184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$18,749</a:t>
                      </a:r>
                      <a:endParaRPr kumimoji="0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$21,091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$21,911</a:t>
                      </a:r>
                      <a:endParaRPr kumimoji="0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405" name="TextBox 5"/>
          <p:cNvSpPr txBox="1">
            <a:spLocks noChangeArrowheads="1"/>
          </p:cNvSpPr>
          <p:nvPr/>
        </p:nvSpPr>
        <p:spPr bwMode="auto">
          <a:xfrm>
            <a:off x="900113" y="6232525"/>
            <a:ext cx="48974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Remarks: Only full-time and </a:t>
            </a:r>
            <a:r>
              <a:rPr kumimoji="1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self-employed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respondents are included</a:t>
            </a:r>
          </a:p>
        </p:txBody>
      </p:sp>
      <p:sp>
        <p:nvSpPr>
          <p:cNvPr id="14406" name="Title 2"/>
          <p:cNvSpPr>
            <a:spLocks noGrp="1"/>
          </p:cNvSpPr>
          <p:nvPr>
            <p:ph type="title"/>
          </p:nvPr>
        </p:nvSpPr>
        <p:spPr>
          <a:xfrm>
            <a:off x="285750" y="285750"/>
            <a:ext cx="8643938" cy="1368425"/>
          </a:xfrm>
        </p:spPr>
        <p:txBody>
          <a:bodyPr/>
          <a:lstStyle/>
          <a:p>
            <a:pPr eaLnBrk="1" hangingPunct="1"/>
            <a:r>
              <a:rPr kumimoji="0" lang="en-US" altLang="zh-TW" sz="3600" b="1" smtClean="0"/>
              <a:t>1. </a:t>
            </a:r>
            <a:r>
              <a:rPr kumimoji="0" lang="zh-TW" altLang="en-US" sz="3600" b="1" smtClean="0"/>
              <a:t>教育榮譽學士課程</a:t>
            </a:r>
            <a:r>
              <a:rPr kumimoji="0" lang="en-US" altLang="zh-TW" sz="3600" b="1" smtClean="0"/>
              <a:t/>
            </a:r>
            <a:br>
              <a:rPr kumimoji="0" lang="en-US" altLang="zh-TW" sz="3600" b="1" smtClean="0"/>
            </a:br>
            <a:r>
              <a:rPr kumimoji="0" lang="en-US" altLang="zh-TW" sz="3200" b="1" smtClean="0"/>
              <a:t>Bachelor of Education Programmes</a:t>
            </a:r>
            <a:endParaRPr kumimoji="0" lang="zh-TW" altLang="en-US" sz="3200" b="1" smtClean="0"/>
          </a:p>
        </p:txBody>
      </p:sp>
    </p:spTree>
    <p:extLst>
      <p:ext uri="{BB962C8B-B14F-4D97-AF65-F5344CB8AC3E}">
        <p14:creationId xmlns:p14="http://schemas.microsoft.com/office/powerpoint/2010/main" val="270283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003194"/>
              </p:ext>
            </p:extLst>
          </p:nvPr>
        </p:nvGraphicFramePr>
        <p:xfrm>
          <a:off x="665163" y="1844675"/>
          <a:ext cx="7885112" cy="4205288"/>
        </p:xfrm>
        <a:graphic>
          <a:graphicData uri="http://schemas.openxmlformats.org/drawingml/2006/table">
            <a:tbl>
              <a:tblPr/>
              <a:tblGrid>
                <a:gridCol w="2754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Employment Status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2014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2015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2016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2017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2018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Employed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97.2%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95.7%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95.0%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97.3%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98.8%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Further Studies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2.8%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1.4%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2.1%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1.3%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1.2%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Seeking employment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0.0%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2.2%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0.0%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Others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0.0%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1.4%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0.0%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Emigrated/Returned Home*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/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/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0.0%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0.0%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37" name="TextBox 4"/>
          <p:cNvSpPr txBox="1">
            <a:spLocks noChangeArrowheads="1"/>
          </p:cNvSpPr>
          <p:nvPr/>
        </p:nvSpPr>
        <p:spPr bwMode="auto">
          <a:xfrm>
            <a:off x="665163" y="6164263"/>
            <a:ext cx="20145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*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Option available since 2016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Arial Unicode MS" pitchFamily="34" charset="-120"/>
              <a:cs typeface="+mn-cs"/>
            </a:endParaRPr>
          </a:p>
        </p:txBody>
      </p:sp>
      <p:sp>
        <p:nvSpPr>
          <p:cNvPr id="16438" name="Title 2"/>
          <p:cNvSpPr>
            <a:spLocks noGrp="1"/>
          </p:cNvSpPr>
          <p:nvPr>
            <p:ph type="title"/>
          </p:nvPr>
        </p:nvSpPr>
        <p:spPr>
          <a:xfrm>
            <a:off x="285750" y="357188"/>
            <a:ext cx="8643938" cy="1368425"/>
          </a:xfrm>
        </p:spPr>
        <p:txBody>
          <a:bodyPr/>
          <a:lstStyle/>
          <a:p>
            <a:pPr eaLnBrk="1" hangingPunct="1"/>
            <a:r>
              <a:rPr kumimoji="0" lang="en-US" altLang="zh-TW" sz="3600" b="1" smtClean="0"/>
              <a:t>2. </a:t>
            </a:r>
            <a:r>
              <a:rPr kumimoji="0" lang="zh-TW" altLang="en-US" sz="3600" b="1" smtClean="0"/>
              <a:t>學位教師文憑課程</a:t>
            </a:r>
            <a:r>
              <a:rPr kumimoji="0" lang="en-US" altLang="zh-TW" b="1" smtClean="0"/>
              <a:t/>
            </a:r>
            <a:br>
              <a:rPr kumimoji="0" lang="en-US" altLang="zh-TW" b="1" smtClean="0"/>
            </a:br>
            <a:r>
              <a:rPr kumimoji="0" lang="en-US" altLang="zh-TW" sz="3200" b="1" smtClean="0"/>
              <a:t>Postgraduate Diploma in Education Programmes</a:t>
            </a:r>
            <a:endParaRPr kumimoji="0" lang="zh-TW" altLang="en-US" sz="3200" b="1" smtClean="0"/>
          </a:p>
        </p:txBody>
      </p:sp>
    </p:spTree>
    <p:extLst>
      <p:ext uri="{BB962C8B-B14F-4D97-AF65-F5344CB8AC3E}">
        <p14:creationId xmlns:p14="http://schemas.microsoft.com/office/powerpoint/2010/main" val="145609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56726"/>
              </p:ext>
            </p:extLst>
          </p:nvPr>
        </p:nvGraphicFramePr>
        <p:xfrm>
          <a:off x="863600" y="1460500"/>
          <a:ext cx="7488237" cy="2017714"/>
        </p:xfrm>
        <a:graphic>
          <a:graphicData uri="http://schemas.openxmlformats.org/drawingml/2006/table">
            <a:tbl>
              <a:tblPr/>
              <a:tblGrid>
                <a:gridCol w="2503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6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6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68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4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Employment Field (Full-time)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2014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4" marR="91454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2015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4" marR="91454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2016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4" marR="91454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2017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4" marR="91454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2018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4" marR="91454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Education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94.0%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96.8%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94.5%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99.3%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99.4%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Others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6.0%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3.2%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5.5%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0.7%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0.6%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093865"/>
              </p:ext>
            </p:extLst>
          </p:nvPr>
        </p:nvGraphicFramePr>
        <p:xfrm>
          <a:off x="863600" y="3573463"/>
          <a:ext cx="7488237" cy="2649538"/>
        </p:xfrm>
        <a:graphic>
          <a:graphicData uri="http://schemas.openxmlformats.org/drawingml/2006/table">
            <a:tbl>
              <a:tblPr/>
              <a:tblGrid>
                <a:gridCol w="255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4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4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4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25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27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(in HKD)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2014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4" marR="9145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2015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2016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2017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2018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1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Mean Monthly Salary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$22,901 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$23,342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$25,202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$25,091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$27,527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Primary and Secondary Education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$22,901 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$23,342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$25,202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$25,408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$27,924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289087"/>
                  </a:ext>
                </a:extLst>
              </a:tr>
              <a:tr h="640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Early Childhood Education*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1445" marR="91445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/</a:t>
                      </a:r>
                    </a:p>
                  </a:txBody>
                  <a:tcPr marL="91463" marR="91463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/</a:t>
                      </a:r>
                    </a:p>
                  </a:txBody>
                  <a:tcPr marL="91463" marR="91463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$20,719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$21,778</a:t>
                      </a:r>
                    </a:p>
                  </a:txBody>
                  <a:tcPr marL="91448" marR="91448" marT="45757" marB="457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4737"/>
                  </a:ext>
                </a:extLst>
              </a:tr>
            </a:tbl>
          </a:graphicData>
        </a:graphic>
      </p:graphicFrame>
      <p:sp>
        <p:nvSpPr>
          <p:cNvPr id="18501" name="TextBox 5"/>
          <p:cNvSpPr txBox="1">
            <a:spLocks noChangeArrowheads="1"/>
          </p:cNvSpPr>
          <p:nvPr/>
        </p:nvSpPr>
        <p:spPr bwMode="auto">
          <a:xfrm>
            <a:off x="857250" y="6453188"/>
            <a:ext cx="45370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Remarks: Only full-time and </a:t>
            </a:r>
            <a:r>
              <a:rPr kumimoji="1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self-employed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respondents are included</a:t>
            </a:r>
          </a:p>
        </p:txBody>
      </p:sp>
      <p:sp>
        <p:nvSpPr>
          <p:cNvPr id="18502" name="Title 2"/>
          <p:cNvSpPr>
            <a:spLocks noGrp="1"/>
          </p:cNvSpPr>
          <p:nvPr>
            <p:ph type="title"/>
          </p:nvPr>
        </p:nvSpPr>
        <p:spPr>
          <a:xfrm>
            <a:off x="285750" y="188913"/>
            <a:ext cx="8643938" cy="1368425"/>
          </a:xfrm>
        </p:spPr>
        <p:txBody>
          <a:bodyPr/>
          <a:lstStyle/>
          <a:p>
            <a:pPr eaLnBrk="1" hangingPunct="1"/>
            <a:r>
              <a:rPr kumimoji="0" lang="en-US" altLang="zh-TW" sz="3600" b="1" smtClean="0"/>
              <a:t>2. </a:t>
            </a:r>
            <a:r>
              <a:rPr kumimoji="0" lang="zh-TW" altLang="en-US" sz="3600" b="1" smtClean="0"/>
              <a:t>學位教師文憑課程</a:t>
            </a:r>
            <a:r>
              <a:rPr kumimoji="0" lang="en-US" altLang="zh-TW" b="1" smtClean="0"/>
              <a:t/>
            </a:r>
            <a:br>
              <a:rPr kumimoji="0" lang="en-US" altLang="zh-TW" b="1" smtClean="0"/>
            </a:br>
            <a:r>
              <a:rPr kumimoji="0" lang="en-US" altLang="zh-TW" sz="3200" b="1" smtClean="0"/>
              <a:t>Postgraduate Diploma in Education Programmes</a:t>
            </a:r>
            <a:endParaRPr kumimoji="0" lang="zh-TW" altLang="en-US" sz="3200" b="1" smtClean="0"/>
          </a:p>
        </p:txBody>
      </p:sp>
      <p:sp>
        <p:nvSpPr>
          <p:cNvPr id="18503" name="TextBox 1"/>
          <p:cNvSpPr txBox="1">
            <a:spLocks noChangeArrowheads="1"/>
          </p:cNvSpPr>
          <p:nvPr/>
        </p:nvSpPr>
        <p:spPr bwMode="auto">
          <a:xfrm>
            <a:off x="866775" y="6237288"/>
            <a:ext cx="19129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 Unicode MS" pitchFamily="34" charset="-120"/>
                <a:cs typeface="+mn-cs"/>
              </a:rPr>
              <a:t>* Data available since 2017</a:t>
            </a:r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Arial Unicode MS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429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9518</TotalTime>
  <Words>2054</Words>
  <Application>Microsoft Office PowerPoint</Application>
  <PresentationFormat>On-screen Show (4:3)</PresentationFormat>
  <Paragraphs>564</Paragraphs>
  <Slides>26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3" baseType="lpstr">
      <vt:lpstr>Adobe 繁黑體 Std B</vt:lpstr>
      <vt:lpstr>Arial Unicode MS</vt:lpstr>
      <vt:lpstr>SimSun</vt:lpstr>
      <vt:lpstr>SimSun</vt:lpstr>
      <vt:lpstr>微軟正黑體</vt:lpstr>
      <vt:lpstr>新細明體</vt:lpstr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Office Theme</vt:lpstr>
      <vt:lpstr>匯合</vt:lpstr>
      <vt:lpstr>Chart</vt:lpstr>
      <vt:lpstr>畢業生就業調查報告 Graduate Employment Survey 2018</vt:lpstr>
      <vt:lpstr>調查簡介 Introduction</vt:lpstr>
      <vt:lpstr>受訪者概況 Profile of the Respondents</vt:lpstr>
      <vt:lpstr>就業狀況  Employment Status 教育榮譽學士課程及學位教師文憑課程 BEd and PGDE Graduates</vt:lpstr>
      <vt:lpstr>受聘界別 Employment Field 教育榮譽學士課程及學位教師文憑課程 BEd and PGDE Graduates </vt:lpstr>
      <vt:lpstr>1. 教育榮譽學士課程 Bachelor of Education Programmes</vt:lpstr>
      <vt:lpstr>1. 教育榮譽學士課程 Bachelor of Education Programmes</vt:lpstr>
      <vt:lpstr>2. 學位教師文憑課程 Postgraduate Diploma in Education Programmes</vt:lpstr>
      <vt:lpstr>2. 學位教師文憑課程 Postgraduate Diploma in Education Programmes</vt:lpstr>
      <vt:lpstr>教育榮譽學士課程 Bachelor of Education Programmes</vt:lpstr>
      <vt:lpstr>學位教師文憑課程 Postgraduate Diploma in Education Programmes</vt:lpstr>
      <vt:lpstr>3. 教育相關學科課程 Undergraduate Programmes Complementary to Education</vt:lpstr>
      <vt:lpstr>3. 教育相關學科課程 Undergraduate Programmes Complementary to Education</vt:lpstr>
      <vt:lpstr>教師職位全面學位化</vt:lpstr>
      <vt:lpstr>畢業生就業調查報告 Graduate Employment Survey 2018</vt:lpstr>
      <vt:lpstr>教師教育的領導者</vt:lpstr>
      <vt:lpstr>新修訂的教育學士學位課程結構</vt:lpstr>
      <vt:lpstr>新修訂的教育學士學位課程結構</vt:lpstr>
      <vt:lpstr>新增跨學科科目</vt:lpstr>
      <vt:lpstr>通識科特色</vt:lpstr>
      <vt:lpstr>資助海外交流　培養全球視野</vt:lpstr>
      <vt:lpstr>加強學生參與社會服務 </vt:lpstr>
      <vt:lpstr>PowerPoint Presentation</vt:lpstr>
      <vt:lpstr>彈性收生安排</vt:lpstr>
      <vt:lpstr>多謝!</vt:lpstr>
      <vt:lpstr>畢業生就業調查報告 Graduate Employment Survey 2018</vt:lpstr>
    </vt:vector>
  </TitlesOfParts>
  <Company>HKIEd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Employment Survey 2008</dc:title>
  <dc:creator>WONG, Pik Fan Joeli</dc:creator>
  <cp:lastModifiedBy>TANG, Wai Yee Gloria [CO]</cp:lastModifiedBy>
  <cp:revision>763</cp:revision>
  <cp:lastPrinted>2019-05-14T08:43:32Z</cp:lastPrinted>
  <dcterms:created xsi:type="dcterms:W3CDTF">2009-05-06T07:02:22Z</dcterms:created>
  <dcterms:modified xsi:type="dcterms:W3CDTF">2019-05-14T09:35:01Z</dcterms:modified>
</cp:coreProperties>
</file>