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9" r:id="rId7"/>
    <p:sldId id="267" r:id="rId8"/>
    <p:sldId id="271" r:id="rId9"/>
    <p:sldId id="268" r:id="rId10"/>
    <p:sldId id="273" r:id="rId11"/>
    <p:sldId id="272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84" r:id="rId20"/>
    <p:sldId id="283" r:id="rId21"/>
    <p:sldId id="285" r:id="rId22"/>
    <p:sldId id="286" r:id="rId23"/>
    <p:sldId id="287" r:id="rId24"/>
    <p:sldId id="266" r:id="rId25"/>
    <p:sldId id="26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容量</a:t>
            </a:r>
            <a:r>
              <a:rPr lang="en-US" altLang="zh-TW" dirty="0" smtClean="0"/>
              <a:t>---</a:t>
            </a:r>
            <a:r>
              <a:rPr lang="zh-TW" altLang="en-US" dirty="0" smtClean="0"/>
              <a:t>毫升</a:t>
            </a:r>
            <a:endParaRPr lang="zh-HK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三年級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3658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2925" y="664451"/>
            <a:ext cx="8911687" cy="1280890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數</a:t>
            </a:r>
            <a:r>
              <a:rPr lang="zh-TW" altLang="en-US" sz="4800" dirty="0" smtClean="0"/>
              <a:t>線 </a:t>
            </a:r>
            <a:r>
              <a:rPr lang="en-US" altLang="zh-TW" sz="4800" dirty="0" smtClean="0"/>
              <a:t>2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352621"/>
              </p:ext>
            </p:extLst>
          </p:nvPr>
        </p:nvGraphicFramePr>
        <p:xfrm>
          <a:off x="1108421" y="2627794"/>
          <a:ext cx="10279438" cy="14617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14778"/>
                <a:gridCol w="1014778"/>
                <a:gridCol w="1014778"/>
                <a:gridCol w="1014778"/>
                <a:gridCol w="1014778"/>
                <a:gridCol w="1014778"/>
                <a:gridCol w="1014778"/>
                <a:gridCol w="127707"/>
                <a:gridCol w="1015569"/>
                <a:gridCol w="1016358"/>
                <a:gridCol w="1016358"/>
              </a:tblGrid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47360" y="41398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96192" y="41398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13622" y="413804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64240" y="413804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37630" y="41398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62791" y="41398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75224" y="3343142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10268" y="3343142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45312" y="332857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13981" y="332856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715400" y="336106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90</a:t>
            </a:r>
            <a:endParaRPr lang="zh-HK" altLang="en-US" sz="36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043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611887" cy="908855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把數線化為量杯刻度</a:t>
            </a:r>
            <a:endParaRPr lang="zh-HK" altLang="en-US" sz="4800" dirty="0"/>
          </a:p>
        </p:txBody>
      </p:sp>
      <p:sp>
        <p:nvSpPr>
          <p:cNvPr id="20" name="矩形 19"/>
          <p:cNvSpPr/>
          <p:nvPr/>
        </p:nvSpPr>
        <p:spPr>
          <a:xfrm>
            <a:off x="7674867" y="153889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71570" y="43235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2684185" y="2463080"/>
            <a:ext cx="3045799" cy="2479139"/>
            <a:chOff x="6531078" y="2303876"/>
            <a:chExt cx="3045799" cy="2479139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1078" y="2303876"/>
              <a:ext cx="3045799" cy="2479139"/>
            </a:xfrm>
            <a:prstGeom prst="rect">
              <a:avLst/>
            </a:prstGeom>
          </p:spPr>
        </p:pic>
        <p:sp>
          <p:nvSpPr>
            <p:cNvPr id="3" name="文字方塊 2"/>
            <p:cNvSpPr txBox="1"/>
            <p:nvPr/>
          </p:nvSpPr>
          <p:spPr>
            <a:xfrm>
              <a:off x="7561607" y="2846397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100mL</a:t>
              </a:r>
              <a:endParaRPr lang="zh-HK" altLang="en-US" dirty="0"/>
            </a:p>
          </p:txBody>
        </p:sp>
      </p:grpSp>
      <p:grpSp>
        <p:nvGrpSpPr>
          <p:cNvPr id="8" name="群組 7"/>
          <p:cNvGrpSpPr/>
          <p:nvPr/>
        </p:nvGrpSpPr>
        <p:grpSpPr>
          <a:xfrm>
            <a:off x="7027226" y="2313202"/>
            <a:ext cx="3114495" cy="2689488"/>
            <a:chOff x="2658794" y="2093527"/>
            <a:chExt cx="3114495" cy="2689488"/>
          </a:xfrm>
        </p:grpSpPr>
        <p:grpSp>
          <p:nvGrpSpPr>
            <p:cNvPr id="5" name="Group 15"/>
            <p:cNvGrpSpPr/>
            <p:nvPr/>
          </p:nvGrpSpPr>
          <p:grpSpPr>
            <a:xfrm>
              <a:off x="2658794" y="2093527"/>
              <a:ext cx="3114495" cy="2689488"/>
              <a:chOff x="0" y="0"/>
              <a:chExt cx="1762125" cy="1347470"/>
            </a:xfrm>
          </p:grpSpPr>
          <p:pic>
            <p:nvPicPr>
              <p:cNvPr id="6" name="Picture 16"/>
              <p:cNvPicPr/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0370"/>
              <a:stretch>
                <a:fillRect/>
              </a:stretch>
            </p:blipFill>
            <p:spPr bwMode="auto">
              <a:xfrm>
                <a:off x="0" y="0"/>
                <a:ext cx="1762125" cy="1347470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sp>
            <p:nvSpPr>
              <p:cNvPr id="7" name="Rectangle 17"/>
              <p:cNvSpPr/>
              <p:nvPr/>
            </p:nvSpPr>
            <p:spPr>
              <a:xfrm>
                <a:off x="603972" y="519949"/>
                <a:ext cx="357448" cy="6400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TW" altLang="en-US"/>
              </a:p>
            </p:txBody>
          </p:sp>
        </p:grpSp>
        <p:sp>
          <p:nvSpPr>
            <p:cNvPr id="25" name="文字方塊 24"/>
            <p:cNvSpPr txBox="1"/>
            <p:nvPr/>
          </p:nvSpPr>
          <p:spPr>
            <a:xfrm>
              <a:off x="3728714" y="2735539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100mL</a:t>
              </a:r>
              <a:endParaRPr lang="zh-HK" altLang="en-US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1161609" y="411554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3841" y="155837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2142259" y="4465165"/>
            <a:ext cx="115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flipH="1">
            <a:off x="8401592" y="4673210"/>
            <a:ext cx="173391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標題 1"/>
          <p:cNvSpPr txBox="1">
            <a:spLocks/>
          </p:cNvSpPr>
          <p:nvPr/>
        </p:nvSpPr>
        <p:spPr>
          <a:xfrm>
            <a:off x="2965312" y="5100695"/>
            <a:ext cx="2200397" cy="11724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100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5</a:t>
            </a:r>
            <a:endParaRPr lang="zh-HK" altLang="en-US" sz="4000" dirty="0"/>
          </a:p>
        </p:txBody>
      </p:sp>
      <p:sp>
        <p:nvSpPr>
          <p:cNvPr id="23" name="標題 1"/>
          <p:cNvSpPr txBox="1">
            <a:spLocks/>
          </p:cNvSpPr>
          <p:nvPr/>
        </p:nvSpPr>
        <p:spPr>
          <a:xfrm>
            <a:off x="7301393" y="5065458"/>
            <a:ext cx="2347574" cy="120764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100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10</a:t>
            </a:r>
            <a:endParaRPr lang="zh-HK" altLang="en-US" sz="4000" dirty="0"/>
          </a:p>
        </p:txBody>
      </p:sp>
      <p:sp>
        <p:nvSpPr>
          <p:cNvPr id="28" name="文字方塊 27"/>
          <p:cNvSpPr txBox="1"/>
          <p:nvPr/>
        </p:nvSpPr>
        <p:spPr>
          <a:xfrm rot="20910225">
            <a:off x="5075370" y="1164073"/>
            <a:ext cx="634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i="1" dirty="0" smtClean="0">
                <a:solidFill>
                  <a:srgbClr val="FF0000"/>
                </a:solidFill>
              </a:rPr>
              <a:t>一格的容量 </a:t>
            </a:r>
            <a:r>
              <a:rPr lang="en-US" altLang="zh-TW" sz="3600" i="1" dirty="0" smtClean="0">
                <a:solidFill>
                  <a:srgbClr val="FF0000"/>
                </a:solidFill>
              </a:rPr>
              <a:t>= </a:t>
            </a:r>
            <a:r>
              <a:rPr lang="zh-TW" altLang="en-US" sz="3600" i="1" dirty="0" smtClean="0">
                <a:solidFill>
                  <a:srgbClr val="FF0000"/>
                </a:solidFill>
              </a:rPr>
              <a:t>總容量 </a:t>
            </a:r>
            <a:r>
              <a:rPr lang="en-US" altLang="zh-HK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 </a:t>
            </a:r>
            <a:r>
              <a:rPr lang="zh-TW" altLang="en-US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總格數</a:t>
            </a:r>
            <a:endParaRPr lang="zh-HK" alt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611887" cy="908855"/>
          </a:xfrm>
        </p:spPr>
        <p:txBody>
          <a:bodyPr>
            <a:normAutofit/>
          </a:bodyPr>
          <a:lstStyle/>
          <a:p>
            <a:r>
              <a:rPr lang="zh-TW" altLang="en-US" sz="4800" dirty="0"/>
              <a:t>你知怎樣找出</a:t>
            </a:r>
            <a:r>
              <a:rPr lang="zh-TW" altLang="en-US" sz="4800" dirty="0" smtClean="0"/>
              <a:t>量杯內水的</a:t>
            </a:r>
            <a:r>
              <a:rPr lang="zh-TW" altLang="en-US" sz="4800" dirty="0"/>
              <a:t>容量？</a:t>
            </a:r>
            <a:endParaRPr lang="zh-HK" altLang="en-US" sz="4800" dirty="0"/>
          </a:p>
        </p:txBody>
      </p:sp>
      <p:sp>
        <p:nvSpPr>
          <p:cNvPr id="15" name="標題 1"/>
          <p:cNvSpPr txBox="1">
            <a:spLocks/>
          </p:cNvSpPr>
          <p:nvPr/>
        </p:nvSpPr>
        <p:spPr>
          <a:xfrm>
            <a:off x="2531426" y="5125239"/>
            <a:ext cx="2798863" cy="11756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 smtClean="0">
                <a:solidFill>
                  <a:srgbClr val="0070C0"/>
                </a:solidFill>
              </a:rPr>
              <a:t>20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3</a:t>
            </a:r>
          </a:p>
        </p:txBody>
      </p:sp>
      <p:sp>
        <p:nvSpPr>
          <p:cNvPr id="28" name="矩形 27"/>
          <p:cNvSpPr/>
          <p:nvPr/>
        </p:nvSpPr>
        <p:spPr>
          <a:xfrm>
            <a:off x="1023583" y="3996849"/>
            <a:ext cx="16606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高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zh-TW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 flipV="1">
            <a:off x="2707057" y="3801515"/>
            <a:ext cx="0" cy="1008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標題 1"/>
          <p:cNvSpPr txBox="1">
            <a:spLocks/>
          </p:cNvSpPr>
          <p:nvPr/>
        </p:nvSpPr>
        <p:spPr>
          <a:xfrm>
            <a:off x="2276873" y="1590135"/>
            <a:ext cx="8991600" cy="742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 </a:t>
            </a:r>
            <a:r>
              <a:rPr lang="en-US" altLang="zh-TW" sz="4000" dirty="0" smtClean="0">
                <a:solidFill>
                  <a:srgbClr val="00B050"/>
                </a:solidFill>
              </a:rPr>
              <a:t>= </a:t>
            </a:r>
            <a:r>
              <a:rPr lang="zh-TW" altLang="en-US" sz="4000" dirty="0" smtClean="0">
                <a:solidFill>
                  <a:srgbClr val="0070C0"/>
                </a:solidFill>
              </a:rPr>
              <a:t>一格的容量 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 </a:t>
            </a:r>
            <a:r>
              <a:rPr lang="zh-TW" altLang="en-US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所佔的格數</a:t>
            </a:r>
            <a:endParaRPr lang="en-US" altLang="zh-TW" sz="4000" dirty="0" smtClean="0">
              <a:solidFill>
                <a:srgbClr val="FF0000"/>
              </a:solidFill>
            </a:endParaRPr>
          </a:p>
        </p:txBody>
      </p:sp>
      <p:sp>
        <p:nvSpPr>
          <p:cNvPr id="30" name="標題 1"/>
          <p:cNvSpPr txBox="1">
            <a:spLocks/>
          </p:cNvSpPr>
          <p:nvPr/>
        </p:nvSpPr>
        <p:spPr>
          <a:xfrm>
            <a:off x="7355729" y="6238627"/>
            <a:ext cx="2798863" cy="5119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=30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cxnSp>
        <p:nvCxnSpPr>
          <p:cNvPr id="31" name="直線單箭頭接點 30"/>
          <p:cNvCxnSpPr/>
          <p:nvPr/>
        </p:nvCxnSpPr>
        <p:spPr>
          <a:xfrm flipV="1">
            <a:off x="9830522" y="4367414"/>
            <a:ext cx="0" cy="504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群組 39"/>
          <p:cNvGrpSpPr/>
          <p:nvPr/>
        </p:nvGrpSpPr>
        <p:grpSpPr>
          <a:xfrm>
            <a:off x="7313458" y="2365136"/>
            <a:ext cx="3114495" cy="2689488"/>
            <a:chOff x="6859453" y="2003312"/>
            <a:chExt cx="3114495" cy="2689488"/>
          </a:xfrm>
        </p:grpSpPr>
        <p:grpSp>
          <p:nvGrpSpPr>
            <p:cNvPr id="8" name="群組 7"/>
            <p:cNvGrpSpPr/>
            <p:nvPr/>
          </p:nvGrpSpPr>
          <p:grpSpPr>
            <a:xfrm>
              <a:off x="6859453" y="2003312"/>
              <a:ext cx="3114495" cy="2689488"/>
              <a:chOff x="2491021" y="1783637"/>
              <a:chExt cx="3114495" cy="2689488"/>
            </a:xfrm>
          </p:grpSpPr>
          <p:grpSp>
            <p:nvGrpSpPr>
              <p:cNvPr id="5" name="Group 15"/>
              <p:cNvGrpSpPr/>
              <p:nvPr/>
            </p:nvGrpSpPr>
            <p:grpSpPr>
              <a:xfrm>
                <a:off x="2491021" y="1783637"/>
                <a:ext cx="3114495" cy="2689488"/>
                <a:chOff x="-94923" y="-155259"/>
                <a:chExt cx="1762125" cy="1347470"/>
              </a:xfrm>
            </p:grpSpPr>
            <p:pic>
              <p:nvPicPr>
                <p:cNvPr id="6" name="Picture 16"/>
                <p:cNvPicPr/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0370"/>
                <a:stretch>
                  <a:fillRect/>
                </a:stretch>
              </p:blipFill>
              <p:spPr bwMode="auto">
                <a:xfrm>
                  <a:off x="-94923" y="-155259"/>
                  <a:ext cx="1762125" cy="1347470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</p:pic>
            <p:sp>
              <p:nvSpPr>
                <p:cNvPr id="7" name="Rectangle 17"/>
                <p:cNvSpPr/>
                <p:nvPr/>
              </p:nvSpPr>
              <p:spPr>
                <a:xfrm>
                  <a:off x="529656" y="335829"/>
                  <a:ext cx="357448" cy="64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  <p:sp>
            <p:nvSpPr>
              <p:cNvPr id="25" name="文字方塊 24"/>
              <p:cNvSpPr txBox="1"/>
              <p:nvPr/>
            </p:nvSpPr>
            <p:spPr>
              <a:xfrm>
                <a:off x="3576569" y="2434692"/>
                <a:ext cx="9284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HK" dirty="0" smtClean="0"/>
                  <a:t>100mL</a:t>
                </a:r>
                <a:endParaRPr lang="zh-HK" altLang="en-US" dirty="0"/>
              </a:p>
            </p:txBody>
          </p:sp>
        </p:grpSp>
        <p:cxnSp>
          <p:nvCxnSpPr>
            <p:cNvPr id="22" name="直線接點 21"/>
            <p:cNvCxnSpPr/>
            <p:nvPr/>
          </p:nvCxnSpPr>
          <p:spPr>
            <a:xfrm>
              <a:off x="7222282" y="4005590"/>
              <a:ext cx="1897038" cy="1364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 flipH="1">
              <a:off x="7441001" y="4037193"/>
              <a:ext cx="504000" cy="468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接點 36"/>
            <p:cNvCxnSpPr/>
            <p:nvPr/>
          </p:nvCxnSpPr>
          <p:spPr>
            <a:xfrm flipH="1">
              <a:off x="8020483" y="4015173"/>
              <a:ext cx="468000" cy="504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/>
            <p:nvPr/>
          </p:nvCxnSpPr>
          <p:spPr>
            <a:xfrm flipH="1">
              <a:off x="8564488" y="4027897"/>
              <a:ext cx="432000" cy="504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10153079" y="3996849"/>
            <a:ext cx="16606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高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39" name="群組 38"/>
          <p:cNvGrpSpPr/>
          <p:nvPr/>
        </p:nvGrpSpPr>
        <p:grpSpPr>
          <a:xfrm>
            <a:off x="2684185" y="2463080"/>
            <a:ext cx="3045799" cy="2479139"/>
            <a:chOff x="2684185" y="2463080"/>
            <a:chExt cx="3045799" cy="2479139"/>
          </a:xfrm>
        </p:grpSpPr>
        <p:grpSp>
          <p:nvGrpSpPr>
            <p:cNvPr id="4" name="群組 3"/>
            <p:cNvGrpSpPr/>
            <p:nvPr/>
          </p:nvGrpSpPr>
          <p:grpSpPr>
            <a:xfrm>
              <a:off x="2684185" y="2463080"/>
              <a:ext cx="3045799" cy="2479139"/>
              <a:chOff x="6531078" y="2303876"/>
              <a:chExt cx="3045799" cy="2479139"/>
            </a:xfrm>
          </p:grpSpPr>
          <p:pic>
            <p:nvPicPr>
              <p:cNvPr id="12" name="圖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1078" y="2303876"/>
                <a:ext cx="3045799" cy="2479139"/>
              </a:xfrm>
              <a:prstGeom prst="rect">
                <a:avLst/>
              </a:prstGeom>
            </p:spPr>
          </p:pic>
          <p:sp>
            <p:nvSpPr>
              <p:cNvPr id="3" name="文字方塊 2"/>
              <p:cNvSpPr txBox="1"/>
              <p:nvPr/>
            </p:nvSpPr>
            <p:spPr>
              <a:xfrm>
                <a:off x="7561607" y="2846397"/>
                <a:ext cx="9284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HK" dirty="0" smtClean="0"/>
                  <a:t>100mL</a:t>
                </a:r>
                <a:endParaRPr lang="zh-HK" altLang="en-US" dirty="0"/>
              </a:p>
            </p:txBody>
          </p:sp>
        </p:grpSp>
        <p:cxnSp>
          <p:nvCxnSpPr>
            <p:cNvPr id="11" name="直線接點 10"/>
            <p:cNvCxnSpPr/>
            <p:nvPr/>
          </p:nvCxnSpPr>
          <p:spPr>
            <a:xfrm>
              <a:off x="3002509" y="3824474"/>
              <a:ext cx="1897038" cy="1364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/>
            <p:nvPr/>
          </p:nvCxnSpPr>
          <p:spPr>
            <a:xfrm flipH="1">
              <a:off x="3002508" y="3838122"/>
              <a:ext cx="857370" cy="86295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 flipH="1">
              <a:off x="3573024" y="3856404"/>
              <a:ext cx="857370" cy="936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 flipH="1">
              <a:off x="4087635" y="3956747"/>
              <a:ext cx="857370" cy="86295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標題 1"/>
          <p:cNvSpPr txBox="1">
            <a:spLocks/>
          </p:cNvSpPr>
          <p:nvPr/>
        </p:nvSpPr>
        <p:spPr>
          <a:xfrm>
            <a:off x="2526298" y="6197613"/>
            <a:ext cx="2798863" cy="5427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=60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42" name="標題 1"/>
          <p:cNvSpPr txBox="1">
            <a:spLocks/>
          </p:cNvSpPr>
          <p:nvPr/>
        </p:nvSpPr>
        <p:spPr>
          <a:xfrm>
            <a:off x="7337441" y="5120969"/>
            <a:ext cx="2798863" cy="1157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 smtClean="0">
                <a:solidFill>
                  <a:srgbClr val="0070C0"/>
                </a:solidFill>
              </a:rPr>
              <a:t>10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3</a:t>
            </a:r>
          </a:p>
        </p:txBody>
      </p:sp>
      <p:sp>
        <p:nvSpPr>
          <p:cNvPr id="43" name="矩形 42"/>
          <p:cNvSpPr/>
          <p:nvPr/>
        </p:nvSpPr>
        <p:spPr>
          <a:xfrm>
            <a:off x="3468273" y="413260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28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915806" y="439467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en-US" altLang="zh-HK" sz="2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24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217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/>
      <p:bldP spid="29" grpId="0"/>
      <p:bldP spid="30" grpId="0"/>
      <p:bldP spid="32" grpId="0"/>
      <p:bldP spid="41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952381" cy="908855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試找出以下兩個量杯</a:t>
            </a:r>
            <a:r>
              <a:rPr lang="zh-TW" altLang="en-US" sz="4800" dirty="0"/>
              <a:t>內水的容量</a:t>
            </a:r>
            <a:endParaRPr lang="zh-HK" altLang="en-US" sz="4800" dirty="0"/>
          </a:p>
        </p:txBody>
      </p:sp>
      <p:grpSp>
        <p:nvGrpSpPr>
          <p:cNvPr id="48" name="群組 47"/>
          <p:cNvGrpSpPr/>
          <p:nvPr/>
        </p:nvGrpSpPr>
        <p:grpSpPr>
          <a:xfrm>
            <a:off x="2518637" y="2058770"/>
            <a:ext cx="3045799" cy="2479139"/>
            <a:chOff x="2518637" y="2058770"/>
            <a:chExt cx="3045799" cy="2479139"/>
          </a:xfrm>
        </p:grpSpPr>
        <p:grpSp>
          <p:nvGrpSpPr>
            <p:cNvPr id="9" name="群組 8"/>
            <p:cNvGrpSpPr/>
            <p:nvPr/>
          </p:nvGrpSpPr>
          <p:grpSpPr>
            <a:xfrm>
              <a:off x="2518637" y="2058770"/>
              <a:ext cx="3045799" cy="2479139"/>
              <a:chOff x="7390888" y="2015014"/>
              <a:chExt cx="3045799" cy="2479139"/>
            </a:xfrm>
          </p:grpSpPr>
          <p:grpSp>
            <p:nvGrpSpPr>
              <p:cNvPr id="28" name="群組 27"/>
              <p:cNvGrpSpPr/>
              <p:nvPr/>
            </p:nvGrpSpPr>
            <p:grpSpPr>
              <a:xfrm>
                <a:off x="7390888" y="2015014"/>
                <a:ext cx="3045799" cy="2479139"/>
                <a:chOff x="6531078" y="2303876"/>
                <a:chExt cx="3045799" cy="2479139"/>
              </a:xfrm>
            </p:grpSpPr>
            <p:pic>
              <p:nvPicPr>
                <p:cNvPr id="29" name="圖片 2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531078" y="2303876"/>
                  <a:ext cx="3045799" cy="2479139"/>
                </a:xfrm>
                <a:prstGeom prst="rect">
                  <a:avLst/>
                </a:prstGeom>
              </p:spPr>
            </p:pic>
            <p:sp>
              <p:nvSpPr>
                <p:cNvPr id="30" name="文字方塊 29"/>
                <p:cNvSpPr txBox="1"/>
                <p:nvPr/>
              </p:nvSpPr>
              <p:spPr>
                <a:xfrm>
                  <a:off x="7561607" y="2846397"/>
                  <a:ext cx="92846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HK" dirty="0" smtClean="0"/>
                    <a:t>400mL</a:t>
                  </a:r>
                  <a:endParaRPr lang="zh-HK" altLang="en-US" dirty="0"/>
                </a:p>
              </p:txBody>
            </p:sp>
          </p:grpSp>
          <p:cxnSp>
            <p:nvCxnSpPr>
              <p:cNvPr id="32" name="直線接點 31"/>
              <p:cNvCxnSpPr/>
              <p:nvPr/>
            </p:nvCxnSpPr>
            <p:spPr>
              <a:xfrm flipV="1">
                <a:off x="7713260" y="3714460"/>
                <a:ext cx="193798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直線接點 40"/>
            <p:cNvCxnSpPr/>
            <p:nvPr/>
          </p:nvCxnSpPr>
          <p:spPr>
            <a:xfrm flipH="1">
              <a:off x="2937166" y="3758216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>
              <a:off x="3504000" y="3772309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H="1">
              <a:off x="4116000" y="3773415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群組 15"/>
          <p:cNvGrpSpPr/>
          <p:nvPr/>
        </p:nvGrpSpPr>
        <p:grpSpPr>
          <a:xfrm>
            <a:off x="7116285" y="1959297"/>
            <a:ext cx="3142280" cy="2578612"/>
            <a:chOff x="7116285" y="1959297"/>
            <a:chExt cx="3142280" cy="2578612"/>
          </a:xfrm>
        </p:grpSpPr>
        <p:grpSp>
          <p:nvGrpSpPr>
            <p:cNvPr id="8" name="群組 7"/>
            <p:cNvGrpSpPr/>
            <p:nvPr/>
          </p:nvGrpSpPr>
          <p:grpSpPr>
            <a:xfrm>
              <a:off x="7116285" y="1959297"/>
              <a:ext cx="3142280" cy="2578612"/>
              <a:chOff x="2398711" y="1915541"/>
              <a:chExt cx="3142280" cy="2578612"/>
            </a:xfrm>
          </p:grpSpPr>
          <p:grpSp>
            <p:nvGrpSpPr>
              <p:cNvPr id="5" name="Group 15"/>
              <p:cNvGrpSpPr/>
              <p:nvPr/>
            </p:nvGrpSpPr>
            <p:grpSpPr>
              <a:xfrm>
                <a:off x="2398711" y="1915541"/>
                <a:ext cx="3142280" cy="2578612"/>
                <a:chOff x="0" y="0"/>
                <a:chExt cx="1762125" cy="1347470"/>
              </a:xfrm>
            </p:grpSpPr>
            <p:pic>
              <p:nvPicPr>
                <p:cNvPr id="6" name="Picture 16"/>
                <p:cNvPicPr/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0370"/>
                <a:stretch>
                  <a:fillRect/>
                </a:stretch>
              </p:blipFill>
              <p:spPr bwMode="auto">
                <a:xfrm>
                  <a:off x="0" y="0"/>
                  <a:ext cx="1762125" cy="1347470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</p:pic>
            <p:sp>
              <p:nvSpPr>
                <p:cNvPr id="7" name="Rectangle 17"/>
                <p:cNvSpPr/>
                <p:nvPr/>
              </p:nvSpPr>
              <p:spPr>
                <a:xfrm>
                  <a:off x="603972" y="519949"/>
                  <a:ext cx="357448" cy="6400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  <p:sp>
            <p:nvSpPr>
              <p:cNvPr id="31" name="文字方塊 30"/>
              <p:cNvSpPr txBox="1"/>
              <p:nvPr/>
            </p:nvSpPr>
            <p:spPr>
              <a:xfrm>
                <a:off x="3505617" y="2541219"/>
                <a:ext cx="9284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HK" dirty="0" smtClean="0"/>
                  <a:t>400mL</a:t>
                </a:r>
                <a:endParaRPr lang="zh-HK" altLang="en-US" dirty="0"/>
              </a:p>
            </p:txBody>
          </p:sp>
          <p:cxnSp>
            <p:nvCxnSpPr>
              <p:cNvPr id="4" name="直線接點 3"/>
              <p:cNvCxnSpPr/>
              <p:nvPr/>
            </p:nvCxnSpPr>
            <p:spPr>
              <a:xfrm flipV="1">
                <a:off x="2756848" y="3207219"/>
                <a:ext cx="193798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直線接點 44"/>
            <p:cNvCxnSpPr/>
            <p:nvPr/>
          </p:nvCxnSpPr>
          <p:spPr>
            <a:xfrm flipH="1">
              <a:off x="7492224" y="3254216"/>
              <a:ext cx="564898" cy="1008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/>
            <p:nvPr/>
          </p:nvCxnSpPr>
          <p:spPr>
            <a:xfrm flipH="1">
              <a:off x="8193308" y="3255091"/>
              <a:ext cx="576257" cy="1116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/>
            <p:cNvCxnSpPr/>
            <p:nvPr/>
          </p:nvCxnSpPr>
          <p:spPr>
            <a:xfrm flipH="1">
              <a:off x="8847506" y="3362216"/>
              <a:ext cx="564898" cy="1008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標題 1"/>
          <p:cNvSpPr txBox="1">
            <a:spLocks/>
          </p:cNvSpPr>
          <p:nvPr/>
        </p:nvSpPr>
        <p:spPr>
          <a:xfrm>
            <a:off x="2531426" y="4592977"/>
            <a:ext cx="2798863" cy="11756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>
                <a:solidFill>
                  <a:srgbClr val="0070C0"/>
                </a:solidFill>
              </a:rPr>
              <a:t>8</a:t>
            </a:r>
            <a:r>
              <a:rPr lang="en-US" altLang="zh-HK" sz="4000" dirty="0" smtClean="0">
                <a:solidFill>
                  <a:srgbClr val="0070C0"/>
                </a:solidFill>
              </a:rPr>
              <a:t>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2</a:t>
            </a:r>
          </a:p>
        </p:txBody>
      </p:sp>
      <p:sp>
        <p:nvSpPr>
          <p:cNvPr id="50" name="標題 1"/>
          <p:cNvSpPr txBox="1">
            <a:spLocks/>
          </p:cNvSpPr>
          <p:nvPr/>
        </p:nvSpPr>
        <p:spPr>
          <a:xfrm>
            <a:off x="7355729" y="5706365"/>
            <a:ext cx="2798863" cy="5119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=280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51" name="標題 1"/>
          <p:cNvSpPr txBox="1">
            <a:spLocks/>
          </p:cNvSpPr>
          <p:nvPr/>
        </p:nvSpPr>
        <p:spPr>
          <a:xfrm>
            <a:off x="2526298" y="5665351"/>
            <a:ext cx="2798863" cy="5427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=160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52" name="標題 1"/>
          <p:cNvSpPr txBox="1">
            <a:spLocks/>
          </p:cNvSpPr>
          <p:nvPr/>
        </p:nvSpPr>
        <p:spPr>
          <a:xfrm>
            <a:off x="7337441" y="4588707"/>
            <a:ext cx="2798863" cy="1157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>
                <a:solidFill>
                  <a:srgbClr val="0070C0"/>
                </a:solidFill>
              </a:rPr>
              <a:t>4</a:t>
            </a:r>
            <a:r>
              <a:rPr lang="en-US" altLang="zh-HK" sz="4000" dirty="0" smtClean="0">
                <a:solidFill>
                  <a:srgbClr val="0070C0"/>
                </a:solidFill>
              </a:rPr>
              <a:t>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7</a:t>
            </a:r>
          </a:p>
        </p:txBody>
      </p:sp>
    </p:spTree>
    <p:extLst>
      <p:ext uri="{BB962C8B-B14F-4D97-AF65-F5344CB8AC3E}">
        <p14:creationId xmlns:p14="http://schemas.microsoft.com/office/powerpoint/2010/main" val="27145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89219" y="617397"/>
            <a:ext cx="8639182" cy="776621"/>
          </a:xfrm>
        </p:spPr>
        <p:txBody>
          <a:bodyPr>
            <a:noAutofit/>
          </a:bodyPr>
          <a:lstStyle/>
          <a:p>
            <a:r>
              <a:rPr lang="zh-TW" altLang="en-US" sz="4800" dirty="0" smtClean="0"/>
              <a:t>活動二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774703"/>
              </p:ext>
            </p:extLst>
          </p:nvPr>
        </p:nvGraphicFramePr>
        <p:xfrm>
          <a:off x="2398880" y="2050404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828800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69506" y="284722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4199" y="3845580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數線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全長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52145" y="4923592"/>
            <a:ext cx="32007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一格代表 </a:t>
            </a:r>
            <a:r>
              <a:rPr lang="en-US" altLang="zh-TW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en-US" altLang="zh-TW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altLang="zh-TW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7124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62500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7876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96200" y="284602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17694" y="4923592"/>
            <a:ext cx="4331073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 5 =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50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08810" y="3892650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平均分為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561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89219" y="617397"/>
            <a:ext cx="8639182" cy="776621"/>
          </a:xfrm>
        </p:spPr>
        <p:txBody>
          <a:bodyPr>
            <a:noAutofit/>
          </a:bodyPr>
          <a:lstStyle/>
          <a:p>
            <a:r>
              <a:rPr lang="zh-TW" altLang="en-US" sz="4800" dirty="0" smtClean="0"/>
              <a:t>活動二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2398880" y="2050404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828800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69506" y="284722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4199" y="3845580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數線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全長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52145" y="4923592"/>
            <a:ext cx="32007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一格代表 </a:t>
            </a:r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altLang="zh-TW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7124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62500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7876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96200" y="284602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480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17694" y="4923592"/>
            <a:ext cx="4331073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600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 5 =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120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08810" y="3892650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平均分為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563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89219" y="617397"/>
            <a:ext cx="8639182" cy="776621"/>
          </a:xfrm>
        </p:spPr>
        <p:txBody>
          <a:bodyPr>
            <a:noAutofit/>
          </a:bodyPr>
          <a:lstStyle/>
          <a:p>
            <a:r>
              <a:rPr lang="zh-TW" altLang="en-US" sz="4800" dirty="0" smtClean="0"/>
              <a:t>活動二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77689"/>
              </p:ext>
            </p:extLst>
          </p:nvPr>
        </p:nvGraphicFramePr>
        <p:xfrm>
          <a:off x="1334355" y="2050404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64275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04981" y="284722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2599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97975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53351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31675" y="284602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957231"/>
              </p:ext>
            </p:extLst>
          </p:nvPr>
        </p:nvGraphicFramePr>
        <p:xfrm>
          <a:off x="3138137" y="4236320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/>
          <p:nvPr/>
        </p:nvSpPr>
        <p:spPr>
          <a:xfrm>
            <a:off x="2458873" y="505434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008763" y="503314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46381" y="505434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01757" y="50476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57133" y="50476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435457" y="503193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480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字方塊 2"/>
          <p:cNvSpPr txBox="1"/>
          <p:nvPr/>
        </p:nvSpPr>
        <p:spPr>
          <a:xfrm rot="21007620">
            <a:off x="5466081" y="499344"/>
            <a:ext cx="5938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i="1" dirty="0" smtClean="0">
                <a:solidFill>
                  <a:srgbClr val="00B050"/>
                </a:solidFill>
              </a:rPr>
              <a:t>為甚麼兩條線</a:t>
            </a:r>
            <a:r>
              <a:rPr lang="zh-TW" altLang="en-US" sz="4000" i="1" dirty="0" smtClean="0">
                <a:solidFill>
                  <a:srgbClr val="7030A0"/>
                </a:solidFill>
              </a:rPr>
              <a:t>格數相同</a:t>
            </a:r>
            <a:r>
              <a:rPr lang="zh-TW" altLang="en-US" sz="4000" i="1" dirty="0" smtClean="0">
                <a:solidFill>
                  <a:srgbClr val="00B050"/>
                </a:solidFill>
              </a:rPr>
              <a:t>，但每格的數卻不同？</a:t>
            </a:r>
            <a:endParaRPr lang="zh-HK" altLang="en-US" sz="4000" i="1" dirty="0">
              <a:solidFill>
                <a:srgbClr val="00B050"/>
              </a:solidFill>
            </a:endParaRPr>
          </a:p>
        </p:txBody>
      </p:sp>
      <p:sp>
        <p:nvSpPr>
          <p:cNvPr id="4" name="橢圓 3"/>
          <p:cNvSpPr/>
          <p:nvPr/>
        </p:nvSpPr>
        <p:spPr>
          <a:xfrm>
            <a:off x="8093122" y="2846021"/>
            <a:ext cx="1525676" cy="9207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橢圓 23"/>
          <p:cNvSpPr/>
          <p:nvPr/>
        </p:nvSpPr>
        <p:spPr>
          <a:xfrm>
            <a:off x="9765563" y="4921180"/>
            <a:ext cx="1525676" cy="9207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7" name="直線單箭頭接點 6"/>
          <p:cNvCxnSpPr/>
          <p:nvPr/>
        </p:nvCxnSpPr>
        <p:spPr>
          <a:xfrm flipH="1">
            <a:off x="9765563" y="3218057"/>
            <a:ext cx="1261828" cy="883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/>
          <p:cNvCxnSpPr/>
          <p:nvPr/>
        </p:nvCxnSpPr>
        <p:spPr>
          <a:xfrm flipH="1">
            <a:off x="10795379" y="3640703"/>
            <a:ext cx="495860" cy="11709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字方塊 27"/>
          <p:cNvSpPr txBox="1"/>
          <p:nvPr/>
        </p:nvSpPr>
        <p:spPr>
          <a:xfrm>
            <a:off x="10795379" y="2868434"/>
            <a:ext cx="1241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</a:rPr>
              <a:t>總數不同</a:t>
            </a:r>
            <a:endParaRPr lang="zh-HK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2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4" grpId="0" animBg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37" y="494887"/>
            <a:ext cx="9853684" cy="60119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44184" y="532780"/>
            <a:ext cx="901530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250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30440" y="3357836"/>
            <a:ext cx="842570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36490" y="1197610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47262" y="2483685"/>
            <a:ext cx="788339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250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906758" y="2483685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693173" y="2473528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078538" y="4009694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21167" y="5308741"/>
            <a:ext cx="861367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66091" y="5308741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41002" y="5288927"/>
            <a:ext cx="840282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86797" y="1513051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03260" y="1522607"/>
            <a:ext cx="92899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70357" y="1547412"/>
            <a:ext cx="1032166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00795" y="1538938"/>
            <a:ext cx="823130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88610" y="4379089"/>
            <a:ext cx="859727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57852" y="4388645"/>
            <a:ext cx="874402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24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187177" y="4413450"/>
            <a:ext cx="847106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360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61910" y="4404976"/>
            <a:ext cx="943903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48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285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1334355" y="2050404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64275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04981" y="284722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2599" y="286843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97975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53351" y="286170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31675" y="284602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1889125" y="617538"/>
            <a:ext cx="8639175" cy="776287"/>
          </a:xfrm>
        </p:spPr>
        <p:txBody>
          <a:bodyPr>
            <a:normAutofit fontScale="90000"/>
          </a:bodyPr>
          <a:lstStyle/>
          <a:p>
            <a:r>
              <a:rPr lang="zh-TW" altLang="en-US" sz="4800" dirty="0" smtClean="0"/>
              <a:t>數</a:t>
            </a:r>
            <a:r>
              <a:rPr lang="zh-TW" altLang="en-US" sz="4800" dirty="0" smtClean="0"/>
              <a:t>線 </a:t>
            </a:r>
            <a:r>
              <a:rPr lang="en-US" altLang="zh-TW" sz="4800" dirty="0"/>
              <a:t>3</a:t>
            </a:r>
            <a:endParaRPr lang="zh-HK" altLang="en-US" sz="4800" dirty="0"/>
          </a:p>
        </p:txBody>
      </p:sp>
    </p:spTree>
    <p:extLst>
      <p:ext uri="{BB962C8B-B14F-4D97-AF65-F5344CB8AC3E}">
        <p14:creationId xmlns:p14="http://schemas.microsoft.com/office/powerpoint/2010/main" val="424684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標題 1"/>
          <p:cNvSpPr txBox="1">
            <a:spLocks/>
          </p:cNvSpPr>
          <p:nvPr/>
        </p:nvSpPr>
        <p:spPr>
          <a:xfrm>
            <a:off x="2965312" y="5139656"/>
            <a:ext cx="2200397" cy="11724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250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5</a:t>
            </a:r>
            <a:endParaRPr lang="zh-HK" altLang="en-US" sz="4000" dirty="0"/>
          </a:p>
        </p:txBody>
      </p:sp>
      <p:grpSp>
        <p:nvGrpSpPr>
          <p:cNvPr id="4" name="群組 3"/>
          <p:cNvGrpSpPr/>
          <p:nvPr/>
        </p:nvGrpSpPr>
        <p:grpSpPr>
          <a:xfrm>
            <a:off x="2684185" y="2463080"/>
            <a:ext cx="3045799" cy="2479139"/>
            <a:chOff x="6531078" y="2303876"/>
            <a:chExt cx="3045799" cy="2479139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1078" y="2303876"/>
              <a:ext cx="3045799" cy="2479139"/>
            </a:xfrm>
            <a:prstGeom prst="rect">
              <a:avLst/>
            </a:prstGeom>
          </p:spPr>
        </p:pic>
        <p:sp>
          <p:nvSpPr>
            <p:cNvPr id="3" name="文字方塊 2"/>
            <p:cNvSpPr txBox="1"/>
            <p:nvPr/>
          </p:nvSpPr>
          <p:spPr>
            <a:xfrm>
              <a:off x="7561607" y="2846397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250mL</a:t>
              </a:r>
              <a:endParaRPr lang="zh-HK" altLang="en-US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1161609" y="411554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3841" y="155837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2142259" y="4465165"/>
            <a:ext cx="115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 smtClean="0"/>
              <a:t>把數線化為量杯刻度</a:t>
            </a:r>
            <a:endParaRPr lang="zh-HK" altLang="en-US" sz="4800" dirty="0"/>
          </a:p>
        </p:txBody>
      </p:sp>
      <p:sp>
        <p:nvSpPr>
          <p:cNvPr id="11" name="文字方塊 10"/>
          <p:cNvSpPr txBox="1"/>
          <p:nvPr/>
        </p:nvSpPr>
        <p:spPr>
          <a:xfrm rot="20910225">
            <a:off x="5051716" y="4000847"/>
            <a:ext cx="634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i="1" dirty="0" smtClean="0">
                <a:solidFill>
                  <a:srgbClr val="FF0000"/>
                </a:solidFill>
              </a:rPr>
              <a:t>一格的容量 </a:t>
            </a:r>
            <a:r>
              <a:rPr lang="en-US" altLang="zh-TW" sz="3600" i="1" dirty="0" smtClean="0">
                <a:solidFill>
                  <a:srgbClr val="FF0000"/>
                </a:solidFill>
              </a:rPr>
              <a:t>= </a:t>
            </a:r>
            <a:r>
              <a:rPr lang="zh-TW" altLang="en-US" sz="3600" i="1" dirty="0" smtClean="0">
                <a:solidFill>
                  <a:srgbClr val="FF0000"/>
                </a:solidFill>
              </a:rPr>
              <a:t>總容量 </a:t>
            </a:r>
            <a:r>
              <a:rPr lang="en-US" altLang="zh-HK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 </a:t>
            </a:r>
            <a:r>
              <a:rPr lang="zh-TW" altLang="en-US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總格數</a:t>
            </a:r>
            <a:endParaRPr lang="zh-HK" alt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1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32314" y="52045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zh-TW" altLang="en-US" sz="4800" dirty="0" smtClean="0"/>
              <a:t>容量單位</a:t>
            </a:r>
            <a:endParaRPr lang="zh-HK" altLang="en-US" sz="4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52083" y="1801349"/>
            <a:ext cx="7765023" cy="3624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量度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容器大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的容量的單位</a:t>
            </a: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4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40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 </a:t>
            </a:r>
            <a:r>
              <a:rPr lang="zh-TW" altLang="en-US" sz="40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升</a:t>
            </a:r>
            <a:r>
              <a:rPr lang="en-US" altLang="zh-TW" sz="40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(L)</a:t>
            </a:r>
          </a:p>
          <a:p>
            <a:pPr marL="0" indent="0">
              <a:buNone/>
            </a:pPr>
            <a:endParaRPr lang="en-US" altLang="zh-TW" sz="40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HK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30" name="Picture 6" descr="ç²çåçæå°çµæ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613" y="2533890"/>
            <a:ext cx="2931178" cy="293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內容版面配置區 2"/>
          <p:cNvSpPr txBox="1">
            <a:spLocks/>
          </p:cNvSpPr>
          <p:nvPr/>
        </p:nvSpPr>
        <p:spPr>
          <a:xfrm>
            <a:off x="6122765" y="3085102"/>
            <a:ext cx="5988682" cy="2692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量度</a:t>
            </a:r>
            <a:r>
              <a:rPr lang="zh-TW" altLang="en-US" sz="4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容器小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的容量的單位</a:t>
            </a: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Font typeface="Wingdings 3" charset="2"/>
              <a:buNone/>
            </a:pP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Font typeface="Wingdings 3" charset="2"/>
              <a:buNone/>
            </a:pP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  </a:t>
            </a:r>
            <a:r>
              <a:rPr lang="zh-TW" altLang="en-US" sz="4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毫升</a:t>
            </a:r>
            <a:r>
              <a:rPr lang="en-US" altLang="zh-TW" sz="4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(mL)</a:t>
            </a:r>
            <a:endParaRPr lang="zh-HK" altLang="en-US" sz="40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Font typeface="Wingdings 3" charset="2"/>
              <a:buNone/>
            </a:pPr>
            <a:endParaRPr lang="zh-HK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097" y="4048317"/>
            <a:ext cx="1416751" cy="141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4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010789"/>
              </p:ext>
            </p:extLst>
          </p:nvPr>
        </p:nvGraphicFramePr>
        <p:xfrm>
          <a:off x="3138137" y="2107266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/>
          <p:nvPr/>
        </p:nvSpPr>
        <p:spPr>
          <a:xfrm>
            <a:off x="2550127" y="292529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008763" y="290408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46381" y="292529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01757" y="291857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57133" y="291857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435457" y="290288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480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標題 1"/>
          <p:cNvSpPr>
            <a:spLocks noGrp="1"/>
          </p:cNvSpPr>
          <p:nvPr>
            <p:ph type="title"/>
          </p:nvPr>
        </p:nvSpPr>
        <p:spPr>
          <a:xfrm>
            <a:off x="1889125" y="617538"/>
            <a:ext cx="8639175" cy="776287"/>
          </a:xfrm>
        </p:spPr>
        <p:txBody>
          <a:bodyPr>
            <a:normAutofit fontScale="90000"/>
          </a:bodyPr>
          <a:lstStyle/>
          <a:p>
            <a:r>
              <a:rPr lang="zh-TW" altLang="en-US" sz="4800" dirty="0" smtClean="0"/>
              <a:t>數</a:t>
            </a:r>
            <a:r>
              <a:rPr lang="zh-TW" altLang="en-US" sz="4800" dirty="0" smtClean="0"/>
              <a:t>線 </a:t>
            </a:r>
            <a:r>
              <a:rPr lang="en-US" altLang="zh-TW" sz="4800" dirty="0"/>
              <a:t>4</a:t>
            </a:r>
            <a:endParaRPr lang="zh-HK" altLang="en-US" sz="4800" dirty="0"/>
          </a:p>
        </p:txBody>
      </p:sp>
    </p:spTree>
    <p:extLst>
      <p:ext uri="{BB962C8B-B14F-4D97-AF65-F5344CB8AC3E}">
        <p14:creationId xmlns:p14="http://schemas.microsoft.com/office/powerpoint/2010/main" val="83152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611887" cy="908855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把數線化為量杯刻度</a:t>
            </a:r>
            <a:endParaRPr lang="zh-HK" altLang="en-US" sz="4800" dirty="0"/>
          </a:p>
        </p:txBody>
      </p:sp>
      <p:sp>
        <p:nvSpPr>
          <p:cNvPr id="20" name="矩形 19"/>
          <p:cNvSpPr/>
          <p:nvPr/>
        </p:nvSpPr>
        <p:spPr>
          <a:xfrm>
            <a:off x="7674867" y="153889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067104" y="411554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2684185" y="2463080"/>
            <a:ext cx="3045799" cy="2479139"/>
            <a:chOff x="6531078" y="2303876"/>
            <a:chExt cx="3045799" cy="2479139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1078" y="2303876"/>
              <a:ext cx="3045799" cy="2479139"/>
            </a:xfrm>
            <a:prstGeom prst="rect">
              <a:avLst/>
            </a:prstGeom>
          </p:spPr>
        </p:pic>
        <p:sp>
          <p:nvSpPr>
            <p:cNvPr id="3" name="文字方塊 2"/>
            <p:cNvSpPr txBox="1"/>
            <p:nvPr/>
          </p:nvSpPr>
          <p:spPr>
            <a:xfrm>
              <a:off x="7561607" y="2846397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250mL</a:t>
              </a:r>
              <a:endParaRPr lang="zh-HK" altLang="en-US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1161609" y="411554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3841" y="155837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2142259" y="4465165"/>
            <a:ext cx="115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標題 1"/>
          <p:cNvSpPr txBox="1">
            <a:spLocks/>
          </p:cNvSpPr>
          <p:nvPr/>
        </p:nvSpPr>
        <p:spPr>
          <a:xfrm>
            <a:off x="2965312" y="5100695"/>
            <a:ext cx="2200397" cy="11724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100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5</a:t>
            </a:r>
            <a:endParaRPr lang="zh-HK" altLang="en-US" sz="4000" dirty="0"/>
          </a:p>
        </p:txBody>
      </p:sp>
      <p:grpSp>
        <p:nvGrpSpPr>
          <p:cNvPr id="19" name="群組 18"/>
          <p:cNvGrpSpPr/>
          <p:nvPr/>
        </p:nvGrpSpPr>
        <p:grpSpPr>
          <a:xfrm>
            <a:off x="7122276" y="2463080"/>
            <a:ext cx="3045799" cy="2479139"/>
            <a:chOff x="6531078" y="2303876"/>
            <a:chExt cx="3045799" cy="2479139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1078" y="2303876"/>
              <a:ext cx="3045799" cy="2479139"/>
            </a:xfrm>
            <a:prstGeom prst="rect">
              <a:avLst/>
            </a:prstGeom>
          </p:spPr>
        </p:pic>
        <p:sp>
          <p:nvSpPr>
            <p:cNvPr id="28" name="文字方塊 27"/>
            <p:cNvSpPr txBox="1"/>
            <p:nvPr/>
          </p:nvSpPr>
          <p:spPr>
            <a:xfrm>
              <a:off x="7561607" y="2846397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600mL</a:t>
              </a:r>
              <a:endParaRPr lang="zh-HK" altLang="en-US" dirty="0"/>
            </a:p>
          </p:txBody>
        </p:sp>
      </p:grpSp>
      <p:cxnSp>
        <p:nvCxnSpPr>
          <p:cNvPr id="14" name="直線單箭頭接點 13"/>
          <p:cNvCxnSpPr/>
          <p:nvPr/>
        </p:nvCxnSpPr>
        <p:spPr>
          <a:xfrm flipH="1">
            <a:off x="8434157" y="4457192"/>
            <a:ext cx="173391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標題 1"/>
          <p:cNvSpPr txBox="1">
            <a:spLocks/>
          </p:cNvSpPr>
          <p:nvPr/>
        </p:nvSpPr>
        <p:spPr>
          <a:xfrm>
            <a:off x="7301393" y="5065458"/>
            <a:ext cx="2347574" cy="120764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600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5</a:t>
            </a:r>
            <a:endParaRPr lang="zh-HK" altLang="en-US" sz="4000" dirty="0"/>
          </a:p>
        </p:txBody>
      </p:sp>
      <p:sp>
        <p:nvSpPr>
          <p:cNvPr id="29" name="文字方塊 28"/>
          <p:cNvSpPr txBox="1"/>
          <p:nvPr/>
        </p:nvSpPr>
        <p:spPr>
          <a:xfrm rot="20910225">
            <a:off x="4903630" y="1190835"/>
            <a:ext cx="634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i="1" dirty="0" smtClean="0">
                <a:solidFill>
                  <a:srgbClr val="FF0000"/>
                </a:solidFill>
              </a:rPr>
              <a:t>一格的容量 </a:t>
            </a:r>
            <a:r>
              <a:rPr lang="en-US" altLang="zh-TW" sz="3600" i="1" dirty="0" smtClean="0">
                <a:solidFill>
                  <a:srgbClr val="FF0000"/>
                </a:solidFill>
              </a:rPr>
              <a:t>= </a:t>
            </a:r>
            <a:r>
              <a:rPr lang="zh-TW" altLang="en-US" sz="3600" i="1" dirty="0" smtClean="0">
                <a:solidFill>
                  <a:srgbClr val="FF0000"/>
                </a:solidFill>
              </a:rPr>
              <a:t>總容量 </a:t>
            </a:r>
            <a:r>
              <a:rPr lang="en-US" altLang="zh-HK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 </a:t>
            </a:r>
            <a:r>
              <a:rPr lang="zh-TW" altLang="en-US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總格數</a:t>
            </a:r>
            <a:endParaRPr lang="zh-HK" alt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15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標題 1"/>
          <p:cNvSpPr txBox="1">
            <a:spLocks/>
          </p:cNvSpPr>
          <p:nvPr/>
        </p:nvSpPr>
        <p:spPr>
          <a:xfrm>
            <a:off x="2531426" y="5125239"/>
            <a:ext cx="2798863" cy="11756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>
                <a:solidFill>
                  <a:srgbClr val="0070C0"/>
                </a:solidFill>
              </a:rPr>
              <a:t>5</a:t>
            </a:r>
            <a:r>
              <a:rPr lang="en-US" altLang="zh-HK" sz="4000" dirty="0" smtClean="0">
                <a:solidFill>
                  <a:srgbClr val="0070C0"/>
                </a:solidFill>
              </a:rPr>
              <a:t>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3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611887" cy="908855"/>
          </a:xfrm>
        </p:spPr>
        <p:txBody>
          <a:bodyPr>
            <a:normAutofit/>
          </a:bodyPr>
          <a:lstStyle/>
          <a:p>
            <a:r>
              <a:rPr lang="zh-TW" altLang="en-US" sz="4800" dirty="0"/>
              <a:t>你知怎樣找出</a:t>
            </a:r>
            <a:r>
              <a:rPr lang="zh-TW" altLang="en-US" sz="4800" dirty="0" smtClean="0"/>
              <a:t>量杯內水的</a:t>
            </a:r>
            <a:r>
              <a:rPr lang="zh-TW" altLang="en-US" sz="4800" dirty="0"/>
              <a:t>容量？</a:t>
            </a:r>
            <a:endParaRPr lang="zh-HK" altLang="en-US" sz="4800" dirty="0"/>
          </a:p>
        </p:txBody>
      </p:sp>
      <p:sp>
        <p:nvSpPr>
          <p:cNvPr id="28" name="矩形 27"/>
          <p:cNvSpPr/>
          <p:nvPr/>
        </p:nvSpPr>
        <p:spPr>
          <a:xfrm>
            <a:off x="1023583" y="3996849"/>
            <a:ext cx="16606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高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 flipV="1">
            <a:off x="2684185" y="4150635"/>
            <a:ext cx="0" cy="648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標題 1"/>
          <p:cNvSpPr txBox="1">
            <a:spLocks/>
          </p:cNvSpPr>
          <p:nvPr/>
        </p:nvSpPr>
        <p:spPr>
          <a:xfrm>
            <a:off x="2276873" y="1590135"/>
            <a:ext cx="8991600" cy="742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 </a:t>
            </a:r>
            <a:r>
              <a:rPr lang="en-US" altLang="zh-TW" sz="4000" dirty="0" smtClean="0">
                <a:solidFill>
                  <a:srgbClr val="00B050"/>
                </a:solidFill>
              </a:rPr>
              <a:t>= </a:t>
            </a:r>
            <a:r>
              <a:rPr lang="zh-TW" altLang="en-US" sz="4000" dirty="0" smtClean="0">
                <a:solidFill>
                  <a:srgbClr val="0070C0"/>
                </a:solidFill>
              </a:rPr>
              <a:t>一格的容量 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 </a:t>
            </a:r>
            <a:r>
              <a:rPr lang="zh-TW" altLang="en-US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所佔的格數</a:t>
            </a:r>
            <a:endParaRPr lang="en-US" altLang="zh-TW" sz="4000" dirty="0" smtClean="0">
              <a:solidFill>
                <a:srgbClr val="FF0000"/>
              </a:solidFill>
            </a:endParaRPr>
          </a:p>
        </p:txBody>
      </p:sp>
      <p:sp>
        <p:nvSpPr>
          <p:cNvPr id="30" name="標題 1"/>
          <p:cNvSpPr txBox="1">
            <a:spLocks/>
          </p:cNvSpPr>
          <p:nvPr/>
        </p:nvSpPr>
        <p:spPr>
          <a:xfrm>
            <a:off x="7355729" y="6238627"/>
            <a:ext cx="2798863" cy="5119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=360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cxnSp>
        <p:nvCxnSpPr>
          <p:cNvPr id="31" name="直線單箭頭接點 30"/>
          <p:cNvCxnSpPr/>
          <p:nvPr/>
        </p:nvCxnSpPr>
        <p:spPr>
          <a:xfrm flipV="1">
            <a:off x="9806604" y="4243328"/>
            <a:ext cx="0" cy="648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0136304" y="4203175"/>
            <a:ext cx="16606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高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39" name="群組 38"/>
          <p:cNvGrpSpPr/>
          <p:nvPr/>
        </p:nvGrpSpPr>
        <p:grpSpPr>
          <a:xfrm>
            <a:off x="2599271" y="2482798"/>
            <a:ext cx="3045799" cy="2479139"/>
            <a:chOff x="2684185" y="2463080"/>
            <a:chExt cx="3045799" cy="2479139"/>
          </a:xfrm>
        </p:grpSpPr>
        <p:grpSp>
          <p:nvGrpSpPr>
            <p:cNvPr id="4" name="群組 3"/>
            <p:cNvGrpSpPr/>
            <p:nvPr/>
          </p:nvGrpSpPr>
          <p:grpSpPr>
            <a:xfrm>
              <a:off x="2684185" y="2463080"/>
              <a:ext cx="3045799" cy="2479139"/>
              <a:chOff x="6531078" y="2303876"/>
              <a:chExt cx="3045799" cy="2479139"/>
            </a:xfrm>
          </p:grpSpPr>
          <p:pic>
            <p:nvPicPr>
              <p:cNvPr id="12" name="圖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31078" y="2303876"/>
                <a:ext cx="3045799" cy="2479139"/>
              </a:xfrm>
              <a:prstGeom prst="rect">
                <a:avLst/>
              </a:prstGeom>
            </p:spPr>
          </p:pic>
          <p:sp>
            <p:nvSpPr>
              <p:cNvPr id="3" name="文字方塊 2"/>
              <p:cNvSpPr txBox="1"/>
              <p:nvPr/>
            </p:nvSpPr>
            <p:spPr>
              <a:xfrm>
                <a:off x="7561607" y="2846397"/>
                <a:ext cx="9284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HK" dirty="0" smtClean="0"/>
                  <a:t>250mL</a:t>
                </a:r>
                <a:endParaRPr lang="zh-HK" altLang="en-US" dirty="0"/>
              </a:p>
            </p:txBody>
          </p:sp>
        </p:grpSp>
        <p:cxnSp>
          <p:nvCxnSpPr>
            <p:cNvPr id="11" name="直線接點 10"/>
            <p:cNvCxnSpPr/>
            <p:nvPr/>
          </p:nvCxnSpPr>
          <p:spPr>
            <a:xfrm>
              <a:off x="3002509" y="4152026"/>
              <a:ext cx="1897038" cy="1364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/>
            <p:nvPr/>
          </p:nvCxnSpPr>
          <p:spPr>
            <a:xfrm flipH="1">
              <a:off x="3145717" y="4165674"/>
              <a:ext cx="427308" cy="64091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 flipH="1">
              <a:off x="3684473" y="4165674"/>
              <a:ext cx="514611" cy="62673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 flipH="1">
              <a:off x="4226793" y="4177825"/>
              <a:ext cx="563979" cy="65403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標題 1"/>
          <p:cNvSpPr txBox="1">
            <a:spLocks/>
          </p:cNvSpPr>
          <p:nvPr/>
        </p:nvSpPr>
        <p:spPr>
          <a:xfrm>
            <a:off x="2526298" y="6197613"/>
            <a:ext cx="2798863" cy="5427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=150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42" name="標題 1"/>
          <p:cNvSpPr txBox="1">
            <a:spLocks/>
          </p:cNvSpPr>
          <p:nvPr/>
        </p:nvSpPr>
        <p:spPr>
          <a:xfrm>
            <a:off x="7337441" y="5120969"/>
            <a:ext cx="2798863" cy="1157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 smtClean="0">
                <a:solidFill>
                  <a:srgbClr val="0070C0"/>
                </a:solidFill>
              </a:rPr>
              <a:t>120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3</a:t>
            </a:r>
          </a:p>
        </p:txBody>
      </p:sp>
      <p:sp>
        <p:nvSpPr>
          <p:cNvPr id="43" name="矩形 42"/>
          <p:cNvSpPr/>
          <p:nvPr/>
        </p:nvSpPr>
        <p:spPr>
          <a:xfrm>
            <a:off x="3468273" y="413260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en-US" altLang="zh-HK" sz="28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5" name="群組 44"/>
          <p:cNvGrpSpPr/>
          <p:nvPr/>
        </p:nvGrpSpPr>
        <p:grpSpPr>
          <a:xfrm>
            <a:off x="7337441" y="2554890"/>
            <a:ext cx="3045799" cy="2479139"/>
            <a:chOff x="1972726" y="2388202"/>
            <a:chExt cx="3045799" cy="2479139"/>
          </a:xfrm>
        </p:grpSpPr>
        <p:grpSp>
          <p:nvGrpSpPr>
            <p:cNvPr id="46" name="群組 45"/>
            <p:cNvGrpSpPr/>
            <p:nvPr/>
          </p:nvGrpSpPr>
          <p:grpSpPr>
            <a:xfrm>
              <a:off x="1972726" y="2388202"/>
              <a:ext cx="3045799" cy="2479139"/>
              <a:chOff x="5819619" y="2228998"/>
              <a:chExt cx="3045799" cy="2479139"/>
            </a:xfrm>
          </p:grpSpPr>
          <p:pic>
            <p:nvPicPr>
              <p:cNvPr id="51" name="圖片 5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19619" y="2228998"/>
                <a:ext cx="3045799" cy="2479139"/>
              </a:xfrm>
              <a:prstGeom prst="rect">
                <a:avLst/>
              </a:prstGeom>
            </p:spPr>
          </p:pic>
          <p:sp>
            <p:nvSpPr>
              <p:cNvPr id="52" name="文字方塊 51"/>
              <p:cNvSpPr txBox="1"/>
              <p:nvPr/>
            </p:nvSpPr>
            <p:spPr>
              <a:xfrm>
                <a:off x="6869453" y="2758022"/>
                <a:ext cx="9284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HK" dirty="0" smtClean="0"/>
                  <a:t>600mL</a:t>
                </a:r>
                <a:endParaRPr lang="zh-HK" altLang="en-US" dirty="0"/>
              </a:p>
            </p:txBody>
          </p:sp>
        </p:grpSp>
        <p:cxnSp>
          <p:nvCxnSpPr>
            <p:cNvPr id="47" name="直線接點 46"/>
            <p:cNvCxnSpPr/>
            <p:nvPr/>
          </p:nvCxnSpPr>
          <p:spPr>
            <a:xfrm>
              <a:off x="2302046" y="4083721"/>
              <a:ext cx="1897038" cy="1364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接點 47"/>
            <p:cNvCxnSpPr/>
            <p:nvPr/>
          </p:nvCxnSpPr>
          <p:spPr>
            <a:xfrm flipH="1">
              <a:off x="2478512" y="4083721"/>
              <a:ext cx="427308" cy="64091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 flipH="1">
              <a:off x="3029383" y="4091664"/>
              <a:ext cx="457411" cy="64608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/>
            <p:nvPr/>
          </p:nvCxnSpPr>
          <p:spPr>
            <a:xfrm flipH="1">
              <a:off x="3652596" y="4083721"/>
              <a:ext cx="563979" cy="65403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43"/>
          <p:cNvSpPr/>
          <p:nvPr/>
        </p:nvSpPr>
        <p:spPr>
          <a:xfrm>
            <a:off x="8110000" y="419913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r>
              <a:rPr lang="en-US" altLang="zh-HK" sz="28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545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/>
      <p:bldP spid="29" grpId="0"/>
      <p:bldP spid="30" grpId="0"/>
      <p:bldP spid="32" grpId="0"/>
      <p:bldP spid="41" grpId="0"/>
      <p:bldP spid="42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25135" y="622540"/>
            <a:ext cx="8952381" cy="908855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試找出以下兩個量杯</a:t>
            </a:r>
            <a:r>
              <a:rPr lang="zh-TW" altLang="en-US" sz="4800" dirty="0"/>
              <a:t>內水的容量</a:t>
            </a:r>
            <a:endParaRPr lang="zh-HK" altLang="en-US" sz="4800" dirty="0"/>
          </a:p>
        </p:txBody>
      </p:sp>
      <p:grpSp>
        <p:nvGrpSpPr>
          <p:cNvPr id="48" name="群組 47"/>
          <p:cNvGrpSpPr/>
          <p:nvPr/>
        </p:nvGrpSpPr>
        <p:grpSpPr>
          <a:xfrm>
            <a:off x="2518637" y="2058770"/>
            <a:ext cx="3045799" cy="2479139"/>
            <a:chOff x="2518637" y="2058770"/>
            <a:chExt cx="3045799" cy="2479139"/>
          </a:xfrm>
        </p:grpSpPr>
        <p:grpSp>
          <p:nvGrpSpPr>
            <p:cNvPr id="9" name="群組 8"/>
            <p:cNvGrpSpPr/>
            <p:nvPr/>
          </p:nvGrpSpPr>
          <p:grpSpPr>
            <a:xfrm>
              <a:off x="2518637" y="2058770"/>
              <a:ext cx="3045799" cy="2479139"/>
              <a:chOff x="7390888" y="2015014"/>
              <a:chExt cx="3045799" cy="2479139"/>
            </a:xfrm>
          </p:grpSpPr>
          <p:grpSp>
            <p:nvGrpSpPr>
              <p:cNvPr id="28" name="群組 27"/>
              <p:cNvGrpSpPr/>
              <p:nvPr/>
            </p:nvGrpSpPr>
            <p:grpSpPr>
              <a:xfrm>
                <a:off x="7390888" y="2015014"/>
                <a:ext cx="3045799" cy="2479139"/>
                <a:chOff x="6531078" y="2303876"/>
                <a:chExt cx="3045799" cy="2479139"/>
              </a:xfrm>
            </p:grpSpPr>
            <p:pic>
              <p:nvPicPr>
                <p:cNvPr id="29" name="圖片 2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531078" y="2303876"/>
                  <a:ext cx="3045799" cy="2479139"/>
                </a:xfrm>
                <a:prstGeom prst="rect">
                  <a:avLst/>
                </a:prstGeom>
              </p:spPr>
            </p:pic>
            <p:sp>
              <p:nvSpPr>
                <p:cNvPr id="30" name="文字方塊 29"/>
                <p:cNvSpPr txBox="1"/>
                <p:nvPr/>
              </p:nvSpPr>
              <p:spPr>
                <a:xfrm>
                  <a:off x="7561607" y="2846397"/>
                  <a:ext cx="92846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HK" dirty="0" smtClean="0"/>
                    <a:t>800mL</a:t>
                  </a:r>
                  <a:endParaRPr lang="zh-HK" altLang="en-US" dirty="0"/>
                </a:p>
              </p:txBody>
            </p:sp>
          </p:grpSp>
          <p:cxnSp>
            <p:nvCxnSpPr>
              <p:cNvPr id="32" name="直線接點 31"/>
              <p:cNvCxnSpPr/>
              <p:nvPr/>
            </p:nvCxnSpPr>
            <p:spPr>
              <a:xfrm flipV="1">
                <a:off x="7689565" y="3400561"/>
                <a:ext cx="193798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直線接點 40"/>
            <p:cNvCxnSpPr/>
            <p:nvPr/>
          </p:nvCxnSpPr>
          <p:spPr>
            <a:xfrm flipH="1">
              <a:off x="2937166" y="3444317"/>
              <a:ext cx="566834" cy="92589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>
              <a:off x="3504000" y="3444317"/>
              <a:ext cx="552342" cy="9399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H="1">
              <a:off x="4116000" y="3444317"/>
              <a:ext cx="507176" cy="94109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標題 1"/>
          <p:cNvSpPr txBox="1">
            <a:spLocks/>
          </p:cNvSpPr>
          <p:nvPr/>
        </p:nvSpPr>
        <p:spPr>
          <a:xfrm>
            <a:off x="2531426" y="4592977"/>
            <a:ext cx="2798863" cy="11756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 smtClean="0">
                <a:solidFill>
                  <a:srgbClr val="0070C0"/>
                </a:solidFill>
              </a:rPr>
              <a:t>160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</a:t>
            </a:r>
            <a:r>
              <a:rPr lang="en-US" altLang="zh-HK" sz="4000" dirty="0">
                <a:solidFill>
                  <a:srgbClr val="FF0000"/>
                </a:solidFill>
                <a:sym typeface="Symbol" panose="05050102010706020507" pitchFamily="18" charset="2"/>
              </a:rPr>
              <a:t>3</a:t>
            </a:r>
            <a:endParaRPr lang="en-US" altLang="zh-HK" sz="4000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50" name="標題 1"/>
          <p:cNvSpPr txBox="1">
            <a:spLocks/>
          </p:cNvSpPr>
          <p:nvPr/>
        </p:nvSpPr>
        <p:spPr>
          <a:xfrm>
            <a:off x="7355729" y="5706365"/>
            <a:ext cx="2798863" cy="5119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=120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51" name="標題 1"/>
          <p:cNvSpPr txBox="1">
            <a:spLocks/>
          </p:cNvSpPr>
          <p:nvPr/>
        </p:nvSpPr>
        <p:spPr>
          <a:xfrm>
            <a:off x="2526298" y="5665351"/>
            <a:ext cx="2798863" cy="5427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HK" sz="4000" dirty="0" smtClean="0">
                <a:solidFill>
                  <a:schemeClr val="tx1"/>
                </a:solidFill>
                <a:sym typeface="Symbol" panose="05050102010706020507" pitchFamily="18" charset="2"/>
              </a:rPr>
              <a:t>=480 mL</a:t>
            </a:r>
            <a:endParaRPr lang="zh-HK" altLang="en-US" sz="4000" dirty="0">
              <a:solidFill>
                <a:schemeClr val="tx1"/>
              </a:solidFill>
            </a:endParaRPr>
          </a:p>
        </p:txBody>
      </p:sp>
      <p:sp>
        <p:nvSpPr>
          <p:cNvPr id="52" name="標題 1"/>
          <p:cNvSpPr txBox="1">
            <a:spLocks/>
          </p:cNvSpPr>
          <p:nvPr/>
        </p:nvSpPr>
        <p:spPr>
          <a:xfrm>
            <a:off x="7337441" y="4588707"/>
            <a:ext cx="2798863" cy="1157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00B050"/>
                </a:solidFill>
              </a:rPr>
              <a:t>水的容量：</a:t>
            </a:r>
            <a:endParaRPr lang="en-US" altLang="zh-TW" sz="4000" dirty="0" smtClean="0">
              <a:solidFill>
                <a:srgbClr val="00B050"/>
              </a:solidFill>
            </a:endParaRPr>
          </a:p>
          <a:p>
            <a:r>
              <a:rPr lang="en-US" altLang="zh-HK" sz="4000" dirty="0" smtClean="0">
                <a:solidFill>
                  <a:schemeClr val="tx1"/>
                </a:solidFill>
              </a:rPr>
              <a:t>=</a:t>
            </a:r>
            <a:r>
              <a:rPr lang="en-US" altLang="zh-HK" sz="4000" dirty="0" smtClean="0">
                <a:solidFill>
                  <a:srgbClr val="0070C0"/>
                </a:solidFill>
              </a:rPr>
              <a:t>60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2</a:t>
            </a:r>
          </a:p>
        </p:txBody>
      </p:sp>
      <p:grpSp>
        <p:nvGrpSpPr>
          <p:cNvPr id="26" name="群組 25"/>
          <p:cNvGrpSpPr/>
          <p:nvPr/>
        </p:nvGrpSpPr>
        <p:grpSpPr>
          <a:xfrm>
            <a:off x="7213973" y="2197290"/>
            <a:ext cx="2748894" cy="2283986"/>
            <a:chOff x="2518637" y="2058770"/>
            <a:chExt cx="3045799" cy="2479139"/>
          </a:xfrm>
        </p:grpSpPr>
        <p:grpSp>
          <p:nvGrpSpPr>
            <p:cNvPr id="27" name="群組 26"/>
            <p:cNvGrpSpPr/>
            <p:nvPr/>
          </p:nvGrpSpPr>
          <p:grpSpPr>
            <a:xfrm>
              <a:off x="2518637" y="2058770"/>
              <a:ext cx="3045799" cy="2479139"/>
              <a:chOff x="7390888" y="2015014"/>
              <a:chExt cx="3045799" cy="2479139"/>
            </a:xfrm>
          </p:grpSpPr>
          <p:grpSp>
            <p:nvGrpSpPr>
              <p:cNvPr id="36" name="群組 35"/>
              <p:cNvGrpSpPr/>
              <p:nvPr/>
            </p:nvGrpSpPr>
            <p:grpSpPr>
              <a:xfrm>
                <a:off x="7390888" y="2015014"/>
                <a:ext cx="3045799" cy="2479139"/>
                <a:chOff x="6531078" y="2303876"/>
                <a:chExt cx="3045799" cy="2479139"/>
              </a:xfrm>
            </p:grpSpPr>
            <p:pic>
              <p:nvPicPr>
                <p:cNvPr id="38" name="圖片 3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531078" y="2303876"/>
                  <a:ext cx="3045799" cy="2479139"/>
                </a:xfrm>
                <a:prstGeom prst="rect">
                  <a:avLst/>
                </a:prstGeom>
              </p:spPr>
            </p:pic>
            <p:sp>
              <p:nvSpPr>
                <p:cNvPr id="39" name="文字方塊 38"/>
                <p:cNvSpPr txBox="1"/>
                <p:nvPr/>
              </p:nvSpPr>
              <p:spPr>
                <a:xfrm>
                  <a:off x="7561607" y="2846397"/>
                  <a:ext cx="1032349" cy="4008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HK" dirty="0" smtClean="0"/>
                    <a:t>300mL</a:t>
                  </a:r>
                  <a:endParaRPr lang="zh-HK" altLang="en-US" dirty="0"/>
                </a:p>
              </p:txBody>
            </p:sp>
          </p:grpSp>
          <p:cxnSp>
            <p:nvCxnSpPr>
              <p:cNvPr id="37" name="直線接點 36"/>
              <p:cNvCxnSpPr/>
              <p:nvPr/>
            </p:nvCxnSpPr>
            <p:spPr>
              <a:xfrm flipV="1">
                <a:off x="7713260" y="3699646"/>
                <a:ext cx="193798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直線接點 32"/>
            <p:cNvCxnSpPr/>
            <p:nvPr/>
          </p:nvCxnSpPr>
          <p:spPr>
            <a:xfrm flipH="1">
              <a:off x="2937166" y="3758216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 flipH="1">
              <a:off x="3504000" y="3772309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 flipH="1">
              <a:off x="4116000" y="3773415"/>
              <a:ext cx="612000" cy="61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211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標題 24"/>
          <p:cNvSpPr>
            <a:spLocks noGrp="1"/>
          </p:cNvSpPr>
          <p:nvPr>
            <p:ph type="title"/>
          </p:nvPr>
        </p:nvSpPr>
        <p:spPr>
          <a:xfrm>
            <a:off x="1718370" y="500895"/>
            <a:ext cx="10344552" cy="1280890"/>
          </a:xfrm>
        </p:spPr>
        <p:txBody>
          <a:bodyPr>
            <a:noAutofit/>
          </a:bodyPr>
          <a:lstStyle/>
          <a:p>
            <a:r>
              <a:rPr lang="zh-TW" altLang="en-US" sz="5400" dirty="0" smtClean="0"/>
              <a:t>總結</a:t>
            </a:r>
            <a:r>
              <a:rPr lang="zh-HK" altLang="en-US" sz="5400" dirty="0"/>
              <a:t/>
            </a:r>
            <a:br>
              <a:rPr lang="zh-HK" altLang="en-US" sz="5400" dirty="0"/>
            </a:br>
            <a:endParaRPr lang="zh-HK" altLang="en-US" sz="5400" dirty="0"/>
          </a:p>
        </p:txBody>
      </p:sp>
      <p:sp>
        <p:nvSpPr>
          <p:cNvPr id="32" name="標題 24"/>
          <p:cNvSpPr txBox="1">
            <a:spLocks/>
          </p:cNvSpPr>
          <p:nvPr/>
        </p:nvSpPr>
        <p:spPr>
          <a:xfrm>
            <a:off x="3376643" y="3535212"/>
            <a:ext cx="4143273" cy="604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FF0000"/>
                </a:solidFill>
              </a:rPr>
              <a:t>總容量 </a:t>
            </a:r>
            <a:r>
              <a:rPr lang="en-US" altLang="zh-HK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 </a:t>
            </a:r>
            <a:r>
              <a:rPr lang="zh-TW" altLang="en-US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總格數</a:t>
            </a:r>
            <a:r>
              <a:rPr lang="zh-TW" altLang="en-US" sz="4000" dirty="0" smtClean="0">
                <a:solidFill>
                  <a:srgbClr val="FF0000"/>
                </a:solidFill>
              </a:rPr>
              <a:t> </a:t>
            </a:r>
            <a:r>
              <a:rPr lang="zh-HK" altLang="en-US" sz="4000" dirty="0" smtClean="0">
                <a:solidFill>
                  <a:srgbClr val="FF0000"/>
                </a:solidFill>
              </a:rPr>
              <a:t/>
            </a:r>
            <a:br>
              <a:rPr lang="zh-HK" altLang="en-US" sz="4000" dirty="0" smtClean="0">
                <a:solidFill>
                  <a:srgbClr val="FF0000"/>
                </a:solidFill>
              </a:rPr>
            </a:br>
            <a:endParaRPr lang="zh-HK" altLang="en-US" sz="4000" dirty="0">
              <a:solidFill>
                <a:srgbClr val="FF0000"/>
              </a:solidFill>
            </a:endParaRPr>
          </a:p>
        </p:txBody>
      </p:sp>
      <p:sp>
        <p:nvSpPr>
          <p:cNvPr id="5" name="標題 24"/>
          <p:cNvSpPr txBox="1">
            <a:spLocks/>
          </p:cNvSpPr>
          <p:nvPr/>
        </p:nvSpPr>
        <p:spPr>
          <a:xfrm>
            <a:off x="1930629" y="1518479"/>
            <a:ext cx="7404440" cy="8456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800" dirty="0" smtClean="0"/>
              <a:t>要找出量杯</a:t>
            </a:r>
            <a:r>
              <a:rPr lang="zh-TW" altLang="en-US" sz="4800" dirty="0" smtClean="0"/>
              <a:t>內液體的</a:t>
            </a:r>
            <a:r>
              <a:rPr lang="zh-TW" altLang="en-US" sz="4800" dirty="0" smtClean="0"/>
              <a:t>容量：</a:t>
            </a:r>
            <a:r>
              <a:rPr lang="zh-HK" altLang="en-US" sz="4800" dirty="0" smtClean="0"/>
              <a:t/>
            </a:r>
            <a:br>
              <a:rPr lang="zh-HK" altLang="en-US" sz="4800" dirty="0" smtClean="0"/>
            </a:br>
            <a:endParaRPr lang="zh-HK" altLang="en-US" sz="4800" dirty="0"/>
          </a:p>
        </p:txBody>
      </p:sp>
      <p:sp>
        <p:nvSpPr>
          <p:cNvPr id="6" name="矩形 5"/>
          <p:cNvSpPr/>
          <p:nvPr/>
        </p:nvSpPr>
        <p:spPr>
          <a:xfrm>
            <a:off x="1930629" y="2576803"/>
            <a:ext cx="7841168" cy="930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>
              <a:buAutoNum type="arabicPeriod"/>
            </a:pPr>
            <a:r>
              <a:rPr lang="zh-TW" altLang="en-US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先找出量杯上一格代表的容量</a:t>
            </a:r>
            <a:endParaRPr lang="en-US" altLang="zh-TW" sz="4000" dirty="0" smtClean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30629" y="4352285"/>
            <a:ext cx="4865956" cy="930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400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altLang="zh-TW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zh-TW" altLang="en-US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再</a:t>
            </a:r>
            <a:r>
              <a:rPr lang="zh-TW" altLang="en-US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計算液體的</a:t>
            </a:r>
            <a:r>
              <a:rPr lang="zh-TW" altLang="en-US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容量</a:t>
            </a:r>
            <a:endParaRPr lang="en-US" altLang="zh-TW" sz="4000" dirty="0" smtClean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3073464" y="5218912"/>
            <a:ext cx="6068421" cy="9088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>
                <a:solidFill>
                  <a:srgbClr val="FF0000"/>
                </a:solidFill>
              </a:rPr>
              <a:t>一格的容量 </a:t>
            </a:r>
            <a:r>
              <a:rPr lang="zh-TW" altLang="en-US" sz="4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 所佔的格數</a:t>
            </a:r>
            <a:endParaRPr lang="zh-HK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標題 24"/>
          <p:cNvSpPr>
            <a:spLocks noGrp="1"/>
          </p:cNvSpPr>
          <p:nvPr>
            <p:ph type="title"/>
          </p:nvPr>
        </p:nvSpPr>
        <p:spPr>
          <a:xfrm>
            <a:off x="1718370" y="500895"/>
            <a:ext cx="10344552" cy="1280890"/>
          </a:xfrm>
        </p:spPr>
        <p:txBody>
          <a:bodyPr>
            <a:noAutofit/>
          </a:bodyPr>
          <a:lstStyle/>
          <a:p>
            <a:r>
              <a:rPr lang="zh-TW" altLang="en-US" sz="5400" dirty="0" smtClean="0"/>
              <a:t>挑戰題：</a:t>
            </a:r>
            <a:endParaRPr lang="zh-HK" altLang="en-US" sz="5400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370" y="1781785"/>
            <a:ext cx="9777315" cy="371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1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你知道一個紙杯的容量有多少？</a:t>
            </a:r>
            <a:endParaRPr lang="zh-HK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41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89219" y="617397"/>
            <a:ext cx="8639182" cy="776621"/>
          </a:xfrm>
        </p:spPr>
        <p:txBody>
          <a:bodyPr>
            <a:noAutofit/>
          </a:bodyPr>
          <a:lstStyle/>
          <a:p>
            <a:r>
              <a:rPr lang="zh-TW" altLang="en-US" sz="4800" dirty="0" smtClean="0"/>
              <a:t>活動一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62847"/>
              </p:ext>
            </p:extLst>
          </p:nvPr>
        </p:nvGraphicFramePr>
        <p:xfrm>
          <a:off x="2398880" y="2678203"/>
          <a:ext cx="7471259" cy="6701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46777"/>
                <a:gridCol w="746777"/>
                <a:gridCol w="746777"/>
                <a:gridCol w="746777"/>
                <a:gridCol w="746777"/>
                <a:gridCol w="746777"/>
                <a:gridCol w="746777"/>
                <a:gridCol w="747940"/>
                <a:gridCol w="747940"/>
                <a:gridCol w="747940"/>
              </a:tblGrid>
              <a:tr h="335056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335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828800" y="3496232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69506" y="347502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4199" y="4473379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數線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全長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52145" y="5551391"/>
            <a:ext cx="3200702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一格代表 </a:t>
            </a:r>
            <a:r>
              <a:rPr lang="en-US" altLang="zh-TW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altLang="zh-TW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altLang="zh-TW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7124" y="3496232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62500" y="348950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7876" y="348950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96200" y="347382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2460811" y="3032310"/>
            <a:ext cx="13783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/>
          <p:cNvCxnSpPr/>
          <p:nvPr/>
        </p:nvCxnSpPr>
        <p:spPr>
          <a:xfrm>
            <a:off x="3975846" y="3032310"/>
            <a:ext cx="13783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>
            <a:off x="5511052" y="3032310"/>
            <a:ext cx="13783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>
            <a:off x="7007038" y="3032310"/>
            <a:ext cx="13783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>
            <a:off x="8482852" y="3016623"/>
            <a:ext cx="13783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592925" y="188706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第一格</a:t>
            </a:r>
            <a:endParaRPr lang="zh-HK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49747" y="187586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第二格</a:t>
            </a:r>
            <a:endParaRPr lang="zh-HK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37889" y="186354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第三格</a:t>
            </a:r>
            <a:endParaRPr lang="zh-HK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94711" y="188706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第四格</a:t>
            </a:r>
            <a:endParaRPr lang="zh-HK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82852" y="188034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第五格</a:t>
            </a:r>
            <a:endParaRPr lang="zh-HK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17694" y="5551391"/>
            <a:ext cx="4331073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 5 =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20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08810" y="4520449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平均分為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505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3" grpId="0"/>
      <p:bldP spid="24" grpId="0"/>
      <p:bldP spid="25" grpId="0"/>
      <p:bldP spid="26" grpId="0"/>
      <p:bldP spid="27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661949"/>
              </p:ext>
            </p:extLst>
          </p:nvPr>
        </p:nvGraphicFramePr>
        <p:xfrm>
          <a:off x="1135716" y="1836223"/>
          <a:ext cx="10279438" cy="14617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14778"/>
                <a:gridCol w="1014778"/>
                <a:gridCol w="1014778"/>
                <a:gridCol w="1014778"/>
                <a:gridCol w="1014778"/>
                <a:gridCol w="1014778"/>
                <a:gridCol w="1014778"/>
                <a:gridCol w="127707"/>
                <a:gridCol w="1015569"/>
                <a:gridCol w="1016358"/>
                <a:gridCol w="1016358"/>
              </a:tblGrid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74655" y="334831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823487" y="334831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96339" y="5268285"/>
            <a:ext cx="4012389" cy="10096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平均分為</a:t>
            </a:r>
            <a:r>
              <a:rPr lang="en-US" altLang="zh-TW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r>
              <a:rPr lang="zh-TW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格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86229" y="4464922"/>
            <a:ext cx="5964422" cy="759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Symbol" panose="05050102010706020507" pitchFamily="18" charset="2"/>
              </a:rPr>
              <a:t> 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Symbol" panose="05050102010706020507" pitchFamily="18" charset="2"/>
              </a:rPr>
              <a:t>10 =10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40917" y="334647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91535" y="334647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64925" y="334831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90086" y="3348315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02519" y="255157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37563" y="255157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72607" y="253699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41276" y="253699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742695" y="256949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90</a:t>
            </a:r>
            <a:endParaRPr lang="zh-HK" altLang="en-US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96339" y="4471541"/>
            <a:ext cx="4113678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數線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全長</a:t>
            </a:r>
            <a:r>
              <a:rPr lang="en-US" altLang="zh-TW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</a:t>
            </a:r>
            <a:endParaRPr lang="en-US" altLang="zh-TW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64277" y="5284184"/>
            <a:ext cx="3863715" cy="759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一格</a:t>
            </a:r>
            <a:r>
              <a:rPr lang="zh-TW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代表</a:t>
            </a:r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Symbol" panose="05050102010706020507" pitchFamily="18" charset="2"/>
              </a:rPr>
              <a:t>10</a:t>
            </a:r>
            <a:endParaRPr lang="en-US" altLang="zh-TW" sz="40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551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3" grpId="0"/>
      <p:bldP spid="24" grpId="0"/>
      <p:bldP spid="25" grpId="0"/>
      <p:bldP spid="26" grpId="0"/>
      <p:bldP spid="27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958" y="887625"/>
            <a:ext cx="10534726" cy="569605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886797" y="1840603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98010" y="1850159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09223" y="1874964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62641" y="1866490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52553" y="4147626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86797" y="4767785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84270" y="4158767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98010" y="4767785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98426" y="4158768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09223" y="4756072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55951" y="4121833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855582" y="4756073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464035" y="4132976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35504" y="887624"/>
            <a:ext cx="901530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594464" y="3617144"/>
            <a:ext cx="842570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96050" y="1525158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411286" y="2742993"/>
            <a:ext cx="788339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370782" y="2742993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157197" y="2732836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597154" y="4200762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83152" y="5462354"/>
            <a:ext cx="861367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370782" y="5462354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1169748" y="5421912"/>
            <a:ext cx="634244" cy="493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7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2925" y="664451"/>
            <a:ext cx="8911687" cy="1280890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數線</a:t>
            </a:r>
            <a:endParaRPr lang="zh-HK" altLang="en-US" sz="4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15508"/>
              </p:ext>
            </p:extLst>
          </p:nvPr>
        </p:nvGraphicFramePr>
        <p:xfrm>
          <a:off x="1094773" y="4142695"/>
          <a:ext cx="10279438" cy="14617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14778"/>
                <a:gridCol w="1014778"/>
                <a:gridCol w="1014778"/>
                <a:gridCol w="1014778"/>
                <a:gridCol w="1014778"/>
                <a:gridCol w="1014778"/>
                <a:gridCol w="1014778"/>
                <a:gridCol w="127707"/>
                <a:gridCol w="1015569"/>
                <a:gridCol w="1016358"/>
                <a:gridCol w="1016358"/>
              </a:tblGrid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33712" y="565478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82544" y="565478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99974" y="565294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50592" y="5652949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23982" y="565478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49143" y="5654787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61576" y="485804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96620" y="485804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31664" y="484347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00333" y="4843470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4000" dirty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70</a:t>
            </a:r>
            <a:endParaRPr lang="zh-HK" altLang="en-US" sz="40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701752" y="4875968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>
                <a:ln w="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90</a:t>
            </a:r>
            <a:endParaRPr lang="zh-HK" altLang="en-US" sz="3600" dirty="0">
              <a:ln w="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903996"/>
              </p:ext>
            </p:extLst>
          </p:nvPr>
        </p:nvGraphicFramePr>
        <p:xfrm>
          <a:off x="1083970" y="1697501"/>
          <a:ext cx="10279438" cy="73086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29556"/>
                <a:gridCol w="2029556"/>
                <a:gridCol w="2029556"/>
                <a:gridCol w="2158054"/>
                <a:gridCol w="2032716"/>
              </a:tblGrid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9" name="矩形 28"/>
          <p:cNvSpPr/>
          <p:nvPr/>
        </p:nvSpPr>
        <p:spPr>
          <a:xfrm>
            <a:off x="633712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782544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99974" y="24956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50592" y="24956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23982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49143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5" name="文字方塊 34"/>
          <p:cNvSpPr txBox="1"/>
          <p:nvPr/>
        </p:nvSpPr>
        <p:spPr>
          <a:xfrm rot="21007620">
            <a:off x="5466081" y="499344"/>
            <a:ext cx="5938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i="1" dirty="0" smtClean="0">
                <a:solidFill>
                  <a:srgbClr val="00B050"/>
                </a:solidFill>
              </a:rPr>
              <a:t>為甚麼兩條線</a:t>
            </a:r>
            <a:r>
              <a:rPr lang="zh-TW" altLang="en-US" sz="4000" i="1" dirty="0" smtClean="0">
                <a:solidFill>
                  <a:srgbClr val="7030A0"/>
                </a:solidFill>
              </a:rPr>
              <a:t>總數相同</a:t>
            </a:r>
            <a:r>
              <a:rPr lang="zh-TW" altLang="en-US" sz="4000" i="1" dirty="0" smtClean="0">
                <a:solidFill>
                  <a:srgbClr val="00B050"/>
                </a:solidFill>
              </a:rPr>
              <a:t>，但每格的數卻不同？</a:t>
            </a:r>
            <a:endParaRPr lang="zh-HK" altLang="en-US" sz="4000" i="1" dirty="0">
              <a:solidFill>
                <a:srgbClr val="00B050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 rot="20706832">
            <a:off x="8808488" y="3142025"/>
            <a:ext cx="2634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i="1" dirty="0" smtClean="0">
                <a:solidFill>
                  <a:srgbClr val="C00000"/>
                </a:solidFill>
              </a:rPr>
              <a:t>格數不同</a:t>
            </a:r>
            <a:endParaRPr lang="zh-HK" altLang="en-US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7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2925" y="664451"/>
            <a:ext cx="8911687" cy="1280890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數</a:t>
            </a:r>
            <a:r>
              <a:rPr lang="zh-TW" altLang="en-US" sz="4800" dirty="0" smtClean="0"/>
              <a:t>線 </a:t>
            </a:r>
            <a:r>
              <a:rPr lang="en-US" altLang="zh-TW" sz="4800" dirty="0" smtClean="0"/>
              <a:t>1</a:t>
            </a:r>
            <a:endParaRPr lang="zh-HK" altLang="en-US" sz="48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83970" y="1697501"/>
          <a:ext cx="10279438" cy="73086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29556"/>
                <a:gridCol w="2029556"/>
                <a:gridCol w="2029556"/>
                <a:gridCol w="2158054"/>
                <a:gridCol w="2032716"/>
              </a:tblGrid>
              <a:tr h="7308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9" name="矩形 28"/>
          <p:cNvSpPr/>
          <p:nvPr/>
        </p:nvSpPr>
        <p:spPr>
          <a:xfrm>
            <a:off x="633712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782544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100</a:t>
            </a:r>
            <a:endParaRPr lang="zh-HK" altLang="en-US" sz="4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99974" y="24956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50592" y="2495686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23982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49143" y="2497524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80</a:t>
            </a:r>
            <a:endParaRPr lang="zh-HK" altLang="en-US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186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標題 1"/>
          <p:cNvSpPr txBox="1">
            <a:spLocks/>
          </p:cNvSpPr>
          <p:nvPr/>
        </p:nvSpPr>
        <p:spPr>
          <a:xfrm>
            <a:off x="2965312" y="5139656"/>
            <a:ext cx="2200397" cy="11724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4000" dirty="0" smtClean="0"/>
              <a:t>一格容量</a:t>
            </a:r>
            <a:r>
              <a:rPr lang="en-US" altLang="zh-TW" sz="4000" dirty="0" smtClean="0"/>
              <a:t>=</a:t>
            </a:r>
            <a:r>
              <a:rPr lang="en-US" altLang="zh-HK" sz="4000" dirty="0" smtClean="0"/>
              <a:t>100 </a:t>
            </a:r>
            <a:r>
              <a:rPr lang="en-US" altLang="zh-HK" sz="4000" dirty="0" smtClean="0">
                <a:sym typeface="Symbol" panose="05050102010706020507" pitchFamily="18" charset="2"/>
              </a:rPr>
              <a:t> </a:t>
            </a:r>
            <a:r>
              <a:rPr lang="en-US" altLang="zh-HK" sz="4000" dirty="0" smtClean="0">
                <a:sym typeface="Symbol" panose="05050102010706020507" pitchFamily="18" charset="2"/>
              </a:rPr>
              <a:t>5</a:t>
            </a:r>
            <a:endParaRPr lang="zh-HK" altLang="en-US" sz="4000" dirty="0"/>
          </a:p>
        </p:txBody>
      </p:sp>
      <p:grpSp>
        <p:nvGrpSpPr>
          <p:cNvPr id="4" name="群組 3"/>
          <p:cNvGrpSpPr/>
          <p:nvPr/>
        </p:nvGrpSpPr>
        <p:grpSpPr>
          <a:xfrm>
            <a:off x="2684185" y="2463080"/>
            <a:ext cx="3045799" cy="2479139"/>
            <a:chOff x="6531078" y="2303876"/>
            <a:chExt cx="3045799" cy="2479139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1078" y="2303876"/>
              <a:ext cx="3045799" cy="2479139"/>
            </a:xfrm>
            <a:prstGeom prst="rect">
              <a:avLst/>
            </a:prstGeom>
          </p:spPr>
        </p:pic>
        <p:sp>
          <p:nvSpPr>
            <p:cNvPr id="3" name="文字方塊 2"/>
            <p:cNvSpPr txBox="1"/>
            <p:nvPr/>
          </p:nvSpPr>
          <p:spPr>
            <a:xfrm>
              <a:off x="7561607" y="2846397"/>
              <a:ext cx="9284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HK" dirty="0" smtClean="0"/>
                <a:t>100mL</a:t>
              </a:r>
              <a:endParaRPr lang="zh-HK" altLang="en-US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1161609" y="4115541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zh-HK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3841" y="1558373"/>
            <a:ext cx="1183341" cy="699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zh-HK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2142259" y="4465165"/>
            <a:ext cx="115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 smtClean="0"/>
              <a:t>把數線化為量杯刻度</a:t>
            </a:r>
            <a:endParaRPr lang="zh-HK" altLang="en-US" sz="4800" dirty="0"/>
          </a:p>
        </p:txBody>
      </p:sp>
      <p:sp>
        <p:nvSpPr>
          <p:cNvPr id="47" name="文字方塊 46"/>
          <p:cNvSpPr txBox="1"/>
          <p:nvPr/>
        </p:nvSpPr>
        <p:spPr>
          <a:xfrm rot="20910225">
            <a:off x="5051716" y="4000847"/>
            <a:ext cx="634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i="1" dirty="0" smtClean="0">
                <a:solidFill>
                  <a:srgbClr val="FF0000"/>
                </a:solidFill>
              </a:rPr>
              <a:t>一格的容量 </a:t>
            </a:r>
            <a:r>
              <a:rPr lang="en-US" altLang="zh-TW" sz="3600" i="1" dirty="0" smtClean="0">
                <a:solidFill>
                  <a:srgbClr val="FF0000"/>
                </a:solidFill>
              </a:rPr>
              <a:t>= </a:t>
            </a:r>
            <a:r>
              <a:rPr lang="zh-TW" altLang="en-US" sz="3600" i="1" dirty="0" smtClean="0">
                <a:solidFill>
                  <a:srgbClr val="FF0000"/>
                </a:solidFill>
              </a:rPr>
              <a:t>總容量 </a:t>
            </a:r>
            <a:r>
              <a:rPr lang="en-US" altLang="zh-HK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 </a:t>
            </a:r>
            <a:r>
              <a:rPr lang="zh-TW" altLang="en-US" sz="36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總格數</a:t>
            </a:r>
            <a:endParaRPr lang="zh-HK" alt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/>
      <p:bldP spid="47" grpId="0"/>
    </p:bldLst>
  </p:timing>
</p:sld>
</file>

<file path=ppt/theme/theme1.xml><?xml version="1.0" encoding="utf-8"?>
<a:theme xmlns:a="http://schemas.openxmlformats.org/drawingml/2006/main" name="絲縷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664</TotalTime>
  <Words>657</Words>
  <Application>Microsoft Office PowerPoint</Application>
  <PresentationFormat>寬螢幕</PresentationFormat>
  <Paragraphs>389</Paragraphs>
  <Slides>25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4" baseType="lpstr">
      <vt:lpstr>微軟正黑體</vt:lpstr>
      <vt:lpstr>新細明體</vt:lpstr>
      <vt:lpstr>標楷體</vt:lpstr>
      <vt:lpstr>Arial</vt:lpstr>
      <vt:lpstr>Century Gothic</vt:lpstr>
      <vt:lpstr>Symbol</vt:lpstr>
      <vt:lpstr>Times New Roman</vt:lpstr>
      <vt:lpstr>Wingdings 3</vt:lpstr>
      <vt:lpstr>絲縷</vt:lpstr>
      <vt:lpstr>容量---毫升</vt:lpstr>
      <vt:lpstr>容量單位</vt:lpstr>
      <vt:lpstr>你知道一個紙杯的容量有多少？</vt:lpstr>
      <vt:lpstr>活動一</vt:lpstr>
      <vt:lpstr>PowerPoint 簡報</vt:lpstr>
      <vt:lpstr>PowerPoint 簡報</vt:lpstr>
      <vt:lpstr>數線</vt:lpstr>
      <vt:lpstr>數線 1</vt:lpstr>
      <vt:lpstr>把數線化為量杯刻度</vt:lpstr>
      <vt:lpstr>數線 2</vt:lpstr>
      <vt:lpstr>把數線化為量杯刻度</vt:lpstr>
      <vt:lpstr>你知怎樣找出量杯內水的容量？</vt:lpstr>
      <vt:lpstr>試找出以下兩個量杯內水的容量</vt:lpstr>
      <vt:lpstr>活動二</vt:lpstr>
      <vt:lpstr>活動二</vt:lpstr>
      <vt:lpstr>活動二</vt:lpstr>
      <vt:lpstr>PowerPoint 簡報</vt:lpstr>
      <vt:lpstr>數線 3</vt:lpstr>
      <vt:lpstr>把數線化為量杯刻度</vt:lpstr>
      <vt:lpstr>數線 4</vt:lpstr>
      <vt:lpstr>把數線化為量杯刻度</vt:lpstr>
      <vt:lpstr>你知怎樣找出量杯內水的容量？</vt:lpstr>
      <vt:lpstr>試找出以下兩個量杯內水的容量</vt:lpstr>
      <vt:lpstr>總結 </vt:lpstr>
      <vt:lpstr>挑戰題：</vt:lpstr>
    </vt:vector>
  </TitlesOfParts>
  <Company>YT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容量---毫升</dc:title>
  <dc:creator>Yvonne Tsang</dc:creator>
  <cp:lastModifiedBy>Yvonne Tsang</cp:lastModifiedBy>
  <cp:revision>62</cp:revision>
  <dcterms:created xsi:type="dcterms:W3CDTF">2019-05-16T01:17:03Z</dcterms:created>
  <dcterms:modified xsi:type="dcterms:W3CDTF">2019-05-20T16:17:11Z</dcterms:modified>
</cp:coreProperties>
</file>